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94" r:id="rId1"/>
  </p:sldMasterIdLst>
  <p:notesMasterIdLst>
    <p:notesMasterId r:id="rId43"/>
  </p:notesMasterIdLst>
  <p:handoutMasterIdLst>
    <p:handoutMasterId r:id="rId44"/>
  </p:handoutMasterIdLst>
  <p:sldIdLst>
    <p:sldId id="726" r:id="rId2"/>
    <p:sldId id="2051" r:id="rId3"/>
    <p:sldId id="2010" r:id="rId4"/>
    <p:sldId id="2009" r:id="rId5"/>
    <p:sldId id="2011" r:id="rId6"/>
    <p:sldId id="2012" r:id="rId7"/>
    <p:sldId id="2018" r:id="rId8"/>
    <p:sldId id="2019" r:id="rId9"/>
    <p:sldId id="2020" r:id="rId10"/>
    <p:sldId id="2021" r:id="rId11"/>
    <p:sldId id="2046" r:id="rId12"/>
    <p:sldId id="2047" r:id="rId13"/>
    <p:sldId id="2029" r:id="rId14"/>
    <p:sldId id="2054" r:id="rId15"/>
    <p:sldId id="2048" r:id="rId16"/>
    <p:sldId id="2030" r:id="rId17"/>
    <p:sldId id="2032" r:id="rId18"/>
    <p:sldId id="2034" r:id="rId19"/>
    <p:sldId id="2039" r:id="rId20"/>
    <p:sldId id="2050" r:id="rId21"/>
    <p:sldId id="2053" r:id="rId22"/>
    <p:sldId id="2052" r:id="rId23"/>
    <p:sldId id="2013" r:id="rId24"/>
    <p:sldId id="2014" r:id="rId25"/>
    <p:sldId id="2015" r:id="rId26"/>
    <p:sldId id="2016" r:id="rId27"/>
    <p:sldId id="2017" r:id="rId28"/>
    <p:sldId id="2040" r:id="rId29"/>
    <p:sldId id="2041" r:id="rId30"/>
    <p:sldId id="2023" r:id="rId31"/>
    <p:sldId id="2025" r:id="rId32"/>
    <p:sldId id="2026" r:id="rId33"/>
    <p:sldId id="2027" r:id="rId34"/>
    <p:sldId id="2031" r:id="rId35"/>
    <p:sldId id="2033" r:id="rId36"/>
    <p:sldId id="2035" r:id="rId37"/>
    <p:sldId id="2037" r:id="rId38"/>
    <p:sldId id="2038" r:id="rId39"/>
    <p:sldId id="2042" r:id="rId40"/>
    <p:sldId id="2044" r:id="rId41"/>
    <p:sldId id="2002" r:id="rId42"/>
  </p:sldIdLst>
  <p:sldSz cx="9144000" cy="5143500" type="screen16x9"/>
  <p:notesSz cx="6858000" cy="9144000"/>
  <p:defaultTextStyle>
    <a:defPPr>
      <a:defRPr lang="en-US"/>
    </a:defPPr>
    <a:lvl1pPr marL="0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4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5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7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8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9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1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3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 userDrawn="1">
          <p15:clr>
            <a:srgbClr val="A4A3A4"/>
          </p15:clr>
        </p15:guide>
        <p15:guide id="8" pos="287" userDrawn="1">
          <p15:clr>
            <a:srgbClr val="A4A3A4"/>
          </p15:clr>
        </p15:guide>
        <p15:guide id="9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helet, Lindsay" initials="ML" lastIdx="13" clrIdx="7">
    <p:extLst>
      <p:ext uri="{19B8F6BF-5375-455C-9EA6-DF929625EA0E}">
        <p15:presenceInfo xmlns:p15="http://schemas.microsoft.com/office/powerpoint/2012/main" userId="S-1-5-21-725345543-602162358-527237240-3539176" providerId="AD"/>
      </p:ext>
    </p:extLst>
  </p:cmAuthor>
  <p:cmAuthor id="1" name="Author" initials="A" lastIdx="71" clrIdx="1"/>
  <p:cmAuthor id="8" name="Mark McCarthy" initials="MM" lastIdx="1" clrIdx="8">
    <p:extLst>
      <p:ext uri="{19B8F6BF-5375-455C-9EA6-DF929625EA0E}">
        <p15:presenceInfo xmlns:p15="http://schemas.microsoft.com/office/powerpoint/2012/main" userId="5d1279acc6e954fc" providerId="Windows Live"/>
      </p:ext>
    </p:extLst>
  </p:cmAuthor>
  <p:cmAuthor id="9" name="Sajan Govindan" initials="SKG" lastIdx="11" clrIdx="9"/>
  <p:cmAuthor id="6" name="Tehra Peace" initials="TP" lastIdx="126" clrIdx="6">
    <p:extLst>
      <p:ext uri="{19B8F6BF-5375-455C-9EA6-DF929625EA0E}">
        <p15:presenceInfo xmlns:p15="http://schemas.microsoft.com/office/powerpoint/2012/main" userId="61082c865ea7e9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00"/>
    <a:srgbClr val="D5B415"/>
    <a:srgbClr val="65C373"/>
    <a:srgbClr val="C4D600"/>
    <a:srgbClr val="00AEEF"/>
    <a:srgbClr val="0071C5"/>
    <a:srgbClr val="085F83"/>
    <a:srgbClr val="003C71"/>
    <a:srgbClr val="F3D54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442" autoAdjust="0"/>
    <p:restoredTop sz="95374" autoAdjust="0"/>
  </p:normalViewPr>
  <p:slideViewPr>
    <p:cSldViewPr snapToGrid="0">
      <p:cViewPr varScale="1">
        <p:scale>
          <a:sx n="153" d="100"/>
          <a:sy n="153" d="100"/>
        </p:scale>
        <p:origin x="168" y="464"/>
      </p:cViewPr>
      <p:guideLst>
        <p:guide orient="horz" pos="1620"/>
        <p:guide pos="5470"/>
        <p:guide pos="28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19-04-11T11:22:33.075" idx="1">
    <p:pos x="38" y="975"/>
    <p:text>Not separately. Add code snippets while explaining the APIs. Commented in the later slides. </p:text>
    <p:extLst>
      <p:ext uri="{C676402C-5697-4E1C-873F-D02D1690AC5C}">
        <p15:threadingInfo xmlns:p15="http://schemas.microsoft.com/office/powerpoint/2012/main" timeZoneBias="420"/>
      </p:ext>
    </p:extLst>
  </p:cm>
  <p:cm authorId="9" dt="2019-04-11T11:45:00.666" idx="10">
    <p:pos x="19" y="697"/>
    <p:text>More comments added in the respective sections. 
Add:
 - quick example walkthrough at the end if there is time.  
Remove:
- Spark dataframes section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19-04-11T11:24:55.101" idx="2">
    <p:pos x="10" y="10"/>
    <p:text>Use the content from analytics zoo summary slide on the Zoo deck - slides 26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19-04-11T11:34:46.178" idx="4">
    <p:pos x="10" y="10"/>
    <p:text>Check zoo deck, slide - 27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19-04-11T11:35:29.548" idx="5">
    <p:pos x="10" y="10"/>
    <p:text>For content for next four slides, refer to zoo deck slides - 27 to 43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19-04-11T11:38:20.930" idx="6">
    <p:pos x="10" y="10"/>
    <p:text>Refer to zoo deck slide 45. I don't think a couple of slides are enough. We probably don't need a slide for each section. Instead spend more time on the previous section. 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19-04-11T11:47:44.790" idx="11">
    <p:pos x="10" y="10"/>
    <p:text>Let us discuss this.</p:text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5/2/19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1pPr>
    <a:lvl2pPr marL="457152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2pPr>
    <a:lvl3pPr marL="914304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3pPr>
    <a:lvl4pPr marL="1371455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4pPr>
    <a:lvl5pPr marL="1828607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5pPr>
    <a:lvl6pPr marL="2285758" algn="l" defTabSz="45715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909" algn="l" defTabSz="45715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61" algn="l" defTabSz="45715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213" algn="l" defTabSz="45715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1C8689-8455-3546-ADF9-3B7273760F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92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5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4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9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6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tif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36BED4-291A-D043-8B54-006A993C62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0401" y="2045369"/>
            <a:ext cx="5471314" cy="1102519"/>
          </a:xfrm>
        </p:spPr>
        <p:txBody>
          <a:bodyPr lIns="0" rIns="0" anchor="ctr" anchorCtr="0">
            <a:noAutofit/>
          </a:bodyPr>
          <a:lstStyle>
            <a:lvl1pPr>
              <a:lnSpc>
                <a:spcPct val="70000"/>
              </a:lnSpc>
              <a:defRPr sz="5493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5" y="4456114"/>
            <a:ext cx="6330212" cy="524977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398" b="1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6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3C3BE-43B2-6941-9E63-C76FD9E83D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3334" y="377250"/>
            <a:ext cx="1190520" cy="560722"/>
          </a:xfrm>
          <a:prstGeom prst="rect">
            <a:avLst/>
          </a:prstGeom>
          <a:effectLst>
            <a:outerShdw blurRad="165100" dir="5400000" sx="113000" sy="113000" algn="ctr" rotWithShape="0">
              <a:schemeClr val="tx1"/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2DBD10-FDFD-E540-B225-5A5C82C9F6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260953" y="1214461"/>
            <a:ext cx="2522294" cy="27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94601" y="1113484"/>
            <a:ext cx="4125666" cy="351496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113485"/>
            <a:ext cx="4106731" cy="351496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B43A1F6-E008-A641-B153-D420AE4AB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3E2092B-DAEC-ED4E-ADDD-0E1FEB99A8E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803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6B43A1F6-E008-A641-B153-D420AE4AB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3E2092B-DAEC-ED4E-ADDD-0E1FEB99A8E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290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03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6AE7E80-ECEF-694D-9100-41F82B0B86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bg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325B7B-53E7-694A-BE1E-2BCBB845B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95FA0FB5-9DFD-B64A-AA75-D42C42DFBF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52841-21C1-C749-BD78-AFBC36409911}"/>
              </a:ext>
            </a:extLst>
          </p:cNvPr>
          <p:cNvSpPr/>
          <p:nvPr userDrawn="1"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A6D8B4-0616-E64C-8859-B5E83A03F509}"/>
              </a:ext>
            </a:extLst>
          </p:cNvPr>
          <p:cNvCxnSpPr/>
          <p:nvPr userDrawn="1"/>
        </p:nvCxnSpPr>
        <p:spPr>
          <a:xfrm>
            <a:off x="8718552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hape 8">
            <a:extLst>
              <a:ext uri="{FF2B5EF4-FFF2-40B4-BE49-F238E27FC236}">
                <a16:creationId xmlns:a16="http://schemas.microsoft.com/office/drawing/2014/main" id="{AD40D931-6E43-D04E-8A43-3ABDF25C84F8}"/>
              </a:ext>
            </a:extLst>
          </p:cNvPr>
          <p:cNvSpPr/>
          <p:nvPr userDrawn="1"/>
        </p:nvSpPr>
        <p:spPr>
          <a:xfrm>
            <a:off x="299668" y="4889921"/>
            <a:ext cx="1458733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 b="1" dirty="0">
                <a:solidFill>
                  <a:schemeClr val="bg1"/>
                </a:solidFill>
              </a:rPr>
              <a:t>Intel Confidential—Subject to 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5F615A-DACD-3541-AC6D-D5A8EF272085}"/>
              </a:ext>
            </a:extLst>
          </p:cNvPr>
          <p:cNvCxnSpPr/>
          <p:nvPr userDrawn="1"/>
        </p:nvCxnSpPr>
        <p:spPr>
          <a:xfrm>
            <a:off x="8718553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4210B19-959A-F04F-8351-FC4D647A6057}"/>
              </a:ext>
            </a:extLst>
          </p:cNvPr>
          <p:cNvSpPr txBox="1">
            <a:spLocks/>
          </p:cNvSpPr>
          <p:nvPr userDrawn="1"/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152" rtl="0" eaLnBrk="1" latinLnBrk="0" hangingPunct="1">
              <a:defRPr sz="799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152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4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5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7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8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9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61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13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FA0FB5-9DFD-B64A-AA75-D42C42DFBF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05D207-458A-9547-9843-995AFC233D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41647" y="4843626"/>
            <a:ext cx="482600" cy="2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2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93A7CE-90C2-1F49-8F47-D4BEE2815C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5" y="0"/>
            <a:ext cx="913342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4" y="2056990"/>
            <a:ext cx="8177232" cy="1021556"/>
          </a:xfrm>
        </p:spPr>
        <p:txBody>
          <a:bodyPr anchor="ctr" anchorCtr="0">
            <a:noAutofit/>
          </a:bodyPr>
          <a:lstStyle>
            <a:lvl1pPr algn="ctr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EB1AA-32CC-D440-8A97-75D3443F3E7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16150" y="1796349"/>
            <a:ext cx="4711700" cy="177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37DD62-7A03-3249-B5F1-7A4BDF6C30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16150" y="3146821"/>
            <a:ext cx="4711700" cy="17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4" y="2056990"/>
            <a:ext cx="8177232" cy="1021556"/>
          </a:xfrm>
        </p:spPr>
        <p:txBody>
          <a:bodyPr anchor="ctr" anchorCtr="0">
            <a:noAutofit/>
          </a:bodyPr>
          <a:lstStyle>
            <a:lvl1pPr algn="ctr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EB1AA-32CC-D440-8A97-75D3443F3E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6150" y="1796349"/>
            <a:ext cx="4711700" cy="177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37DD62-7A03-3249-B5F1-7A4BDF6C30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16150" y="3146821"/>
            <a:ext cx="4711700" cy="17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3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36BED4-291A-D043-8B54-006A993C62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0DA39-6ECC-924D-8C74-7704BF90EA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19223" y="1922427"/>
            <a:ext cx="2743390" cy="129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2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04800" y="1063187"/>
            <a:ext cx="8515468" cy="3565964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 marL="256826" indent="-256826">
              <a:buFont typeface="Arial" charset="0"/>
              <a:buChar char="•"/>
              <a:defRPr sz="1798">
                <a:solidFill>
                  <a:schemeClr val="tx2"/>
                </a:solidFill>
              </a:defRPr>
            </a:lvl2pPr>
            <a:lvl3pPr>
              <a:defRPr sz="1798">
                <a:solidFill>
                  <a:schemeClr val="tx2"/>
                </a:solidFill>
              </a:defRPr>
            </a:lvl3pPr>
            <a:lvl4pPr>
              <a:defRPr sz="1598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98986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325B7B-53E7-694A-BE1E-2BCBB845B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95FA0FB5-9DFD-B64A-AA75-D42C42DFBF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52841-21C1-C749-BD78-AFBC36409911}"/>
              </a:ext>
            </a:extLst>
          </p:cNvPr>
          <p:cNvSpPr/>
          <p:nvPr userDrawn="1"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A6D8B4-0616-E64C-8859-B5E83A03F509}"/>
              </a:ext>
            </a:extLst>
          </p:cNvPr>
          <p:cNvCxnSpPr/>
          <p:nvPr userDrawn="1"/>
        </p:nvCxnSpPr>
        <p:spPr>
          <a:xfrm>
            <a:off x="8718552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hape 8">
            <a:extLst>
              <a:ext uri="{FF2B5EF4-FFF2-40B4-BE49-F238E27FC236}">
                <a16:creationId xmlns:a16="http://schemas.microsoft.com/office/drawing/2014/main" id="{AD40D931-6E43-D04E-8A43-3ABDF25C84F8}"/>
              </a:ext>
            </a:extLst>
          </p:cNvPr>
          <p:cNvSpPr/>
          <p:nvPr userDrawn="1"/>
        </p:nvSpPr>
        <p:spPr>
          <a:xfrm>
            <a:off x="299668" y="4889921"/>
            <a:ext cx="1458733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 b="1" dirty="0">
                <a:solidFill>
                  <a:schemeClr val="bg1"/>
                </a:solidFill>
              </a:rPr>
              <a:t>Intel Confidential—Subject to 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5F615A-DACD-3541-AC6D-D5A8EF272085}"/>
              </a:ext>
            </a:extLst>
          </p:cNvPr>
          <p:cNvCxnSpPr/>
          <p:nvPr userDrawn="1"/>
        </p:nvCxnSpPr>
        <p:spPr>
          <a:xfrm>
            <a:off x="8718553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4210B19-959A-F04F-8351-FC4D647A6057}"/>
              </a:ext>
            </a:extLst>
          </p:cNvPr>
          <p:cNvSpPr txBox="1">
            <a:spLocks/>
          </p:cNvSpPr>
          <p:nvPr userDrawn="1"/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152" rtl="0" eaLnBrk="1" latinLnBrk="0" hangingPunct="1">
              <a:defRPr sz="799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152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4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5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7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8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9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61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13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FA0FB5-9DFD-B64A-AA75-D42C42DFBF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05D207-458A-9547-9843-995AFC233D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1647" y="4843626"/>
            <a:ext cx="482600" cy="2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3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063187"/>
            <a:ext cx="4157665" cy="35659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2" y="1063187"/>
            <a:ext cx="4141905" cy="356596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34355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ile, Subtitle,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063187"/>
            <a:ext cx="4157665" cy="35659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2" y="1063187"/>
            <a:ext cx="4141905" cy="356596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48AB1D-546B-1D4F-9862-E27CBBB9EE3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08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ile, Subtitle,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063187"/>
            <a:ext cx="8515467" cy="35659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48AB1D-546B-1D4F-9862-E27CBBB9EE3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831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Two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9794"/>
            <a:ext cx="4157665" cy="30993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2" y="1529793"/>
            <a:ext cx="4141905" cy="309935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48AB1D-546B-1D4F-9862-E27CBBB9EE3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E1CD634-8341-3E41-BB95-C16E51B2773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04800" y="1041678"/>
            <a:ext cx="4157665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94CC9E-12B0-A943-BEC1-2DB89A66F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78362" y="1041678"/>
            <a:ext cx="4141905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35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Three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1" y="1529794"/>
            <a:ext cx="2672862" cy="30993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48AB1D-546B-1D4F-9862-E27CBBB9EE3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E1CD634-8341-3E41-BB95-C16E51B2773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04801" y="1041678"/>
            <a:ext cx="2672862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A793AA3-286A-6C4A-8AE4-170C384CBFB8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226777" y="1529794"/>
            <a:ext cx="2672862" cy="30993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044D05E-15F6-5D42-8708-E39FAA39DA6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226777" y="1041678"/>
            <a:ext cx="2672862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A8F6618-3709-B042-89C2-2ECBF97CD68F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148754" y="1529794"/>
            <a:ext cx="2672862" cy="30993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C952B88-81A0-474E-8451-1AFADEB8311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48754" y="1041678"/>
            <a:ext cx="2672862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104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Tex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304800" y="1096108"/>
            <a:ext cx="4125666" cy="351496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13536" y="1113485"/>
            <a:ext cx="4106731" cy="351496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B43A1F6-E008-A641-B153-D420AE4AB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3E2092B-DAEC-ED4E-ADDD-0E1FEB99A8E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324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86B76C-17F3-C64B-AF02-C6F7B3B331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alphaModFix amt="65000"/>
          </a:blip>
          <a:srcRect l="-44" t="6293" r="6050" b="-288"/>
          <a:stretch/>
        </p:blipFill>
        <p:spPr>
          <a:xfrm flipH="1">
            <a:off x="-10340" y="2945268"/>
            <a:ext cx="9159922" cy="19083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1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5" y="1203326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643498-36E1-4E40-B5F3-F16C2259F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95FA0FB5-9DFD-B64A-AA75-D42C42DFBF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1EF340-D32E-A146-92E7-F0F875B38C4D}"/>
              </a:ext>
            </a:extLst>
          </p:cNvPr>
          <p:cNvSpPr/>
          <p:nvPr userDrawn="1"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AA0D9A-9902-E84E-8E7D-7D823BDCAC23}"/>
              </a:ext>
            </a:extLst>
          </p:cNvPr>
          <p:cNvCxnSpPr/>
          <p:nvPr userDrawn="1"/>
        </p:nvCxnSpPr>
        <p:spPr>
          <a:xfrm>
            <a:off x="8718552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hape 8">
            <a:extLst>
              <a:ext uri="{FF2B5EF4-FFF2-40B4-BE49-F238E27FC236}">
                <a16:creationId xmlns:a16="http://schemas.microsoft.com/office/drawing/2014/main" id="{AF097834-9C2A-5F4F-B796-A2C40E551B21}"/>
              </a:ext>
            </a:extLst>
          </p:cNvPr>
          <p:cNvSpPr/>
          <p:nvPr userDrawn="1"/>
        </p:nvSpPr>
        <p:spPr>
          <a:xfrm>
            <a:off x="299668" y="4889921"/>
            <a:ext cx="1458733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 b="1" dirty="0">
                <a:solidFill>
                  <a:schemeClr val="bg1"/>
                </a:solidFill>
              </a:rPr>
              <a:t>Intel Confidential—Subject to NDA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CF38FC-D778-7641-A4C1-FE35FE73F6BA}"/>
              </a:ext>
            </a:extLst>
          </p:cNvPr>
          <p:cNvCxnSpPr/>
          <p:nvPr userDrawn="1"/>
        </p:nvCxnSpPr>
        <p:spPr>
          <a:xfrm>
            <a:off x="8718553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FB54DF-C14F-A64E-8A63-397B5B5ACF97}"/>
              </a:ext>
            </a:extLst>
          </p:cNvPr>
          <p:cNvSpPr txBox="1">
            <a:spLocks/>
          </p:cNvSpPr>
          <p:nvPr userDrawn="1"/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152" rtl="0" eaLnBrk="1" latinLnBrk="0" hangingPunct="1">
              <a:defRPr sz="799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152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4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5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7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8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9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61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13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FA0FB5-9DFD-B64A-AA75-D42C42DFBF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BCEBDC-F7FD-8546-A5F4-C51CC4B78FB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41647" y="4843626"/>
            <a:ext cx="482600" cy="2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1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7" r:id="rId2"/>
    <p:sldLayoutId id="2147484043" r:id="rId3"/>
    <p:sldLayoutId id="2147484051" r:id="rId4"/>
    <p:sldLayoutId id="2147484057" r:id="rId5"/>
    <p:sldLayoutId id="2147484052" r:id="rId6"/>
    <p:sldLayoutId id="2147484053" r:id="rId7"/>
    <p:sldLayoutId id="2147484054" r:id="rId8"/>
    <p:sldLayoutId id="2147484055" r:id="rId9"/>
    <p:sldLayoutId id="2147484058" r:id="rId10"/>
    <p:sldLayoutId id="2147484056" r:id="rId11"/>
    <p:sldLayoutId id="2147484030" r:id="rId12"/>
    <p:sldLayoutId id="2147484048" r:id="rId13"/>
    <p:sldLayoutId id="2147484049" r:id="rId14"/>
    <p:sldLayoutId id="2147484050" r:id="rId15"/>
    <p:sldLayoutId id="214748405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6567" rtl="0" eaLnBrk="1" latinLnBrk="0" hangingPunct="1">
        <a:lnSpc>
          <a:spcPct val="100000"/>
        </a:lnSpc>
        <a:spcBef>
          <a:spcPct val="0"/>
        </a:spcBef>
        <a:buNone/>
        <a:defRPr sz="2796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6567" rtl="0" eaLnBrk="1" latinLnBrk="0" hangingPunct="1">
        <a:spcBef>
          <a:spcPts val="1198"/>
        </a:spcBef>
        <a:spcAft>
          <a:spcPts val="0"/>
        </a:spcAft>
        <a:buFont typeface="Wingdings" panose="05000000000000000000" pitchFamily="2" charset="2"/>
        <a:buNone/>
        <a:defRPr sz="1798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112" indent="-225112" algn="l" defTabSz="456567" rtl="0" eaLnBrk="1" latinLnBrk="0" hangingPunct="1">
        <a:spcBef>
          <a:spcPts val="1198"/>
        </a:spcBef>
        <a:buFont typeface="Arial" panose="020B0604020202020204" pitchFamily="34" charset="0"/>
        <a:buChar char="•"/>
        <a:defRPr sz="1598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0708" indent="-228284" algn="l" defTabSz="456567" rtl="0" eaLnBrk="1" latinLnBrk="0" hangingPunct="1">
        <a:spcBef>
          <a:spcPts val="799"/>
        </a:spcBef>
        <a:buFont typeface="Intel Clear" panose="020B0604020203020204" pitchFamily="34" charset="0"/>
        <a:buChar char="–"/>
        <a:defRPr sz="1598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8620" indent="-228284" algn="l" defTabSz="456567" rtl="0" eaLnBrk="1" latinLnBrk="0" hangingPunct="1">
        <a:spcBef>
          <a:spcPct val="20000"/>
        </a:spcBef>
        <a:buFont typeface="Arial"/>
        <a:buChar char="–"/>
        <a:defRPr sz="1398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7386" indent="-228284" algn="l" defTabSz="456567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398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1117" indent="-228284" algn="l" defTabSz="456567" rtl="0" eaLnBrk="1" latinLnBrk="0" hangingPunct="1">
        <a:spcBef>
          <a:spcPct val="20000"/>
        </a:spcBef>
        <a:buFont typeface="Arial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6pPr>
      <a:lvl7pPr marL="2967684" indent="-228284" algn="l" defTabSz="456567" rtl="0" eaLnBrk="1" latinLnBrk="0" hangingPunct="1">
        <a:spcBef>
          <a:spcPct val="20000"/>
        </a:spcBef>
        <a:buFont typeface="Arial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7pPr>
      <a:lvl8pPr marL="3424252" indent="-228284" algn="l" defTabSz="456567" rtl="0" eaLnBrk="1" latinLnBrk="0" hangingPunct="1">
        <a:spcBef>
          <a:spcPct val="20000"/>
        </a:spcBef>
        <a:buFont typeface="Arial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8pPr>
      <a:lvl9pPr marL="3880818" indent="-228284" algn="l" defTabSz="456567" rtl="0" eaLnBrk="1" latinLnBrk="0" hangingPunct="1">
        <a:spcBef>
          <a:spcPct val="20000"/>
        </a:spcBef>
        <a:buFont typeface="Arial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567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134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69700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267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2834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39402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5968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2535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nalytics-zoo.github.io/master/#ProgrammingGuide/workingwithimag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host.robots.ox.ac.uk/pascal/VOC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9.4842" TargetMode="External"/><Relationship Id="rId2" Type="http://schemas.openxmlformats.org/officeDocument/2006/relationships/hyperlink" Target="http://papers.nips.cc/paper/4824-imagenet-classification-with-deep-convolutional-neural-networkse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alytics-zoo.github.io/master/" TargetMode="External"/><Relationship Id="rId5" Type="http://schemas.openxmlformats.org/officeDocument/2006/relationships/hyperlink" Target="https://arxiv.org/abs/1512.03385" TargetMode="External"/><Relationship Id="rId4" Type="http://schemas.openxmlformats.org/officeDocument/2006/relationships/hyperlink" Target="https://arxiv.org/abs/1409.1556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l-analytics/analytics-zoo/tree/master/pyzoo/zoo/examples/textclassifica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-zoo.github.io/master/#ProgrammingGuide/recommenda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-zoo.github.io/master/#PythonUserGuide/install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s://github.com/intel-analytics/analytics-zoo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ai-academy" TargetMode="External"/><Relationship Id="rId2" Type="http://schemas.openxmlformats.org/officeDocument/2006/relationships/hyperlink" Target="https://github.com/intel-analytics/analytics-zo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ftware.intel.com/en-us/ai-academy/basics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6F3EFF-4341-7846-ACD5-54C831426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1" y="2045369"/>
            <a:ext cx="5634916" cy="1102519"/>
          </a:xfrm>
        </p:spPr>
        <p:txBody>
          <a:bodyPr/>
          <a:lstStyle/>
          <a:p>
            <a:pPr defTabSz="456578">
              <a:lnSpc>
                <a:spcPct val="80000"/>
              </a:lnSpc>
              <a:spcBef>
                <a:spcPts val="0"/>
              </a:spcBef>
              <a:defRPr/>
            </a:pPr>
            <a:r>
              <a:rPr lang="en-US" dirty="0"/>
              <a:t>Analytics zoo overview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EB806C1-B5BF-3448-A92E-7F7FF0554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913156">
              <a:spcBef>
                <a:spcPts val="599"/>
              </a:spcBef>
              <a:tabLst>
                <a:tab pos="1593850" algn="l"/>
              </a:tabLst>
              <a:defRPr/>
            </a:pPr>
            <a:r>
              <a:rPr lang="en-US" dirty="0">
                <a:solidFill>
                  <a:schemeClr val="accent2">
                    <a:alpha val="90000"/>
                  </a:schemeClr>
                </a:solidFill>
                <a:cs typeface="+mn-cs"/>
              </a:rPr>
              <a:t>Module 6</a:t>
            </a:r>
          </a:p>
          <a:p>
            <a:endParaRPr lang="en-US" dirty="0"/>
          </a:p>
        </p:txBody>
      </p:sp>
      <p:sp>
        <p:nvSpPr>
          <p:cNvPr id="2" name="Process 1">
            <a:extLst>
              <a:ext uri="{FF2B5EF4-FFF2-40B4-BE49-F238E27FC236}">
                <a16:creationId xmlns:a16="http://schemas.microsoft.com/office/drawing/2014/main" id="{972E88C2-8A6B-804F-AD56-E2C2C7C158DA}"/>
              </a:ext>
            </a:extLst>
          </p:cNvPr>
          <p:cNvSpPr/>
          <p:nvPr/>
        </p:nvSpPr>
        <p:spPr>
          <a:xfrm>
            <a:off x="4735033" y="3147888"/>
            <a:ext cx="3033823" cy="1133489"/>
          </a:xfrm>
          <a:prstGeom prst="flowChartProcess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Review: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Please add comments using 'Insert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Comment' menu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929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F2A1E-A1AB-4C7A-BE47-206596E678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Easy-to-use </a:t>
            </a:r>
            <a:r>
              <a:rPr lang="en-US" dirty="0" err="1"/>
              <a:t>DataFrame</a:t>
            </a:r>
            <a:r>
              <a:rPr lang="en-US" dirty="0"/>
              <a:t> (</a:t>
            </a:r>
            <a:r>
              <a:rPr lang="en-US" dirty="0" err="1"/>
              <a:t>DataSet</a:t>
            </a:r>
            <a:r>
              <a:rPr lang="en-US" dirty="0"/>
              <a:t>)-based API for training, prediction and evaluation </a:t>
            </a:r>
          </a:p>
          <a:p>
            <a:r>
              <a:rPr lang="en-US" dirty="0"/>
              <a:t>Integration with Apache Spark* ML pipeline and compatibility </a:t>
            </a:r>
          </a:p>
          <a:p>
            <a:r>
              <a:rPr lang="en-US" dirty="0"/>
              <a:t>Can use feature transformers and algorithms in Spark* ML.</a:t>
            </a:r>
          </a:p>
          <a:p>
            <a:r>
              <a:rPr lang="en-US" dirty="0"/>
              <a:t>Run inference or transfer learning from pre-trained models of Caffe*, </a:t>
            </a:r>
            <a:r>
              <a:rPr lang="en-US" dirty="0" err="1"/>
              <a:t>Keras</a:t>
            </a:r>
            <a:r>
              <a:rPr lang="en-US" dirty="0"/>
              <a:t>*, </a:t>
            </a:r>
            <a:r>
              <a:rPr lang="en-US" dirty="0" err="1"/>
              <a:t>Tensorflow</a:t>
            </a:r>
            <a:r>
              <a:rPr lang="en-US" dirty="0"/>
              <a:t>* or BigDL.</a:t>
            </a:r>
          </a:p>
          <a:p>
            <a:r>
              <a:rPr lang="en-US" dirty="0"/>
              <a:t>Training of BigDL built-in neural models (e.g., Inception, </a:t>
            </a:r>
            <a:r>
              <a:rPr lang="en-US" dirty="0" err="1"/>
              <a:t>ResNet</a:t>
            </a:r>
            <a:r>
              <a:rPr lang="en-US" dirty="0"/>
              <a:t>, Wide And Deep).</a:t>
            </a:r>
          </a:p>
          <a:p>
            <a:r>
              <a:rPr lang="en-US" dirty="0"/>
              <a:t>Rich toolset for feature extraction and processing, including image, audio and texts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92E73B-D864-478E-95E5-098F0AB2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NNFrames</a:t>
            </a:r>
            <a:r>
              <a:rPr lang="en-US" dirty="0"/>
              <a:t> Highlights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E1F79-1649-420A-8219-FF80A61B8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6" y="4327479"/>
            <a:ext cx="3164098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3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2880E8-7C24-4BD5-8012-93A76D3B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NNFrames</a:t>
            </a:r>
            <a:r>
              <a:rPr lang="en-US" dirty="0"/>
              <a:t> Useful Classes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363B6-5448-4E4D-9E02-40FA20BEC318}"/>
              </a:ext>
            </a:extLst>
          </p:cNvPr>
          <p:cNvSpPr/>
          <p:nvPr/>
        </p:nvSpPr>
        <p:spPr>
          <a:xfrm>
            <a:off x="359229" y="423530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pt-BR" sz="800" dirty="0"/>
              <a:t>*Other names and brands may be claimed as the property of others.</a:t>
            </a:r>
            <a:endParaRPr lang="en-US" sz="8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C4AC257-6651-4DAB-A276-39935E0AF44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48941703"/>
              </p:ext>
            </p:extLst>
          </p:nvPr>
        </p:nvGraphicFramePr>
        <p:xfrm>
          <a:off x="304800" y="1063625"/>
          <a:ext cx="85153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271">
                  <a:extLst>
                    <a:ext uri="{9D8B030D-6E8A-4147-A177-3AD203B41FA5}">
                      <a16:colId xmlns:a16="http://schemas.microsoft.com/office/drawing/2014/main" val="724162220"/>
                    </a:ext>
                  </a:extLst>
                </a:gridCol>
                <a:gridCol w="5028079">
                  <a:extLst>
                    <a:ext uri="{9D8B030D-6E8A-4147-A177-3AD203B41FA5}">
                      <a16:colId xmlns:a16="http://schemas.microsoft.com/office/drawing/2014/main" val="1195811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5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NNEstimator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Extends </a:t>
                      </a:r>
                      <a:r>
                        <a:rPr lang="en-US" sz="1600" dirty="0" err="1"/>
                        <a:t>org.apache.spark.ml.Estimator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5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NNModel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Extends Apache Spark's* ML Transformer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27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NNClassifier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Used for classification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9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NNClassifierModel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Specialized </a:t>
                      </a:r>
                      <a:r>
                        <a:rPr lang="en-US" sz="1600" dirty="0" err="1"/>
                        <a:t>NNModel</a:t>
                      </a:r>
                      <a:r>
                        <a:rPr lang="en-US" sz="1600" dirty="0"/>
                        <a:t> for classification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2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NNImageReader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Reads in Image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83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13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D0AA9F-3877-481D-8BFC-D9A4843C6F9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96046448"/>
              </p:ext>
            </p:extLst>
          </p:nvPr>
        </p:nvGraphicFramePr>
        <p:xfrm>
          <a:off x="304800" y="1063625"/>
          <a:ext cx="851535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471">
                  <a:extLst>
                    <a:ext uri="{9D8B030D-6E8A-4147-A177-3AD203B41FA5}">
                      <a16:colId xmlns:a16="http://schemas.microsoft.com/office/drawing/2014/main" val="1355194396"/>
                    </a:ext>
                  </a:extLst>
                </a:gridCol>
                <a:gridCol w="4570879">
                  <a:extLst>
                    <a:ext uri="{9D8B030D-6E8A-4147-A177-3AD203B41FA5}">
                      <a16:colId xmlns:a16="http://schemas.microsoft.com/office/drawing/2014/main" val="1312619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4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NNImageReader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Reads images into Apache Spark* DataFrame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65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09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Image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Zoo provides many pre-defined image processing transformers built on top of OpenCV™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4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ImageBrightness</a:t>
                      </a:r>
                      <a:r>
                        <a:rPr lang="en-US" sz="1400" dirty="0"/>
                        <a:t> – adjusts Image brightness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2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ImageResize</a:t>
                      </a:r>
                      <a:r>
                        <a:rPr lang="en-US" sz="1400" dirty="0"/>
                        <a:t> – resize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53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ImageMatToTensor</a:t>
                      </a:r>
                      <a:r>
                        <a:rPr lang="en-US" sz="1400" dirty="0"/>
                        <a:t> - Transform </a:t>
                      </a:r>
                      <a:r>
                        <a:rPr lang="en-US" sz="1400" dirty="0" err="1"/>
                        <a:t>opencv</a:t>
                      </a:r>
                      <a:r>
                        <a:rPr lang="en-US" sz="1400" dirty="0"/>
                        <a:t> mat to tensor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38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65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hlinkClick r:id="rId2"/>
                        </a:rPr>
                        <a:t>for full list see here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3221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8214BEC-4A6A-40BE-B4AE-D959FF50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zoo.feature.image</a:t>
            </a:r>
            <a:r>
              <a:rPr lang="en-US" dirty="0"/>
              <a:t> Package : Feature Engineering of Images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71BCB-2790-4C2C-B11C-B8F3DF0F8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32762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Zoo Built-in Models</a:t>
            </a:r>
          </a:p>
        </p:txBody>
      </p:sp>
    </p:spTree>
    <p:extLst>
      <p:ext uri="{BB962C8B-B14F-4D97-AF65-F5344CB8AC3E}">
        <p14:creationId xmlns:p14="http://schemas.microsoft.com/office/powerpoint/2010/main" val="38424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1AED-2284-AB4B-9A57-60745A3F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CA8815-03D7-4BC4-9E2B-8602915D50F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85897054"/>
              </p:ext>
            </p:extLst>
          </p:nvPr>
        </p:nvGraphicFramePr>
        <p:xfrm>
          <a:off x="304800" y="1063625"/>
          <a:ext cx="85153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553">
                  <a:extLst>
                    <a:ext uri="{9D8B030D-6E8A-4147-A177-3AD203B41FA5}">
                      <a16:colId xmlns:a16="http://schemas.microsoft.com/office/drawing/2014/main" val="97755939"/>
                    </a:ext>
                  </a:extLst>
                </a:gridCol>
                <a:gridCol w="4718797">
                  <a:extLst>
                    <a:ext uri="{9D8B030D-6E8A-4147-A177-3AD203B41FA5}">
                      <a16:colId xmlns:a16="http://schemas.microsoft.com/office/drawing/2014/main" val="87479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5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Object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Identification of Objects within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2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Image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Classification of Images as one of n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6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Text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Identifying Text as one of n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58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Recommendation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Predict User-item 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39880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0879ED4-A50A-445A-8EE4-26009183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models</a:t>
            </a:r>
          </a:p>
        </p:txBody>
      </p:sp>
    </p:spTree>
    <p:extLst>
      <p:ext uri="{BB962C8B-B14F-4D97-AF65-F5344CB8AC3E}">
        <p14:creationId xmlns:p14="http://schemas.microsoft.com/office/powerpoint/2010/main" val="206154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7F5452-B517-4D27-B681-94BDB40FBB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Analytics Zoo provides a collection of pre-trained models for Object Detection</a:t>
            </a:r>
          </a:p>
          <a:p>
            <a:r>
              <a:rPr lang="en-US" dirty="0"/>
              <a:t>These models can be used for out-of-the-box inference</a:t>
            </a:r>
          </a:p>
          <a:p>
            <a:r>
              <a:rPr lang="en-US" dirty="0"/>
              <a:t>Two typical kind of pre-trained Object Detection models: SSD and Faster RCNN-supported models</a:t>
            </a:r>
          </a:p>
          <a:p>
            <a:pPr lvl="2"/>
            <a:r>
              <a:rPr lang="en-US" dirty="0">
                <a:hlinkClick r:id="rId2"/>
              </a:rPr>
              <a:t>PASCAL VOC model</a:t>
            </a:r>
            <a:endParaRPr lang="en-US" dirty="0"/>
          </a:p>
          <a:p>
            <a:pPr lvl="2"/>
            <a:r>
              <a:rPr lang="en-US" dirty="0"/>
              <a:t>COCO  model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DAA019-AEDC-4E61-B0CD-528BF9B0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12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4C8D6F-448C-4421-93C2-44EA4FF190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Analytics Zoo provides a collection of pre-trained models for Image Classification</a:t>
            </a:r>
          </a:p>
          <a:p>
            <a:r>
              <a:rPr lang="en-IN" dirty="0"/>
              <a:t>Provided models:</a:t>
            </a:r>
          </a:p>
          <a:p>
            <a:pPr lvl="2"/>
            <a:r>
              <a:rPr lang="en-IN" dirty="0">
                <a:hlinkClick r:id="rId2"/>
              </a:rPr>
              <a:t>Alexnet</a:t>
            </a:r>
            <a:endParaRPr lang="en-IN" dirty="0"/>
          </a:p>
          <a:p>
            <a:pPr lvl="2"/>
            <a:r>
              <a:rPr lang="en-IN" dirty="0">
                <a:hlinkClick r:id="rId3"/>
              </a:rPr>
              <a:t>Inception-V1</a:t>
            </a:r>
            <a:endParaRPr lang="en-IN" dirty="0"/>
          </a:p>
          <a:p>
            <a:pPr lvl="2"/>
            <a:r>
              <a:rPr lang="en-IN" dirty="0">
                <a:hlinkClick r:id="rId4"/>
              </a:rPr>
              <a:t>VGG</a:t>
            </a:r>
            <a:endParaRPr lang="en-IN" dirty="0"/>
          </a:p>
          <a:p>
            <a:pPr lvl="2"/>
            <a:r>
              <a:rPr lang="en-IN" dirty="0">
                <a:hlinkClick r:id="rId5"/>
              </a:rPr>
              <a:t>Resnet</a:t>
            </a:r>
            <a:endParaRPr lang="en-IN" dirty="0"/>
          </a:p>
          <a:p>
            <a:pPr lvl="2"/>
            <a:r>
              <a:rPr lang="en-IN" dirty="0"/>
              <a:t>Densenet, Mobilenet, Squeezenet</a:t>
            </a:r>
          </a:p>
          <a:p>
            <a:r>
              <a:rPr lang="en-IN" dirty="0"/>
              <a:t>You can download the models </a:t>
            </a:r>
            <a:r>
              <a:rPr lang="en-IN" dirty="0">
                <a:hlinkClick r:id="rId6"/>
              </a:rPr>
              <a:t>here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BB7594-9835-478F-B697-F8C1408A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0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627957-008F-4232-AEC9-F83A63E37F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Analytics Zoo provides pre-defined models having different encoders that can be used for classifying texts.</a:t>
            </a:r>
          </a:p>
          <a:p>
            <a:r>
              <a:rPr lang="en-US" dirty="0"/>
              <a:t>Features:</a:t>
            </a:r>
          </a:p>
          <a:p>
            <a:pPr lvl="2"/>
            <a:r>
              <a:rPr lang="en-US" dirty="0"/>
              <a:t>Easy-to-use models, could be fed into </a:t>
            </a:r>
            <a:r>
              <a:rPr lang="en-US" dirty="0" err="1"/>
              <a:t>NNFrames</a:t>
            </a:r>
            <a:r>
              <a:rPr lang="en-US" dirty="0"/>
              <a:t> or BigDL Optimizer for training</a:t>
            </a:r>
          </a:p>
          <a:p>
            <a:pPr lvl="2"/>
            <a:r>
              <a:rPr lang="en-US" dirty="0"/>
              <a:t>The encoders we support include CNN, LSTM and GRU</a:t>
            </a:r>
          </a:p>
          <a:p>
            <a:r>
              <a:rPr lang="en-US" dirty="0">
                <a:hlinkClick r:id="rId2"/>
              </a:rPr>
              <a:t>Example 1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01359-268B-49D3-A132-1E6E9BA4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60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733E2F-5E7B-4452-A116-E3AA1726C2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Analytics Zoo provides two Recommender models, including Wide and Deep (WND) learning model and Neural network-based Collaborative Filtering (NCF) model.</a:t>
            </a:r>
          </a:p>
          <a:p>
            <a:r>
              <a:rPr lang="en-US" dirty="0"/>
              <a:t>Features:</a:t>
            </a:r>
          </a:p>
          <a:p>
            <a:pPr lvl="2"/>
            <a:r>
              <a:rPr lang="en-US" dirty="0"/>
              <a:t>Easy-to-use models, could be fed into </a:t>
            </a:r>
            <a:r>
              <a:rPr lang="en-US" dirty="0" err="1"/>
              <a:t>NNFrames</a:t>
            </a:r>
            <a:r>
              <a:rPr lang="en-US" dirty="0"/>
              <a:t> or BigDL Optimizer for training</a:t>
            </a:r>
          </a:p>
          <a:p>
            <a:pPr lvl="2"/>
            <a:r>
              <a:rPr lang="en-US" dirty="0"/>
              <a:t>Recommenders can handle either explicit or implicit feedback, given corresponding features</a:t>
            </a:r>
          </a:p>
          <a:p>
            <a:pPr lvl="2"/>
            <a:r>
              <a:rPr lang="en-US" dirty="0"/>
              <a:t>It provides three user-friendly APIs to predict user item pairs, and recommend items (users) for users (items)</a:t>
            </a:r>
          </a:p>
          <a:p>
            <a:r>
              <a:rPr lang="en-IN" dirty="0">
                <a:hlinkClick r:id="rId2"/>
              </a:rPr>
              <a:t>Example1 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017331-630D-4D75-9E25-6258B10C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7234BF-4187-FF40-B7CF-2B9FE98940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Tell us what we need to include / remove</a:t>
            </a:r>
          </a:p>
          <a:p>
            <a:pPr marL="285750" indent="-285750">
              <a:buFontTx/>
              <a:buChar char="-"/>
            </a:pPr>
            <a:r>
              <a:rPr lang="en-US" dirty="0"/>
              <a:t>Do we want to show any code ?</a:t>
            </a:r>
          </a:p>
          <a:p>
            <a:pPr marL="542576" lvl="1" indent="-285750">
              <a:buFontTx/>
              <a:buChar char="-"/>
            </a:pPr>
            <a:r>
              <a:rPr lang="en-US" dirty="0"/>
              <a:t>Currently I have the code in 'appendix', we can remove / re-order based on feedback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06E5C8-03F8-CC4A-B3E8-1B4F24A969A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/>
              <a:t>Questions for </a:t>
            </a:r>
            <a:r>
              <a:rPr lang="en-US" dirty="0" err="1"/>
              <a:t>BigDL</a:t>
            </a:r>
            <a:r>
              <a:rPr lang="en-US" dirty="0"/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419431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analytics Zoo</a:t>
            </a:r>
          </a:p>
        </p:txBody>
      </p:sp>
    </p:spTree>
    <p:extLst>
      <p:ext uri="{BB962C8B-B14F-4D97-AF65-F5344CB8AC3E}">
        <p14:creationId xmlns:p14="http://schemas.microsoft.com/office/powerpoint/2010/main" val="167205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7234BF-4187-FF40-B7CF-2B9FE98940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TODO : show commands to pull the official docker container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06E5C8-03F8-CC4A-B3E8-1B4F24A9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Docker</a:t>
            </a:r>
          </a:p>
        </p:txBody>
      </p:sp>
    </p:spTree>
    <p:extLst>
      <p:ext uri="{BB962C8B-B14F-4D97-AF65-F5344CB8AC3E}">
        <p14:creationId xmlns:p14="http://schemas.microsoft.com/office/powerpoint/2010/main" val="115133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: Analytics Zoo APIs</a:t>
            </a:r>
          </a:p>
        </p:txBody>
      </p:sp>
    </p:spTree>
    <p:extLst>
      <p:ext uri="{BB962C8B-B14F-4D97-AF65-F5344CB8AC3E}">
        <p14:creationId xmlns:p14="http://schemas.microsoft.com/office/powerpoint/2010/main" val="224507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E82FDD-D1D7-42F7-BA7D-3FA4D5F3BC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There are 2 ways of getting Analytics Zoo going with Python*</a:t>
            </a:r>
          </a:p>
          <a:p>
            <a:r>
              <a:rPr lang="en-US" dirty="0"/>
              <a:t>Option 1 : Using PIP  </a:t>
            </a:r>
          </a:p>
          <a:p>
            <a:r>
              <a:rPr lang="en-US" dirty="0"/>
              <a:t>Option 2 : Manual install</a:t>
            </a:r>
          </a:p>
          <a:p>
            <a:r>
              <a:rPr lang="en-US" dirty="0"/>
              <a:t>(see next slides for more details)</a:t>
            </a: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r>
              <a:rPr lang="pt-BR" sz="800" kern="0" dirty="0">
                <a:solidFill>
                  <a:srgbClr val="000000"/>
                </a:solidFill>
                <a:ea typeface="Intel Clear"/>
                <a:cs typeface="Intel Clear"/>
                <a:sym typeface="Intel Clear"/>
              </a:rPr>
              <a:t>*Other names and brands may be claimed as the property of others.</a:t>
            </a:r>
            <a:endParaRPr lang="en-US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B11F08-C87A-40E9-B8C3-ABA4AA59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Analytics Zoo – Python*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61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B51DA8-23E9-4791-B869-EA9721D6F7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3187"/>
            <a:ext cx="8515468" cy="3565964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sz="1000" dirty="0"/>
          </a:p>
          <a:p>
            <a:r>
              <a:rPr lang="en-US" dirty="0"/>
              <a:t> This is tested with PIP v9.0.1</a:t>
            </a:r>
          </a:p>
          <a:p>
            <a:r>
              <a:rPr lang="en-US" dirty="0"/>
              <a:t>Pip install only supports local mode</a:t>
            </a:r>
          </a:p>
          <a:p>
            <a:r>
              <a:rPr lang="en-US" dirty="0"/>
              <a:t>This method also installs </a:t>
            </a:r>
            <a:r>
              <a:rPr lang="en-US" dirty="0" err="1"/>
              <a:t>PySpark</a:t>
            </a:r>
            <a:r>
              <a:rPr lang="en-US" dirty="0"/>
              <a:t>*</a:t>
            </a:r>
          </a:p>
          <a:p>
            <a:r>
              <a:rPr lang="en-US" dirty="0"/>
              <a:t>For up to date instructions </a:t>
            </a:r>
            <a:r>
              <a:rPr lang="en-US" dirty="0">
                <a:hlinkClick r:id="rId2"/>
              </a:rPr>
              <a:t>see here</a:t>
            </a:r>
            <a:r>
              <a:rPr lang="en-US" dirty="0"/>
              <a:t> </a:t>
            </a:r>
          </a:p>
          <a:p>
            <a:pPr lvl="0" defTabSz="457200" hangingPunct="0">
              <a:spcBef>
                <a:spcPts val="0"/>
              </a:spcBef>
            </a:pPr>
            <a:r>
              <a:rPr lang="pt-BR" sz="800" kern="0" dirty="0">
                <a:solidFill>
                  <a:srgbClr val="000000"/>
                </a:solidFill>
                <a:ea typeface="Intel Clear"/>
                <a:cs typeface="Intel Clear"/>
                <a:sym typeface="Intel Clear"/>
              </a:rPr>
              <a:t>*Other names and brands may be claimed as the property of others.</a:t>
            </a:r>
            <a:endParaRPr lang="en-US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58C88-2EAF-472C-9EF9-A9CFFCC7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Zoo Install for Python* – Option 1 : Using PIP</a:t>
            </a:r>
            <a:endParaRPr lang="en-IN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4146901-D7F7-4AB2-9B2A-577302031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4" y="1030287"/>
            <a:ext cx="8394071" cy="1815882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600" i="1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## 6.1 - Analytics Zoo install with PIP</a:t>
            </a:r>
            <a:r>
              <a:rPr lang="en-US" sz="1600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br>
              <a:rPr lang="en-US" sz="1600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pip install --upgrade pip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i="1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 change the zoo version accordingly</a:t>
            </a:r>
            <a:r>
              <a:rPr lang="en-US" sz="1600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br>
              <a:rPr lang="en-US" sz="1600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pip install analytics-zoo==0.2.0     </a:t>
            </a:r>
            <a:r>
              <a:rPr lang="en-US" sz="1600" i="1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 for Python 2.7</a:t>
            </a:r>
            <a:r>
              <a:rPr lang="en-US" sz="1600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br>
              <a:rPr lang="en-US" sz="1600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pip3 install analytics-zoo==0.2.0    </a:t>
            </a:r>
            <a:r>
              <a:rPr lang="en-US" sz="1600" i="1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 for Python 3.5 and Python 3.6</a:t>
            </a:r>
            <a:r>
              <a:rPr lang="en-US" sz="1600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br>
              <a:rPr lang="en-US" sz="1600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endParaRPr lang="en-US" sz="1600" kern="0" dirty="0">
              <a:solidFill>
                <a:srgbClr val="6F7783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25703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8E6A40-8DD8-4E47-BB9B-9FA592B5C90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2822" y="1182662"/>
            <a:ext cx="8419306" cy="334089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B025AD6-1F11-46D6-84A4-0C9E43B5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US" dirty="0"/>
            </a:br>
            <a:r>
              <a:rPr lang="en-US" dirty="0"/>
              <a:t>Analytics Zoo Install for Python* – Option 2 : Manual Install  (1 of 2)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67E7B-C7F0-4E9B-A004-9C5C3D97299A}"/>
              </a:ext>
            </a:extLst>
          </p:cNvPr>
          <p:cNvSpPr/>
          <p:nvPr/>
        </p:nvSpPr>
        <p:spPr>
          <a:xfrm>
            <a:off x="304800" y="4535631"/>
            <a:ext cx="33313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hangingPunct="0"/>
            <a:r>
              <a:rPr lang="pt-BR" sz="800" kern="0" dirty="0">
                <a:solidFill>
                  <a:srgbClr val="000000"/>
                </a:solidFill>
                <a:ea typeface="Intel Clear"/>
                <a:cs typeface="Intel Clear"/>
                <a:sym typeface="Intel Clear"/>
              </a:rPr>
              <a:t>*Other names and brands may be claimed as the property of others.</a:t>
            </a:r>
            <a:endParaRPr lang="en-US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112826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093E95-0198-4108-9AB8-B2E128E821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4800" y="1467099"/>
            <a:ext cx="8419306" cy="229839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192C2A9-CF44-4A4A-A1AB-2B281923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65" y="214766"/>
            <a:ext cx="8515468" cy="646865"/>
          </a:xfrm>
        </p:spPr>
        <p:txBody>
          <a:bodyPr/>
          <a:lstStyle/>
          <a:p>
            <a:pPr algn="l"/>
            <a:r>
              <a:rPr lang="en-US" dirty="0"/>
              <a:t>Analytics Zoo Install for Python* – Option 2 : Manual Install  (2 of 2)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DD2BFE-9A0D-4359-8FE4-27B709ED21EA}"/>
              </a:ext>
            </a:extLst>
          </p:cNvPr>
          <p:cNvSpPr/>
          <p:nvPr/>
        </p:nvSpPr>
        <p:spPr>
          <a:xfrm>
            <a:off x="2906319" y="2464028"/>
            <a:ext cx="33313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hangingPunct="0"/>
            <a:r>
              <a:rPr lang="pt-BR" sz="800" kern="0" dirty="0">
                <a:solidFill>
                  <a:srgbClr val="000000"/>
                </a:solidFill>
                <a:ea typeface="Intel Clear"/>
                <a:cs typeface="Intel Clear"/>
                <a:sym typeface="Intel Clear"/>
              </a:rPr>
              <a:t>*Other names and brands may be claimed as the property of others.</a:t>
            </a:r>
            <a:endParaRPr lang="en-US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F504B-87E9-4124-AA71-A0C920154752}"/>
              </a:ext>
            </a:extLst>
          </p:cNvPr>
          <p:cNvSpPr/>
          <p:nvPr/>
        </p:nvSpPr>
        <p:spPr>
          <a:xfrm>
            <a:off x="352822" y="4438194"/>
            <a:ext cx="33313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hangingPunct="0"/>
            <a:r>
              <a:rPr lang="pt-BR" sz="800" kern="0" dirty="0">
                <a:solidFill>
                  <a:srgbClr val="000000"/>
                </a:solidFill>
                <a:ea typeface="Intel Clear"/>
                <a:cs typeface="Intel Clear"/>
                <a:sym typeface="Intel Clear"/>
              </a:rPr>
              <a:t>*Other names and brands may be claimed as the property of others.</a:t>
            </a:r>
            <a:endParaRPr lang="en-US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137849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CBABF3-B4F9-4584-989D-ED02DF7C8C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Make sure the following env variables are set</a:t>
            </a:r>
          </a:p>
          <a:p>
            <a:pPr lvl="2"/>
            <a:r>
              <a:rPr lang="en-US" dirty="0"/>
              <a:t>SPARK_HOME</a:t>
            </a:r>
          </a:p>
          <a:p>
            <a:pPr lvl="2"/>
            <a:r>
              <a:rPr lang="en-US" dirty="0"/>
              <a:t>ANALYTICS_ZOO_HOME</a:t>
            </a:r>
          </a:p>
          <a:p>
            <a:r>
              <a:rPr lang="en-US" dirty="0"/>
              <a:t>always first call </a:t>
            </a:r>
            <a:r>
              <a:rPr lang="en-US" dirty="0" err="1"/>
              <a:t>init_nncontext</a:t>
            </a:r>
            <a:r>
              <a:rPr lang="en-US" dirty="0"/>
              <a:t>() at the very beginning of the code.  This will create a </a:t>
            </a:r>
            <a:r>
              <a:rPr lang="en-US" dirty="0" err="1"/>
              <a:t>SparkContext</a:t>
            </a:r>
            <a:r>
              <a:rPr lang="en-US" dirty="0"/>
              <a:t> with optimized performance configuration and initialize the BigDL engine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7816DF-503B-4C8A-B6B8-4ABD3E45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Analytics Zoo in Python*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18D62-1B34-4262-8D8E-72F86BEB2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48591"/>
            <a:ext cx="8437595" cy="9205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3CC5A1-509F-4E04-B8E7-932C142DFE70}"/>
              </a:ext>
            </a:extLst>
          </p:cNvPr>
          <p:cNvSpPr/>
          <p:nvPr/>
        </p:nvSpPr>
        <p:spPr>
          <a:xfrm>
            <a:off x="304800" y="4485977"/>
            <a:ext cx="33313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hangingPunct="0"/>
            <a:r>
              <a:rPr lang="pt-BR" sz="800" kern="0" dirty="0">
                <a:solidFill>
                  <a:srgbClr val="000000"/>
                </a:solidFill>
                <a:ea typeface="Intel Clear"/>
                <a:cs typeface="Intel Clear"/>
                <a:sym typeface="Intel Clear"/>
              </a:rPr>
              <a:t>*Other names and brands may be claimed as the property of others.</a:t>
            </a:r>
            <a:endParaRPr lang="en-US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197815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72B9E6-086D-4DD9-BACD-EC89CFF9EA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7957" y="1063625"/>
            <a:ext cx="7529036" cy="35655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058878-91F4-4992-8869-F092F08D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API Usage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50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2DDE9B-C089-441F-B503-FE22BDB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API Usage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96161A0-9438-46DD-AD70-FC2D4EFFB7ED}"/>
              </a:ext>
            </a:extLst>
          </p:cNvPr>
          <p:cNvSpPr txBox="1">
            <a:spLocks noGrp="1" noChangeArrowheads="1"/>
          </p:cNvSpPr>
          <p:nvPr>
            <p:ph sz="quarter" idx="13"/>
          </p:nvPr>
        </p:nvSpPr>
        <p:spPr bwMode="auto">
          <a:xfrm>
            <a:off x="746312" y="1063626"/>
            <a:ext cx="8073838" cy="1969770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i="1" dirty="0">
                <a:solidFill>
                  <a:srgbClr val="6F7783"/>
                </a:solidFill>
                <a:latin typeface="Andale Mono" panose="020B0509000000000004" pitchFamily="49" charset="0"/>
              </a:rPr>
              <a:t>## predict</a:t>
            </a:r>
            <a:r>
              <a:rPr lang="en-US" sz="16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6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userItemPairPrediction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wide_n_deep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predict_user_item_pair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valPairFeatureRdds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</a:p>
          <a:p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userRecs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wide_n_deep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recommend_for_user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valPairFeatureRdds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3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itemRecs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wide_n_deep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recommend_for_item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valPairFeatureRdds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3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endParaRPr lang="en-US" sz="1600" dirty="0">
              <a:solidFill>
                <a:srgbClr val="B9C0CB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34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Analytics zoo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EF59BE-28AF-4AEB-8DF2-AE189B1679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Load images into </a:t>
            </a:r>
            <a:r>
              <a:rPr lang="en-US" dirty="0" err="1"/>
              <a:t>DataFrames</a:t>
            </a:r>
            <a:r>
              <a:rPr lang="en-US" dirty="0"/>
              <a:t> using </a:t>
            </a:r>
            <a:r>
              <a:rPr lang="en-US" dirty="0" err="1"/>
              <a:t>NNImageReader</a:t>
            </a:r>
            <a:br>
              <a:rPr lang="en-US" dirty="0"/>
            </a:br>
            <a:r>
              <a:rPr lang="en-US" dirty="0"/>
              <a:t>Process loaded data using </a:t>
            </a:r>
            <a:r>
              <a:rPr lang="en-US" dirty="0" err="1"/>
              <a:t>DataFrame</a:t>
            </a:r>
            <a:r>
              <a:rPr lang="en-US" dirty="0"/>
              <a:t> transformations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5FE3FA-D2A2-4ED8-ABF3-C860376B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NNFrames</a:t>
            </a:r>
            <a:r>
              <a:rPr lang="en-US" dirty="0"/>
              <a:t>: </a:t>
            </a:r>
            <a:r>
              <a:rPr lang="en-US" dirty="0" err="1"/>
              <a:t>NNImageReader</a:t>
            </a:r>
            <a:endParaRPr lang="en-IN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391A5E6-A2BC-419A-BFD7-EE090AE8A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32" y="1664075"/>
            <a:ext cx="8394071" cy="3046988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600" i="1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## 6.9 - </a:t>
            </a:r>
            <a:r>
              <a:rPr lang="en-US" sz="1600" i="1" kern="0" dirty="0" err="1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NNImageReader</a:t>
            </a:r>
            <a:r>
              <a:rPr lang="en-US" sz="1600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br>
              <a:rPr lang="en-US" sz="1600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D291E4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from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zoo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.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common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.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nncontext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>
                <a:solidFill>
                  <a:srgbClr val="D291E4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import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init_nncontext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D291E4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from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zoo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.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pipeline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.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nnframes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>
                <a:solidFill>
                  <a:srgbClr val="D291E4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import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NNImageReader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 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sc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600" kern="0" dirty="0" err="1">
                <a:solidFill>
                  <a:srgbClr val="72BEF2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init_nncontext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()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 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i="1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 read images from a path</a:t>
            </a:r>
            <a:r>
              <a:rPr lang="en-US" sz="1600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br>
              <a:rPr lang="en-US" sz="1600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imageDF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NNImageReader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.</a:t>
            </a:r>
            <a:r>
              <a:rPr lang="en-US" sz="1600" kern="0" dirty="0" err="1">
                <a:solidFill>
                  <a:srgbClr val="72BEF2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readImages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600" kern="0" dirty="0">
                <a:solidFill>
                  <a:srgbClr val="A7CC8C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'/path/to/images'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, 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sc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)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 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getName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600" kern="0" dirty="0" err="1">
                <a:solidFill>
                  <a:srgbClr val="72BEF2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udf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600" kern="0" dirty="0">
                <a:solidFill>
                  <a:srgbClr val="D291E4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lambda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>
                <a:solidFill>
                  <a:srgbClr val="DBAA79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row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: ...)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 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df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imageDF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.</a:t>
            </a:r>
            <a:r>
              <a:rPr lang="en-US" sz="1600" kern="0" dirty="0" err="1">
                <a:solidFill>
                  <a:srgbClr val="72BEF2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withColumn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600" kern="0" dirty="0">
                <a:solidFill>
                  <a:srgbClr val="A7CC8C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"name"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, </a:t>
            </a:r>
            <a:r>
              <a:rPr lang="en-US" sz="1600" kern="0" dirty="0" err="1">
                <a:solidFill>
                  <a:srgbClr val="72BEF2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getName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600" kern="0" dirty="0">
                <a:solidFill>
                  <a:srgbClr val="72BEF2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col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600" kern="0" dirty="0">
                <a:solidFill>
                  <a:srgbClr val="A7CC8C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"image"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))) </a:t>
            </a:r>
          </a:p>
        </p:txBody>
      </p:sp>
    </p:spTree>
    <p:extLst>
      <p:ext uri="{BB962C8B-B14F-4D97-AF65-F5344CB8AC3E}">
        <p14:creationId xmlns:p14="http://schemas.microsoft.com/office/powerpoint/2010/main" val="414584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B740AB-E658-402F-9801-4CDFE677FE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Process Images using built-in feature engineering operations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3A7985-507D-40C6-B569-0750335D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zoo.feature.image</a:t>
            </a:r>
            <a:r>
              <a:rPr lang="en-US" dirty="0"/>
              <a:t> Package: Feature Engineering of Images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E344B18-AE32-46A2-8B9D-3D00E3F49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98" y="1746874"/>
            <a:ext cx="8178763" cy="2462213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400" i="1" dirty="0">
                <a:solidFill>
                  <a:srgbClr val="6F7783"/>
                </a:solidFill>
                <a:latin typeface="Andale Mono" panose="020B0509000000000004" pitchFamily="49" charset="0"/>
              </a:rPr>
              <a:t>##  6.10 – Zoo Image Processing</a:t>
            </a:r>
            <a: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zoo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pipeline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nnframes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4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NNImageReader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ChainedPreprocessing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zoo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feature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image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4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RowToImageFeature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ImageChannelNormalize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 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ImageMatToTensor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ImageFeatureToTensor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transformer = 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ChainedPreprocessing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    [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RowToImageFeature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(),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    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ImageChannelNormalize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123.0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117.0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104.0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),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    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ImageMatToTensor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(),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    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ImageFeatureToTensor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()])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endParaRPr lang="en-US" sz="1400" dirty="0">
              <a:solidFill>
                <a:srgbClr val="B9C0CB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4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1E6A22-165E-47CE-8314-16A4BD03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 : </a:t>
            </a:r>
            <a:r>
              <a:rPr lang="en-US" dirty="0" err="1"/>
              <a:t>Keras</a:t>
            </a:r>
            <a:r>
              <a:rPr lang="en-US" dirty="0"/>
              <a:t>* Style APIs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B5DBA28-B6DD-414C-8A48-E659B97FA290}"/>
              </a:ext>
            </a:extLst>
          </p:cNvPr>
          <p:cNvSpPr txBox="1">
            <a:spLocks noGrp="1" noChangeArrowheads="1"/>
          </p:cNvSpPr>
          <p:nvPr>
            <p:ph sz="quarter" idx="13"/>
          </p:nvPr>
        </p:nvSpPr>
        <p:spPr bwMode="auto">
          <a:xfrm>
            <a:off x="304800" y="969495"/>
            <a:ext cx="8515350" cy="3565525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600" i="1" dirty="0">
                <a:solidFill>
                  <a:srgbClr val="6F7783"/>
                </a:solidFill>
                <a:latin typeface="Andale Mono" panose="020B0509000000000004" pitchFamily="49" charset="0"/>
              </a:rPr>
              <a:t>## 6.11 - Zoo : </a:t>
            </a:r>
            <a:r>
              <a:rPr lang="en-US" sz="1600" i="1" dirty="0" err="1">
                <a:solidFill>
                  <a:srgbClr val="6F7783"/>
                </a:solidFill>
                <a:latin typeface="Andale Mono" panose="020B0509000000000004" pitchFamily="49" charset="0"/>
              </a:rPr>
              <a:t>Keras</a:t>
            </a:r>
            <a:r>
              <a:rPr lang="en-US" sz="1600" i="1" dirty="0">
                <a:solidFill>
                  <a:srgbClr val="6F7783"/>
                </a:solidFill>
                <a:latin typeface="Andale Mono" panose="020B0509000000000004" pitchFamily="49" charset="0"/>
              </a:rPr>
              <a:t> Style APIs</a:t>
            </a:r>
            <a:r>
              <a:rPr lang="en-US" sz="16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6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zoo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pipeline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api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keras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layers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Convolution2D, MaxPooling2D, Dense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zoo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pipeline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api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keras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models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Sequential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model = 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Sequential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.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add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Convolution2D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32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3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3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activation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600" dirty="0">
                <a:solidFill>
                  <a:srgbClr val="A7CC8C"/>
                </a:solidFill>
                <a:latin typeface="Andale Mono" panose="020B0509000000000004" pitchFamily="49" charset="0"/>
              </a:rPr>
              <a:t>'</a:t>
            </a:r>
            <a:r>
              <a:rPr lang="en-US" sz="1600" dirty="0" err="1">
                <a:solidFill>
                  <a:srgbClr val="A7CC8C"/>
                </a:solidFill>
                <a:latin typeface="Andale Mono" panose="020B0509000000000004" pitchFamily="49" charset="0"/>
              </a:rPr>
              <a:t>relu</a:t>
            </a:r>
            <a:r>
              <a:rPr lang="en-US" sz="1600" dirty="0">
                <a:solidFill>
                  <a:srgbClr val="A7CC8C"/>
                </a:solidFill>
                <a:latin typeface="Andale Mono" panose="020B0509000000000004" pitchFamily="49" charset="0"/>
              </a:rPr>
              <a:t>'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    </a:t>
            </a:r>
            <a:r>
              <a:rPr lang="en-US" sz="1600" dirty="0" err="1">
                <a:solidFill>
                  <a:srgbClr val="DBAA79"/>
                </a:solidFill>
                <a:latin typeface="Andale Mono" panose="020B0509000000000004" pitchFamily="49" charset="0"/>
              </a:rPr>
              <a:t>input_shape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=(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1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28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28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))) \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.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add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MaxPooling2D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DBAA79"/>
                </a:solidFill>
                <a:latin typeface="Andale Mono" panose="020B0509000000000004" pitchFamily="49" charset="0"/>
              </a:rPr>
              <a:t>pool_size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=(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2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2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))) \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.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add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Flatten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())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.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add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Dense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10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activation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600" dirty="0">
                <a:solidFill>
                  <a:srgbClr val="A7CC8C"/>
                </a:solidFill>
                <a:latin typeface="Andale Mono" panose="020B0509000000000004" pitchFamily="49" charset="0"/>
              </a:rPr>
              <a:t>'</a:t>
            </a:r>
            <a:r>
              <a:rPr lang="en-US" sz="1600" dirty="0" err="1">
                <a:solidFill>
                  <a:srgbClr val="A7CC8C"/>
                </a:solidFill>
                <a:latin typeface="Andale Mono" panose="020B0509000000000004" pitchFamily="49" charset="0"/>
              </a:rPr>
              <a:t>softmax</a:t>
            </a:r>
            <a:r>
              <a:rPr lang="en-US" sz="1600" dirty="0">
                <a:solidFill>
                  <a:srgbClr val="A7CC8C"/>
                </a:solidFill>
                <a:latin typeface="Andale Mono" panose="020B0509000000000004" pitchFamily="49" charset="0"/>
              </a:rPr>
              <a:t>'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)))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      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endParaRPr lang="en-US" sz="1600" dirty="0">
              <a:solidFill>
                <a:srgbClr val="B9C0CB"/>
              </a:solidFill>
              <a:latin typeface="Andale Mono" panose="020B050900000000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2A63C-681C-4C64-839A-223CC343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603430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D3DF91-D05E-4C89-BF6D-7A21A710D1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Train Model Using Spark ML Pipelines</a:t>
            </a:r>
            <a:br>
              <a:rPr lang="en-US" dirty="0"/>
            </a:br>
            <a:r>
              <a:rPr lang="en-US" dirty="0"/>
              <a:t>Process loaded data using </a:t>
            </a:r>
            <a:r>
              <a:rPr lang="en-US" dirty="0" err="1"/>
              <a:t>DataFrame</a:t>
            </a:r>
            <a:r>
              <a:rPr lang="en-US" dirty="0"/>
              <a:t> transformations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7EBC4C-6E98-466A-9D6D-0592487B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NNFrames</a:t>
            </a:r>
            <a:r>
              <a:rPr lang="en-US" dirty="0"/>
              <a:t>: Native DL Support in Apache Spark* </a:t>
            </a:r>
            <a:r>
              <a:rPr lang="en-US" dirty="0" err="1"/>
              <a:t>Dataframes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A28A1-26EF-4E72-B789-2C66A39DE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24279"/>
            <a:ext cx="8419306" cy="2938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BD2DB8-BFD4-4D15-9FCB-2402E84D9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47" y="4522462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4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0A109A-68ED-4EC3-92B2-3A7A007C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Detector Sample Usage – Python*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811F994-2672-444C-9296-BC3B9583C454}"/>
              </a:ext>
            </a:extLst>
          </p:cNvPr>
          <p:cNvSpPr txBox="1">
            <a:spLocks noGrp="1" noChangeArrowheads="1"/>
          </p:cNvSpPr>
          <p:nvPr>
            <p:ph sz="quarter" idx="13"/>
          </p:nvPr>
        </p:nvSpPr>
        <p:spPr bwMode="auto">
          <a:xfrm>
            <a:off x="304800" y="1016557"/>
            <a:ext cx="8515350" cy="3565525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600" i="1" dirty="0">
                <a:solidFill>
                  <a:srgbClr val="6F7783"/>
                </a:solidFill>
                <a:latin typeface="Andale Mono" panose="020B0509000000000004" pitchFamily="49" charset="0"/>
              </a:rPr>
              <a:t>## 6.4 - Object Detection API</a:t>
            </a:r>
            <a:r>
              <a:rPr lang="en-US" sz="16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6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zoo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common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nncontext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init_nncontext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zoo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models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image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objectdetection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ImageSet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ObjectDetector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sc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init_nncontext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A7CC8C"/>
                </a:solidFill>
                <a:latin typeface="Andale Mono" panose="020B0509000000000004" pitchFamily="49" charset="0"/>
              </a:rPr>
              <a:t>"image detector app"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model =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ObjectDetector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load_model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model_path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image_set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ImageSet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read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img_path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sc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output =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model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predict_image_set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image_set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endParaRPr lang="en-US" sz="1600" dirty="0">
              <a:solidFill>
                <a:srgbClr val="B9C0CB"/>
              </a:solidFill>
              <a:latin typeface="Andale Mono" panose="020B050900000000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8569B-DBF7-454C-AC7D-24F78536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615702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5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DB80A4-6755-48BF-A2E3-AA0E31C99F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8769" y="1187177"/>
            <a:ext cx="8431499" cy="257883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33D753B-B5B5-4B23-A93D-C6AA934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Usage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45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ECA117-7DC0-491D-ADF2-E268720622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8977" y="1088813"/>
            <a:ext cx="8407113" cy="308484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A157306-BBBB-43D4-808C-6D57E1F3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Classifier Sample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33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0F7346-8AD5-4AC2-9296-6288A0BC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Classifier Sample Code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7302B63-2C03-479B-94E1-FB857722DF21}"/>
              </a:ext>
            </a:extLst>
          </p:cNvPr>
          <p:cNvSpPr txBox="1">
            <a:spLocks noGrp="1" noChangeArrowheads="1"/>
          </p:cNvSpPr>
          <p:nvPr>
            <p:ph sz="quarter" idx="13"/>
          </p:nvPr>
        </p:nvSpPr>
        <p:spPr bwMode="auto">
          <a:xfrm>
            <a:off x="304800" y="1063625"/>
            <a:ext cx="8515350" cy="3565525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i="1" dirty="0">
                <a:solidFill>
                  <a:srgbClr val="6F7783"/>
                </a:solidFill>
                <a:latin typeface="Andale Mono" panose="020B0509000000000004" pitchFamily="49" charset="0"/>
              </a:rPr>
              <a:t>## Step 2 : train the model</a:t>
            </a:r>
            <a: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optimizer = </a:t>
            </a:r>
            <a:r>
              <a:rPr lang="en-US" sz="1400" dirty="0">
                <a:solidFill>
                  <a:srgbClr val="72BEF2"/>
                </a:solidFill>
                <a:latin typeface="Andale Mono" panose="020B0509000000000004" pitchFamily="49" charset="0"/>
              </a:rPr>
              <a:t>Optimizer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model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text_classifier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training_rdd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train_rdd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criterion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ClassNLLCriterion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logProbAsInput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False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),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end_trigger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MaxEpoch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20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),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batch_size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128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optim_method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Adagrad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learningrate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0.01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learningrate_decay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0.001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))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optimizer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set_validation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batch_size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128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val_rdd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val_rdd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trigger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EveryEpoch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(),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val_method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=[</a:t>
            </a:r>
            <a:r>
              <a:rPr lang="en-US" sz="1400" dirty="0">
                <a:solidFill>
                  <a:srgbClr val="72BEF2"/>
                </a:solidFill>
                <a:latin typeface="Andale Mono" panose="020B0509000000000004" pitchFamily="49" charset="0"/>
              </a:rPr>
              <a:t>Top1Accuracy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()])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endParaRPr lang="en-US" sz="1400" dirty="0">
              <a:solidFill>
                <a:srgbClr val="DBAA79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6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BF5232-A190-494E-85D6-D6DC530C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Classifier Sample Code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F2297AC-9C46-4605-9B23-B046645B2A65}"/>
              </a:ext>
            </a:extLst>
          </p:cNvPr>
          <p:cNvSpPr txBox="1">
            <a:spLocks noGrp="1" noChangeArrowheads="1"/>
          </p:cNvSpPr>
          <p:nvPr>
            <p:ph sz="quarter" idx="13"/>
          </p:nvPr>
        </p:nvSpPr>
        <p:spPr bwMode="auto">
          <a:xfrm>
            <a:off x="304800" y="1063625"/>
            <a:ext cx="8515350" cy="3565525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400" i="1" dirty="0">
                <a:solidFill>
                  <a:srgbClr val="6F7783"/>
                </a:solidFill>
                <a:latin typeface="Andale Mono" panose="020B0509000000000004" pitchFamily="49" charset="0"/>
              </a:rPr>
              <a:t>## Step 3 : Predict</a:t>
            </a:r>
            <a: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400" i="1" dirty="0">
                <a:solidFill>
                  <a:srgbClr val="6F7783"/>
                </a:solidFill>
                <a:latin typeface="Andale Mono" panose="020B0509000000000004" pitchFamily="49" charset="0"/>
              </a:rPr>
              <a:t># Predict for probability distributions.</a:t>
            </a:r>
            <a: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results = 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text_classifier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predict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rdd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</a:p>
          <a:p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i="1" dirty="0">
                <a:solidFill>
                  <a:srgbClr val="6F7783"/>
                </a:solidFill>
                <a:latin typeface="Andale Mono" panose="020B0509000000000004" pitchFamily="49" charset="0"/>
              </a:rPr>
              <a:t># Predict for class labels. By default, label starts from 0.</a:t>
            </a:r>
            <a: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result_classes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text_classifier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predict_classes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rdd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endParaRPr lang="en-US" sz="1400" dirty="0">
              <a:solidFill>
                <a:srgbClr val="6F7783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7E8FEF-A47C-4D88-83AE-BEFD3A52E9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Learned about:</a:t>
            </a:r>
          </a:p>
          <a:p>
            <a:pPr marL="285750" indent="-285750">
              <a:buFontTx/>
              <a:buChar char="-"/>
            </a:pPr>
            <a:r>
              <a:rPr lang="en-US" dirty="0"/>
              <a:t>High level </a:t>
            </a:r>
            <a:r>
              <a:rPr lang="en-US" dirty="0" err="1"/>
              <a:t>Dataframe</a:t>
            </a:r>
            <a:r>
              <a:rPr lang="en-US" dirty="0"/>
              <a:t> APIs in Apache Spark*</a:t>
            </a:r>
          </a:p>
          <a:p>
            <a:pPr marL="285750" indent="-285750">
              <a:buFontTx/>
              <a:buChar char="-"/>
            </a:pPr>
            <a:r>
              <a:rPr lang="en-US" dirty="0"/>
              <a:t>Analytics Zoo API</a:t>
            </a:r>
          </a:p>
          <a:p>
            <a:pPr marL="285750" indent="-285750">
              <a:buFontTx/>
              <a:buChar char="-"/>
            </a:pPr>
            <a:r>
              <a:rPr lang="en-US" dirty="0"/>
              <a:t>Handy classes in Analytics Zoo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84B299-76EF-4D2E-99E3-CCD0E945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475E5-1112-4064-8F45-ADE83D68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32" y="4415773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5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60CFC-73D8-492F-A0CA-BD29AFDBCD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Analytics Zoo </a:t>
            </a:r>
            <a:r>
              <a:rPr lang="en-IN" dirty="0"/>
              <a:t>provides a unified analytics + AI platform</a:t>
            </a:r>
          </a:p>
          <a:p>
            <a:r>
              <a:rPr lang="en-IN" dirty="0"/>
              <a:t>It brings together Apache Spark*, TensorFlow*, </a:t>
            </a:r>
            <a:r>
              <a:rPr lang="en-IN" dirty="0" err="1"/>
              <a:t>Keras</a:t>
            </a:r>
            <a:r>
              <a:rPr lang="en-IN" dirty="0"/>
              <a:t>* and </a:t>
            </a:r>
            <a:r>
              <a:rPr lang="en-IN" dirty="0" err="1"/>
              <a:t>BigDL</a:t>
            </a:r>
            <a:endParaRPr lang="en-IN" dirty="0"/>
          </a:p>
          <a:p>
            <a:r>
              <a:rPr lang="en-IN" dirty="0"/>
              <a:t>Supports 'pipeline' style programming (popular in </a:t>
            </a:r>
            <a:r>
              <a:rPr lang="en-IN" dirty="0" err="1"/>
              <a:t>Scikit</a:t>
            </a:r>
            <a:r>
              <a:rPr lang="en-IN" dirty="0"/>
              <a:t>* and Spark) </a:t>
            </a:r>
          </a:p>
          <a:p>
            <a:r>
              <a:rPr lang="en-IN" dirty="0"/>
              <a:t>Data wrangling and analysis using </a:t>
            </a:r>
            <a:r>
              <a:rPr lang="en-IN" dirty="0" err="1"/>
              <a:t>PySpark</a:t>
            </a:r>
            <a:r>
              <a:rPr lang="en-IN" dirty="0"/>
              <a:t>*</a:t>
            </a:r>
          </a:p>
          <a:p>
            <a:r>
              <a:rPr lang="en-IN" dirty="0"/>
              <a:t>Deep learning model development using TensorFlow* or </a:t>
            </a:r>
            <a:r>
              <a:rPr lang="en-IN" dirty="0" err="1"/>
              <a:t>Keras</a:t>
            </a:r>
            <a:r>
              <a:rPr lang="en-IN" dirty="0"/>
              <a:t>*</a:t>
            </a:r>
          </a:p>
          <a:p>
            <a:r>
              <a:rPr lang="en-IN" b="1" dirty="0"/>
              <a:t>Provides built-in deep learning models</a:t>
            </a:r>
            <a:r>
              <a:rPr lang="en-IN" dirty="0"/>
              <a:t> (more on this later)</a:t>
            </a: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r>
              <a:rPr lang="pt-BR" sz="800" kern="0" dirty="0">
                <a:solidFill>
                  <a:srgbClr val="000000"/>
                </a:solidFill>
                <a:ea typeface="Intel Clear"/>
                <a:cs typeface="Intel Clear"/>
                <a:sym typeface="Intel Clear"/>
              </a:rPr>
              <a:t>*Other names and brands may be claimed as the property of others.</a:t>
            </a:r>
            <a:endParaRPr lang="en-US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88E766-65CD-477E-8DD8-3EF743E1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Zoo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4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A819F-92C1-4D50-92AB-0B0FB21431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Intel Analytics Zoo 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https://github.com/intel-analytics/analytics-zoo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Intel AI Academy 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https://software.intel.com/ai-academy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https://software.intel.com/en-us/ai-academy/basics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C903C9-C7E7-4BEE-B53C-7B7CF5B9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89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25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4CA839-13B1-4D56-8EF7-4476AA9116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u="sng" dirty="0"/>
              <a:t>Standard Spark* jobs</a:t>
            </a:r>
          </a:p>
          <a:p>
            <a:r>
              <a:rPr lang="en-US" dirty="0"/>
              <a:t>No changes to the Apache Spark* or Apache Hadoop* clusters needed</a:t>
            </a:r>
          </a:p>
          <a:p>
            <a:r>
              <a:rPr lang="en-US" b="1" u="sng" dirty="0"/>
              <a:t>Iterative</a:t>
            </a:r>
          </a:p>
          <a:p>
            <a:r>
              <a:rPr lang="en-US" dirty="0"/>
              <a:t>Each iteration of the training runs as a Spark* job</a:t>
            </a:r>
          </a:p>
          <a:p>
            <a:r>
              <a:rPr lang="en-US" b="1" u="sng" dirty="0"/>
              <a:t>Data parallel</a:t>
            </a:r>
          </a:p>
          <a:p>
            <a:r>
              <a:rPr lang="en-US" dirty="0"/>
              <a:t>Each Spark* task runs the same model on a subset of the data (batch)</a:t>
            </a:r>
          </a:p>
          <a:p>
            <a:r>
              <a:rPr lang="en-US" dirty="0"/>
              <a:t>(see next slide for diagram)</a:t>
            </a: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r>
              <a:rPr lang="pt-BR" sz="800" kern="0" dirty="0">
                <a:solidFill>
                  <a:srgbClr val="000000"/>
                </a:solidFill>
                <a:ea typeface="Intel Clear"/>
                <a:cs typeface="Intel Clear"/>
                <a:sym typeface="Intel Clear"/>
              </a:rPr>
              <a:t>*Other names and brands may be claimed as the property of others.</a:t>
            </a:r>
            <a:endParaRPr lang="en-US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53A415-C1D9-4C5F-A21E-D1BC6400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Zoo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04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F9F9B-3423-47CA-9CD1-838A7265CF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r>
              <a:rPr lang="pt-BR" sz="800" kern="0" dirty="0">
                <a:solidFill>
                  <a:srgbClr val="000000"/>
                </a:solidFill>
                <a:ea typeface="Intel Clear"/>
                <a:cs typeface="Intel Clear"/>
                <a:sym typeface="Intel Clear"/>
              </a:rPr>
              <a:t>*Other names and brands may be claimed as the property of others.</a:t>
            </a:r>
            <a:endParaRPr lang="en-US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3943E-9901-4B76-8C31-5AE4185A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Analytics Zoo &amp; Apache Spark*</a:t>
            </a:r>
            <a:br>
              <a:rPr lang="en-IN" dirty="0"/>
            </a:b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734A4A-A3A9-48C6-A3B9-8999FC90AE6F}"/>
              </a:ext>
            </a:extLst>
          </p:cNvPr>
          <p:cNvGrpSpPr/>
          <p:nvPr/>
        </p:nvGrpSpPr>
        <p:grpSpPr>
          <a:xfrm>
            <a:off x="477853" y="1808945"/>
            <a:ext cx="3203265" cy="1650919"/>
            <a:chOff x="586601" y="2954822"/>
            <a:chExt cx="3203265" cy="16518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9973F0-E2AC-4172-940D-9EAA09BBE5F0}"/>
                </a:ext>
              </a:extLst>
            </p:cNvPr>
            <p:cNvSpPr/>
            <p:nvPr/>
          </p:nvSpPr>
          <p:spPr>
            <a:xfrm>
              <a:off x="1492153" y="2954822"/>
              <a:ext cx="1219392" cy="497791"/>
            </a:xfrm>
            <a:prstGeom prst="rect">
              <a:avLst/>
            </a:prstGeom>
            <a:solidFill>
              <a:srgbClr val="6B20D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7A7A7"/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Apache Spark*</a:t>
              </a:r>
            </a:p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7A7A7"/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-submit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FA8D92-1450-4617-9972-95C18CA454EC}"/>
                </a:ext>
              </a:extLst>
            </p:cNvPr>
            <p:cNvSpPr/>
            <p:nvPr/>
          </p:nvSpPr>
          <p:spPr>
            <a:xfrm>
              <a:off x="1342069" y="3886342"/>
              <a:ext cx="1685607" cy="720344"/>
            </a:xfrm>
            <a:prstGeom prst="rect">
              <a:avLst/>
            </a:prstGeom>
            <a:solidFill>
              <a:srgbClr val="2750A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7A7A7"/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Analytics-zoo.jar</a:t>
              </a:r>
            </a:p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A7A7A7"/>
                </a:solidFill>
                <a:effectLst/>
                <a:uLnTx/>
                <a:uFillTx/>
                <a:latin typeface="Helvetica"/>
                <a:cs typeface="Helvetica"/>
                <a:sym typeface="Intel Clear"/>
              </a:endParaRPr>
            </a:p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A7A7A7"/>
                </a:solidFill>
                <a:effectLst/>
                <a:uLnTx/>
                <a:uFillTx/>
                <a:latin typeface="Helvetica"/>
                <a:cs typeface="Helvetica"/>
                <a:sym typeface="Intel Clear"/>
              </a:endParaRPr>
            </a:p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A7A7A7"/>
                </a:solidFill>
                <a:effectLst/>
                <a:uLnTx/>
                <a:uFillTx/>
                <a:latin typeface="Helvetica"/>
                <a:cs typeface="Helvetica"/>
                <a:sym typeface="Intel Clear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20717E-781E-40B7-9615-E8C6B8AE1381}"/>
                </a:ext>
              </a:extLst>
            </p:cNvPr>
            <p:cNvSpPr/>
            <p:nvPr/>
          </p:nvSpPr>
          <p:spPr>
            <a:xfrm>
              <a:off x="3086287" y="3886342"/>
              <a:ext cx="703579" cy="720342"/>
            </a:xfrm>
            <a:prstGeom prst="rect">
              <a:avLst/>
            </a:prstGeom>
            <a:solidFill>
              <a:srgbClr val="2750A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7A7A7"/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zoo-python*.zip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D80952-E7E8-4C43-9FD1-12C0880FD59B}"/>
                </a:ext>
              </a:extLst>
            </p:cNvPr>
            <p:cNvSpPr/>
            <p:nvPr/>
          </p:nvSpPr>
          <p:spPr>
            <a:xfrm>
              <a:off x="586601" y="3886342"/>
              <a:ext cx="701936" cy="720343"/>
            </a:xfrm>
            <a:prstGeom prst="rect">
              <a:avLst/>
            </a:prstGeom>
            <a:solidFill>
              <a:srgbClr val="2750A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7A7A7"/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your python* file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260B24-6CB3-4898-ACC2-FD8463B85DE4}"/>
                </a:ext>
              </a:extLst>
            </p:cNvPr>
            <p:cNvSpPr/>
            <p:nvPr/>
          </p:nvSpPr>
          <p:spPr>
            <a:xfrm>
              <a:off x="1720489" y="4168433"/>
              <a:ext cx="754380" cy="422910"/>
            </a:xfrm>
            <a:prstGeom prst="rect">
              <a:avLst/>
            </a:prstGeom>
            <a:solidFill>
              <a:srgbClr val="62E7FC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71C5">
                      <a:lumMod val="75000"/>
                    </a:srgbClr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MKL* native lib</a:t>
              </a:r>
            </a:p>
          </p:txBody>
        </p:sp>
        <p:sp>
          <p:nvSpPr>
            <p:cNvPr id="10" name="Right Arrow 35">
              <a:extLst>
                <a:ext uri="{FF2B5EF4-FFF2-40B4-BE49-F238E27FC236}">
                  <a16:creationId xmlns:a16="http://schemas.microsoft.com/office/drawing/2014/main" id="{A946F328-EF13-4D28-BF08-B15A05C83ECB}"/>
                </a:ext>
              </a:extLst>
            </p:cNvPr>
            <p:cNvSpPr/>
            <p:nvPr/>
          </p:nvSpPr>
          <p:spPr>
            <a:xfrm>
              <a:off x="2865261" y="3043857"/>
              <a:ext cx="324829" cy="388620"/>
            </a:xfrm>
            <a:prstGeom prst="rightArrow">
              <a:avLst/>
            </a:prstGeom>
            <a:solidFill>
              <a:srgbClr val="A7A7A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7A7A7"/>
                </a:solidFill>
                <a:effectLst/>
                <a:uLnTx/>
                <a:uFillTx/>
                <a:latin typeface="Helvetica"/>
                <a:cs typeface="Helvetica"/>
                <a:sym typeface="Intel Clear"/>
              </a:endParaRPr>
            </a:p>
          </p:txBody>
        </p:sp>
        <p:sp>
          <p:nvSpPr>
            <p:cNvPr id="11" name="Right Arrow 36">
              <a:extLst>
                <a:ext uri="{FF2B5EF4-FFF2-40B4-BE49-F238E27FC236}">
                  <a16:creationId xmlns:a16="http://schemas.microsoft.com/office/drawing/2014/main" id="{843C7CD0-0A27-420D-B4BE-A1D5EDD15CEF}"/>
                </a:ext>
              </a:extLst>
            </p:cNvPr>
            <p:cNvSpPr/>
            <p:nvPr/>
          </p:nvSpPr>
          <p:spPr>
            <a:xfrm rot="16200000">
              <a:off x="1948146" y="3465479"/>
              <a:ext cx="324829" cy="388620"/>
            </a:xfrm>
            <a:prstGeom prst="rightArrow">
              <a:avLst/>
            </a:prstGeom>
            <a:solidFill>
              <a:srgbClr val="A7A7A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7A7A7"/>
                </a:solidFill>
                <a:effectLst/>
                <a:uLnTx/>
                <a:uFillTx/>
                <a:latin typeface="Helvetica"/>
                <a:cs typeface="Helvetica"/>
                <a:sym typeface="Intel Clear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0845676-7DE0-4FDD-A814-492C0D49E3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08" y="956275"/>
            <a:ext cx="5623778" cy="22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7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Analytics zoo features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3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1BBB0E-5612-47D1-9C4F-B29F083AA9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err="1"/>
              <a:t>Tensorflow</a:t>
            </a:r>
            <a:r>
              <a:rPr lang="en-US" dirty="0"/>
              <a:t>* and </a:t>
            </a:r>
            <a:r>
              <a:rPr lang="en-US" dirty="0" err="1"/>
              <a:t>Keras</a:t>
            </a:r>
            <a:r>
              <a:rPr lang="en-US" dirty="0"/>
              <a:t>* on Apache Spark*/BigDL</a:t>
            </a:r>
          </a:p>
          <a:p>
            <a:r>
              <a:rPr lang="en-US" dirty="0"/>
              <a:t>High-level abstractions and APIs</a:t>
            </a:r>
          </a:p>
          <a:p>
            <a:r>
              <a:rPr lang="en-US" dirty="0"/>
              <a:t>Built-in deep learning models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23A81-54FF-4CE7-B7FF-5DE66B81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Analytics Zoo Features (List)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06E84-E646-41E5-8A35-97A95109B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39" y="4415773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4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0C82A-BCD0-464B-9CFF-3E1ABC520F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Analytics provides </a:t>
            </a:r>
            <a:r>
              <a:rPr lang="en-IN" dirty="0" err="1"/>
              <a:t>DataFrame</a:t>
            </a:r>
            <a:r>
              <a:rPr lang="en-IN" dirty="0"/>
              <a:t>-based high-level API</a:t>
            </a:r>
          </a:p>
          <a:p>
            <a:r>
              <a:rPr lang="en-IN" dirty="0"/>
              <a:t>Also supports native integration with Apache Spark* ML Pipeline</a:t>
            </a:r>
          </a:p>
          <a:p>
            <a:r>
              <a:rPr lang="en-IN" dirty="0"/>
              <a:t>These are in </a:t>
            </a:r>
            <a:r>
              <a:rPr lang="en-IN" dirty="0" err="1"/>
              <a:t>NNFrames</a:t>
            </a:r>
            <a:r>
              <a:rPr lang="en-IN" dirty="0"/>
              <a:t> package</a:t>
            </a:r>
          </a:p>
          <a:p>
            <a:r>
              <a:rPr lang="en-IN" dirty="0" err="1"/>
              <a:t>NNFrames</a:t>
            </a:r>
            <a:r>
              <a:rPr lang="en-IN" dirty="0"/>
              <a:t> provides both Python* and Scala* APIs</a:t>
            </a:r>
          </a:p>
          <a:p>
            <a:r>
              <a:rPr lang="en-IN" dirty="0"/>
              <a:t>Compatible with Spark* v1.6 and v2.x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 Features: high-level API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17769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el_2017b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I_PPT_Template_v3.potx [Read-Only]" id="{9D4C6471-0016-42FF-ADF3-21FB693351A7}" vid="{848DBFAD-C041-4947-9F50-CA7130D010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intel_2017b</Template>
  <TotalTime>312</TotalTime>
  <Words>1162</Words>
  <Application>Microsoft Macintosh PowerPoint</Application>
  <PresentationFormat>On-screen Show (16:9)</PresentationFormat>
  <Paragraphs>243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Andale Mono</vt:lpstr>
      <vt:lpstr>Arial</vt:lpstr>
      <vt:lpstr>Calibri</vt:lpstr>
      <vt:lpstr>Helvetica</vt:lpstr>
      <vt:lpstr>Intel Clear</vt:lpstr>
      <vt:lpstr>Intel Clear Pro</vt:lpstr>
      <vt:lpstr>Wingdings</vt:lpstr>
      <vt:lpstr>intel_2017b</vt:lpstr>
      <vt:lpstr>Analytics zoo overview</vt:lpstr>
      <vt:lpstr>Questions for BigDL team</vt:lpstr>
      <vt:lpstr> Analytics zoo </vt:lpstr>
      <vt:lpstr>Analytics Zoo</vt:lpstr>
      <vt:lpstr>Analytics Zoo</vt:lpstr>
      <vt:lpstr> Analytics Zoo &amp; Apache Spark* </vt:lpstr>
      <vt:lpstr> Analytics zoo features </vt:lpstr>
      <vt:lpstr>Analytics Zoo Features (List)</vt:lpstr>
      <vt:lpstr>Zoo Features: high-level API</vt:lpstr>
      <vt:lpstr>NNFrames Highlights</vt:lpstr>
      <vt:lpstr>NNFrames Useful Classes</vt:lpstr>
      <vt:lpstr>zoo.feature.image Package : Feature Engineering of Images</vt:lpstr>
      <vt:lpstr>Analytics Zoo Built-in Models</vt:lpstr>
      <vt:lpstr>PowerPoint Presentation</vt:lpstr>
      <vt:lpstr>Built-in models</vt:lpstr>
      <vt:lpstr>Object Detection API</vt:lpstr>
      <vt:lpstr>Image Classification API</vt:lpstr>
      <vt:lpstr>Text Classification API</vt:lpstr>
      <vt:lpstr>Recommendation API</vt:lpstr>
      <vt:lpstr>Getting Started With analytics Zoo</vt:lpstr>
      <vt:lpstr>Use Docker</vt:lpstr>
      <vt:lpstr>Appendix : Analytics Zoo APIs</vt:lpstr>
      <vt:lpstr>Getting Started with Analytics Zoo – Python*</vt:lpstr>
      <vt:lpstr>Analytics Zoo Install for Python* – Option 1 : Using PIP</vt:lpstr>
      <vt:lpstr> Analytics Zoo Install for Python* – Option 2 : Manual Install  (1 of 2)</vt:lpstr>
      <vt:lpstr>Analytics Zoo Install for Python* – Option 2 : Manual Install  (2 of 2)</vt:lpstr>
      <vt:lpstr>Using Analytics Zoo in Python*</vt:lpstr>
      <vt:lpstr>Recommendation API Usage</vt:lpstr>
      <vt:lpstr>Recommendation API Usage</vt:lpstr>
      <vt:lpstr>NNFrames: NNImageReader</vt:lpstr>
      <vt:lpstr>zoo.feature.image Package: Feature Engineering of Images</vt:lpstr>
      <vt:lpstr>Zoo : Keras* Style APIs</vt:lpstr>
      <vt:lpstr>NNFrames: Native DL Support in Apache Spark* Dataframes</vt:lpstr>
      <vt:lpstr>Object Detector Sample Usage – Python*</vt:lpstr>
      <vt:lpstr>Image Classification Usage</vt:lpstr>
      <vt:lpstr>Text Classifier Sample Code</vt:lpstr>
      <vt:lpstr>Text Classifier Sample Code</vt:lpstr>
      <vt:lpstr>Text Classifier Sample Code</vt:lpstr>
      <vt:lpstr>Recap</vt:lpstr>
      <vt:lpstr>Recommended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Sujee Maniyam</dc:creator>
  <cp:keywords>CTPClassification=CTP_NT</cp:keywords>
  <cp:lastModifiedBy>Sujee Maniyam</cp:lastModifiedBy>
  <cp:revision>30</cp:revision>
  <cp:lastPrinted>2019-01-23T17:52:41Z</cp:lastPrinted>
  <dcterms:created xsi:type="dcterms:W3CDTF">2019-04-03T04:46:45Z</dcterms:created>
  <dcterms:modified xsi:type="dcterms:W3CDTF">2019-05-03T04:54:47Z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6c760f55-76c2-4c77-8c29-3066f32d8ba0</vt:lpwstr>
  </property>
  <property fmtid="{D5CDD505-2E9C-101B-9397-08002B2CF9AE}" pid="3" name="CTP_TimeStamp">
    <vt:lpwstr>2019-03-05 19:37:28Z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