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0F64-8201-4D32-BAA9-462892806EA5}" type="datetimeFigureOut">
              <a:rPr lang="es-CO" smtClean="0"/>
              <a:t>01/08/2022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BAA6FD-44F4-4FF8-B9BE-F951A6C92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675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0F64-8201-4D32-BAA9-462892806EA5}" type="datetimeFigureOut">
              <a:rPr lang="es-CO" smtClean="0"/>
              <a:t>01/08/2022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BAA6FD-44F4-4FF8-B9BE-F951A6C92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459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0F64-8201-4D32-BAA9-462892806EA5}" type="datetimeFigureOut">
              <a:rPr lang="es-CO" smtClean="0"/>
              <a:t>01/08/2022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BAA6FD-44F4-4FF8-B9BE-F951A6C92D14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833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0F64-8201-4D32-BAA9-462892806EA5}" type="datetimeFigureOut">
              <a:rPr lang="es-CO" smtClean="0"/>
              <a:t>01/08/2022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BAA6FD-44F4-4FF8-B9BE-F951A6C92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4998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0F64-8201-4D32-BAA9-462892806EA5}" type="datetimeFigureOut">
              <a:rPr lang="es-CO" smtClean="0"/>
              <a:t>01/08/2022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BAA6FD-44F4-4FF8-B9BE-F951A6C92D14}" type="slidenum">
              <a:rPr lang="es-CO" smtClean="0"/>
              <a:t>‹Nº›</a:t>
            </a:fld>
            <a:endParaRPr lang="es-C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2932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0F64-8201-4D32-BAA9-462892806EA5}" type="datetimeFigureOut">
              <a:rPr lang="es-CO" smtClean="0"/>
              <a:t>01/08/2022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BAA6FD-44F4-4FF8-B9BE-F951A6C92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698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0F64-8201-4D32-BAA9-462892806EA5}" type="datetimeFigureOut">
              <a:rPr lang="es-CO" smtClean="0"/>
              <a:t>01/08/2022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A6FD-44F4-4FF8-B9BE-F951A6C92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7060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0F64-8201-4D32-BAA9-462892806EA5}" type="datetimeFigureOut">
              <a:rPr lang="es-CO" smtClean="0"/>
              <a:t>01/08/2022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A6FD-44F4-4FF8-B9BE-F951A6C92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785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0F64-8201-4D32-BAA9-462892806EA5}" type="datetimeFigureOut">
              <a:rPr lang="es-CO" smtClean="0"/>
              <a:t>01/08/2022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A6FD-44F4-4FF8-B9BE-F951A6C92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555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0F64-8201-4D32-BAA9-462892806EA5}" type="datetimeFigureOut">
              <a:rPr lang="es-CO" smtClean="0"/>
              <a:t>01/08/2022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BAA6FD-44F4-4FF8-B9BE-F951A6C92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876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0F64-8201-4D32-BAA9-462892806EA5}" type="datetimeFigureOut">
              <a:rPr lang="es-CO" smtClean="0"/>
              <a:t>01/08/2022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BAA6FD-44F4-4FF8-B9BE-F951A6C92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110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0F64-8201-4D32-BAA9-462892806EA5}" type="datetimeFigureOut">
              <a:rPr lang="es-CO" smtClean="0"/>
              <a:t>01/08/2022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BAA6FD-44F4-4FF8-B9BE-F951A6C92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243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0F64-8201-4D32-BAA9-462892806EA5}" type="datetimeFigureOut">
              <a:rPr lang="es-CO" smtClean="0"/>
              <a:t>01/08/2022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A6FD-44F4-4FF8-B9BE-F951A6C92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96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0F64-8201-4D32-BAA9-462892806EA5}" type="datetimeFigureOut">
              <a:rPr lang="es-CO" smtClean="0"/>
              <a:t>01/08/2022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A6FD-44F4-4FF8-B9BE-F951A6C92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856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0F64-8201-4D32-BAA9-462892806EA5}" type="datetimeFigureOut">
              <a:rPr lang="es-CO" smtClean="0"/>
              <a:t>01/08/2022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AA6FD-44F4-4FF8-B9BE-F951A6C92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990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0F64-8201-4D32-BAA9-462892806EA5}" type="datetimeFigureOut">
              <a:rPr lang="es-CO" smtClean="0"/>
              <a:t>01/08/2022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BAA6FD-44F4-4FF8-B9BE-F951A6C92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47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E0F64-8201-4D32-BAA9-462892806EA5}" type="datetimeFigureOut">
              <a:rPr lang="es-CO" smtClean="0"/>
              <a:t>01/08/2022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BAA6FD-44F4-4FF8-B9BE-F951A6C92D1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200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ibliotecadigital.ccb.org.co/bitstream/handle/11520/25980/23%2010%202020%20Perfil%20de%20las%20localidades%20de%20Bogot%C3%A1%20VF.pdf?sequence=1&amp;isAllowed=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D05D6-15EC-C393-955D-56BBC5E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9126" y="755553"/>
            <a:ext cx="8915399" cy="3094328"/>
          </a:xfrm>
        </p:spPr>
        <p:txBody>
          <a:bodyPr>
            <a:noAutofit/>
          </a:bodyPr>
          <a:lstStyle/>
          <a:p>
            <a:pPr algn="just"/>
            <a:r>
              <a:rPr lang="es-C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Segmentación de Servicios de atención de salud en Bogotá y su relación con Indicadores de Pobreza Multidimensional y clasificación socioeconómica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D2479B-9189-6E3A-70CB-586670385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9125" y="4287051"/>
            <a:ext cx="8915399" cy="1126283"/>
          </a:xfrm>
        </p:spPr>
        <p:txBody>
          <a:bodyPr/>
          <a:lstStyle/>
          <a:p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Diego Alejandro Alzate Rodríguez</a:t>
            </a:r>
          </a:p>
        </p:txBody>
      </p:sp>
    </p:spTree>
    <p:extLst>
      <p:ext uri="{BB962C8B-B14F-4D97-AF65-F5344CB8AC3E}">
        <p14:creationId xmlns:p14="http://schemas.microsoft.com/office/powerpoint/2010/main" val="203325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1BEA76E-0FE2-4CFF-657B-D804A6E2A23D}"/>
              </a:ext>
            </a:extLst>
          </p:cNvPr>
          <p:cNvSpPr txBox="1"/>
          <p:nvPr/>
        </p:nvSpPr>
        <p:spPr>
          <a:xfrm>
            <a:off x="1640156" y="643037"/>
            <a:ext cx="8634144" cy="73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 10: Participación % de las categorías de servicio de salud en la localidad de Kennedy</a:t>
            </a:r>
            <a:endParaRPr lang="es-C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838308-0759-9979-4FD4-0ACB9ECE5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56" y="1629409"/>
            <a:ext cx="7934048" cy="45855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6F04A60-6F0E-2D01-4678-9D0F889C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204" y="1620518"/>
            <a:ext cx="2476769" cy="4559072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dirty="0"/>
              <a:t>Predominancia de oferta de servicios de la categoría de salud y medicina, odontología y centros médicos.</a:t>
            </a:r>
          </a:p>
          <a:p>
            <a:pPr algn="just"/>
            <a:r>
              <a:rPr lang="es-CO" dirty="0"/>
              <a:t>Baja oferta de servicios de terapia física, obstetricia y ginecología, gastroenterología y salas de urgencias</a:t>
            </a:r>
          </a:p>
        </p:txBody>
      </p:sp>
    </p:spTree>
    <p:extLst>
      <p:ext uri="{BB962C8B-B14F-4D97-AF65-F5344CB8AC3E}">
        <p14:creationId xmlns:p14="http://schemas.microsoft.com/office/powerpoint/2010/main" val="251599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2E2D8B7-168B-CA67-772C-3A005C9D4462}"/>
              </a:ext>
            </a:extLst>
          </p:cNvPr>
          <p:cNvSpPr txBox="1"/>
          <p:nvPr/>
        </p:nvSpPr>
        <p:spPr>
          <a:xfrm>
            <a:off x="1640156" y="643037"/>
            <a:ext cx="8634144" cy="73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 11: Participación % de las categorías de servicio de salud en la localidad de Bosa</a:t>
            </a:r>
            <a:endParaRPr lang="es-C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32115E-6895-CB61-E2C1-9CC48C4AD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56" y="1686877"/>
            <a:ext cx="7427644" cy="46113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C087013-C411-F5C6-ECCC-EDD2ABE42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459" y="1713037"/>
            <a:ext cx="2637241" cy="4559072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La oferta de servicios predominante son de odontología y de la categoría de salud y medicina.</a:t>
            </a:r>
          </a:p>
          <a:p>
            <a:pPr algn="just"/>
            <a:r>
              <a:rPr lang="es-CO" dirty="0"/>
              <a:t>Los servicios que menor oferta tienen son los de psicología, pediatría, hospitalización y medicina general.</a:t>
            </a:r>
          </a:p>
        </p:txBody>
      </p:sp>
    </p:spTree>
    <p:extLst>
      <p:ext uri="{BB962C8B-B14F-4D97-AF65-F5344CB8AC3E}">
        <p14:creationId xmlns:p14="http://schemas.microsoft.com/office/powerpoint/2010/main" val="313853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014C421-CC91-CA8C-6EDD-551E1CCE4F89}"/>
              </a:ext>
            </a:extLst>
          </p:cNvPr>
          <p:cNvSpPr txBox="1"/>
          <p:nvPr/>
        </p:nvSpPr>
        <p:spPr>
          <a:xfrm>
            <a:off x="1640156" y="643037"/>
            <a:ext cx="8634144" cy="73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 12: Participación % de las categorías de servicio de salud en la localidad de Teusaquillo</a:t>
            </a:r>
            <a:endParaRPr lang="es-C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F3FA6E-B908-07F9-FE75-F7DF7CC05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56" y="1539701"/>
            <a:ext cx="7773563" cy="44927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D325E5B-8C65-7D38-0788-55D8AD421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3719" y="1635404"/>
            <a:ext cx="2637241" cy="4559072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dirty="0"/>
              <a:t>La oferta de servicios predominante son hospitalización, odontología y de la categoría de salud y medicina.</a:t>
            </a:r>
          </a:p>
          <a:p>
            <a:pPr algn="just"/>
            <a:r>
              <a:rPr lang="es-CO" dirty="0"/>
              <a:t>Los servicios con una menor oferta en la localidad son psicología, medicina general, cirugía general, medicina interna y otras especialidades médicas.</a:t>
            </a:r>
          </a:p>
        </p:txBody>
      </p:sp>
    </p:spTree>
    <p:extLst>
      <p:ext uri="{BB962C8B-B14F-4D97-AF65-F5344CB8AC3E}">
        <p14:creationId xmlns:p14="http://schemas.microsoft.com/office/powerpoint/2010/main" val="25095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0C8E58D-3243-08E3-CF2B-FC0E224B776B}"/>
              </a:ext>
            </a:extLst>
          </p:cNvPr>
          <p:cNvSpPr txBox="1"/>
          <p:nvPr/>
        </p:nvSpPr>
        <p:spPr>
          <a:xfrm>
            <a:off x="1640156" y="643037"/>
            <a:ext cx="8634144" cy="73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 13: Participación % de las categorías de servicio de salud en la localidad de Chapinero</a:t>
            </a:r>
            <a:endParaRPr lang="es-C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E63A19-F55F-E6F8-0048-7422D6D2D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56" y="1591627"/>
            <a:ext cx="7072044" cy="46306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95D7D08-7AD5-7142-036D-C1439023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1619" y="1627429"/>
            <a:ext cx="2637241" cy="4559072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La oferta predominante de servicios de salud son de odontología y los distintos servicios de la localidad de salud y medicina.</a:t>
            </a:r>
          </a:p>
          <a:p>
            <a:pPr algn="just"/>
            <a:r>
              <a:rPr lang="es-CO" dirty="0"/>
              <a:t>Los servicios con menor oferta son especialidades asociadas a la cirugía general y oftalmología.</a:t>
            </a:r>
          </a:p>
        </p:txBody>
      </p:sp>
    </p:spTree>
    <p:extLst>
      <p:ext uri="{BB962C8B-B14F-4D97-AF65-F5344CB8AC3E}">
        <p14:creationId xmlns:p14="http://schemas.microsoft.com/office/powerpoint/2010/main" val="23019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F7D695F-188E-5082-F26A-E5BE2E9BACE6}"/>
              </a:ext>
            </a:extLst>
          </p:cNvPr>
          <p:cNvSpPr txBox="1"/>
          <p:nvPr/>
        </p:nvSpPr>
        <p:spPr>
          <a:xfrm>
            <a:off x="1640156" y="643037"/>
            <a:ext cx="8634144" cy="73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 14: Participación % de las categorías de servicio de salud en la localidad de Barrios Unidos</a:t>
            </a:r>
            <a:endParaRPr lang="es-C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814274-3704-5BA2-CAB1-8052C786A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56" y="1604010"/>
            <a:ext cx="7486502" cy="43268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7EFBE9A-8756-6BD1-51A2-7FE856A38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1619" y="1627429"/>
            <a:ext cx="2637241" cy="455907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dirty="0"/>
              <a:t>La oferta predominante de servicios de salud se centran en odontología, centros médicos y medicina general.</a:t>
            </a:r>
          </a:p>
          <a:p>
            <a:pPr algn="just"/>
            <a:r>
              <a:rPr lang="es-CO" dirty="0"/>
              <a:t>Los servicios de salud menos ofertados son medicina alternativa, cardiología, servicios de ambulancia, asilo de ancianos, cirugía ortopédica etc. </a:t>
            </a:r>
          </a:p>
        </p:txBody>
      </p:sp>
    </p:spTree>
    <p:extLst>
      <p:ext uri="{BB962C8B-B14F-4D97-AF65-F5344CB8AC3E}">
        <p14:creationId xmlns:p14="http://schemas.microsoft.com/office/powerpoint/2010/main" val="307315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BC0B79C-1AB5-8878-165F-8395966BB3BE}"/>
              </a:ext>
            </a:extLst>
          </p:cNvPr>
          <p:cNvSpPr txBox="1"/>
          <p:nvPr/>
        </p:nvSpPr>
        <p:spPr>
          <a:xfrm>
            <a:off x="1640156" y="643037"/>
            <a:ext cx="8634144" cy="73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 15: Participación % de las categorías de servicio de salud en la localidad de Fontibón</a:t>
            </a:r>
            <a:endParaRPr lang="es-C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C3F4F3-BD60-E17D-6DEE-F2BCFE4B4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56" y="1534477"/>
            <a:ext cx="7199044" cy="44694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15EFD47-8367-9E31-B864-7FB7D6B2C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1619" y="1534477"/>
            <a:ext cx="2637241" cy="455907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dirty="0"/>
              <a:t>La oferta predominante de servicios de salud se centran en odontología, centros médicos y medicina general.</a:t>
            </a:r>
          </a:p>
          <a:p>
            <a:pPr algn="just"/>
            <a:r>
              <a:rPr lang="es-CO" dirty="0"/>
              <a:t>Los servicios de salud menos ofertados son medicina alternativa, cardiología, servicios de ambulancia, asilo de ancianos, cirugía ortopédica etc. </a:t>
            </a:r>
          </a:p>
        </p:txBody>
      </p:sp>
    </p:spTree>
    <p:extLst>
      <p:ext uri="{BB962C8B-B14F-4D97-AF65-F5344CB8AC3E}">
        <p14:creationId xmlns:p14="http://schemas.microsoft.com/office/powerpoint/2010/main" val="332244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A771F0E-0617-20EE-D1E6-8E89ED43B234}"/>
              </a:ext>
            </a:extLst>
          </p:cNvPr>
          <p:cNvSpPr txBox="1"/>
          <p:nvPr/>
        </p:nvSpPr>
        <p:spPr>
          <a:xfrm>
            <a:off x="1640156" y="643037"/>
            <a:ext cx="8634144" cy="73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 16: Participación % de las categorías de servicio de salud en la localidad de Usaquén</a:t>
            </a:r>
            <a:endParaRPr lang="es-C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CB4657-2E4E-9CEB-E557-894981FC6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55" y="1630045"/>
            <a:ext cx="7151695" cy="45849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C674420-00DF-662F-0973-4336BD33C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1619" y="1534477"/>
            <a:ext cx="2637241" cy="4180523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La oferta predominante de servicios de salud se centran en odontología, hospitales y centros médicos.</a:t>
            </a:r>
          </a:p>
          <a:p>
            <a:pPr algn="just"/>
            <a:r>
              <a:rPr lang="es-CO" dirty="0"/>
              <a:t>Los servicios de salud menos ofertados son oftalmología, bancos de sangre y servicios de ambulancia.</a:t>
            </a:r>
          </a:p>
        </p:txBody>
      </p:sp>
    </p:spTree>
    <p:extLst>
      <p:ext uri="{BB962C8B-B14F-4D97-AF65-F5344CB8AC3E}">
        <p14:creationId xmlns:p14="http://schemas.microsoft.com/office/powerpoint/2010/main" val="3859156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66BDAB2-8A3D-954E-8761-3A38ECF0DE50}"/>
              </a:ext>
            </a:extLst>
          </p:cNvPr>
          <p:cNvSpPr txBox="1"/>
          <p:nvPr/>
        </p:nvSpPr>
        <p:spPr>
          <a:xfrm>
            <a:off x="1640156" y="643037"/>
            <a:ext cx="8634144" cy="73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 17: Participación % de las categorías de servicio de salud en la localidad de Suba</a:t>
            </a:r>
            <a:endParaRPr lang="es-C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E501EA-64B1-5FBF-09DA-24DDB5E00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35" y="1534477"/>
            <a:ext cx="7122302" cy="44218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064113E-B993-9F2C-FCB8-D9096241B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1619" y="1534477"/>
            <a:ext cx="2637241" cy="2770823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En esta localidad a nivel general la variedad de servicios de salud es poca.</a:t>
            </a:r>
          </a:p>
          <a:p>
            <a:pPr algn="just"/>
            <a:r>
              <a:rPr lang="es-CO" dirty="0"/>
              <a:t>Se centran principalmente en servicios de hospitalización.</a:t>
            </a:r>
          </a:p>
        </p:txBody>
      </p:sp>
    </p:spTree>
    <p:extLst>
      <p:ext uri="{BB962C8B-B14F-4D97-AF65-F5344CB8AC3E}">
        <p14:creationId xmlns:p14="http://schemas.microsoft.com/office/powerpoint/2010/main" val="387716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5AE579F-00A6-0D53-4B9A-EFAF8AC16F3F}"/>
              </a:ext>
            </a:extLst>
          </p:cNvPr>
          <p:cNvSpPr txBox="1"/>
          <p:nvPr/>
        </p:nvSpPr>
        <p:spPr>
          <a:xfrm>
            <a:off x="1640156" y="643037"/>
            <a:ext cx="8634144" cy="73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 18: Participación % de las categorías de servicio de salud en la localidad de Engativá</a:t>
            </a:r>
            <a:endParaRPr lang="es-C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175500-8EAC-2570-84AC-BE230B569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56" y="1597977"/>
            <a:ext cx="7436654" cy="46169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2B4D09A1-873E-24FC-2430-D9846DEA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223" y="1646554"/>
            <a:ext cx="2637241" cy="3268346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Los servicios con mayor oferta son de odontología y centros de atención general.</a:t>
            </a:r>
          </a:p>
          <a:p>
            <a:pPr algn="just"/>
            <a:r>
              <a:rPr lang="es-CO" dirty="0"/>
              <a:t>Los servicios de especialidades médicas son los que menor oferta tienen, en la misma medida. </a:t>
            </a:r>
          </a:p>
        </p:txBody>
      </p:sp>
    </p:spTree>
    <p:extLst>
      <p:ext uri="{BB962C8B-B14F-4D97-AF65-F5344CB8AC3E}">
        <p14:creationId xmlns:p14="http://schemas.microsoft.com/office/powerpoint/2010/main" val="2815735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F88E6AB-9B22-0A77-1D6D-941B17DE7814}"/>
              </a:ext>
            </a:extLst>
          </p:cNvPr>
          <p:cNvSpPr txBox="1"/>
          <p:nvPr/>
        </p:nvSpPr>
        <p:spPr>
          <a:xfrm>
            <a:off x="1640156" y="643037"/>
            <a:ext cx="8634144" cy="73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 19: Participación % de las categorías de servicio de salud en la localidad de San Cristóbal</a:t>
            </a:r>
            <a:endParaRPr lang="es-C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A7657B-7F27-3F91-0434-3BE39EE9B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56" y="1646554"/>
            <a:ext cx="7402244" cy="48468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8FC6750-7D34-71CF-49CD-606EE7EB8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223" y="1646554"/>
            <a:ext cx="2637241" cy="4690746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Los servicios con mayor oferta son de odontología y centros de atención general.</a:t>
            </a:r>
          </a:p>
          <a:p>
            <a:pPr algn="just"/>
            <a:r>
              <a:rPr lang="es-CO" dirty="0"/>
              <a:t>Los servicios que menor oferta tienen son laboratorios clínicos, odontología y servicios de ambulancia.</a:t>
            </a:r>
          </a:p>
        </p:txBody>
      </p:sp>
    </p:spTree>
    <p:extLst>
      <p:ext uri="{BB962C8B-B14F-4D97-AF65-F5344CB8AC3E}">
        <p14:creationId xmlns:p14="http://schemas.microsoft.com/office/powerpoint/2010/main" val="320831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B7A71-9AD8-FD9C-F0B4-28882A31B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591910" cy="780620"/>
          </a:xfrm>
        </p:spPr>
        <p:txBody>
          <a:bodyPr/>
          <a:lstStyle/>
          <a:p>
            <a:r>
              <a:rPr lang="es-CO" dirty="0"/>
              <a:t>Problema a Analizar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0CA0D7-09FA-67A8-6C50-F258457A1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181" y="1828799"/>
            <a:ext cx="8915400" cy="2955236"/>
          </a:xfrm>
        </p:spPr>
        <p:txBody>
          <a:bodyPr>
            <a:normAutofit/>
          </a:bodyPr>
          <a:lstStyle/>
          <a:p>
            <a:r>
              <a:rPr lang="es-CO" dirty="0"/>
              <a:t>Se busca analizar la relación de indicadores de pobreza multidimensional basados en la metodología Alkire Foster (2007, 2011) e indicadores de clasificación socioeconómica con la oferta de servicios de salud para Bogotá, Colombia.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También se desea ver la distribución de categorías de servicios de salud por localidades en Bogotá, con el fin de analizar la oferta de los mismos por área geográfica.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1679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589A972-AEBA-74E6-B25D-B23B4AE72C64}"/>
              </a:ext>
            </a:extLst>
          </p:cNvPr>
          <p:cNvSpPr txBox="1"/>
          <p:nvPr/>
        </p:nvSpPr>
        <p:spPr>
          <a:xfrm>
            <a:off x="1640156" y="643037"/>
            <a:ext cx="9017318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 20: Participación (%) de las categorías de servicio de salud en Bogotá</a:t>
            </a:r>
            <a:endParaRPr lang="es-C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607B43-D005-FE5B-9A68-6579AE0C2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56" y="1148080"/>
            <a:ext cx="9017318" cy="5211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167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ABAA1-C837-1998-9B8E-33C485D04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312" y="838200"/>
            <a:ext cx="8915400" cy="2590800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dirty="0"/>
              <a:t>A nivel agregado en Bogotá los servicios con mayor oferta son odontología con una cifra por encima del 20%, seguido de los centros médicos 	con un valor por encima del 15%.</a:t>
            </a:r>
          </a:p>
          <a:p>
            <a:pPr algn="just"/>
            <a:r>
              <a:rPr lang="es-CO" dirty="0"/>
              <a:t>Las especialidades a nivel agregado suelen tener una baja participación con valores por debajo del 6%, siendo las más escasas medicina deportiva, hospitales de salud mental, nutrición, medicina interna, optometría, salas de urgencia y cardiología con una participación cercana a 0 para cada una de ellas respectivamente.</a:t>
            </a:r>
          </a:p>
          <a:p>
            <a:pPr marL="0" indent="0">
              <a:buNone/>
            </a:pP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7050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9D7B0-141A-C0A1-E0ED-A4A95F73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508" y="113030"/>
            <a:ext cx="7452775" cy="881117"/>
          </a:xfrm>
        </p:spPr>
        <p:txBody>
          <a:bodyPr>
            <a:noAutofit/>
          </a:bodyPr>
          <a:lstStyle/>
          <a:p>
            <a:r>
              <a:rPr lang="es-CO" sz="2800" dirty="0"/>
              <a:t> </a:t>
            </a:r>
            <a:r>
              <a:rPr lang="es-CO" sz="2800" dirty="0">
                <a:cs typeface="Times New Roman" panose="02020603050405020304" pitchFamily="18" charset="0"/>
              </a:rPr>
              <a:t>Tabla 4: Suma de Cuadrados del Error por Cantidad de Grupos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5DCEC7-D8DC-C007-117E-629BE2E48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808" y="1273547"/>
            <a:ext cx="6609192" cy="535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2233A20-CF5D-F550-8A41-C1983C2CD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900" y="1606100"/>
            <a:ext cx="3492499" cy="2953200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Verificando el valor del error en este caso a través de la suma de cuadrados del error con distintos valores de K en K Means, encontramos que el número de grupos que debe elegirse sería de   a través de la prueba de codo.</a:t>
            </a:r>
          </a:p>
        </p:txBody>
      </p:sp>
    </p:spTree>
    <p:extLst>
      <p:ext uri="{BB962C8B-B14F-4D97-AF65-F5344CB8AC3E}">
        <p14:creationId xmlns:p14="http://schemas.microsoft.com/office/powerpoint/2010/main" val="3256586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916DDFF-3123-F50C-EF91-146D51248395}"/>
              </a:ext>
            </a:extLst>
          </p:cNvPr>
          <p:cNvSpPr txBox="1"/>
          <p:nvPr/>
        </p:nvSpPr>
        <p:spPr>
          <a:xfrm>
            <a:off x="1778928" y="744637"/>
            <a:ext cx="8634144" cy="73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Tabla 5: Segmentación de variables socioeconómicas y de pobreza para individuos en Bogotá</a:t>
            </a:r>
            <a:endParaRPr lang="es-C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3079981-3100-ADF9-2D5F-59C27D43E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770770"/>
              </p:ext>
            </p:extLst>
          </p:nvPr>
        </p:nvGraphicFramePr>
        <p:xfrm>
          <a:off x="2280762" y="1806954"/>
          <a:ext cx="7630476" cy="2104644"/>
        </p:xfrm>
        <a:graphic>
          <a:graphicData uri="http://schemas.openxmlformats.org/drawingml/2006/table">
            <a:tbl>
              <a:tblPr firstRow="1" firstCol="1" bandRow="1"/>
              <a:tblGrid>
                <a:gridCol w="953377">
                  <a:extLst>
                    <a:ext uri="{9D8B030D-6E8A-4147-A177-3AD203B41FA5}">
                      <a16:colId xmlns:a16="http://schemas.microsoft.com/office/drawing/2014/main" val="4085320020"/>
                    </a:ext>
                  </a:extLst>
                </a:gridCol>
                <a:gridCol w="953377">
                  <a:extLst>
                    <a:ext uri="{9D8B030D-6E8A-4147-A177-3AD203B41FA5}">
                      <a16:colId xmlns:a16="http://schemas.microsoft.com/office/drawing/2014/main" val="1918427182"/>
                    </a:ext>
                  </a:extLst>
                </a:gridCol>
                <a:gridCol w="953377">
                  <a:extLst>
                    <a:ext uri="{9D8B030D-6E8A-4147-A177-3AD203B41FA5}">
                      <a16:colId xmlns:a16="http://schemas.microsoft.com/office/drawing/2014/main" val="4067367519"/>
                    </a:ext>
                  </a:extLst>
                </a:gridCol>
                <a:gridCol w="953377">
                  <a:extLst>
                    <a:ext uri="{9D8B030D-6E8A-4147-A177-3AD203B41FA5}">
                      <a16:colId xmlns:a16="http://schemas.microsoft.com/office/drawing/2014/main" val="3323217153"/>
                    </a:ext>
                  </a:extLst>
                </a:gridCol>
                <a:gridCol w="954242">
                  <a:extLst>
                    <a:ext uri="{9D8B030D-6E8A-4147-A177-3AD203B41FA5}">
                      <a16:colId xmlns:a16="http://schemas.microsoft.com/office/drawing/2014/main" val="2566860814"/>
                    </a:ext>
                  </a:extLst>
                </a:gridCol>
                <a:gridCol w="954242">
                  <a:extLst>
                    <a:ext uri="{9D8B030D-6E8A-4147-A177-3AD203B41FA5}">
                      <a16:colId xmlns:a16="http://schemas.microsoft.com/office/drawing/2014/main" val="788033432"/>
                    </a:ext>
                  </a:extLst>
                </a:gridCol>
                <a:gridCol w="954242">
                  <a:extLst>
                    <a:ext uri="{9D8B030D-6E8A-4147-A177-3AD203B41FA5}">
                      <a16:colId xmlns:a16="http://schemas.microsoft.com/office/drawing/2014/main" val="3226074078"/>
                    </a:ext>
                  </a:extLst>
                </a:gridCol>
                <a:gridCol w="954242">
                  <a:extLst>
                    <a:ext uri="{9D8B030D-6E8A-4147-A177-3AD203B41FA5}">
                      <a16:colId xmlns:a16="http://schemas.microsoft.com/office/drawing/2014/main" val="498669980"/>
                    </a:ext>
                  </a:extLst>
                </a:gridCol>
              </a:tblGrid>
              <a:tr h="10700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Grupo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 Estrato (%)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Estrato 1 (%)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Estrato 2 (%)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Estrato 3 (%)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Estrato 4 (%)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Estrato 5 (%)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Estrato 6 (%)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780773"/>
                  </a:ext>
                </a:extLst>
              </a:tr>
              <a:tr h="3448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19.05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15.23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57.67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7.13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0.49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02036"/>
                  </a:ext>
                </a:extLst>
              </a:tr>
              <a:tr h="3448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12.70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3.75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17.43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16.04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27.38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10.08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12.61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83800"/>
                  </a:ext>
                </a:extLst>
              </a:tr>
              <a:tr h="3448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10.98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15.36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56.74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16.96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662731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B8D0756-2890-1F33-D440-1FF904099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319631"/>
              </p:ext>
            </p:extLst>
          </p:nvPr>
        </p:nvGraphicFramePr>
        <p:xfrm>
          <a:off x="2280762" y="4124928"/>
          <a:ext cx="7630479" cy="1874135"/>
        </p:xfrm>
        <a:graphic>
          <a:graphicData uri="http://schemas.openxmlformats.org/drawingml/2006/table">
            <a:tbl>
              <a:tblPr firstRow="1" firstCol="1" bandRow="1"/>
              <a:tblGrid>
                <a:gridCol w="1089945">
                  <a:extLst>
                    <a:ext uri="{9D8B030D-6E8A-4147-A177-3AD203B41FA5}">
                      <a16:colId xmlns:a16="http://schemas.microsoft.com/office/drawing/2014/main" val="3808419519"/>
                    </a:ext>
                  </a:extLst>
                </a:gridCol>
                <a:gridCol w="1089945">
                  <a:extLst>
                    <a:ext uri="{9D8B030D-6E8A-4147-A177-3AD203B41FA5}">
                      <a16:colId xmlns:a16="http://schemas.microsoft.com/office/drawing/2014/main" val="1724292577"/>
                    </a:ext>
                  </a:extLst>
                </a:gridCol>
                <a:gridCol w="1089945">
                  <a:extLst>
                    <a:ext uri="{9D8B030D-6E8A-4147-A177-3AD203B41FA5}">
                      <a16:colId xmlns:a16="http://schemas.microsoft.com/office/drawing/2014/main" val="3862200320"/>
                    </a:ext>
                  </a:extLst>
                </a:gridCol>
                <a:gridCol w="1089945">
                  <a:extLst>
                    <a:ext uri="{9D8B030D-6E8A-4147-A177-3AD203B41FA5}">
                      <a16:colId xmlns:a16="http://schemas.microsoft.com/office/drawing/2014/main" val="1158488921"/>
                    </a:ext>
                  </a:extLst>
                </a:gridCol>
                <a:gridCol w="1089945">
                  <a:extLst>
                    <a:ext uri="{9D8B030D-6E8A-4147-A177-3AD203B41FA5}">
                      <a16:colId xmlns:a16="http://schemas.microsoft.com/office/drawing/2014/main" val="173197910"/>
                    </a:ext>
                  </a:extLst>
                </a:gridCol>
                <a:gridCol w="1089945">
                  <a:extLst>
                    <a:ext uri="{9D8B030D-6E8A-4147-A177-3AD203B41FA5}">
                      <a16:colId xmlns:a16="http://schemas.microsoft.com/office/drawing/2014/main" val="1707255764"/>
                    </a:ext>
                  </a:extLst>
                </a:gridCol>
                <a:gridCol w="1090809">
                  <a:extLst>
                    <a:ext uri="{9D8B030D-6E8A-4147-A177-3AD203B41FA5}">
                      <a16:colId xmlns:a16="http://schemas.microsoft.com/office/drawing/2014/main" val="4088495823"/>
                    </a:ext>
                  </a:extLst>
                </a:gridCol>
              </a:tblGrid>
              <a:tr h="10882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Grupo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Niñez y Juventud (%)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Trabajo (%)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Salud (%)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Vivienda (%)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Pobreza Multidimensional Total (%)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Total, Servicios Salud (%)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460421"/>
                  </a:ext>
                </a:extLst>
              </a:tr>
              <a:tr h="261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19.36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13.95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57.11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3.06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3.18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206201"/>
                  </a:ext>
                </a:extLst>
              </a:tr>
              <a:tr h="261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18.32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10.77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43.50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2.75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2.20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29.25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771300"/>
                  </a:ext>
                </a:extLst>
              </a:tr>
              <a:tr h="2619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27.61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16.20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65.03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6.13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6.70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23.66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22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85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1744C89-B95B-8B51-CB2B-B89AACA0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712" y="1193800"/>
            <a:ext cx="8915400" cy="3644900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El grupo 0 tiene una composición principalmente de clase baja y media, en este grupo se cuentan con los segundos indicadores más altos de pobreza multidimensional en la dimensión de salud a pesar de tener los mayores niveles de oferta de servicios de salud.</a:t>
            </a:r>
          </a:p>
          <a:p>
            <a:pPr algn="just"/>
            <a:r>
              <a:rPr lang="es-CO" dirty="0"/>
              <a:t> En el grupo 1, se concentra los individuos en la clase media y alta, con indicadores de pobreza multidimensional a nivel general más bajos para todos los grupos, su nivel de oferta de servicios en salud es la segunda más alta.</a:t>
            </a:r>
          </a:p>
          <a:p>
            <a:pPr algn="just"/>
            <a:r>
              <a:rPr lang="es-CO" dirty="0"/>
              <a:t>En el grupo 2, se centra especialmente en individuos de clase baja, cuenta con los indicadores promedio de pobreza multidimensional más altos, y su volumen de oferta de servicios de salud es el más bajo para los tres grupos.</a:t>
            </a:r>
          </a:p>
        </p:txBody>
      </p:sp>
    </p:spTree>
    <p:extLst>
      <p:ext uri="{BB962C8B-B14F-4D97-AF65-F5344CB8AC3E}">
        <p14:creationId xmlns:p14="http://schemas.microsoft.com/office/powerpoint/2010/main" val="580728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44F93-543E-D6FC-CA69-20B603DF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625" y="534933"/>
            <a:ext cx="3236375" cy="823690"/>
          </a:xfrm>
        </p:spPr>
        <p:txBody>
          <a:bodyPr>
            <a:normAutofit/>
          </a:bodyPr>
          <a:lstStyle/>
          <a:p>
            <a:r>
              <a:rPr lang="es-CO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2F53EC-9769-3D63-70A7-A8EC7F3BD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625" y="1828799"/>
            <a:ext cx="8915400" cy="3848101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dirty="0"/>
              <a:t>En Bogotá  a nivel general, los servicios de salud más escasos en la ciudad son asociados a especialidades médicas, salas de urgencias y Bancos de sangre.</a:t>
            </a:r>
          </a:p>
          <a:p>
            <a:pPr algn="just"/>
            <a:r>
              <a:rPr lang="es-CO" dirty="0"/>
              <a:t>Los grupos socioeconómicos donde predomina la clase socioeconómica baja tiene los mayores niveles de pobreza multidimensional, lo que implica la formación de condiciones que perpetúan la pobreza y la presencia de la transmisión de pobreza intergeneracional.</a:t>
            </a:r>
          </a:p>
          <a:p>
            <a:pPr algn="just"/>
            <a:r>
              <a:rPr lang="es-CO" dirty="0"/>
              <a:t>La oferta de servicios de salud por si solo no es determinante de la calidad de servicios de salud en Bogotá y por ende la pobreza multidimensional en la dimensión en salud, pues en base a la metodología usada en Colombia la pobreza en salud se determina por el acceso o aseguramiento a servicios de salud y por las barreras de acceso, donde la segunda condición se ve fuertemente restringida con trabas al acceso a especialistas, acceso a medicamentos y tratamientos de alto costo.</a:t>
            </a:r>
          </a:p>
          <a:p>
            <a:pPr marL="0" indent="0">
              <a:buNone/>
            </a:pP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8545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C0684-C69D-FCCE-7FE7-FB6BB340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325" y="566683"/>
            <a:ext cx="2918875" cy="760190"/>
          </a:xfrm>
        </p:spPr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27F416-761F-78FA-EC37-8659FD85F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7325" y="1540189"/>
            <a:ext cx="8915400" cy="3777622"/>
          </a:xfrm>
        </p:spPr>
        <p:txBody>
          <a:bodyPr>
            <a:normAutofit fontScale="92500" lnSpcReduction="10000"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Cámara de Comercio de Bogotá. 2020. Perfil Económico y empresarial de las localidades de Bogotá. Tomado de: </a:t>
            </a:r>
            <a:r>
              <a:rPr lang="es-CO" sz="2000" u="sng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https://bibliotecadigital.ccb.org.co/bitstream/handle/11520/25980/23%2010%202020%20Perfil%20de%20las%20localidades%20de%20Bogot%C3%A1%20VF.pdf?sequence=1&amp;isAllowed=y</a:t>
            </a:r>
            <a:endParaRPr lang="es-CO" sz="2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Salinas P. 2007. Pobreza y Salud. Un problema global, sus causas, consecuencias y soluciones. Universidad de Los Andes.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Sen. A. 2000. Desarrollo y Libertad. Editorial Planeta, Buenos Aires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Dorian L. (2017). </a:t>
            </a:r>
            <a:r>
              <a:rPr lang="es-CO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Metodología Alkire y Foster en la medición de Pobreza Multidimensional el caso colombiano. Universidad Industrial Santander, Escuela Economía y Administración. Bucaramanga, Colombia.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450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E1241-6550-1C96-65BB-8C1DD4F1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6881"/>
          </a:xfrm>
        </p:spPr>
        <p:txBody>
          <a:bodyPr/>
          <a:lstStyle/>
          <a:p>
            <a:r>
              <a:rPr lang="es-CO" dirty="0"/>
              <a:t>Metodología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FA3A76B-8F84-C923-AA68-88606EC08973}"/>
              </a:ext>
            </a:extLst>
          </p:cNvPr>
          <p:cNvSpPr/>
          <p:nvPr/>
        </p:nvSpPr>
        <p:spPr>
          <a:xfrm>
            <a:off x="583561" y="1731608"/>
            <a:ext cx="2111597" cy="95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400" dirty="0"/>
              <a:t>Extracción de datos de pobreza multidimensional 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3434F96-BBAB-3B0C-9B69-A56EA5AEF91D}"/>
              </a:ext>
            </a:extLst>
          </p:cNvPr>
          <p:cNvSpPr/>
          <p:nvPr/>
        </p:nvSpPr>
        <p:spPr>
          <a:xfrm>
            <a:off x="583561" y="3084589"/>
            <a:ext cx="2111597" cy="95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400" dirty="0"/>
              <a:t>Carga de Datos de Georreferencia de cada localidad en Bogotá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AEF24DE-B055-22C0-9DB6-B8EBEEEC95AB}"/>
              </a:ext>
            </a:extLst>
          </p:cNvPr>
          <p:cNvSpPr/>
          <p:nvPr/>
        </p:nvSpPr>
        <p:spPr>
          <a:xfrm>
            <a:off x="555639" y="4660256"/>
            <a:ext cx="2111597" cy="95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400" dirty="0"/>
              <a:t>Carga de Datos de estrato socioeconómico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EBC7F2A-F106-825E-4BDE-30BF9ED4742A}"/>
              </a:ext>
            </a:extLst>
          </p:cNvPr>
          <p:cNvSpPr/>
          <p:nvPr/>
        </p:nvSpPr>
        <p:spPr>
          <a:xfrm>
            <a:off x="3100608" y="3294339"/>
            <a:ext cx="2111597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400" dirty="0"/>
              <a:t>Preprocesamiento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4AF0763-4E35-1ABB-6362-5F9ECA072589}"/>
              </a:ext>
            </a:extLst>
          </p:cNvPr>
          <p:cNvSpPr/>
          <p:nvPr/>
        </p:nvSpPr>
        <p:spPr>
          <a:xfrm>
            <a:off x="5529271" y="3253230"/>
            <a:ext cx="2111597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400" dirty="0"/>
              <a:t>Análisis Exploratorio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ADD147B-A98F-1E86-FFA3-12DE718BD840}"/>
              </a:ext>
            </a:extLst>
          </p:cNvPr>
          <p:cNvSpPr/>
          <p:nvPr/>
        </p:nvSpPr>
        <p:spPr>
          <a:xfrm>
            <a:off x="7961200" y="927579"/>
            <a:ext cx="3742303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Uso de la Api de Foursquare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D88C03C-EFBA-E323-B1C3-818B43D3A9A2}"/>
              </a:ext>
            </a:extLst>
          </p:cNvPr>
          <p:cNvSpPr/>
          <p:nvPr/>
        </p:nvSpPr>
        <p:spPr>
          <a:xfrm>
            <a:off x="7967737" y="1686621"/>
            <a:ext cx="3742303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Extraer servicios de categoría salud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5F31B56-248A-0B07-0DEC-784602572FC3}"/>
              </a:ext>
            </a:extLst>
          </p:cNvPr>
          <p:cNvSpPr/>
          <p:nvPr/>
        </p:nvSpPr>
        <p:spPr>
          <a:xfrm>
            <a:off x="7957932" y="2436828"/>
            <a:ext cx="3745571" cy="75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400" dirty="0"/>
              <a:t>Calculo de distancia geodésica entre cada lugar explorado y las localidades de Bogotá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E5C3B5F-FF15-BEE6-2999-1EC03A6EF4C7}"/>
              </a:ext>
            </a:extLst>
          </p:cNvPr>
          <p:cNvSpPr/>
          <p:nvPr/>
        </p:nvSpPr>
        <p:spPr>
          <a:xfrm>
            <a:off x="7957931" y="3435726"/>
            <a:ext cx="3745571" cy="75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400" dirty="0"/>
              <a:t>Selección distancia mínima y uso de su índice para determinar la respectiva localidad para cada lugar.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87CDF3F-E149-7EB4-C889-F94623F1B045}"/>
              </a:ext>
            </a:extLst>
          </p:cNvPr>
          <p:cNvSpPr/>
          <p:nvPr/>
        </p:nvSpPr>
        <p:spPr>
          <a:xfrm>
            <a:off x="7964469" y="4396405"/>
            <a:ext cx="3745571" cy="75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400" dirty="0"/>
              <a:t>Agrupación de servicios por localidad en base a su tipo y a nivel de Bogotá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6B73D31-AD33-2762-9281-282C8AB1360C}"/>
              </a:ext>
            </a:extLst>
          </p:cNvPr>
          <p:cNvSpPr/>
          <p:nvPr/>
        </p:nvSpPr>
        <p:spPr>
          <a:xfrm>
            <a:off x="4851403" y="5160454"/>
            <a:ext cx="3117382" cy="1405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CO" sz="1400" dirty="0"/>
              <a:t>Segmentación de grupos y ver su relación entre oferta de servicios de salud e indicadores de pobreza multidimensional y socioeconómicos</a:t>
            </a:r>
          </a:p>
          <a:p>
            <a:pPr algn="ctr"/>
            <a:endParaRPr lang="es-CO" sz="140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37E087D-53B9-0E55-1B4C-12CF538CC71E}"/>
              </a:ext>
            </a:extLst>
          </p:cNvPr>
          <p:cNvCxnSpPr/>
          <p:nvPr/>
        </p:nvCxnSpPr>
        <p:spPr>
          <a:xfrm>
            <a:off x="2667236" y="3561039"/>
            <a:ext cx="433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142F876A-9367-A596-8716-099B25326775}"/>
              </a:ext>
            </a:extLst>
          </p:cNvPr>
          <p:cNvCxnSpPr>
            <a:cxnSpLocks/>
          </p:cNvCxnSpPr>
          <p:nvPr/>
        </p:nvCxnSpPr>
        <p:spPr>
          <a:xfrm>
            <a:off x="2698702" y="5136706"/>
            <a:ext cx="1733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CE626E5-84C4-8ADB-2D60-58A761B4B7D4}"/>
              </a:ext>
            </a:extLst>
          </p:cNvPr>
          <p:cNvCxnSpPr>
            <a:cxnSpLocks/>
          </p:cNvCxnSpPr>
          <p:nvPr/>
        </p:nvCxnSpPr>
        <p:spPr>
          <a:xfrm>
            <a:off x="2698702" y="2208058"/>
            <a:ext cx="1733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EA7F7AFB-84BE-E42D-6682-92FB6E4566C1}"/>
              </a:ext>
            </a:extLst>
          </p:cNvPr>
          <p:cNvCxnSpPr/>
          <p:nvPr/>
        </p:nvCxnSpPr>
        <p:spPr>
          <a:xfrm>
            <a:off x="5095899" y="3575769"/>
            <a:ext cx="433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467EE76F-8479-006E-6517-650EE2DE0051}"/>
              </a:ext>
            </a:extLst>
          </p:cNvPr>
          <p:cNvCxnSpPr/>
          <p:nvPr/>
        </p:nvCxnSpPr>
        <p:spPr>
          <a:xfrm>
            <a:off x="4432300" y="2208058"/>
            <a:ext cx="0" cy="1086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1BCAD50-C213-032B-9CAF-CEA9B9B8D2ED}"/>
              </a:ext>
            </a:extLst>
          </p:cNvPr>
          <p:cNvCxnSpPr>
            <a:cxnSpLocks/>
          </p:cNvCxnSpPr>
          <p:nvPr/>
        </p:nvCxnSpPr>
        <p:spPr>
          <a:xfrm>
            <a:off x="4432300" y="3827739"/>
            <a:ext cx="0" cy="129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43711F1F-E306-CFE2-D3E6-AE415CCD914F}"/>
              </a:ext>
            </a:extLst>
          </p:cNvPr>
          <p:cNvCxnSpPr>
            <a:cxnSpLocks/>
          </p:cNvCxnSpPr>
          <p:nvPr/>
        </p:nvCxnSpPr>
        <p:spPr>
          <a:xfrm flipV="1">
            <a:off x="7780568" y="1194279"/>
            <a:ext cx="0" cy="2325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E163C73-3632-A6E3-651D-D8D07F35D018}"/>
              </a:ext>
            </a:extLst>
          </p:cNvPr>
          <p:cNvCxnSpPr>
            <a:stCxn id="8" idx="3"/>
          </p:cNvCxnSpPr>
          <p:nvPr/>
        </p:nvCxnSpPr>
        <p:spPr>
          <a:xfrm>
            <a:off x="7640868" y="3519930"/>
            <a:ext cx="139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1EF2F8E3-8226-1D7D-64B9-1B488930720E}"/>
              </a:ext>
            </a:extLst>
          </p:cNvPr>
          <p:cNvCxnSpPr>
            <a:endCxn id="9" idx="1"/>
          </p:cNvCxnSpPr>
          <p:nvPr/>
        </p:nvCxnSpPr>
        <p:spPr>
          <a:xfrm>
            <a:off x="7780568" y="1194279"/>
            <a:ext cx="180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058E4CE7-72BA-635D-1741-902D6752607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9832352" y="1460979"/>
            <a:ext cx="6537" cy="225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796FB08A-C1AC-4480-6117-43784B1D4B18}"/>
              </a:ext>
            </a:extLst>
          </p:cNvPr>
          <p:cNvCxnSpPr>
            <a:cxnSpLocks/>
          </p:cNvCxnSpPr>
          <p:nvPr/>
        </p:nvCxnSpPr>
        <p:spPr>
          <a:xfrm flipH="1">
            <a:off x="9824043" y="2174269"/>
            <a:ext cx="6673" cy="300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6C4D4EE1-F037-DE73-14D7-D9791C8F1B8E}"/>
              </a:ext>
            </a:extLst>
          </p:cNvPr>
          <p:cNvCxnSpPr>
            <a:cxnSpLocks/>
          </p:cNvCxnSpPr>
          <p:nvPr/>
        </p:nvCxnSpPr>
        <p:spPr>
          <a:xfrm>
            <a:off x="9837254" y="3155428"/>
            <a:ext cx="0" cy="280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1D64BDA1-F138-63BE-5C4B-9182C0701855}"/>
              </a:ext>
            </a:extLst>
          </p:cNvPr>
          <p:cNvCxnSpPr>
            <a:cxnSpLocks/>
          </p:cNvCxnSpPr>
          <p:nvPr/>
        </p:nvCxnSpPr>
        <p:spPr>
          <a:xfrm>
            <a:off x="9837254" y="4194618"/>
            <a:ext cx="0" cy="280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1DCC2A5-54AA-0CEE-4B27-9ABAE17D20D6}"/>
              </a:ext>
            </a:extLst>
          </p:cNvPr>
          <p:cNvCxnSpPr>
            <a:cxnSpLocks/>
          </p:cNvCxnSpPr>
          <p:nvPr/>
        </p:nvCxnSpPr>
        <p:spPr>
          <a:xfrm>
            <a:off x="9837254" y="5155297"/>
            <a:ext cx="0" cy="280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BE8A5534-15C1-06E4-9F1F-5884EAD0BC34}"/>
              </a:ext>
            </a:extLst>
          </p:cNvPr>
          <p:cNvSpPr/>
          <p:nvPr/>
        </p:nvSpPr>
        <p:spPr>
          <a:xfrm>
            <a:off x="8687441" y="5408901"/>
            <a:ext cx="255206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Construcción del Algoritmo K Means</a:t>
            </a:r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A376C7D7-44B5-24F9-FB8E-0C51E52194D5}"/>
              </a:ext>
            </a:extLst>
          </p:cNvPr>
          <p:cNvCxnSpPr>
            <a:stCxn id="46" idx="1"/>
          </p:cNvCxnSpPr>
          <p:nvPr/>
        </p:nvCxnSpPr>
        <p:spPr>
          <a:xfrm flipH="1">
            <a:off x="7870884" y="5675601"/>
            <a:ext cx="816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97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514337-8884-E3C5-72C4-9CF1EE246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686" y="1889842"/>
            <a:ext cx="2772314" cy="452115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CO" dirty="0"/>
              <a:t>Participación del 100% de servicios de terapia física</a:t>
            </a:r>
          </a:p>
          <a:p>
            <a:pPr algn="just"/>
            <a:r>
              <a:rPr lang="es-CO" dirty="0"/>
              <a:t>No existen más servicios de salud en la localidad</a:t>
            </a:r>
          </a:p>
          <a:p>
            <a:pPr algn="just"/>
            <a:r>
              <a:rPr lang="es-CO" dirty="0"/>
              <a:t>Se espera que los individuos que viven en la localidad y poseen un nivel de ingresos bajo tienen una mayor sensibilidad respecto al incremento en los costos de transacción para recibir otros servicios de salud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DF6CE86-9668-7231-E6D6-E308DF99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4047"/>
            <a:ext cx="8911687" cy="633190"/>
          </a:xfrm>
        </p:spPr>
        <p:txBody>
          <a:bodyPr>
            <a:normAutofit fontScale="90000"/>
          </a:bodyPr>
          <a:lstStyle/>
          <a:p>
            <a:r>
              <a:rPr lang="es-CO" dirty="0"/>
              <a:t>Resultados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93A9F77-64C4-AB80-75D3-2C49F9BAFB83}"/>
              </a:ext>
            </a:extLst>
          </p:cNvPr>
          <p:cNvSpPr txBox="1">
            <a:spLocks/>
          </p:cNvSpPr>
          <p:nvPr/>
        </p:nvSpPr>
        <p:spPr>
          <a:xfrm>
            <a:off x="1513424" y="1227237"/>
            <a:ext cx="8911687" cy="846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 4: Participación (%) de las categorías de servicios de salud en la localidad de Simón Bolívar</a:t>
            </a:r>
            <a:endParaRPr lang="es-C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0CC0CE2-B004-1F36-DA81-E2EF58F59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56" y="1889843"/>
            <a:ext cx="7097444" cy="4521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061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C4EE77-7CE8-6D68-EADE-D3910DF1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100" y="1688463"/>
            <a:ext cx="2652712" cy="3777622"/>
          </a:xfrm>
        </p:spPr>
        <p:txBody>
          <a:bodyPr/>
          <a:lstStyle/>
          <a:p>
            <a:pPr algn="just"/>
            <a:r>
              <a:rPr lang="es-CO" dirty="0"/>
              <a:t>Predominancia de servicios de odontología y centros médicos.</a:t>
            </a:r>
          </a:p>
          <a:p>
            <a:pPr algn="just"/>
            <a:r>
              <a:rPr lang="es-CO" dirty="0"/>
              <a:t>Poca oferta de servicios de psicología, gastroenterología, servicios de vida asistida así como medicina alternativa.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4C9FF6E-004A-E785-AC36-2D2FA2D80A0E}"/>
              </a:ext>
            </a:extLst>
          </p:cNvPr>
          <p:cNvSpPr txBox="1">
            <a:spLocks/>
          </p:cNvSpPr>
          <p:nvPr/>
        </p:nvSpPr>
        <p:spPr>
          <a:xfrm>
            <a:off x="1640156" y="643037"/>
            <a:ext cx="8911687" cy="846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 5: Participación (%) de las categorías de servicio de salud en la localidad de Santa Fe</a:t>
            </a:r>
            <a:endParaRPr lang="es-C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0B623D-E535-8814-8F5E-E5D467815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56" y="1624964"/>
            <a:ext cx="7064890" cy="428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7279C8-1B39-6A99-51C0-EA2025525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1030" y="1634172"/>
            <a:ext cx="2476769" cy="3589655"/>
          </a:xfrm>
        </p:spPr>
        <p:txBody>
          <a:bodyPr/>
          <a:lstStyle/>
          <a:p>
            <a:pPr algn="just"/>
            <a:r>
              <a:rPr lang="es-CO" dirty="0"/>
              <a:t>Alta oferta de servicios de odontología, hospitalización y centros médicos.</a:t>
            </a:r>
          </a:p>
          <a:p>
            <a:pPr algn="just"/>
            <a:r>
              <a:rPr lang="es-CO" dirty="0"/>
              <a:t>Baja oferta de psicología, cirugía ortopédica, cirugía general y servicios de vida asistida.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813FEE1-1408-4EBE-2560-AA0C0A93E1F7}"/>
              </a:ext>
            </a:extLst>
          </p:cNvPr>
          <p:cNvSpPr txBox="1">
            <a:spLocks/>
          </p:cNvSpPr>
          <p:nvPr/>
        </p:nvSpPr>
        <p:spPr>
          <a:xfrm>
            <a:off x="1640156" y="643037"/>
            <a:ext cx="8911687" cy="7920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 6: Participación (%) de las categorías de servicios de salud en la localidad de la Candelaria</a:t>
            </a:r>
            <a:endParaRPr lang="es-C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961CBE-B970-8017-F6DD-59FCD7797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55" y="1630045"/>
            <a:ext cx="7151695" cy="4584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216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7521855-52C2-4B3C-C91C-5D493AF274E2}"/>
              </a:ext>
            </a:extLst>
          </p:cNvPr>
          <p:cNvSpPr txBox="1">
            <a:spLocks/>
          </p:cNvSpPr>
          <p:nvPr/>
        </p:nvSpPr>
        <p:spPr>
          <a:xfrm>
            <a:off x="1640156" y="643037"/>
            <a:ext cx="8911687" cy="792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A9481A9-2343-8E68-73F3-2BE967E6857E}"/>
              </a:ext>
            </a:extLst>
          </p:cNvPr>
          <p:cNvSpPr txBox="1"/>
          <p:nvPr/>
        </p:nvSpPr>
        <p:spPr>
          <a:xfrm>
            <a:off x="1640156" y="643037"/>
            <a:ext cx="8634144" cy="73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 7: Participación (%) de las categorías de servicio de salud en la localidad de los Mártires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1B6DC3B-584C-0F62-5482-A29A4C3E2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56" y="1604644"/>
            <a:ext cx="7402244" cy="47455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09D80151-AA99-3D4A-9C71-22F5C227C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1030" y="1634172"/>
            <a:ext cx="2476769" cy="3589655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Predominancia de oferta de servicios de hospitalización y odontología.</a:t>
            </a:r>
          </a:p>
          <a:p>
            <a:pPr algn="just"/>
            <a:r>
              <a:rPr lang="es-CO" dirty="0"/>
              <a:t>Baja oferta de psicología, medicina general, laboratorio clínico y servicios de vida asistida.</a:t>
            </a:r>
          </a:p>
        </p:txBody>
      </p:sp>
    </p:spTree>
    <p:extLst>
      <p:ext uri="{BB962C8B-B14F-4D97-AF65-F5344CB8AC3E}">
        <p14:creationId xmlns:p14="http://schemas.microsoft.com/office/powerpoint/2010/main" val="349110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3FF4782-A560-3959-EFD0-9517390A1712}"/>
              </a:ext>
            </a:extLst>
          </p:cNvPr>
          <p:cNvSpPr txBox="1"/>
          <p:nvPr/>
        </p:nvSpPr>
        <p:spPr>
          <a:xfrm>
            <a:off x="1640156" y="643037"/>
            <a:ext cx="8634144" cy="1136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 8: Participación (%) de las categorías de servicio de salud en la localidad de Tunjuelito</a:t>
            </a:r>
            <a:endParaRPr lang="es-C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20532D-60F4-24A9-DFCE-3CAEFDFF7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56" y="1480268"/>
            <a:ext cx="7351444" cy="47129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03820EE-E4BF-425B-0E1D-CC1B5D94E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1030" y="1634172"/>
            <a:ext cx="2476769" cy="4559072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Predominancia de oferta de servicios de hospitalización y odontología.</a:t>
            </a:r>
          </a:p>
          <a:p>
            <a:pPr algn="just"/>
            <a:r>
              <a:rPr lang="es-CO" dirty="0"/>
              <a:t>Baja oferta de servicios de medicina general, centros médicos, ambulancia y servicios de vida asistida.</a:t>
            </a:r>
          </a:p>
        </p:txBody>
      </p:sp>
    </p:spTree>
    <p:extLst>
      <p:ext uri="{BB962C8B-B14F-4D97-AF65-F5344CB8AC3E}">
        <p14:creationId xmlns:p14="http://schemas.microsoft.com/office/powerpoint/2010/main" val="203116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DED6A4F-2646-BD73-A448-7A1E0130DD68}"/>
              </a:ext>
            </a:extLst>
          </p:cNvPr>
          <p:cNvSpPr txBox="1"/>
          <p:nvPr/>
        </p:nvSpPr>
        <p:spPr>
          <a:xfrm>
            <a:off x="1640156" y="643037"/>
            <a:ext cx="8634144" cy="73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Gráfico 9: Participación (%) de las categorías de servicio de salud en la localidad de Puente Aranda</a:t>
            </a:r>
            <a:endParaRPr lang="es-C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9E4242-6F79-590E-96FB-546FC5AC0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55" y="1521777"/>
            <a:ext cx="7559391" cy="46931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0B1BBF1-24B7-1845-64D0-7AF591F27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1030" y="1634172"/>
            <a:ext cx="2476769" cy="4559072"/>
          </a:xfrm>
        </p:spPr>
        <p:txBody>
          <a:bodyPr>
            <a:normAutofit/>
          </a:bodyPr>
          <a:lstStyle/>
          <a:p>
            <a:pPr algn="just"/>
            <a:r>
              <a:rPr lang="es-CO" dirty="0"/>
              <a:t>Predominancia de oferta de servicios de odontología, centros médicos y otros servicios de salud y medicina.</a:t>
            </a:r>
          </a:p>
          <a:p>
            <a:pPr algn="just"/>
            <a:r>
              <a:rPr lang="es-CO" dirty="0"/>
              <a:t>Baja oferta de servicios de psicología, pediatría, laboratorio clínico y hospitalización.</a:t>
            </a:r>
          </a:p>
        </p:txBody>
      </p:sp>
    </p:spTree>
    <p:extLst>
      <p:ext uri="{BB962C8B-B14F-4D97-AF65-F5344CB8AC3E}">
        <p14:creationId xmlns:p14="http://schemas.microsoft.com/office/powerpoint/2010/main" val="96702472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154</TotalTime>
  <Words>1716</Words>
  <Application>Microsoft Office PowerPoint</Application>
  <PresentationFormat>Panorámica</PresentationFormat>
  <Paragraphs>148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Symbol</vt:lpstr>
      <vt:lpstr>Times New Roman</vt:lpstr>
      <vt:lpstr>Wingdings 3</vt:lpstr>
      <vt:lpstr>Espiral</vt:lpstr>
      <vt:lpstr>Segmentación de Servicios de atención de salud en Bogotá y su relación con Indicadores de Pobreza Multidimensional y clasificación socioeconómica</vt:lpstr>
      <vt:lpstr>Problema a Analizar</vt:lpstr>
      <vt:lpstr>Metodología</vt:lpstr>
      <vt:lpstr>Resultados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Tabla 4: Suma de Cuadrados del Error por Cantidad de Grupos</vt:lpstr>
      <vt:lpstr>Presentación de PowerPoint</vt:lpstr>
      <vt:lpstr>Presentación de PowerPoint</vt:lpstr>
      <vt:lpstr>Conclusiones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Segmentación de Servicios de atención de salud en Bogotá y su relación con Indicadores de Pobreza Multidimensional y clasificación socioeconómica</dc:title>
  <dc:creator>Diego A</dc:creator>
  <cp:lastModifiedBy>Diego A</cp:lastModifiedBy>
  <cp:revision>1</cp:revision>
  <dcterms:created xsi:type="dcterms:W3CDTF">2022-08-02T00:34:09Z</dcterms:created>
  <dcterms:modified xsi:type="dcterms:W3CDTF">2022-08-02T03:08:51Z</dcterms:modified>
</cp:coreProperties>
</file>