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82" r:id="rId11"/>
    <p:sldId id="286" r:id="rId12"/>
    <p:sldId id="287" r:id="rId13"/>
    <p:sldId id="288" r:id="rId14"/>
    <p:sldId id="289" r:id="rId15"/>
    <p:sldId id="290" r:id="rId16"/>
    <p:sldId id="291" r:id="rId17"/>
    <p:sldId id="266" r:id="rId18"/>
    <p:sldId id="310" r:id="rId19"/>
    <p:sldId id="267" r:id="rId20"/>
    <p:sldId id="268" r:id="rId21"/>
    <p:sldId id="269" r:id="rId22"/>
    <p:sldId id="270" r:id="rId23"/>
    <p:sldId id="271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5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283" r:id="rId45"/>
    <p:sldId id="272" r:id="rId4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3B65A2E-8101-47ED-A0BE-F02E2EEB186B}" styleName="Table_0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7E7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F81BD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F81BD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836caf2e8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3836caf2e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836caf2e8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3836caf2e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836caf2e8_1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13836caf2e8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836caf2e8_1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3836caf2e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836caf2e8_1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3836caf2e8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836caf2e8_1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13836caf2e8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5325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43453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07414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6766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4710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031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2279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7465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84782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68372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36caf2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3836caf2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36caf2e8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3836caf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36caf2e8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3836caf2e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836caf2e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3836caf2e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836caf2e8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3836caf2e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836caf2e8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3836caf2e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/>
          <p:nvPr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Google Shape;18;p15"/>
          <p:cNvSpPr txBox="1"/>
          <p:nvPr/>
        </p:nvSpPr>
        <p:spPr>
          <a:xfrm rot="-5400000">
            <a:off x="11838342" y="106383"/>
            <a:ext cx="255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0" i="0" u="none" strike="noStrike" cap="none">
                <a:solidFill>
                  <a:srgbClr val="BDBEB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</a:t>
            </a:r>
            <a:endParaRPr sz="1000">
              <a:solidFill>
                <a:srgbClr val="BDBEBE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9" name="Google Shape;19;p15"/>
          <p:cNvPicPr preferRelativeResize="0"/>
          <p:nvPr/>
        </p:nvPicPr>
        <p:blipFill rotWithShape="1">
          <a:blip r:embed="rId3"/>
          <a:srcRect r="9021"/>
          <a:stretch>
            <a:fillRect/>
          </a:stretch>
        </p:blipFill>
        <p:spPr>
          <a:xfrm>
            <a:off x="-7214" y="1315739"/>
            <a:ext cx="4133737" cy="73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Encabezado de sección">
  <p:cSld name="4_Encabezado de sec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4"/>
          <p:cNvPicPr preferRelativeResize="0"/>
          <p:nvPr/>
        </p:nvPicPr>
        <p:blipFill rotWithShape="1">
          <a:blip r:embed="rId2"/>
          <a:srcRect l="88730" b="81517"/>
          <a:stretch>
            <a:fillRect/>
          </a:stretch>
        </p:blipFill>
        <p:spPr>
          <a:xfrm>
            <a:off x="10817981" y="0"/>
            <a:ext cx="1374019" cy="126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Encabezado de sección">
  <p:cSld name="5_Encabezado de secció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25"/>
          <p:cNvPicPr preferRelativeResize="0"/>
          <p:nvPr/>
        </p:nvPicPr>
        <p:blipFill rotWithShape="1">
          <a:blip r:embed="rId2"/>
          <a:srcRect l="88730" b="81517"/>
          <a:stretch>
            <a:fillRect/>
          </a:stretch>
        </p:blipFill>
        <p:spPr>
          <a:xfrm>
            <a:off x="10817981" y="0"/>
            <a:ext cx="1374019" cy="126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ación">
  <p:cSld name="2_Comparació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cabezado de sección">
  <p:cSld name="1_Encabezado de secció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/>
          <a:srcRect l="88730" b="81517"/>
          <a:stretch>
            <a:fillRect/>
          </a:stretch>
        </p:blipFill>
        <p:spPr>
          <a:xfrm>
            <a:off x="10817981" y="0"/>
            <a:ext cx="1374019" cy="126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8"/>
          <p:cNvPicPr preferRelativeResize="0"/>
          <p:nvPr/>
        </p:nvPicPr>
        <p:blipFill rotWithShape="1">
          <a:blip r:embed="rId2"/>
          <a:srcRect l="88730" b="81517"/>
          <a:stretch>
            <a:fillRect/>
          </a:stretch>
        </p:blipFill>
        <p:spPr>
          <a:xfrm>
            <a:off x="10817981" y="0"/>
            <a:ext cx="1374019" cy="126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ación">
  <p:cSld name="1_Comparació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Encabezado de sección">
  <p:cSld name="3_Encabezado de secció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2"/>
          <p:cNvPicPr preferRelativeResize="0"/>
          <p:nvPr/>
        </p:nvPicPr>
        <p:blipFill rotWithShape="1">
          <a:blip r:embed="rId2"/>
          <a:srcRect l="88730" b="81517"/>
          <a:stretch>
            <a:fillRect/>
          </a:stretch>
        </p:blipFill>
        <p:spPr>
          <a:xfrm>
            <a:off x="10817981" y="0"/>
            <a:ext cx="1374019" cy="126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2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3"/>
          <p:cNvSpPr/>
          <p:nvPr/>
        </p:nvSpPr>
        <p:spPr>
          <a:xfrm>
            <a:off x="11801967" y="134062"/>
            <a:ext cx="274448" cy="152378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" name="Google Shape;39;p23"/>
          <p:cNvSpPr txBox="1"/>
          <p:nvPr/>
        </p:nvSpPr>
        <p:spPr>
          <a:xfrm rot="-5400000">
            <a:off x="11827930" y="115515"/>
            <a:ext cx="2551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rgbClr val="BDBEB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</a:t>
            </a:r>
            <a:endParaRPr sz="1000">
              <a:solidFill>
                <a:srgbClr val="BDBEBE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lang="es-E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v3.2/tutorial/install-mongodb-on-window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oNkymZrk9Y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ore.ac.uk/download/pdf/44310803.pdf" TargetMode="External"/><Relationship Id="rId4" Type="http://schemas.openxmlformats.org/officeDocument/2006/relationships/hyperlink" Target="https://www.youtube.com/watch?v=GNJS4DaKNp4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/>
        </p:nvSpPr>
        <p:spPr>
          <a:xfrm>
            <a:off x="5606542" y="1359344"/>
            <a:ext cx="5532549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735" b="1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Mongo DB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¿Qué es Mongo DB?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561975" y="1999615"/>
            <a:ext cx="7886700" cy="356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b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MongoDB (del inglés humongous, "enorme") </a:t>
            </a: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b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Es un sistema de base de datos NoSQL orientado a documentos de código abierto y escrito en C++, que en lugar de guardar los datos en tablas lo hace en estructuras de datos BSON (similar a JSON) con un esquema dinámico. </a:t>
            </a: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>
              <a:buNone/>
            </a:pPr>
            <a:endParaRPr lang="es-ES" sz="2000">
              <a:solidFill>
                <a:srgbClr val="323232"/>
              </a:solidFill>
            </a:endParaRPr>
          </a:p>
          <a:p>
            <a:pPr marL="0" indent="0" algn="just">
              <a:buNone/>
            </a:pPr>
            <a:endParaRPr lang="es-ES" sz="2000">
              <a:solidFill>
                <a:srgbClr val="323232"/>
              </a:solidFill>
            </a:endParaRPr>
          </a:p>
          <a:p>
            <a:pPr marL="0" indent="0" algn="just">
              <a:buNone/>
            </a:pPr>
            <a:endParaRPr lang="es-ES" sz="2000">
              <a:solidFill>
                <a:srgbClr val="323232"/>
              </a:solidFill>
            </a:endParaRPr>
          </a:p>
          <a:p>
            <a:pPr marL="0" indent="0" algn="just">
              <a:buNone/>
            </a:pPr>
            <a:endParaRPr lang="es-ES" sz="2000">
              <a:solidFill>
                <a:srgbClr val="323232"/>
              </a:solidFill>
            </a:endParaRPr>
          </a:p>
          <a:p>
            <a:pPr marL="0" indent="0" algn="just">
              <a:buNone/>
            </a:pPr>
            <a:endParaRPr lang="es-ES" sz="2000">
              <a:solidFill>
                <a:srgbClr val="323232"/>
              </a:solidFill>
            </a:endParaRPr>
          </a:p>
        </p:txBody>
      </p:sp>
      <p:pic>
        <p:nvPicPr>
          <p:cNvPr id="100" name="Imagen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Marcador de posición de imagen 3"/>
          <p:cNvPicPr>
            <a:picLocks noGrp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8472805" y="2061210"/>
            <a:ext cx="2921635" cy="2679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Características de Mongo DB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270510" y="1489075"/>
            <a:ext cx="11588750" cy="541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Consultas ad hoc.</a:t>
            </a:r>
            <a:r>
              <a:rPr lang="es-ES" sz="2000" b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Realizar todo tipo de consultas. Búsqueda por campos, consultas de rangos y expresiones regulares. .</a:t>
            </a: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 b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Indexación.</a:t>
            </a:r>
            <a:r>
              <a:rPr lang="es-ES" sz="2000" b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Cualquier campo documentado puede ser indexado y añadir múltiples índices secundarios.</a:t>
            </a: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 b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Replicación.</a:t>
            </a:r>
            <a:r>
              <a:rPr lang="es-ES" sz="2000" b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Replicación primario-secundario. Mientras se realizan consultas con el primario, el secundario actúa como réplica de datos en solo lectura a modo copia de seguridad.</a:t>
            </a: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Balanceo de carga.</a:t>
            </a:r>
            <a:r>
              <a:rPr lang="es-ES" sz="2000" b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Capacidad de ejecutarse de manera simultánea en múltiples servidores.</a:t>
            </a: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 b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Almacenamiento de archivos.</a:t>
            </a:r>
            <a:r>
              <a:rPr lang="es-ES" sz="2000" b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Esta funcionalidad, llamada GridFS permite manipular archivos y contenido.</a:t>
            </a: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Ejecución de JavaScript del lado del servidor.</a:t>
            </a:r>
            <a:r>
              <a:rPr lang="es-ES" sz="2000" b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MongoDB tiene la capacidad de realizar consultas utilizando JavaScript, haciendo que estas sean enviadas directamente a la base de datos para ser ejecutadas.</a:t>
            </a:r>
            <a:endParaRPr lang="es-ES" sz="2000">
              <a:solidFill>
                <a:srgbClr val="323232"/>
              </a:solidFill>
            </a:endParaRPr>
          </a:p>
        </p:txBody>
      </p:sp>
      <p:pic>
        <p:nvPicPr>
          <p:cNvPr id="100" name="Imagen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Formato JSON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270510" y="1489075"/>
            <a:ext cx="11588750" cy="356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b="0">
                <a:solidFill>
                  <a:srgbClr val="323232"/>
                </a:solidFill>
              </a:rPr>
              <a:t>JSON (JavaScript Object Notation - Notación de Objetos de JavaScript) </a:t>
            </a: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b="0">
                <a:solidFill>
                  <a:srgbClr val="323232"/>
                </a:solidFill>
              </a:rPr>
              <a:t>es un formato ligero de intercambio de datos. </a:t>
            </a: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 b="0">
              <a:solidFill>
                <a:srgbClr val="323232"/>
              </a:solidFill>
            </a:endParaRP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b="0">
                <a:solidFill>
                  <a:srgbClr val="323232"/>
                </a:solidFill>
              </a:rPr>
              <a:t>Está basado en un subconjunto del Lenguaje de Programación JavaScript, </a:t>
            </a: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b="0">
                <a:solidFill>
                  <a:srgbClr val="323232"/>
                </a:solidFill>
              </a:rPr>
              <a:t>Standard ECMA-262 3rd Edition - Diciembre 1999. </a:t>
            </a: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 b="0">
              <a:solidFill>
                <a:srgbClr val="323232"/>
              </a:solidFill>
            </a:endParaRP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b="0">
                <a:solidFill>
                  <a:srgbClr val="323232"/>
                </a:solidFill>
              </a:rPr>
              <a:t>JSON es un formato de texto que es completamente independiente del lenguaje pero utiliza convenciones que son ampliamente conocidos por los programadores de la familia de lenguajes C, incluyendo C, C++, C#, Java, JavaScript, Perl, Python, y muchos otros. Estas propiedades hacen que JSON sea un lenguaje ideal para el intercambio de datos.</a:t>
            </a: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 b="0">
              <a:solidFill>
                <a:srgbClr val="323232"/>
              </a:solidFill>
            </a:endParaRPr>
          </a:p>
        </p:txBody>
      </p:sp>
      <p:pic>
        <p:nvPicPr>
          <p:cNvPr id="100" name="Imagen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Imagen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Marcador de posición de imagen 3"/>
          <p:cNvPicPr>
            <a:picLocks noGrp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9049385" y="1489075"/>
            <a:ext cx="3086100" cy="1813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Formato JSON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270510" y="1489075"/>
            <a:ext cx="11588750" cy="202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 b="0">
              <a:solidFill>
                <a:srgbClr val="323232"/>
              </a:solidFill>
            </a:endParaRP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b="0">
                <a:solidFill>
                  <a:srgbClr val="323232"/>
                </a:solidFill>
              </a:rPr>
              <a:t>JSON está constituído por dos estructuras:</a:t>
            </a: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 b="0">
              <a:solidFill>
                <a:srgbClr val="323232"/>
              </a:solidFill>
            </a:endParaRP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b="0">
                <a:solidFill>
                  <a:srgbClr val="323232"/>
                </a:solidFill>
              </a:rPr>
              <a:t>Un objeto es un conjunto desordenado de pares nombre/valor. </a:t>
            </a: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b="0">
                <a:solidFill>
                  <a:srgbClr val="323232"/>
                </a:solidFill>
              </a:rPr>
              <a:t>Un objeto comienza con {llave de apertura y termine con } llave de cierre. </a:t>
            </a: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b="0">
                <a:solidFill>
                  <a:srgbClr val="323232"/>
                </a:solidFill>
              </a:rPr>
              <a:t>Cada nombre es seguido por :dos puntos y los pares nombre/valor están separados por , coma.</a:t>
            </a:r>
          </a:p>
        </p:txBody>
      </p:sp>
      <p:pic>
        <p:nvPicPr>
          <p:cNvPr id="100" name="Imagen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Imagen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Imagen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Imagen 5"/>
          <p:cNvPicPr/>
          <p:nvPr/>
        </p:nvPicPr>
        <p:blipFill>
          <a:blip r:embed="rId5"/>
          <a:stretch>
            <a:fillRect/>
          </a:stretch>
        </p:blipFill>
        <p:spPr>
          <a:xfrm>
            <a:off x="6035675" y="3429635"/>
            <a:ext cx="5758180" cy="3048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Formato JSON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270510" y="1489075"/>
            <a:ext cx="11588750" cy="172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>
              <a:solidFill>
                <a:srgbClr val="323232"/>
              </a:solidFill>
            </a:endParaRP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>
                <a:solidFill>
                  <a:srgbClr val="323232"/>
                </a:solidFill>
              </a:rPr>
              <a:t>JSON está constituído por dos estructuras:</a:t>
            </a: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 b="0">
              <a:solidFill>
                <a:srgbClr val="323232"/>
              </a:solidFill>
            </a:endParaRP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b="0">
                <a:solidFill>
                  <a:srgbClr val="323232"/>
                </a:solidFill>
              </a:rPr>
              <a:t>Un arreglo es una colección de valores. Un arreglo comienza con [corchete izquierdo y termina con ]corchete derecho. Los valores se separan por ,coma.</a:t>
            </a:r>
          </a:p>
        </p:txBody>
      </p:sp>
      <p:pic>
        <p:nvPicPr>
          <p:cNvPr id="100" name="Imagen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Imagen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Imagen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Imagen 103"/>
          <p:cNvPicPr/>
          <p:nvPr/>
        </p:nvPicPr>
        <p:blipFill>
          <a:blip r:embed="rId6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Imagen 104"/>
          <p:cNvPicPr/>
          <p:nvPr/>
        </p:nvPicPr>
        <p:blipFill>
          <a:blip r:embed="rId6"/>
          <a:stretch>
            <a:fillRect/>
          </a:stretch>
        </p:blipFill>
        <p:spPr>
          <a:xfrm>
            <a:off x="2219325" y="3717290"/>
            <a:ext cx="7275195" cy="18249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Formato JSON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270510" y="1489075"/>
            <a:ext cx="11588750" cy="172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>
              <a:solidFill>
                <a:srgbClr val="323232"/>
              </a:solidFill>
            </a:endParaRP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>
                <a:solidFill>
                  <a:srgbClr val="323232"/>
                </a:solidFill>
              </a:rPr>
              <a:t>JSON está constituído por dos estructuras:</a:t>
            </a: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>
              <a:solidFill>
                <a:srgbClr val="323232"/>
              </a:solidFill>
            </a:endParaRPr>
          </a:p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b="0">
                <a:solidFill>
                  <a:srgbClr val="323232"/>
                </a:solidFill>
              </a:rPr>
              <a:t>Un valor puede ser una cadena de caracteres con comillas dobles, o un número, o true o false o null, o un objeto o un arreglo. Estas estructuras pueden anidarse.</a:t>
            </a:r>
          </a:p>
        </p:txBody>
      </p:sp>
      <p:pic>
        <p:nvPicPr>
          <p:cNvPr id="100" name="Imagen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Imagen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Imagen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Imagen 103"/>
          <p:cNvPicPr/>
          <p:nvPr/>
        </p:nvPicPr>
        <p:blipFill>
          <a:blip r:embed="rId6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Imagen 105"/>
          <p:cNvPicPr/>
          <p:nvPr/>
        </p:nvPicPr>
        <p:blipFill>
          <a:blip r:embed="rId7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Marcador de posición de imagen 3"/>
          <p:cNvPicPr>
            <a:picLocks noGrp="1"/>
          </p:cNvPicPr>
          <p:nvPr>
            <p:ph type="pic" idx="2"/>
          </p:nvPr>
        </p:nvPicPr>
        <p:blipFill>
          <a:blip r:embed="rId7"/>
          <a:stretch>
            <a:fillRect/>
          </a:stretch>
        </p:blipFill>
        <p:spPr>
          <a:xfrm>
            <a:off x="2279650" y="2997200"/>
            <a:ext cx="6172200" cy="3543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Schemaless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270510" y="1489075"/>
            <a:ext cx="115887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>
                <a:solidFill>
                  <a:srgbClr val="323232"/>
                </a:solidFill>
              </a:rPr>
              <a:t>Shemaless: Falta de estructura y control sobre el almacenamiento de datos.</a:t>
            </a:r>
          </a:p>
        </p:txBody>
      </p:sp>
      <p:pic>
        <p:nvPicPr>
          <p:cNvPr id="100" name="Imagen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Imagen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Imagen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Imagen 103"/>
          <p:cNvPicPr/>
          <p:nvPr/>
        </p:nvPicPr>
        <p:blipFill>
          <a:blip r:embed="rId6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Imagen 105"/>
          <p:cNvPicPr/>
          <p:nvPr/>
        </p:nvPicPr>
        <p:blipFill>
          <a:blip r:embed="rId7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Imagen 106"/>
          <p:cNvPicPr/>
          <p:nvPr/>
        </p:nvPicPr>
        <p:blipFill>
          <a:blip r:embed="rId8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Tabla 4"/>
          <p:cNvGraphicFramePr/>
          <p:nvPr/>
        </p:nvGraphicFramePr>
        <p:xfrm>
          <a:off x="387350" y="2168525"/>
          <a:ext cx="11345545" cy="4432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0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Bases de datos Relacional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Base de datos no relacional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s-E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Marcador de posición de imagen 5"/>
          <p:cNvPicPr>
            <a:picLocks noGrp="1"/>
          </p:cNvPicPr>
          <p:nvPr>
            <p:ph type="pic" idx="2"/>
          </p:nvPr>
        </p:nvPicPr>
        <p:blipFill>
          <a:blip r:embed="rId8"/>
          <a:stretch>
            <a:fillRect/>
          </a:stretch>
        </p:blipFill>
        <p:spPr>
          <a:xfrm>
            <a:off x="983615" y="3288030"/>
            <a:ext cx="4990465" cy="2195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Imagen 107"/>
          <p:cNvPicPr/>
          <p:nvPr/>
        </p:nvPicPr>
        <p:blipFill>
          <a:blip r:embed="rId9"/>
          <a:stretch>
            <a:fillRect/>
          </a:stretch>
        </p:blipFill>
        <p:spPr>
          <a:xfrm>
            <a:off x="7247890" y="2637155"/>
            <a:ext cx="3952875" cy="3820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836caf2e8_1_7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Analogía entre MongoDB y BD Relacional</a:t>
            </a:r>
          </a:p>
        </p:txBody>
      </p:sp>
      <p:pic>
        <p:nvPicPr>
          <p:cNvPr id="109" name="Imagen 108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Marcador de posición de imagen 3"/>
          <p:cNvPicPr>
            <a:picLocks noGrp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2999740" y="1417320"/>
            <a:ext cx="6172200" cy="5229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836caf2e8_1_7"/>
          <p:cNvSpPr txBox="1"/>
          <p:nvPr/>
        </p:nvSpPr>
        <p:spPr>
          <a:xfrm>
            <a:off x="297450" y="332650"/>
            <a:ext cx="11468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¿Cómo modelar una base de datos no sql?</a:t>
            </a:r>
            <a:endParaRPr sz="48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" name="Google Shape;197;g13836caf2e8_1_7"/>
          <p:cNvSpPr txBox="1"/>
          <p:nvPr/>
        </p:nvSpPr>
        <p:spPr>
          <a:xfrm>
            <a:off x="561875" y="2445750"/>
            <a:ext cx="4362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23232"/>
                </a:solidFill>
              </a:rPr>
              <a:t>UI First:</a:t>
            </a:r>
            <a:r>
              <a:rPr lang="es-ES" sz="1800">
                <a:solidFill>
                  <a:srgbClr val="323232"/>
                </a:solidFill>
              </a:rPr>
              <a:t> Primero el diseño</a:t>
            </a:r>
            <a:endParaRPr sz="18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23232"/>
              </a:solidFill>
            </a:endParaRPr>
          </a:p>
        </p:txBody>
      </p:sp>
      <p:sp>
        <p:nvSpPr>
          <p:cNvPr id="198" name="Google Shape;198;g13836caf2e8_1_7"/>
          <p:cNvSpPr/>
          <p:nvPr/>
        </p:nvSpPr>
        <p:spPr>
          <a:xfrm>
            <a:off x="3635575" y="1685575"/>
            <a:ext cx="5370600" cy="4941000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{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</a:t>
            </a:r>
            <a:r>
              <a:rPr lang="es-ES" sz="1300" b="0" i="0" u="none" strike="noStrike" cap="none">
                <a:solidFill>
                  <a:srgbClr val="EF596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"fecha"</a:t>
            </a: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s-ES" sz="13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ISODate=(</a:t>
            </a:r>
            <a:r>
              <a:rPr lang="es-ES" sz="1300" b="0" i="0" u="none" strike="noStrike" cap="none">
                <a:solidFill>
                  <a:srgbClr val="89CA7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"2022-02-26"</a:t>
            </a:r>
            <a:r>
              <a:rPr lang="es-ES" sz="13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</a:t>
            </a:r>
            <a:r>
              <a:rPr lang="es-ES" sz="1300" b="0" i="0" u="none" strike="noStrike" cap="none">
                <a:solidFill>
                  <a:srgbClr val="EF596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"cliente"</a:t>
            </a: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{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    </a:t>
            </a:r>
            <a:r>
              <a:rPr lang="es-ES" sz="1300" b="0" i="0" u="none" strike="noStrike" cap="none">
                <a:solidFill>
                  <a:srgbClr val="EF596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"nombre"</a:t>
            </a: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s-ES" sz="1300" b="0" i="0" u="none" strike="noStrike" cap="none">
                <a:solidFill>
                  <a:srgbClr val="89CA7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“SENA"</a:t>
            </a:r>
            <a:endParaRPr sz="1300" b="0" i="0" u="none" strike="noStrike" cap="none">
              <a:solidFill>
                <a:srgbClr val="ABB2B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},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</a:t>
            </a:r>
            <a:r>
              <a:rPr lang="es-ES" sz="1300" b="0" i="0" u="none" strike="noStrike" cap="none">
                <a:solidFill>
                  <a:srgbClr val="EF596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"vendedor"</a:t>
            </a: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:{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    </a:t>
            </a:r>
            <a:r>
              <a:rPr lang="es-ES" sz="1300" b="0" i="0" u="none" strike="noStrike" cap="none">
                <a:solidFill>
                  <a:srgbClr val="EF596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"nombre"</a:t>
            </a: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s-ES" sz="1300" b="0" i="0" u="none" strike="noStrike" cap="none">
                <a:solidFill>
                  <a:srgbClr val="89CA7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“Natalia Linares"</a:t>
            </a:r>
            <a:endParaRPr sz="1300" b="0" i="0" u="none" strike="noStrike" cap="none">
              <a:solidFill>
                <a:srgbClr val="ABB2B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},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</a:t>
            </a:r>
            <a:r>
              <a:rPr lang="es-ES" sz="1300" b="0" i="0" u="none" strike="noStrike" cap="none">
                <a:solidFill>
                  <a:srgbClr val="EF596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"total"</a:t>
            </a: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s-ES" sz="1300" b="0" i="0" u="none" strike="noStrike" cap="none">
                <a:solidFill>
                  <a:srgbClr val="D19A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50000</a:t>
            </a: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</a:t>
            </a:r>
            <a:r>
              <a:rPr lang="es-ES" sz="1300" b="0" i="0" u="none" strike="noStrike" cap="none">
                <a:solidFill>
                  <a:srgbClr val="EF596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"detalle"</a:t>
            </a: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[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    {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        </a:t>
            </a:r>
            <a:r>
              <a:rPr lang="es-ES" sz="1300" b="0" i="0" u="none" strike="noStrike" cap="none">
                <a:solidFill>
                  <a:srgbClr val="EF596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"producto"</a:t>
            </a: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{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            </a:t>
            </a:r>
            <a:r>
              <a:rPr lang="es-ES" sz="1300" b="0" i="0" u="none" strike="noStrike" cap="none">
                <a:solidFill>
                  <a:srgbClr val="EF596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"nombre"</a:t>
            </a: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s-ES" sz="1300" b="0" i="0" u="none" strike="noStrike" cap="none">
                <a:solidFill>
                  <a:srgbClr val="89CA7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"TV1"</a:t>
            </a:r>
            <a:endParaRPr sz="1300" b="0" i="0" u="none" strike="noStrike" cap="none">
              <a:solidFill>
                <a:srgbClr val="ABB2B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        },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        </a:t>
            </a:r>
            <a:r>
              <a:rPr lang="es-ES" sz="1300" b="0" i="0" u="none" strike="noStrike" cap="none">
                <a:solidFill>
                  <a:srgbClr val="EF596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"cantidad"</a:t>
            </a: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s-ES" sz="1300" b="0" i="0" u="none" strike="noStrike" cap="none">
                <a:solidFill>
                  <a:srgbClr val="D19A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1300" b="0" i="0" u="none" strike="noStrike" cap="none">
              <a:solidFill>
                <a:srgbClr val="ABB2B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    },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    {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        </a:t>
            </a:r>
            <a:r>
              <a:rPr lang="es-ES" sz="1300" b="0" i="0" u="none" strike="noStrike" cap="none">
                <a:solidFill>
                  <a:srgbClr val="EF596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"producto"</a:t>
            </a: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{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            </a:t>
            </a:r>
            <a:r>
              <a:rPr lang="es-ES" sz="1300" b="0" i="0" u="none" strike="noStrike" cap="none">
                <a:solidFill>
                  <a:srgbClr val="EF596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"nombre"</a:t>
            </a: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s-ES" sz="1300" b="0" i="0" u="none" strike="noStrike" cap="none">
                <a:solidFill>
                  <a:srgbClr val="89CA7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Teclado"</a:t>
            </a:r>
            <a:endParaRPr sz="1300" b="0" i="0" u="none" strike="noStrike" cap="none">
              <a:solidFill>
                <a:srgbClr val="ABB2B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        },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        </a:t>
            </a:r>
            <a:r>
              <a:rPr lang="es-ES" sz="1300" b="0" i="0" u="none" strike="noStrike" cap="none">
                <a:solidFill>
                  <a:srgbClr val="EF596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"cantidad"</a:t>
            </a: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s-ES" sz="1300" b="0" i="0" u="none" strike="noStrike" cap="none">
                <a:solidFill>
                  <a:srgbClr val="D19A6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1300" b="0" i="0" u="none" strike="noStrike" cap="none">
              <a:solidFill>
                <a:srgbClr val="ABB2B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    }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  ]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Arial" panose="020B0604020202020204"/>
              <a:buNone/>
            </a:pPr>
            <a:r>
              <a:rPr lang="es-ES" sz="1300" b="0" i="0" u="none" strike="noStrike" cap="none">
                <a:solidFill>
                  <a:srgbClr val="ABB2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sz="1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836caf2e8_1_19"/>
          <p:cNvSpPr txBox="1"/>
          <p:nvPr/>
        </p:nvSpPr>
        <p:spPr>
          <a:xfrm>
            <a:off x="297450" y="332650"/>
            <a:ext cx="11468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¿Cómo modelar una base de datos no sql?</a:t>
            </a:r>
            <a:endParaRPr sz="48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4" name="Google Shape;204;g13836caf2e8_1_19"/>
          <p:cNvSpPr txBox="1"/>
          <p:nvPr/>
        </p:nvSpPr>
        <p:spPr>
          <a:xfrm>
            <a:off x="561875" y="2445750"/>
            <a:ext cx="4362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s-E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Query/Data First: </a:t>
            </a:r>
            <a:r>
              <a:rPr lang="es-E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Primero los datos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23232"/>
              </a:solidFill>
            </a:endParaRPr>
          </a:p>
        </p:txBody>
      </p:sp>
      <p:sp>
        <p:nvSpPr>
          <p:cNvPr id="205" name="Google Shape;205;g13836caf2e8_1_19"/>
          <p:cNvSpPr/>
          <p:nvPr/>
        </p:nvSpPr>
        <p:spPr>
          <a:xfrm>
            <a:off x="5833425" y="1776275"/>
            <a:ext cx="5672100" cy="4619100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</a:t>
            </a:r>
            <a:r>
              <a:rPr lang="es-ES" sz="1000" b="0" i="0" u="none" strike="noStrike" cap="none">
                <a:solidFill>
                  <a:srgbClr val="EF596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"fecha"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 </a:t>
            </a:r>
            <a:r>
              <a:rPr lang="es-ES" sz="1000" b="0" i="0" u="none" strike="noStrike" cap="none">
                <a:solidFill>
                  <a:srgbClr val="FF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ISODate=(</a:t>
            </a:r>
            <a:r>
              <a:rPr lang="es-ES" sz="1000" b="0" i="0" u="none" strike="noStrike" cap="none">
                <a:solidFill>
                  <a:srgbClr val="89CA7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"2022-02-26"</a:t>
            </a:r>
            <a:r>
              <a:rPr lang="es-ES" sz="1000" b="0" i="0" u="none" strike="noStrike" cap="none">
                <a:solidFill>
                  <a:srgbClr val="FF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</a:t>
            </a:r>
            <a:r>
              <a:rPr lang="es-ES" sz="1000" b="0" i="0" u="none" strike="noStrike" cap="none">
                <a:solidFill>
                  <a:srgbClr val="EF596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"cliente"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    </a:t>
            </a:r>
            <a:r>
              <a:rPr lang="es-ES" sz="1000" b="0" i="0" u="none" strike="noStrike" cap="none">
                <a:solidFill>
                  <a:srgbClr val="EF596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"$ref"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 </a:t>
            </a:r>
            <a:r>
              <a:rPr lang="es-ES" sz="1000" b="0" i="0" u="none" strike="noStrike" cap="none">
                <a:solidFill>
                  <a:srgbClr val="89CA7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"clientes"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    </a:t>
            </a:r>
            <a:r>
              <a:rPr lang="es-ES" sz="1000" b="0" i="0" u="none" strike="noStrike" cap="none">
                <a:solidFill>
                  <a:srgbClr val="EF596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"$id"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 </a:t>
            </a:r>
            <a:r>
              <a:rPr lang="es-ES" sz="1000" b="0" i="0" u="none" strike="noStrike" cap="none">
                <a:solidFill>
                  <a:srgbClr val="FF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ObjectId(</a:t>
            </a:r>
            <a:r>
              <a:rPr lang="es-ES" sz="1000" b="0" i="0" u="none" strike="noStrike" cap="none">
                <a:solidFill>
                  <a:srgbClr val="89CA7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"60d47003022000"</a:t>
            </a:r>
            <a:r>
              <a:rPr lang="es-ES" sz="1000" b="0" i="0" u="none" strike="noStrike" cap="none">
                <a:solidFill>
                  <a:srgbClr val="FF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000" b="0" i="0" u="none" strike="noStrike" cap="none">
              <a:solidFill>
                <a:srgbClr val="ABB2B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</a:t>
            </a:r>
            <a:r>
              <a:rPr lang="es-ES" sz="1000" b="0" i="0" u="none" strike="noStrike" cap="none">
                <a:solidFill>
                  <a:srgbClr val="EF596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"vendedor"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    </a:t>
            </a:r>
            <a:r>
              <a:rPr lang="es-ES" sz="1000" b="0" i="0" u="none" strike="noStrike" cap="none">
                <a:solidFill>
                  <a:srgbClr val="EF596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"$ref"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 </a:t>
            </a:r>
            <a:r>
              <a:rPr lang="es-ES" sz="1000" b="0" i="0" u="none" strike="noStrike" cap="none">
                <a:solidFill>
                  <a:srgbClr val="89CA7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"vendedores"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    </a:t>
            </a:r>
            <a:r>
              <a:rPr lang="es-ES" sz="1000" b="0" i="0" u="none" strike="noStrike" cap="none">
                <a:solidFill>
                  <a:srgbClr val="EF596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"$id"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 </a:t>
            </a:r>
            <a:r>
              <a:rPr lang="es-ES" sz="1000" b="0" i="0" u="none" strike="noStrike" cap="none">
                <a:solidFill>
                  <a:srgbClr val="FF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ObjectId(</a:t>
            </a:r>
            <a:r>
              <a:rPr lang="es-ES" sz="1000" b="0" i="0" u="none" strike="noStrike" cap="none">
                <a:solidFill>
                  <a:srgbClr val="89CA7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"70033333555"</a:t>
            </a:r>
            <a:r>
              <a:rPr lang="es-ES" sz="1000" b="0" i="0" u="none" strike="noStrike" cap="none">
                <a:solidFill>
                  <a:srgbClr val="FF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000" b="0" i="0" u="none" strike="noStrike" cap="none">
              <a:solidFill>
                <a:srgbClr val="ABB2B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</a:t>
            </a:r>
            <a:r>
              <a:rPr lang="es-ES" sz="1000" b="0" i="0" u="none" strike="noStrike" cap="none">
                <a:solidFill>
                  <a:srgbClr val="EF596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"total"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 </a:t>
            </a:r>
            <a:r>
              <a:rPr lang="es-ES" sz="1000" b="0" i="0" u="none" strike="noStrike" cap="none">
                <a:solidFill>
                  <a:srgbClr val="D19A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7000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</a:t>
            </a:r>
            <a:r>
              <a:rPr lang="es-ES" sz="1000" b="0" i="0" u="none" strike="noStrike" cap="none">
                <a:solidFill>
                  <a:srgbClr val="EF596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"detalle"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   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        </a:t>
            </a:r>
            <a:r>
              <a:rPr lang="es-ES" sz="1000" b="0" i="0" u="none" strike="noStrike" cap="none">
                <a:solidFill>
                  <a:srgbClr val="EF596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"producto"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            </a:t>
            </a:r>
            <a:r>
              <a:rPr lang="es-ES" sz="1000" b="0" i="0" u="none" strike="noStrike" cap="none">
                <a:solidFill>
                  <a:srgbClr val="EF596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"$ref"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 </a:t>
            </a:r>
            <a:r>
              <a:rPr lang="es-ES" sz="1000" b="0" i="0" u="none" strike="noStrike" cap="none">
                <a:solidFill>
                  <a:srgbClr val="89CA7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"productos"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            </a:t>
            </a:r>
            <a:r>
              <a:rPr lang="es-ES" sz="1000" b="0" i="0" u="none" strike="noStrike" cap="none">
                <a:solidFill>
                  <a:srgbClr val="EF596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"$id"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 </a:t>
            </a:r>
            <a:r>
              <a:rPr lang="es-ES" sz="1000" b="0" i="0" u="none" strike="noStrike" cap="none">
                <a:solidFill>
                  <a:srgbClr val="FF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ObjectId(</a:t>
            </a:r>
            <a:r>
              <a:rPr lang="es-ES" sz="1000" b="0" i="0" u="none" strike="noStrike" cap="none">
                <a:solidFill>
                  <a:srgbClr val="89CA7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"6799999999"</a:t>
            </a:r>
            <a:r>
              <a:rPr lang="es-ES" sz="1000" b="0" i="0" u="none" strike="noStrike" cap="none">
                <a:solidFill>
                  <a:srgbClr val="FF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000" b="0" i="0" u="none" strike="noStrike" cap="none">
              <a:solidFill>
                <a:srgbClr val="ABB2B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       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        </a:t>
            </a:r>
            <a:r>
              <a:rPr lang="es-ES" sz="1000" b="0" i="0" u="none" strike="noStrike" cap="none">
                <a:solidFill>
                  <a:srgbClr val="EF596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"cantidad"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 </a:t>
            </a:r>
            <a:r>
              <a:rPr lang="es-ES" sz="1000" b="0" i="0" u="none" strike="noStrike" cap="none">
                <a:solidFill>
                  <a:srgbClr val="D19A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endParaRPr sz="1000" b="0" i="0" u="none" strike="noStrike" cap="none">
              <a:solidFill>
                <a:srgbClr val="ABB2B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   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   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        </a:t>
            </a:r>
            <a:r>
              <a:rPr lang="es-ES" sz="1000" b="0" i="0" u="none" strike="noStrike" cap="none">
                <a:solidFill>
                  <a:srgbClr val="EF596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"producto"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            </a:t>
            </a:r>
            <a:r>
              <a:rPr lang="es-ES" sz="1000" b="0" i="0" u="none" strike="noStrike" cap="none">
                <a:solidFill>
                  <a:srgbClr val="EF596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"$ref"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 </a:t>
            </a:r>
            <a:r>
              <a:rPr lang="es-ES" sz="1000" b="0" i="0" u="none" strike="noStrike" cap="none">
                <a:solidFill>
                  <a:srgbClr val="89CA7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"productos"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            </a:t>
            </a:r>
            <a:r>
              <a:rPr lang="es-ES" sz="1000" b="0" i="0" u="none" strike="noStrike" cap="none">
                <a:solidFill>
                  <a:srgbClr val="EF596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"$id"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 </a:t>
            </a:r>
            <a:r>
              <a:rPr lang="es-ES" sz="1000" b="0" i="0" u="none" strike="noStrike" cap="none">
                <a:solidFill>
                  <a:srgbClr val="FF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ObjectId(</a:t>
            </a:r>
            <a:r>
              <a:rPr lang="es-ES" sz="1000" b="0" i="0" u="none" strike="noStrike" cap="none">
                <a:solidFill>
                  <a:srgbClr val="89CA7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"89956777777"</a:t>
            </a:r>
            <a:r>
              <a:rPr lang="es-ES" sz="1000" b="0" i="0" u="none" strike="noStrike" cap="none">
                <a:solidFill>
                  <a:srgbClr val="FF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sz="1000" b="0" i="0" u="none" strike="noStrike" cap="none">
              <a:solidFill>
                <a:srgbClr val="ABB2B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       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        </a:t>
            </a:r>
            <a:r>
              <a:rPr lang="es-ES" sz="1000" b="0" i="0" u="none" strike="noStrike" cap="none">
                <a:solidFill>
                  <a:srgbClr val="EF596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"cantidad"</a:t>
            </a: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 </a:t>
            </a:r>
            <a:r>
              <a:rPr lang="es-ES" sz="1000" b="0" i="0" u="none" strike="noStrike" cap="none">
                <a:solidFill>
                  <a:srgbClr val="D19A66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endParaRPr sz="1000" b="0" i="0" u="none" strike="noStrike" cap="none">
              <a:solidFill>
                <a:srgbClr val="ABB2B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   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  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B2BF"/>
              </a:buClr>
              <a:buSzPts val="1000"/>
              <a:buFont typeface="Consolas" panose="020B0609020204030204"/>
              <a:buNone/>
            </a:pPr>
            <a:r>
              <a:rPr lang="es-ES" sz="1000" b="0" i="0" u="none" strike="noStrike" cap="none">
                <a:solidFill>
                  <a:srgbClr val="ABB2B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/>
        </p:nvSpPr>
        <p:spPr>
          <a:xfrm>
            <a:off x="4657022" y="2184725"/>
            <a:ext cx="5935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1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Mongo DB</a:t>
            </a:r>
          </a:p>
        </p:txBody>
      </p:sp>
      <p:sp>
        <p:nvSpPr>
          <p:cNvPr id="121" name="Google Shape;121;p2"/>
          <p:cNvSpPr txBox="1"/>
          <p:nvPr/>
        </p:nvSpPr>
        <p:spPr>
          <a:xfrm>
            <a:off x="4657023" y="3589425"/>
            <a:ext cx="444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Base de datos no relacional</a:t>
            </a:r>
          </a:p>
        </p:txBody>
      </p:sp>
      <p:sp>
        <p:nvSpPr>
          <p:cNvPr id="122" name="Google Shape;122;p2"/>
          <p:cNvSpPr/>
          <p:nvPr/>
        </p:nvSpPr>
        <p:spPr>
          <a:xfrm>
            <a:off x="4773807" y="3386646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836caf2e8_1_28"/>
          <p:cNvSpPr txBox="1"/>
          <p:nvPr/>
        </p:nvSpPr>
        <p:spPr>
          <a:xfrm>
            <a:off x="297450" y="332650"/>
            <a:ext cx="11468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Instalar MongoDB</a:t>
            </a:r>
            <a:endParaRPr sz="48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g13836caf2e8_1_28"/>
          <p:cNvSpPr txBox="1"/>
          <p:nvPr/>
        </p:nvSpPr>
        <p:spPr>
          <a:xfrm>
            <a:off x="561875" y="2445750"/>
            <a:ext cx="50403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 panose="020B0604020202020204"/>
              <a:buNone/>
            </a:pPr>
            <a:r>
              <a:rPr lang="es-ES" sz="1800">
                <a:solidFill>
                  <a:srgbClr val="323232"/>
                </a:solidFill>
              </a:rPr>
              <a:t>Acceder al link: </a:t>
            </a:r>
            <a:r>
              <a:rPr lang="es-ES" sz="1600">
                <a:solidFill>
                  <a:srgbClr val="323232"/>
                </a:solidFill>
              </a:rPr>
              <a:t>https://www.mongodb.com/try/download/community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 panose="020B0604020202020204"/>
              <a:buNone/>
            </a:pPr>
            <a:r>
              <a:rPr lang="es-ES" sz="1800">
                <a:solidFill>
                  <a:srgbClr val="323232"/>
                </a:solidFill>
              </a:rPr>
              <a:t>Descargar: 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 panose="020B0604020202020204"/>
              <a:buNone/>
            </a:pPr>
            <a:r>
              <a:rPr lang="es-ES" sz="1800">
                <a:solidFill>
                  <a:srgbClr val="323232"/>
                </a:solidFill>
              </a:rPr>
              <a:t>MongoDbCommunityServer</a:t>
            </a:r>
            <a:endParaRPr sz="18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rgbClr val="32323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23232"/>
              </a:solidFill>
            </a:endParaRPr>
          </a:p>
        </p:txBody>
      </p:sp>
      <p:pic>
        <p:nvPicPr>
          <p:cNvPr id="212" name="Google Shape;212;g13836caf2e8_1_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80825" y="2445750"/>
            <a:ext cx="6285024" cy="36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836caf2e8_1_36"/>
          <p:cNvSpPr txBox="1"/>
          <p:nvPr/>
        </p:nvSpPr>
        <p:spPr>
          <a:xfrm>
            <a:off x="297450" y="332650"/>
            <a:ext cx="11468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Instalar MongoDB</a:t>
            </a:r>
            <a:endParaRPr sz="48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8" name="Google Shape;218;g13836caf2e8_1_36"/>
          <p:cNvSpPr txBox="1"/>
          <p:nvPr/>
        </p:nvSpPr>
        <p:spPr>
          <a:xfrm>
            <a:off x="561875" y="2445750"/>
            <a:ext cx="57177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23232"/>
                </a:solidFill>
              </a:rPr>
              <a:t>Para la insalación se puede seguir el tutorial: </a:t>
            </a:r>
            <a:r>
              <a:rPr lang="es-ES" sz="1800" u="sng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3"/>
              </a:rPr>
              <a:t>Install MongoDB Community Edition on Windows — MongoDB Manual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23232"/>
                </a:solidFill>
              </a:rPr>
              <a:t>En caso contrario se debe ejecutar el instalador y luego de finalizada la instalación se debe crear en el disco c un directorio llamado data y dentro de ese directorio crear otro directorio llamado db.</a:t>
            </a:r>
            <a:endParaRPr sz="2000" b="1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23232"/>
              </a:solidFill>
            </a:endParaRPr>
          </a:p>
        </p:txBody>
      </p:sp>
      <p:pic>
        <p:nvPicPr>
          <p:cNvPr id="219" name="Google Shape;219;g13836caf2e8_1_36"/>
          <p:cNvPicPr preferRelativeResize="0"/>
          <p:nvPr/>
        </p:nvPicPr>
        <p:blipFill rotWithShape="1">
          <a:blip r:embed="rId4"/>
          <a:srcRect r="73247" b="69999"/>
          <a:stretch>
            <a:fillRect/>
          </a:stretch>
        </p:blipFill>
        <p:spPr>
          <a:xfrm>
            <a:off x="6630125" y="2363125"/>
            <a:ext cx="5135726" cy="371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836caf2e8_1_45"/>
          <p:cNvSpPr txBox="1"/>
          <p:nvPr/>
        </p:nvSpPr>
        <p:spPr>
          <a:xfrm>
            <a:off x="297450" y="332650"/>
            <a:ext cx="11468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Instalar MongoDB</a:t>
            </a:r>
            <a:endParaRPr sz="48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5" name="Google Shape;225;g13836caf2e8_1_45"/>
          <p:cNvSpPr txBox="1"/>
          <p:nvPr/>
        </p:nvSpPr>
        <p:spPr>
          <a:xfrm>
            <a:off x="561875" y="1999550"/>
            <a:ext cx="114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323232"/>
                </a:solidFill>
              </a:rPr>
              <a:t>Abrir la terminal de comandos como administrador y  ejecutar el comando </a:t>
            </a:r>
            <a:r>
              <a:rPr lang="es-ES" b="1">
                <a:solidFill>
                  <a:srgbClr val="323232"/>
                </a:solidFill>
              </a:rPr>
              <a:t>mongod</a:t>
            </a:r>
            <a:r>
              <a:rPr lang="es-ES">
                <a:solidFill>
                  <a:srgbClr val="323232"/>
                </a:solidFill>
              </a:rPr>
              <a:t> para iniciar el servidor </a:t>
            </a:r>
            <a:endParaRPr sz="2000">
              <a:solidFill>
                <a:srgbClr val="323232"/>
              </a:solidFill>
            </a:endParaRPr>
          </a:p>
        </p:txBody>
      </p:sp>
      <p:pic>
        <p:nvPicPr>
          <p:cNvPr id="226" name="Google Shape;226;g13836caf2e8_1_45"/>
          <p:cNvPicPr preferRelativeResize="0"/>
          <p:nvPr/>
        </p:nvPicPr>
        <p:blipFill rotWithShape="1">
          <a:blip r:embed="rId3"/>
          <a:srcRect r="17005" b="64820"/>
          <a:stretch>
            <a:fillRect/>
          </a:stretch>
        </p:blipFill>
        <p:spPr>
          <a:xfrm>
            <a:off x="1321950" y="2399750"/>
            <a:ext cx="9948226" cy="40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Instalar MongoDB</a:t>
            </a:r>
            <a:endParaRPr sz="48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561875" y="1999550"/>
            <a:ext cx="3850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323232"/>
                </a:solidFill>
              </a:rPr>
              <a:t>Abrir otra ventana de terminal de comandos </a:t>
            </a: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323232"/>
                </a:solidFill>
              </a:rPr>
              <a:t>para ejecutar el comando </a:t>
            </a:r>
            <a:r>
              <a:rPr lang="es-ES" b="1">
                <a:solidFill>
                  <a:srgbClr val="323232"/>
                </a:solidFill>
              </a:rPr>
              <a:t>mongo</a:t>
            </a:r>
            <a:r>
              <a:rPr lang="es-ES">
                <a:solidFill>
                  <a:srgbClr val="323232"/>
                </a:solidFill>
              </a:rPr>
              <a:t> </a:t>
            </a:r>
            <a:endParaRPr sz="2000">
              <a:solidFill>
                <a:srgbClr val="323232"/>
              </a:solidFill>
            </a:endParaRPr>
          </a:p>
        </p:txBody>
      </p:sp>
      <p:pic>
        <p:nvPicPr>
          <p:cNvPr id="233" name="Google Shape;233;g13836caf2e8_2_0"/>
          <p:cNvPicPr preferRelativeResize="0"/>
          <p:nvPr/>
        </p:nvPicPr>
        <p:blipFill rotWithShape="1">
          <a:blip r:embed="rId3"/>
          <a:srcRect r="35224" b="51097"/>
          <a:stretch>
            <a:fillRect/>
          </a:stretch>
        </p:blipFill>
        <p:spPr>
          <a:xfrm>
            <a:off x="4412375" y="1999550"/>
            <a:ext cx="7353475" cy="421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Comandos MongoDb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561875" y="1999550"/>
            <a:ext cx="3850500" cy="418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23232"/>
                </a:solidFill>
              </a:rPr>
              <a:t>MongoDb emplea en su terminal de comandos javascript.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23232"/>
                </a:solidFill>
              </a:rPr>
              <a:t>El servidor mongo deberá estar en ejecución y la terminal de comandos, debera ejecutarse el comando mongo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23232"/>
                </a:solidFill>
              </a:rPr>
              <a:t>Directamente en la terminal podrán ejecutarse los comandos.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99965" y="2124710"/>
            <a:ext cx="6416675" cy="3816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>
              <a:buNone/>
            </a:pPr>
            <a:r>
              <a:rPr lang="es-ES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s-E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"2022/01/03"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 err="1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1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numero1, numero2){ </a:t>
            </a:r>
            <a:r>
              <a:rPr lang="es-ES" sz="1200" b="0" i="1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200" b="0" i="1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numero1 + numero2 }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Comandos MongoDb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561975" y="1999615"/>
            <a:ext cx="8976995" cy="7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23232"/>
                </a:solidFill>
              </a:rPr>
              <a:t>Para la gestión local de la base de datos se emplean los siguiente métodos: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993848" y="2999761"/>
            <a:ext cx="6962140" cy="3307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endParaRPr lang="es-ES" sz="1200" b="0" i="1" dirty="0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endParaRPr lang="es-ES" sz="1200" i="1" dirty="0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r>
              <a:rPr lang="es-ES" sz="1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/*Ver bases de datos*/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dbs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/*Ver la base de datos actual*/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db</a:t>
            </a:r>
          </a:p>
          <a:p>
            <a:endParaRPr lang="es-ES" sz="1200" b="0" dirty="0" err="1">
              <a:solidFill>
                <a:srgbClr val="EF596F"/>
              </a:solidFill>
              <a:effectLst/>
              <a:latin typeface="Consolas" panose="020B0609020204030204" pitchFamily="49" charset="0"/>
            </a:endParaRPr>
          </a:p>
          <a:p>
            <a:endParaRPr lang="es-ES" sz="1200" b="0" i="1" dirty="0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/*Desplegar ayuda*/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help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/*Crear </a:t>
            </a:r>
            <a:r>
              <a:rPr lang="es-ES" sz="12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ES" sz="1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o usar base de datos*/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sena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/*Listar colecciones*/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collections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Comandos MongoDb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561975" y="1999615"/>
            <a:ext cx="8976995" cy="7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23232"/>
                </a:solidFill>
              </a:rPr>
              <a:t>Para la gestión local de la base de datos se emplean los siguiente métodos: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919605" y="2637155"/>
            <a:ext cx="6388735" cy="35566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endParaRPr lang="es-ES" sz="1200" b="0" i="1" dirty="0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endParaRPr lang="es-ES" sz="1200" i="1" dirty="0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r>
              <a:rPr lang="es-ES" sz="1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/*Eliminar </a:t>
            </a:r>
            <a:r>
              <a:rPr lang="es-ES" sz="12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ES" sz="1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*/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E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dropDatabase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/*Crear colección*/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E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createCollection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"estudiantes"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/*Obtener ayuda*/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E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help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/*Eliminar colección*/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E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estudiantes</a:t>
            </a:r>
            <a:r>
              <a:rPr lang="es-E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Métodos MongoDb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561975" y="1999615"/>
            <a:ext cx="8976995" cy="7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23232"/>
                </a:solidFill>
              </a:rPr>
              <a:t>Para la inserción en una colección de mongo se emplea el método insert: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61975" y="2637155"/>
            <a:ext cx="10645140" cy="35566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endParaRPr lang="es-ES" sz="1200" i="1" dirty="0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r>
              <a:rPr lang="es-ES" sz="12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/* Crear e insertar un objeto en colección de mongo*/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insertOne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({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"documento"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1020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"nombre"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"Diego"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 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"apellidos"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2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Lopez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})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insertOne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({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"documento"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1111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"nombre"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"Sarish"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 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"apellidos"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2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Hernandez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 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"telefono"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"300123456"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})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insertOne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({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"documento"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2222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"nombre"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"Dahiana"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 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"apellidos"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2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Martinez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 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2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email"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"dahiana@gmai.com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})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insertOne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({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"documento"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3333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"nombre"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"Rocio"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 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2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apellidos"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"Soto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 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"email"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"rocio@gmail.com"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"telefono"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"290909"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})</a:t>
            </a:r>
            <a:b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Métodos MongoDb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561975" y="1999615"/>
            <a:ext cx="8976995" cy="7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23232"/>
                </a:solidFill>
              </a:rPr>
              <a:t>Para la consulta en una colección de mongo se emplea el método find: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09600" y="2564765"/>
            <a:ext cx="10420985" cy="3787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endParaRPr lang="es-ES" sz="1200" b="0" i="1" dirty="0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endParaRPr lang="es-ES" sz="1200" i="1" dirty="0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r>
              <a:rPr lang="es-ES" sz="1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//Consultar todos los datos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E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estudiantes</a:t>
            </a:r>
            <a:r>
              <a:rPr lang="es-E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//Consultar los datos de manera organizada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E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estudiantes</a:t>
            </a:r>
            <a:r>
              <a:rPr lang="es-E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pretty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//Consultar por un valor específico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E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estudiantes</a:t>
            </a:r>
            <a:r>
              <a:rPr lang="es-E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s-ES" sz="12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"nombre"</a:t>
            </a:r>
            <a:r>
              <a:rPr lang="es-ES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12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"Dahiana"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//Consultar por un valor específico. Se organizan los datos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E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estudiantes</a:t>
            </a:r>
            <a:r>
              <a:rPr lang="es-E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s-ES" sz="12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"nombre"</a:t>
            </a:r>
            <a:r>
              <a:rPr lang="es-ES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12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"Dahiana"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pretty</a:t>
            </a:r>
            <a: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s-E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Métodos MongoDb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561975" y="1999615"/>
            <a:ext cx="8976995" cy="7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23232"/>
                </a:solidFill>
              </a:rPr>
              <a:t>Para la consulta en una colección de mongo se emplea el método find: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09600" y="2564765"/>
            <a:ext cx="10114915" cy="3787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s-ES" sz="12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//Consultar por uno o más atributos. Se organizan los datos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find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({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"nombre"</a:t>
            </a:r>
            <a:r>
              <a:rPr lang="es-ES" sz="1200" dirty="0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 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2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Dahiana"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</a:t>
            </a:r>
            <a:r>
              <a:rPr lang="es-ES" sz="12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"documento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200" dirty="0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 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2222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}).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pretty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()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</a:br>
            <a:r>
              <a:rPr lang="es-ES" sz="12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//Si no hay </a:t>
            </a:r>
            <a:r>
              <a:rPr lang="es-ES" sz="120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considencias</a:t>
            </a:r>
            <a:r>
              <a:rPr lang="es-ES" sz="12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 no se </a:t>
            </a:r>
            <a:r>
              <a:rPr lang="es-ES" sz="120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devuelde</a:t>
            </a:r>
            <a:r>
              <a:rPr lang="es-ES" sz="12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 nada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find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({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"nombre"</a:t>
            </a:r>
            <a:r>
              <a:rPr lang="es-ES" sz="1200" dirty="0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 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2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Dahiana"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</a:t>
            </a:r>
            <a:r>
              <a:rPr lang="es-ES" sz="12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"documento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200" dirty="0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 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2222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}).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pretty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()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</a:br>
            <a:r>
              <a:rPr lang="es-ES" sz="12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//Consultar todos los datos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find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()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</a:br>
            <a:r>
              <a:rPr lang="es-ES" sz="12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//Consultar el primer objeto de la </a:t>
            </a:r>
            <a:r>
              <a:rPr lang="es-ES" sz="120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conlección</a:t>
            </a:r>
            <a:r>
              <a:rPr lang="es-ES" sz="12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findOne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()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1028644" y="1622950"/>
            <a:ext cx="6291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Bases de datos no sql</a:t>
            </a:r>
          </a:p>
        </p:txBody>
      </p:sp>
      <p:sp>
        <p:nvSpPr>
          <p:cNvPr id="129" name="Google Shape;129;p4"/>
          <p:cNvSpPr txBox="1"/>
          <p:nvPr/>
        </p:nvSpPr>
        <p:spPr>
          <a:xfrm>
            <a:off x="1028655" y="2812579"/>
            <a:ext cx="4991700" cy="19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Arial" panose="020B0604020202020204"/>
              <a:buNone/>
            </a:pPr>
            <a:r>
              <a:rPr lang="es-ES" sz="2000">
                <a:solidFill>
                  <a:srgbClr val="323232"/>
                </a:solidFill>
              </a:rPr>
              <a:t>“El termino NoSQL se refiere a la denominación en inglés Not Only SQL. Plantea modelos de datos específicos de esquemas flexibles que se adaptan a los requisitos de las aplicaciones más modernas.”</a:t>
            </a:r>
          </a:p>
        </p:txBody>
      </p:sp>
      <p:sp>
        <p:nvSpPr>
          <p:cNvPr id="130" name="Google Shape;130;p4"/>
          <p:cNvSpPr/>
          <p:nvPr/>
        </p:nvSpPr>
        <p:spPr>
          <a:xfrm>
            <a:off x="1145434" y="2529161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006725" y="1718625"/>
            <a:ext cx="4560975" cy="242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Métodos MongoDb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561975" y="1999615"/>
            <a:ext cx="8976995" cy="7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23232"/>
                </a:solidFill>
              </a:rPr>
              <a:t>Para la consulta en una colección de mongo se emplea el método find: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09600" y="2564765"/>
            <a:ext cx="10114915" cy="3787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s-ES" sz="12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//Consultar solo algunos atributos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findOne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({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2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nombre"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"Dahiana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},{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"documento"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1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"nombre"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1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 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"apellidos"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1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"_id"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0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})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</a:br>
            <a:r>
              <a:rPr lang="es-ES" sz="12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//Consultar los datos y ordenarlos por un atributo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find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().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sort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({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"nombre"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1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})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find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({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"apellidos"</a:t>
            </a:r>
            <a:r>
              <a:rPr lang="es-ES" sz="1200" dirty="0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 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 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2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Martinez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}).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sort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({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"nombre"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2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1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})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</a:br>
            <a:r>
              <a:rPr lang="es-ES" sz="12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//Consultar el número de registros de una tabla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count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()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</a:br>
            <a:r>
              <a:rPr lang="es-ES" sz="12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//Realizar un recorrido de los datos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find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().</a:t>
            </a:r>
            <a:r>
              <a:rPr lang="es-ES" sz="12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forEach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</a:t>
            </a:r>
            <a:r>
              <a:rPr lang="es-ES" sz="1200" i="1" dirty="0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estudiante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 </a:t>
            </a:r>
            <a:r>
              <a:rPr lang="es-ES" sz="1200" dirty="0">
                <a:solidFill>
                  <a:srgbClr val="D55FDE"/>
                </a:solidFill>
                <a:effectLst/>
                <a:latin typeface="Consolas" panose="020B0609020204030204" pitchFamily="49" charset="0"/>
                <a:sym typeface="+mn-ea"/>
              </a:rPr>
              <a:t>=&gt;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 </a:t>
            </a:r>
            <a:r>
              <a:rPr lang="es-ES" sz="1200" b="1" dirty="0" err="1">
                <a:solidFill>
                  <a:srgbClr val="2BBAC5"/>
                </a:solidFill>
                <a:effectLst/>
                <a:latin typeface="Consolas" panose="020B0609020204030204" pitchFamily="49" charset="0"/>
                <a:sym typeface="+mn-ea"/>
              </a:rPr>
              <a:t>print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"Nombre: "</a:t>
            </a:r>
            <a:r>
              <a:rPr lang="es-ES" sz="1200" dirty="0">
                <a:solidFill>
                  <a:srgbClr val="2BBAC5"/>
                </a:solidFill>
                <a:effectLst/>
                <a:latin typeface="Consolas" panose="020B0609020204030204" pitchFamily="49" charset="0"/>
                <a:sym typeface="+mn-ea"/>
              </a:rPr>
              <a:t>+</a:t>
            </a:r>
            <a:r>
              <a:rPr lang="es-ES" sz="1200" i="1" dirty="0" err="1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estudiante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dirty="0" err="1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nombre</a:t>
            </a:r>
            <a:r>
              <a:rPr lang="es-ES" sz="1200" dirty="0">
                <a:solidFill>
                  <a:srgbClr val="2BBAC5"/>
                </a:solidFill>
                <a:effectLst/>
                <a:latin typeface="Consolas" panose="020B0609020204030204" pitchFamily="49" charset="0"/>
                <a:sym typeface="+mn-ea"/>
              </a:rPr>
              <a:t>+</a:t>
            </a:r>
            <a:r>
              <a:rPr lang="es-ES" sz="12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 "</a:t>
            </a:r>
            <a:r>
              <a:rPr lang="es-ES" sz="1200" dirty="0">
                <a:solidFill>
                  <a:srgbClr val="2BBAC5"/>
                </a:solidFill>
                <a:effectLst/>
                <a:latin typeface="Consolas" panose="020B0609020204030204" pitchFamily="49" charset="0"/>
                <a:sym typeface="+mn-ea"/>
              </a:rPr>
              <a:t>+</a:t>
            </a:r>
            <a:r>
              <a:rPr lang="es-ES" sz="1200" i="1" dirty="0" err="1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estudiante</a:t>
            </a:r>
            <a:r>
              <a:rPr lang="es-E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200" dirty="0" err="1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apellidos</a:t>
            </a:r>
            <a:r>
              <a:rPr lang="es-E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))</a:t>
            </a: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Métodos MongoDb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561975" y="1999615"/>
            <a:ext cx="10156825" cy="7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23232"/>
                </a:solidFill>
              </a:rPr>
              <a:t>Para la modificación en una colección de mongo se emplea el método update: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09600" y="2564765"/>
            <a:ext cx="10114915" cy="3787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>
              <a:buNone/>
            </a:pPr>
            <a:r>
              <a:rPr lang="es-ES" sz="18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//Modificar el objeto(sobreescritura de todo el objeto)</a:t>
            </a:r>
            <a:endParaRPr lang="es-E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8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update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({</a:t>
            </a:r>
            <a:r>
              <a:rPr lang="es-ES" sz="1800" dirty="0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documento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8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1020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},{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8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nombre"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8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"Juan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})</a:t>
            </a:r>
            <a:endParaRPr lang="es-E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8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update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({</a:t>
            </a:r>
            <a:r>
              <a:rPr lang="es-ES" sz="1800" dirty="0" err="1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nombre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8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"Sara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},{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8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apellidos"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8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"Santa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 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"documento"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8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1020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})</a:t>
            </a:r>
            <a:endParaRPr lang="es-E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8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update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({</a:t>
            </a:r>
            <a:r>
              <a:rPr lang="es-ES" sz="1800" dirty="0" err="1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apellidos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8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"Lopez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},{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"documento"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8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1020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"nombres"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"Juan"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 </a:t>
            </a:r>
            <a:r>
              <a:rPr lang="es-ES" sz="1800" dirty="0" err="1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apellidos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8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"Lopez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})</a:t>
            </a:r>
            <a:endParaRPr lang="es-E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//Modificar el objeto agregado sin sobrescribir todo el objeto</a:t>
            </a:r>
            <a:endParaRPr lang="es-E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8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update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({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"documento"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8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1020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},{</a:t>
            </a:r>
            <a:r>
              <a:rPr lang="es-ES" sz="1800" dirty="0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$set 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 {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8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nombre"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8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"Lina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}})</a:t>
            </a:r>
            <a:endParaRPr lang="es-E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8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update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({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"documento"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8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1111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},{</a:t>
            </a:r>
            <a:r>
              <a:rPr lang="es-ES" sz="1800" dirty="0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$set 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 {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8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nombre"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8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"Darwin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}})</a:t>
            </a:r>
            <a:endParaRPr lang="es-E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8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update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({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"documento"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8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2222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},{</a:t>
            </a:r>
            <a:r>
              <a:rPr lang="es-ES" sz="1800" dirty="0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$set 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 {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8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nombre"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8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"Sandra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}})</a:t>
            </a:r>
            <a:endParaRPr lang="es-ES" sz="1800" b="0" dirty="0">
              <a:solidFill>
                <a:srgbClr val="ABB2BF"/>
              </a:solidFill>
              <a:effectLst/>
              <a:latin typeface="Consolas" panose="020B0609020204030204" pitchFamily="49" charset="0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Métodos MongoDb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561975" y="1999615"/>
            <a:ext cx="10156825" cy="7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23232"/>
                </a:solidFill>
              </a:rPr>
              <a:t>Otros comandos: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09600" y="2564765"/>
            <a:ext cx="10114915" cy="3787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>
              <a:buNone/>
            </a:pPr>
            <a:r>
              <a:rPr lang="es-ES" sz="18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//Al modificar inserta los datos si el objeto a modificar no existe</a:t>
            </a:r>
            <a:endParaRPr lang="es-E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//</a:t>
            </a:r>
            <a:r>
              <a:rPr lang="es-ES" sz="180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upsert:true</a:t>
            </a:r>
            <a:r>
              <a:rPr lang="es-ES" sz="18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 inserta un objeto en la </a:t>
            </a:r>
            <a:r>
              <a:rPr lang="es-ES" sz="180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collection</a:t>
            </a:r>
            <a:r>
              <a:rPr lang="es-ES" sz="18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 en el caso de que no exista</a:t>
            </a:r>
            <a:endParaRPr lang="es-E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8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update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({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"documento"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8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7777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},{</a:t>
            </a:r>
            <a:r>
              <a:rPr lang="es-ES" sz="1800" dirty="0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$set 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 {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"nombre"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 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"Irene"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, 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8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apellidos"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800" dirty="0" err="1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"Palacios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}},{</a:t>
            </a:r>
            <a:r>
              <a:rPr lang="es-ES" sz="1800" dirty="0" err="1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upsert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800" dirty="0" err="1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true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})</a:t>
            </a:r>
            <a:endParaRPr lang="es-E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</a:br>
            <a:r>
              <a:rPr lang="es-ES" sz="18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//Eliminar un registro</a:t>
            </a:r>
            <a:endParaRPr lang="es-E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db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800" dirty="0" err="1">
                <a:solidFill>
                  <a:srgbClr val="E5C07B"/>
                </a:solidFill>
                <a:effectLst/>
                <a:latin typeface="Consolas" panose="020B0609020204030204" pitchFamily="49" charset="0"/>
                <a:sym typeface="+mn-ea"/>
              </a:rPr>
              <a:t>estudiantes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.</a:t>
            </a:r>
            <a:r>
              <a:rPr lang="es-ES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  <a:sym typeface="+mn-ea"/>
              </a:rPr>
              <a:t>remove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({</a:t>
            </a:r>
            <a:r>
              <a:rPr lang="es-ES" sz="1800" dirty="0">
                <a:solidFill>
                  <a:srgbClr val="89CA78"/>
                </a:solidFill>
                <a:effectLst/>
                <a:latin typeface="Consolas" panose="020B0609020204030204" pitchFamily="49" charset="0"/>
                <a:sym typeface="+mn-ea"/>
              </a:rPr>
              <a:t>"documento"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</a:t>
            </a:r>
            <a:r>
              <a:rPr lang="es-ES" sz="1800" dirty="0">
                <a:solidFill>
                  <a:srgbClr val="D19A66"/>
                </a:solidFill>
                <a:effectLst/>
                <a:latin typeface="Consolas" panose="020B0609020204030204" pitchFamily="49" charset="0"/>
                <a:sym typeface="+mn-ea"/>
              </a:rPr>
              <a:t>1020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})</a:t>
            </a:r>
            <a:endParaRPr lang="es-E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</a:br>
            <a:r>
              <a:rPr lang="es-ES" sz="1800" i="1" dirty="0">
                <a:solidFill>
                  <a:srgbClr val="7F848E"/>
                </a:solidFill>
                <a:effectLst/>
                <a:latin typeface="Consolas" panose="020B0609020204030204" pitchFamily="49" charset="0"/>
                <a:sym typeface="+mn-ea"/>
              </a:rPr>
              <a:t>//Cambiar los nombres de los atributos</a:t>
            </a:r>
            <a:endParaRPr lang="es-E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db.estudiantes.update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({"documento":1111},{</a:t>
            </a:r>
            <a:r>
              <a:rPr lang="es-ES" sz="1800" dirty="0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$</a:t>
            </a:r>
            <a:r>
              <a:rPr lang="es-ES" sz="1800" dirty="0" err="1">
                <a:solidFill>
                  <a:srgbClr val="EF596F"/>
                </a:solidFill>
                <a:effectLst/>
                <a:latin typeface="Consolas" panose="020B0609020204030204" pitchFamily="49" charset="0"/>
                <a:sym typeface="+mn-ea"/>
              </a:rPr>
              <a:t>rename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:{"</a:t>
            </a:r>
            <a:r>
              <a:rPr lang="es-ES" sz="1800" dirty="0" err="1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nombre":"nombres</a:t>
            </a:r>
            <a:r>
              <a:rPr lang="es-ES" sz="1800" dirty="0">
                <a:solidFill>
                  <a:srgbClr val="ABB2BF"/>
                </a:solidFill>
                <a:effectLst/>
                <a:latin typeface="Consolas" panose="020B0609020204030204" pitchFamily="49" charset="0"/>
                <a:sym typeface="+mn-ea"/>
              </a:rPr>
              <a:t>"}})</a:t>
            </a:r>
            <a:endParaRPr lang="es-ES" sz="1800" b="0" dirty="0">
              <a:solidFill>
                <a:srgbClr val="ABB2BF"/>
              </a:solidFill>
              <a:effectLst/>
              <a:latin typeface="Consolas" panose="020B0609020204030204" pitchFamily="49" charset="0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Herramientas para diseñar en Mongo DB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561975" y="1999615"/>
            <a:ext cx="10156825" cy="418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b="1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mongo </a:t>
            </a:r>
            <a:r>
              <a:rPr lang="es-ES" sz="2000" b="1" dirty="0" err="1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db</a:t>
            </a:r>
            <a:r>
              <a:rPr lang="es-ES" sz="2000" b="1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compas</a:t>
            </a:r>
            <a:endParaRPr lang="es-ES" sz="2000" b="1" i="0" dirty="0">
              <a:solidFill>
                <a:srgbClr val="32323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 b="1" dirty="0" err="1">
              <a:solidFill>
                <a:srgbClr val="323232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 b="1" dirty="0" err="1">
              <a:solidFill>
                <a:srgbClr val="323232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b="1" dirty="0" err="1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mongobooster</a:t>
            </a:r>
            <a:endParaRPr lang="es-ES" sz="2000" b="1" i="0" dirty="0">
              <a:solidFill>
                <a:srgbClr val="32323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 b="1" dirty="0">
              <a:solidFill>
                <a:srgbClr val="323232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 b="1" dirty="0">
              <a:solidFill>
                <a:srgbClr val="323232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b="1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robo 3t</a:t>
            </a:r>
            <a:endParaRPr lang="es-ES" sz="2000">
              <a:solidFill>
                <a:srgbClr val="323232"/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Diseño de BD en Mongo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561975" y="1999615"/>
            <a:ext cx="10156825" cy="246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/>
            <a:r>
              <a:rPr lang="es-CO" sz="2800" b="1" i="0" dirty="0" err="1">
                <a:solidFill>
                  <a:srgbClr val="001E2B"/>
                </a:solidFill>
                <a:effectLst/>
                <a:latin typeface="Euclid Circular A"/>
              </a:rPr>
              <a:t>Embedded</a:t>
            </a:r>
            <a:r>
              <a:rPr lang="es-CO" sz="2800" b="1" i="0" dirty="0">
                <a:solidFill>
                  <a:srgbClr val="001E2B"/>
                </a:solidFill>
                <a:effectLst/>
                <a:latin typeface="Euclid Circular A"/>
              </a:rPr>
              <a:t> Data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10E596-9759-EBA4-9EEF-EEDF348CFF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39" t="47649" r="36558" b="9926"/>
          <a:stretch/>
        </p:blipFill>
        <p:spPr>
          <a:xfrm>
            <a:off x="1223477" y="2513075"/>
            <a:ext cx="9616345" cy="389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39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Diseño de BD en Mongo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561975" y="1999615"/>
            <a:ext cx="1015682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/>
            <a:r>
              <a:rPr lang="es-MX" sz="2800" b="1" i="0" dirty="0" err="1">
                <a:solidFill>
                  <a:srgbClr val="001E2B"/>
                </a:solidFill>
                <a:effectLst/>
                <a:latin typeface="Euclid Circular A"/>
              </a:rPr>
              <a:t>References</a:t>
            </a: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006D6B-E4AC-DCC3-F9D1-F7096373C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17" t="33436" r="30164" b="15392"/>
          <a:stretch/>
        </p:blipFill>
        <p:spPr>
          <a:xfrm>
            <a:off x="1249788" y="2698230"/>
            <a:ext cx="9563724" cy="38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Diseño de BD en Mongo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561975" y="1999615"/>
            <a:ext cx="10156825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/>
            <a:r>
              <a:rPr lang="es-MX" sz="2800" b="1" i="0" dirty="0" err="1">
                <a:solidFill>
                  <a:srgbClr val="001E2B"/>
                </a:solidFill>
                <a:effectLst/>
                <a:latin typeface="Euclid Circular A"/>
              </a:rPr>
              <a:t>Model</a:t>
            </a:r>
            <a:r>
              <a:rPr lang="es-MX" sz="2800" b="1" i="0" dirty="0">
                <a:solidFill>
                  <a:srgbClr val="001E2B"/>
                </a:solidFill>
                <a:effectLst/>
                <a:latin typeface="Euclid Circular A"/>
              </a:rPr>
              <a:t> </a:t>
            </a:r>
            <a:r>
              <a:rPr lang="es-MX" sz="2800" b="1" i="0" dirty="0" err="1">
                <a:solidFill>
                  <a:srgbClr val="001E2B"/>
                </a:solidFill>
                <a:effectLst/>
                <a:latin typeface="Euclid Circular A"/>
              </a:rPr>
              <a:t>Relation</a:t>
            </a:r>
            <a:r>
              <a:rPr lang="es-MX" sz="2800" b="1" i="0" dirty="0">
                <a:solidFill>
                  <a:srgbClr val="001E2B"/>
                </a:solidFill>
                <a:effectLst/>
                <a:latin typeface="Euclid Circular A"/>
              </a:rPr>
              <a:t> </a:t>
            </a:r>
            <a:r>
              <a:rPr lang="es-MX" sz="2800" b="1" i="0" dirty="0" err="1">
                <a:solidFill>
                  <a:srgbClr val="001E2B"/>
                </a:solidFill>
                <a:effectLst/>
                <a:latin typeface="Euclid Circular A"/>
              </a:rPr>
              <a:t>Ships</a:t>
            </a:r>
            <a:r>
              <a:rPr lang="es-MX" sz="2800" b="1" i="0" dirty="0">
                <a:solidFill>
                  <a:srgbClr val="001E2B"/>
                </a:solidFill>
                <a:effectLst/>
                <a:latin typeface="Euclid Circular A"/>
              </a:rPr>
              <a:t> entre documentos: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MongoDB Value Serif"/>
              </a:rPr>
              <a:t>Model One-to-One Relationships with Embedded Documents</a:t>
            </a:r>
          </a:p>
          <a:p>
            <a:pPr marL="342900" indent="-342900" algn="just"/>
            <a:endParaRPr lang="en-US" sz="2800" b="0" i="0" dirty="0">
              <a:solidFill>
                <a:schemeClr val="tx1"/>
              </a:solidFill>
              <a:effectLst/>
              <a:latin typeface="MongoDB Value Serif"/>
            </a:endParaRPr>
          </a:p>
          <a:p>
            <a:pPr marL="342900" indent="-342900" algn="just"/>
            <a:endParaRPr lang="en-US" sz="2800" dirty="0">
              <a:solidFill>
                <a:schemeClr val="tx1"/>
              </a:solidFill>
              <a:latin typeface="MongoDB Value Serif"/>
            </a:endParaRPr>
          </a:p>
          <a:p>
            <a:pPr marL="342900" indent="-342900" algn="just"/>
            <a:endParaRPr lang="en-US" sz="2800" b="0" i="0" dirty="0">
              <a:solidFill>
                <a:schemeClr val="tx1"/>
              </a:solidFill>
              <a:effectLst/>
              <a:latin typeface="MongoDB Value Serif"/>
            </a:endParaRPr>
          </a:p>
          <a:p>
            <a:pPr marL="342900" indent="-342900" algn="just"/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C630851-58EF-72D4-96C7-7547152CD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62019"/>
              </p:ext>
            </p:extLst>
          </p:nvPr>
        </p:nvGraphicFramePr>
        <p:xfrm>
          <a:off x="707792" y="2946986"/>
          <a:ext cx="3624365" cy="3718560"/>
        </p:xfrm>
        <a:graphic>
          <a:graphicData uri="http://schemas.openxmlformats.org/drawingml/2006/table">
            <a:tbl>
              <a:tblPr/>
              <a:tblGrid>
                <a:gridCol w="3624365">
                  <a:extLst>
                    <a:ext uri="{9D8B030D-6E8A-4147-A177-3AD203B41FA5}">
                      <a16:colId xmlns:a16="http://schemas.microsoft.com/office/drawing/2014/main" val="1226177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i="1" dirty="0">
                          <a:solidFill>
                            <a:srgbClr val="3D4F58"/>
                          </a:solidFill>
                          <a:effectLst/>
                        </a:rPr>
                        <a:t>//Sin </a:t>
                      </a:r>
                      <a:r>
                        <a:rPr lang="es-CO" sz="1000" i="1" dirty="0" err="1">
                          <a:solidFill>
                            <a:srgbClr val="3D4F58"/>
                          </a:solidFill>
                          <a:effectLst/>
                        </a:rPr>
                        <a:t>embeded</a:t>
                      </a:r>
                      <a:endParaRPr lang="es-CO" sz="1000" i="1" dirty="0">
                        <a:solidFill>
                          <a:srgbClr val="3D4F58"/>
                        </a:solidFill>
                        <a:effectLst/>
                      </a:endParaRPr>
                    </a:p>
                    <a:p>
                      <a:pPr algn="l" fontAlgn="t"/>
                      <a:endParaRPr lang="es-CO" sz="1000" i="1" dirty="0">
                        <a:solidFill>
                          <a:srgbClr val="3D4F58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s-CO" sz="1000" i="1" dirty="0">
                          <a:solidFill>
                            <a:srgbClr val="3D4F58"/>
                          </a:solidFill>
                          <a:effectLst/>
                        </a:rPr>
                        <a:t>// </a:t>
                      </a:r>
                      <a:r>
                        <a:rPr lang="es-CO" sz="1000" i="1" dirty="0" err="1">
                          <a:solidFill>
                            <a:srgbClr val="3D4F58"/>
                          </a:solidFill>
                          <a:effectLst/>
                        </a:rPr>
                        <a:t>patron</a:t>
                      </a:r>
                      <a:r>
                        <a:rPr lang="es-CO" sz="1000" i="1" dirty="0">
                          <a:solidFill>
                            <a:srgbClr val="3D4F58"/>
                          </a:solidFill>
                          <a:effectLst/>
                        </a:rPr>
                        <a:t> </a:t>
                      </a:r>
                      <a:r>
                        <a:rPr lang="es-CO" sz="1000" i="1" dirty="0" err="1">
                          <a:solidFill>
                            <a:srgbClr val="3D4F58"/>
                          </a:solidFill>
                          <a:effectLst/>
                        </a:rPr>
                        <a:t>document</a:t>
                      </a:r>
                      <a:endParaRPr lang="es-CO" sz="1000" dirty="0">
                        <a:effectLst/>
                      </a:endParaRP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004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>
                          <a:effectLst/>
                        </a:rPr>
                        <a:t>{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59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dirty="0">
                          <a:solidFill>
                            <a:srgbClr val="D83713"/>
                          </a:solidFill>
                          <a:effectLst/>
                        </a:rPr>
                        <a:t>_id</a:t>
                      </a:r>
                      <a:r>
                        <a:rPr lang="es-CO" sz="1000" dirty="0">
                          <a:effectLst/>
                        </a:rPr>
                        <a:t>: </a:t>
                      </a:r>
                      <a:r>
                        <a:rPr lang="es-CO" sz="1000" b="1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s-CO" sz="1000" b="1" dirty="0" err="1">
                          <a:solidFill>
                            <a:srgbClr val="12824D"/>
                          </a:solidFill>
                          <a:effectLst/>
                        </a:rPr>
                        <a:t>joe</a:t>
                      </a:r>
                      <a:r>
                        <a:rPr lang="es-CO" sz="1000" b="1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s-CO" sz="1000" dirty="0">
                          <a:effectLst/>
                        </a:rPr>
                        <a:t>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37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>
                          <a:solidFill>
                            <a:srgbClr val="D83713"/>
                          </a:solidFill>
                          <a:effectLst/>
                        </a:rPr>
                        <a:t>name</a:t>
                      </a:r>
                      <a:r>
                        <a:rPr lang="es-CO" sz="1000">
                          <a:effectLst/>
                        </a:rPr>
                        <a:t>: </a:t>
                      </a:r>
                      <a:r>
                        <a:rPr lang="es-CO" sz="1000" b="1">
                          <a:solidFill>
                            <a:srgbClr val="12824D"/>
                          </a:solidFill>
                          <a:effectLst/>
                        </a:rPr>
                        <a:t>"Joe Bookreader"</a:t>
                      </a:r>
                      <a:endParaRPr lang="es-CO" sz="1000">
                        <a:effectLst/>
                      </a:endParaRP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8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dirty="0">
                          <a:effectLst/>
                        </a:rPr>
                        <a:t>}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80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s-CO" sz="1000" dirty="0">
                        <a:effectLst/>
                      </a:endParaRP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618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i="1">
                          <a:solidFill>
                            <a:srgbClr val="3D4F58"/>
                          </a:solidFill>
                          <a:effectLst/>
                        </a:rPr>
                        <a:t>// address document</a:t>
                      </a:r>
                      <a:endParaRPr lang="es-CO" sz="1000">
                        <a:effectLst/>
                      </a:endParaRP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34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dirty="0">
                          <a:effectLst/>
                        </a:rPr>
                        <a:t>{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971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>
                          <a:solidFill>
                            <a:srgbClr val="D83713"/>
                          </a:solidFill>
                          <a:effectLst/>
                        </a:rPr>
                        <a:t>patron_id</a:t>
                      </a:r>
                      <a:r>
                        <a:rPr lang="es-CO" sz="1000">
                          <a:effectLst/>
                        </a:rPr>
                        <a:t>: </a:t>
                      </a:r>
                      <a:r>
                        <a:rPr lang="es-CO" sz="1000" b="1">
                          <a:solidFill>
                            <a:srgbClr val="12824D"/>
                          </a:solidFill>
                          <a:effectLst/>
                        </a:rPr>
                        <a:t>"joe"</a:t>
                      </a:r>
                      <a:r>
                        <a:rPr lang="es-CO" sz="1000">
                          <a:effectLst/>
                        </a:rPr>
                        <a:t>, </a:t>
                      </a:r>
                      <a:r>
                        <a:rPr lang="es-CO" sz="1000" i="1">
                          <a:solidFill>
                            <a:srgbClr val="3D4F58"/>
                          </a:solidFill>
                          <a:effectLst/>
                        </a:rPr>
                        <a:t>// reference to patron document</a:t>
                      </a:r>
                      <a:endParaRPr lang="es-CO" sz="1000">
                        <a:effectLst/>
                      </a:endParaRP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114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>
                          <a:solidFill>
                            <a:srgbClr val="D83713"/>
                          </a:solidFill>
                          <a:effectLst/>
                        </a:rPr>
                        <a:t>street</a:t>
                      </a:r>
                      <a:r>
                        <a:rPr lang="es-CO" sz="1000">
                          <a:effectLst/>
                        </a:rPr>
                        <a:t>: </a:t>
                      </a:r>
                      <a:r>
                        <a:rPr lang="es-CO" sz="1000" b="1">
                          <a:solidFill>
                            <a:srgbClr val="12824D"/>
                          </a:solidFill>
                          <a:effectLst/>
                        </a:rPr>
                        <a:t>"123 Fake Street"</a:t>
                      </a:r>
                      <a:r>
                        <a:rPr lang="es-CO" sz="1000">
                          <a:effectLst/>
                        </a:rPr>
                        <a:t>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479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>
                          <a:solidFill>
                            <a:srgbClr val="D83713"/>
                          </a:solidFill>
                          <a:effectLst/>
                        </a:rPr>
                        <a:t>city</a:t>
                      </a:r>
                      <a:r>
                        <a:rPr lang="es-CO" sz="1000">
                          <a:effectLst/>
                        </a:rPr>
                        <a:t>: </a:t>
                      </a:r>
                      <a:r>
                        <a:rPr lang="es-CO" sz="1000" b="1">
                          <a:solidFill>
                            <a:srgbClr val="12824D"/>
                          </a:solidFill>
                          <a:effectLst/>
                        </a:rPr>
                        <a:t>"Faketon"</a:t>
                      </a:r>
                      <a:r>
                        <a:rPr lang="es-CO" sz="1000">
                          <a:effectLst/>
                        </a:rPr>
                        <a:t>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3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>
                          <a:solidFill>
                            <a:srgbClr val="D83713"/>
                          </a:solidFill>
                          <a:effectLst/>
                        </a:rPr>
                        <a:t>state</a:t>
                      </a:r>
                      <a:r>
                        <a:rPr lang="es-CO" sz="1000">
                          <a:effectLst/>
                        </a:rPr>
                        <a:t>: </a:t>
                      </a:r>
                      <a:r>
                        <a:rPr lang="es-CO" sz="1000" b="1">
                          <a:solidFill>
                            <a:srgbClr val="12824D"/>
                          </a:solidFill>
                          <a:effectLst/>
                        </a:rPr>
                        <a:t>"MA"</a:t>
                      </a:r>
                      <a:r>
                        <a:rPr lang="es-CO" sz="1000">
                          <a:effectLst/>
                        </a:rPr>
                        <a:t>,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55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dirty="0">
                          <a:solidFill>
                            <a:srgbClr val="D83713"/>
                          </a:solidFill>
                          <a:effectLst/>
                        </a:rPr>
                        <a:t>zip</a:t>
                      </a:r>
                      <a:r>
                        <a:rPr lang="es-CO" sz="1000" dirty="0">
                          <a:effectLst/>
                        </a:rPr>
                        <a:t>: </a:t>
                      </a:r>
                      <a:r>
                        <a:rPr lang="es-CO" sz="1000" b="1" dirty="0">
                          <a:solidFill>
                            <a:srgbClr val="12824D"/>
                          </a:solidFill>
                          <a:effectLst/>
                        </a:rPr>
                        <a:t>"12345"</a:t>
                      </a:r>
                      <a:endParaRPr lang="es-CO" sz="1000" dirty="0">
                        <a:effectLst/>
                      </a:endParaRP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14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sz="1000" dirty="0">
                          <a:effectLst/>
                        </a:rPr>
                        <a:t>}</a:t>
                      </a: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0931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6FE4F5F0-6037-55CE-EFDF-3CB39DCA95E7}"/>
              </a:ext>
            </a:extLst>
          </p:cNvPr>
          <p:cNvSpPr txBox="1"/>
          <p:nvPr/>
        </p:nvSpPr>
        <p:spPr>
          <a:xfrm>
            <a:off x="5640387" y="3507690"/>
            <a:ext cx="6093500" cy="26776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s-CO" dirty="0"/>
              <a:t>//</a:t>
            </a:r>
            <a:r>
              <a:rPr lang="es-CO" dirty="0" err="1"/>
              <a:t>Embeded</a:t>
            </a:r>
            <a:endParaRPr lang="es-CO" dirty="0"/>
          </a:p>
          <a:p>
            <a:endParaRPr lang="es-CO" dirty="0"/>
          </a:p>
          <a:p>
            <a:r>
              <a:rPr lang="es-CO" dirty="0"/>
              <a:t>{</a:t>
            </a:r>
          </a:p>
          <a:p>
            <a:r>
              <a:rPr lang="es-CO" dirty="0"/>
              <a:t>   _id: "</a:t>
            </a:r>
            <a:r>
              <a:rPr lang="es-CO" dirty="0" err="1"/>
              <a:t>joe</a:t>
            </a:r>
            <a:r>
              <a:rPr lang="es-CO" dirty="0"/>
              <a:t>",</a:t>
            </a:r>
          </a:p>
          <a:p>
            <a:r>
              <a:rPr lang="es-CO" dirty="0"/>
              <a:t>   </a:t>
            </a:r>
            <a:r>
              <a:rPr lang="es-CO" dirty="0" err="1"/>
              <a:t>name</a:t>
            </a:r>
            <a:r>
              <a:rPr lang="es-CO" dirty="0"/>
              <a:t>: "Joe </a:t>
            </a:r>
            <a:r>
              <a:rPr lang="es-CO" dirty="0" err="1"/>
              <a:t>Bookreader</a:t>
            </a:r>
            <a:r>
              <a:rPr lang="es-CO" dirty="0"/>
              <a:t>",</a:t>
            </a:r>
          </a:p>
          <a:p>
            <a:r>
              <a:rPr lang="es-CO" dirty="0"/>
              <a:t>   </a:t>
            </a:r>
            <a:r>
              <a:rPr lang="es-CO" dirty="0" err="1"/>
              <a:t>address</a:t>
            </a:r>
            <a:r>
              <a:rPr lang="es-CO" dirty="0"/>
              <a:t>: {</a:t>
            </a:r>
          </a:p>
          <a:p>
            <a:r>
              <a:rPr lang="es-CO" dirty="0"/>
              <a:t>              </a:t>
            </a:r>
            <a:r>
              <a:rPr lang="es-CO" dirty="0" err="1"/>
              <a:t>street</a:t>
            </a:r>
            <a:r>
              <a:rPr lang="es-CO" dirty="0"/>
              <a:t>: "123 </a:t>
            </a:r>
            <a:r>
              <a:rPr lang="es-CO" dirty="0" err="1"/>
              <a:t>Fake</a:t>
            </a:r>
            <a:r>
              <a:rPr lang="es-CO" dirty="0"/>
              <a:t> Street",</a:t>
            </a:r>
          </a:p>
          <a:p>
            <a:r>
              <a:rPr lang="es-CO" dirty="0"/>
              <a:t>              </a:t>
            </a:r>
            <a:r>
              <a:rPr lang="es-CO" dirty="0" err="1"/>
              <a:t>city</a:t>
            </a:r>
            <a:r>
              <a:rPr lang="es-CO" dirty="0"/>
              <a:t>: "</a:t>
            </a:r>
            <a:r>
              <a:rPr lang="es-CO" dirty="0" err="1"/>
              <a:t>Faketon</a:t>
            </a:r>
            <a:r>
              <a:rPr lang="es-CO" dirty="0"/>
              <a:t>",</a:t>
            </a:r>
          </a:p>
          <a:p>
            <a:r>
              <a:rPr lang="es-CO" dirty="0"/>
              <a:t>              </a:t>
            </a:r>
            <a:r>
              <a:rPr lang="es-CO" dirty="0" err="1"/>
              <a:t>state</a:t>
            </a:r>
            <a:r>
              <a:rPr lang="es-CO" dirty="0"/>
              <a:t>: "MA",</a:t>
            </a:r>
          </a:p>
          <a:p>
            <a:r>
              <a:rPr lang="es-CO" dirty="0"/>
              <a:t>              zip: "12345"</a:t>
            </a:r>
          </a:p>
          <a:p>
            <a:r>
              <a:rPr lang="es-CO" dirty="0"/>
              <a:t>            }</a:t>
            </a:r>
          </a:p>
          <a:p>
            <a:r>
              <a:rPr lang="es-C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0343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Diseño de BD en Mongo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561975" y="1999615"/>
            <a:ext cx="10156825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/>
            <a:r>
              <a:rPr lang="es-MX" sz="2800" b="1" i="0" dirty="0" err="1">
                <a:solidFill>
                  <a:srgbClr val="001E2B"/>
                </a:solidFill>
                <a:effectLst/>
                <a:latin typeface="Euclid Circular A"/>
              </a:rPr>
              <a:t>Model</a:t>
            </a:r>
            <a:r>
              <a:rPr lang="es-MX" sz="2800" b="1" i="0" dirty="0">
                <a:solidFill>
                  <a:srgbClr val="001E2B"/>
                </a:solidFill>
                <a:effectLst/>
                <a:latin typeface="Euclid Circular A"/>
              </a:rPr>
              <a:t> </a:t>
            </a:r>
            <a:r>
              <a:rPr lang="es-MX" sz="2800" b="1" i="0" dirty="0" err="1">
                <a:solidFill>
                  <a:srgbClr val="001E2B"/>
                </a:solidFill>
                <a:effectLst/>
                <a:latin typeface="Euclid Circular A"/>
              </a:rPr>
              <a:t>Relation</a:t>
            </a:r>
            <a:r>
              <a:rPr lang="es-MX" sz="2800" b="1" i="0" dirty="0">
                <a:solidFill>
                  <a:srgbClr val="001E2B"/>
                </a:solidFill>
                <a:effectLst/>
                <a:latin typeface="Euclid Circular A"/>
              </a:rPr>
              <a:t> </a:t>
            </a:r>
            <a:r>
              <a:rPr lang="es-MX" sz="2800" b="1" i="0" dirty="0" err="1">
                <a:solidFill>
                  <a:srgbClr val="001E2B"/>
                </a:solidFill>
                <a:effectLst/>
                <a:latin typeface="Euclid Circular A"/>
              </a:rPr>
              <a:t>Ships</a:t>
            </a:r>
            <a:r>
              <a:rPr lang="es-MX" sz="2800" b="1" i="0" dirty="0">
                <a:solidFill>
                  <a:srgbClr val="001E2B"/>
                </a:solidFill>
                <a:effectLst/>
                <a:latin typeface="Euclid Circular A"/>
              </a:rPr>
              <a:t> entre documentos: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MongoDB Value Serif"/>
              </a:rPr>
              <a:t>Model One-to-Many Relationships with Embedded Document</a:t>
            </a:r>
          </a:p>
          <a:p>
            <a:pPr marL="342900" indent="-342900" algn="just"/>
            <a:endParaRPr lang="en-US" sz="2800" b="0" i="0" dirty="0">
              <a:solidFill>
                <a:schemeClr val="tx1"/>
              </a:solidFill>
              <a:effectLst/>
              <a:latin typeface="MongoDB Value Serif"/>
            </a:endParaRPr>
          </a:p>
          <a:p>
            <a:pPr marL="342900" indent="-342900" algn="just"/>
            <a:endParaRPr lang="en-US" sz="2800" dirty="0">
              <a:solidFill>
                <a:schemeClr val="tx1"/>
              </a:solidFill>
              <a:latin typeface="MongoDB Value Serif"/>
            </a:endParaRPr>
          </a:p>
          <a:p>
            <a:pPr marL="342900" indent="-342900" algn="just"/>
            <a:endParaRPr lang="en-US" sz="2800" b="0" i="0" dirty="0">
              <a:solidFill>
                <a:schemeClr val="tx1"/>
              </a:solidFill>
              <a:effectLst/>
              <a:latin typeface="MongoDB Value Serif"/>
            </a:endParaRPr>
          </a:p>
          <a:p>
            <a:pPr marL="342900" indent="-342900" algn="just"/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C67281-BBC5-372D-B0D8-1DBF2341248C}"/>
              </a:ext>
            </a:extLst>
          </p:cNvPr>
          <p:cNvSpPr txBox="1"/>
          <p:nvPr/>
        </p:nvSpPr>
        <p:spPr>
          <a:xfrm>
            <a:off x="458113" y="2882977"/>
            <a:ext cx="3514280" cy="38164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CO" sz="1100" dirty="0"/>
              <a:t>// </a:t>
            </a:r>
            <a:r>
              <a:rPr lang="es-CO" sz="1100" dirty="0" err="1"/>
              <a:t>patron</a:t>
            </a:r>
            <a:r>
              <a:rPr lang="es-CO" sz="1100" dirty="0"/>
              <a:t> </a:t>
            </a:r>
            <a:r>
              <a:rPr lang="es-CO" sz="1100" dirty="0" err="1"/>
              <a:t>document</a:t>
            </a:r>
            <a:endParaRPr lang="es-CO" sz="1100" dirty="0"/>
          </a:p>
          <a:p>
            <a:r>
              <a:rPr lang="es-CO" sz="1100" dirty="0"/>
              <a:t>{</a:t>
            </a:r>
          </a:p>
          <a:p>
            <a:r>
              <a:rPr lang="es-CO" sz="1100" dirty="0"/>
              <a:t>   _id: "</a:t>
            </a:r>
            <a:r>
              <a:rPr lang="es-CO" sz="1100" dirty="0" err="1"/>
              <a:t>joe</a:t>
            </a:r>
            <a:r>
              <a:rPr lang="es-CO" sz="1100" dirty="0"/>
              <a:t>",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name</a:t>
            </a:r>
            <a:r>
              <a:rPr lang="es-CO" sz="1100" dirty="0"/>
              <a:t>: "Joe </a:t>
            </a:r>
            <a:r>
              <a:rPr lang="es-CO" sz="1100" dirty="0" err="1"/>
              <a:t>Bookreader</a:t>
            </a:r>
            <a:r>
              <a:rPr lang="es-CO" sz="1100" dirty="0"/>
              <a:t>"</a:t>
            </a:r>
          </a:p>
          <a:p>
            <a:r>
              <a:rPr lang="es-CO" sz="1100" dirty="0"/>
              <a:t>}</a:t>
            </a:r>
          </a:p>
          <a:p>
            <a:endParaRPr lang="es-CO" sz="1100" dirty="0"/>
          </a:p>
          <a:p>
            <a:r>
              <a:rPr lang="es-CO" sz="1100" dirty="0"/>
              <a:t>// </a:t>
            </a:r>
            <a:r>
              <a:rPr lang="es-CO" sz="1100" dirty="0" err="1"/>
              <a:t>address</a:t>
            </a:r>
            <a:r>
              <a:rPr lang="es-CO" sz="1100" dirty="0"/>
              <a:t> </a:t>
            </a:r>
            <a:r>
              <a:rPr lang="es-CO" sz="1100" dirty="0" err="1"/>
              <a:t>documents</a:t>
            </a:r>
            <a:endParaRPr lang="es-CO" sz="1100" dirty="0"/>
          </a:p>
          <a:p>
            <a:r>
              <a:rPr lang="es-CO" sz="1100" dirty="0"/>
              <a:t>{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patron_id</a:t>
            </a:r>
            <a:r>
              <a:rPr lang="es-CO" sz="1100" dirty="0"/>
              <a:t>: "</a:t>
            </a:r>
            <a:r>
              <a:rPr lang="es-CO" sz="1100" dirty="0" err="1"/>
              <a:t>joe</a:t>
            </a:r>
            <a:r>
              <a:rPr lang="es-CO" sz="1100" dirty="0"/>
              <a:t>", // </a:t>
            </a:r>
            <a:r>
              <a:rPr lang="es-CO" sz="1100" dirty="0" err="1"/>
              <a:t>reference</a:t>
            </a:r>
            <a:r>
              <a:rPr lang="es-CO" sz="1100" dirty="0"/>
              <a:t> </a:t>
            </a:r>
            <a:r>
              <a:rPr lang="es-CO" sz="1100" dirty="0" err="1"/>
              <a:t>to</a:t>
            </a:r>
            <a:r>
              <a:rPr lang="es-CO" sz="1100" dirty="0"/>
              <a:t> </a:t>
            </a:r>
            <a:r>
              <a:rPr lang="es-CO" sz="1100" dirty="0" err="1"/>
              <a:t>patron</a:t>
            </a:r>
            <a:r>
              <a:rPr lang="es-CO" sz="1100" dirty="0"/>
              <a:t> </a:t>
            </a:r>
            <a:r>
              <a:rPr lang="es-CO" sz="1100" dirty="0" err="1"/>
              <a:t>document</a:t>
            </a:r>
            <a:endParaRPr lang="es-CO" sz="1100" dirty="0"/>
          </a:p>
          <a:p>
            <a:r>
              <a:rPr lang="es-CO" sz="1100" dirty="0"/>
              <a:t>   </a:t>
            </a:r>
            <a:r>
              <a:rPr lang="es-CO" sz="1100" dirty="0" err="1"/>
              <a:t>street</a:t>
            </a:r>
            <a:r>
              <a:rPr lang="es-CO" sz="1100" dirty="0"/>
              <a:t>: "123 </a:t>
            </a:r>
            <a:r>
              <a:rPr lang="es-CO" sz="1100" dirty="0" err="1"/>
              <a:t>Fake</a:t>
            </a:r>
            <a:r>
              <a:rPr lang="es-CO" sz="1100" dirty="0"/>
              <a:t> Street",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city</a:t>
            </a:r>
            <a:r>
              <a:rPr lang="es-CO" sz="1100" dirty="0"/>
              <a:t>: "</a:t>
            </a:r>
            <a:r>
              <a:rPr lang="es-CO" sz="1100" dirty="0" err="1"/>
              <a:t>Faketon</a:t>
            </a:r>
            <a:r>
              <a:rPr lang="es-CO" sz="1100" dirty="0"/>
              <a:t>",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state</a:t>
            </a:r>
            <a:r>
              <a:rPr lang="es-CO" sz="1100" dirty="0"/>
              <a:t>: "MA",</a:t>
            </a:r>
          </a:p>
          <a:p>
            <a:r>
              <a:rPr lang="es-CO" sz="1100" dirty="0"/>
              <a:t>   zip: "12345"</a:t>
            </a:r>
          </a:p>
          <a:p>
            <a:r>
              <a:rPr lang="es-CO" sz="1100" dirty="0"/>
              <a:t>}</a:t>
            </a:r>
          </a:p>
          <a:p>
            <a:endParaRPr lang="es-CO" sz="1100" dirty="0"/>
          </a:p>
          <a:p>
            <a:r>
              <a:rPr lang="es-CO" sz="1100" dirty="0"/>
              <a:t>{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patron_id</a:t>
            </a:r>
            <a:r>
              <a:rPr lang="es-CO" sz="1100" dirty="0"/>
              <a:t>: "</a:t>
            </a:r>
            <a:r>
              <a:rPr lang="es-CO" sz="1100" dirty="0" err="1"/>
              <a:t>joe</a:t>
            </a:r>
            <a:r>
              <a:rPr lang="es-CO" sz="1100" dirty="0"/>
              <a:t>",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street</a:t>
            </a:r>
            <a:r>
              <a:rPr lang="es-CO" sz="1100" dirty="0"/>
              <a:t>: "1 </a:t>
            </a:r>
            <a:r>
              <a:rPr lang="es-CO" sz="1100" dirty="0" err="1"/>
              <a:t>Some</a:t>
            </a:r>
            <a:r>
              <a:rPr lang="es-CO" sz="1100" dirty="0"/>
              <a:t> </a:t>
            </a:r>
            <a:r>
              <a:rPr lang="es-CO" sz="1100" dirty="0" err="1"/>
              <a:t>Other</a:t>
            </a:r>
            <a:r>
              <a:rPr lang="es-CO" sz="1100" dirty="0"/>
              <a:t> Street",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city</a:t>
            </a:r>
            <a:r>
              <a:rPr lang="es-CO" sz="1100" dirty="0"/>
              <a:t>: "Boston",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state</a:t>
            </a:r>
            <a:r>
              <a:rPr lang="es-CO" sz="1100" dirty="0"/>
              <a:t>: "MA",</a:t>
            </a:r>
          </a:p>
          <a:p>
            <a:r>
              <a:rPr lang="es-CO" sz="1100" dirty="0"/>
              <a:t>   zip: "12345"</a:t>
            </a:r>
          </a:p>
          <a:p>
            <a:r>
              <a:rPr lang="es-CO" sz="1100" dirty="0"/>
              <a:t>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6AF38B-C4A6-F496-0318-13BD5892CFF9}"/>
              </a:ext>
            </a:extLst>
          </p:cNvPr>
          <p:cNvSpPr txBox="1"/>
          <p:nvPr/>
        </p:nvSpPr>
        <p:spPr>
          <a:xfrm>
            <a:off x="6462469" y="2882976"/>
            <a:ext cx="3514280" cy="31393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s-CO" sz="1100" dirty="0"/>
              <a:t>{</a:t>
            </a:r>
          </a:p>
          <a:p>
            <a:r>
              <a:rPr lang="es-CO" sz="1100" dirty="0"/>
              <a:t>   "_id": "</a:t>
            </a:r>
            <a:r>
              <a:rPr lang="es-CO" sz="1100" dirty="0" err="1"/>
              <a:t>joe</a:t>
            </a:r>
            <a:r>
              <a:rPr lang="es-CO" sz="1100" dirty="0"/>
              <a:t>",</a:t>
            </a:r>
          </a:p>
          <a:p>
            <a:r>
              <a:rPr lang="es-CO" sz="1100" dirty="0"/>
              <a:t>   "</a:t>
            </a:r>
            <a:r>
              <a:rPr lang="es-CO" sz="1100" dirty="0" err="1"/>
              <a:t>name</a:t>
            </a:r>
            <a:r>
              <a:rPr lang="es-CO" sz="1100" dirty="0"/>
              <a:t>": "Joe </a:t>
            </a:r>
            <a:r>
              <a:rPr lang="es-CO" sz="1100" dirty="0" err="1"/>
              <a:t>Bookreader</a:t>
            </a:r>
            <a:r>
              <a:rPr lang="es-CO" sz="1100" dirty="0"/>
              <a:t>",</a:t>
            </a:r>
          </a:p>
          <a:p>
            <a:r>
              <a:rPr lang="es-CO" sz="1100" dirty="0"/>
              <a:t>   "</a:t>
            </a:r>
            <a:r>
              <a:rPr lang="es-CO" sz="1100" dirty="0" err="1"/>
              <a:t>addresses</a:t>
            </a:r>
            <a:r>
              <a:rPr lang="es-CO" sz="1100" dirty="0"/>
              <a:t>": [</a:t>
            </a:r>
          </a:p>
          <a:p>
            <a:r>
              <a:rPr lang="es-CO" sz="1100" dirty="0"/>
              <a:t>                {</a:t>
            </a:r>
          </a:p>
          <a:p>
            <a:r>
              <a:rPr lang="es-CO" sz="1100" dirty="0"/>
              <a:t>                  "</a:t>
            </a:r>
            <a:r>
              <a:rPr lang="es-CO" sz="1100" dirty="0" err="1"/>
              <a:t>street</a:t>
            </a:r>
            <a:r>
              <a:rPr lang="es-CO" sz="1100" dirty="0"/>
              <a:t>": "123 </a:t>
            </a:r>
            <a:r>
              <a:rPr lang="es-CO" sz="1100" dirty="0" err="1"/>
              <a:t>Fake</a:t>
            </a:r>
            <a:r>
              <a:rPr lang="es-CO" sz="1100" dirty="0"/>
              <a:t> Street",</a:t>
            </a:r>
          </a:p>
          <a:p>
            <a:r>
              <a:rPr lang="es-CO" sz="1100" dirty="0"/>
              <a:t>                  "</a:t>
            </a:r>
            <a:r>
              <a:rPr lang="es-CO" sz="1100" dirty="0" err="1"/>
              <a:t>city</a:t>
            </a:r>
            <a:r>
              <a:rPr lang="es-CO" sz="1100" dirty="0"/>
              <a:t>": "</a:t>
            </a:r>
            <a:r>
              <a:rPr lang="es-CO" sz="1100" dirty="0" err="1"/>
              <a:t>Faketon</a:t>
            </a:r>
            <a:r>
              <a:rPr lang="es-CO" sz="1100" dirty="0"/>
              <a:t>",</a:t>
            </a:r>
          </a:p>
          <a:p>
            <a:r>
              <a:rPr lang="es-CO" sz="1100" dirty="0"/>
              <a:t>                  "</a:t>
            </a:r>
            <a:r>
              <a:rPr lang="es-CO" sz="1100" dirty="0" err="1"/>
              <a:t>state</a:t>
            </a:r>
            <a:r>
              <a:rPr lang="es-CO" sz="1100" dirty="0"/>
              <a:t>": "MA",</a:t>
            </a:r>
          </a:p>
          <a:p>
            <a:r>
              <a:rPr lang="es-CO" sz="1100" dirty="0"/>
              <a:t>                  "zip": "12345"</a:t>
            </a:r>
          </a:p>
          <a:p>
            <a:r>
              <a:rPr lang="es-CO" sz="1100" dirty="0"/>
              <a:t>                },</a:t>
            </a:r>
          </a:p>
          <a:p>
            <a:r>
              <a:rPr lang="es-CO" sz="1100" dirty="0"/>
              <a:t>                {</a:t>
            </a:r>
          </a:p>
          <a:p>
            <a:r>
              <a:rPr lang="es-CO" sz="1100" dirty="0"/>
              <a:t>                  "</a:t>
            </a:r>
            <a:r>
              <a:rPr lang="es-CO" sz="1100" dirty="0" err="1"/>
              <a:t>street</a:t>
            </a:r>
            <a:r>
              <a:rPr lang="es-CO" sz="1100" dirty="0"/>
              <a:t>": "1 </a:t>
            </a:r>
            <a:r>
              <a:rPr lang="es-CO" sz="1100" dirty="0" err="1"/>
              <a:t>Some</a:t>
            </a:r>
            <a:r>
              <a:rPr lang="es-CO" sz="1100" dirty="0"/>
              <a:t> </a:t>
            </a:r>
            <a:r>
              <a:rPr lang="es-CO" sz="1100" dirty="0" err="1"/>
              <a:t>Other</a:t>
            </a:r>
            <a:r>
              <a:rPr lang="es-CO" sz="1100" dirty="0"/>
              <a:t> Street",</a:t>
            </a:r>
          </a:p>
          <a:p>
            <a:r>
              <a:rPr lang="es-CO" sz="1100" dirty="0"/>
              <a:t>                  "</a:t>
            </a:r>
            <a:r>
              <a:rPr lang="es-CO" sz="1100" dirty="0" err="1"/>
              <a:t>city</a:t>
            </a:r>
            <a:r>
              <a:rPr lang="es-CO" sz="1100" dirty="0"/>
              <a:t>": "Boston",</a:t>
            </a:r>
          </a:p>
          <a:p>
            <a:r>
              <a:rPr lang="es-CO" sz="1100" dirty="0"/>
              <a:t>                  "</a:t>
            </a:r>
            <a:r>
              <a:rPr lang="es-CO" sz="1100" dirty="0" err="1"/>
              <a:t>state</a:t>
            </a:r>
            <a:r>
              <a:rPr lang="es-CO" sz="1100" dirty="0"/>
              <a:t>": "MA",</a:t>
            </a:r>
          </a:p>
          <a:p>
            <a:r>
              <a:rPr lang="es-CO" sz="1100" dirty="0"/>
              <a:t>                  "zip": "12345"</a:t>
            </a:r>
          </a:p>
          <a:p>
            <a:r>
              <a:rPr lang="es-CO" sz="1100" dirty="0"/>
              <a:t>                }</a:t>
            </a:r>
          </a:p>
          <a:p>
            <a:r>
              <a:rPr lang="es-CO" sz="1100" dirty="0"/>
              <a:t>              ]</a:t>
            </a:r>
          </a:p>
          <a:p>
            <a:r>
              <a:rPr lang="es-CO" sz="11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57039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Diseño de BD en Mongo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651119" y="1336134"/>
            <a:ext cx="10156825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/>
            <a:r>
              <a:rPr lang="es-MX" sz="2800" b="1" i="0" dirty="0" err="1">
                <a:solidFill>
                  <a:srgbClr val="001E2B"/>
                </a:solidFill>
                <a:effectLst/>
                <a:latin typeface="Euclid Circular A"/>
              </a:rPr>
              <a:t>Model</a:t>
            </a:r>
            <a:r>
              <a:rPr lang="es-MX" sz="2800" b="1" i="0" dirty="0">
                <a:solidFill>
                  <a:srgbClr val="001E2B"/>
                </a:solidFill>
                <a:effectLst/>
                <a:latin typeface="Euclid Circular A"/>
              </a:rPr>
              <a:t> </a:t>
            </a:r>
            <a:r>
              <a:rPr lang="es-MX" sz="2800" b="1" i="0" dirty="0" err="1">
                <a:solidFill>
                  <a:srgbClr val="001E2B"/>
                </a:solidFill>
                <a:effectLst/>
                <a:latin typeface="Euclid Circular A"/>
              </a:rPr>
              <a:t>Relation</a:t>
            </a:r>
            <a:r>
              <a:rPr lang="es-MX" sz="2800" b="1" i="0" dirty="0">
                <a:solidFill>
                  <a:srgbClr val="001E2B"/>
                </a:solidFill>
                <a:effectLst/>
                <a:latin typeface="Euclid Circular A"/>
              </a:rPr>
              <a:t> </a:t>
            </a:r>
            <a:r>
              <a:rPr lang="es-MX" sz="2800" b="1" i="0" dirty="0" err="1">
                <a:solidFill>
                  <a:srgbClr val="001E2B"/>
                </a:solidFill>
                <a:effectLst/>
                <a:latin typeface="Euclid Circular A"/>
              </a:rPr>
              <a:t>Ships</a:t>
            </a:r>
            <a:r>
              <a:rPr lang="es-MX" sz="2800" b="1" i="0" dirty="0">
                <a:solidFill>
                  <a:srgbClr val="001E2B"/>
                </a:solidFill>
                <a:effectLst/>
                <a:latin typeface="Euclid Circular A"/>
              </a:rPr>
              <a:t> entre documentos: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MongoDB Value Serif"/>
              </a:rPr>
              <a:t>Model One-to-Many Relationships with Document References</a:t>
            </a:r>
          </a:p>
          <a:p>
            <a:pPr marL="342900" indent="-342900" algn="just"/>
            <a:endParaRPr lang="en-US" sz="2800" b="0" i="0" dirty="0">
              <a:solidFill>
                <a:schemeClr val="tx1"/>
              </a:solidFill>
              <a:effectLst/>
              <a:latin typeface="MongoDB Value Serif"/>
            </a:endParaRPr>
          </a:p>
          <a:p>
            <a:pPr marL="342900" indent="-342900" algn="just"/>
            <a:endParaRPr lang="en-US" sz="2800" dirty="0">
              <a:solidFill>
                <a:schemeClr val="tx1"/>
              </a:solidFill>
              <a:latin typeface="MongoDB Value Serif"/>
            </a:endParaRPr>
          </a:p>
          <a:p>
            <a:pPr marL="342900" indent="-342900" algn="just"/>
            <a:endParaRPr lang="en-US" sz="2800" b="0" i="0" dirty="0">
              <a:solidFill>
                <a:schemeClr val="tx1"/>
              </a:solidFill>
              <a:effectLst/>
              <a:latin typeface="MongoDB Value Serif"/>
            </a:endParaRPr>
          </a:p>
          <a:p>
            <a:pPr marL="342900" indent="-342900" algn="just"/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C67281-BBC5-372D-B0D8-1DBF2341248C}"/>
              </a:ext>
            </a:extLst>
          </p:cNvPr>
          <p:cNvSpPr txBox="1"/>
          <p:nvPr/>
        </p:nvSpPr>
        <p:spPr>
          <a:xfrm>
            <a:off x="458111" y="2205868"/>
            <a:ext cx="3859056" cy="44935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CO" sz="1100" dirty="0"/>
              <a:t>{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title</a:t>
            </a:r>
            <a:r>
              <a:rPr lang="es-CO" sz="1100" dirty="0"/>
              <a:t>: "MongoDB: </a:t>
            </a:r>
            <a:r>
              <a:rPr lang="es-CO" sz="1100" dirty="0" err="1"/>
              <a:t>The</a:t>
            </a:r>
            <a:r>
              <a:rPr lang="es-CO" sz="1100" dirty="0"/>
              <a:t> Definitive Guide",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author</a:t>
            </a:r>
            <a:r>
              <a:rPr lang="es-CO" sz="1100" dirty="0"/>
              <a:t>: [ "Kristina </a:t>
            </a:r>
            <a:r>
              <a:rPr lang="es-CO" sz="1100" dirty="0" err="1"/>
              <a:t>Chodorow</a:t>
            </a:r>
            <a:r>
              <a:rPr lang="es-CO" sz="1100" dirty="0"/>
              <a:t>", "Mike </a:t>
            </a:r>
            <a:r>
              <a:rPr lang="es-CO" sz="1100" dirty="0" err="1"/>
              <a:t>Dirolf</a:t>
            </a:r>
            <a:r>
              <a:rPr lang="es-CO" sz="1100" dirty="0"/>
              <a:t>" ],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published_date</a:t>
            </a:r>
            <a:r>
              <a:rPr lang="es-CO" sz="1100" dirty="0"/>
              <a:t>: </a:t>
            </a:r>
            <a:r>
              <a:rPr lang="es-CO" sz="1100" dirty="0" err="1"/>
              <a:t>ISODate</a:t>
            </a:r>
            <a:r>
              <a:rPr lang="es-CO" sz="1100" dirty="0"/>
              <a:t>("2010-09-24"),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pages</a:t>
            </a:r>
            <a:r>
              <a:rPr lang="es-CO" sz="1100" dirty="0"/>
              <a:t>: 216,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language</a:t>
            </a:r>
            <a:r>
              <a:rPr lang="es-CO" sz="1100" dirty="0"/>
              <a:t>: "English",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publisher</a:t>
            </a:r>
            <a:r>
              <a:rPr lang="es-CO" sz="1100" dirty="0"/>
              <a:t>: {</a:t>
            </a:r>
          </a:p>
          <a:p>
            <a:r>
              <a:rPr lang="es-CO" sz="1100" dirty="0"/>
              <a:t>              </a:t>
            </a:r>
            <a:r>
              <a:rPr lang="es-CO" sz="1100" dirty="0" err="1"/>
              <a:t>name</a:t>
            </a:r>
            <a:r>
              <a:rPr lang="es-CO" sz="1100" dirty="0"/>
              <a:t>: "O'Reilly Media",</a:t>
            </a:r>
          </a:p>
          <a:p>
            <a:r>
              <a:rPr lang="es-CO" sz="1100" dirty="0"/>
              <a:t>              </a:t>
            </a:r>
            <a:r>
              <a:rPr lang="es-CO" sz="1100" dirty="0" err="1"/>
              <a:t>founded</a:t>
            </a:r>
            <a:r>
              <a:rPr lang="es-CO" sz="1100" dirty="0"/>
              <a:t>: 1980,</a:t>
            </a:r>
          </a:p>
          <a:p>
            <a:r>
              <a:rPr lang="es-CO" sz="1100" dirty="0"/>
              <a:t>              </a:t>
            </a:r>
            <a:r>
              <a:rPr lang="es-CO" sz="1100" dirty="0" err="1"/>
              <a:t>location</a:t>
            </a:r>
            <a:r>
              <a:rPr lang="es-CO" sz="1100" dirty="0"/>
              <a:t>: "CA"</a:t>
            </a:r>
          </a:p>
          <a:p>
            <a:r>
              <a:rPr lang="es-CO" sz="1100" dirty="0"/>
              <a:t>            }</a:t>
            </a:r>
          </a:p>
          <a:p>
            <a:r>
              <a:rPr lang="es-CO" sz="1100" dirty="0"/>
              <a:t>}</a:t>
            </a:r>
          </a:p>
          <a:p>
            <a:endParaRPr lang="es-CO" sz="1100" dirty="0"/>
          </a:p>
          <a:p>
            <a:r>
              <a:rPr lang="es-CO" sz="1100" dirty="0"/>
              <a:t>{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title</a:t>
            </a:r>
            <a:r>
              <a:rPr lang="es-CO" sz="1100" dirty="0"/>
              <a:t>: "50 </a:t>
            </a:r>
            <a:r>
              <a:rPr lang="es-CO" sz="1100" dirty="0" err="1"/>
              <a:t>Tips</a:t>
            </a:r>
            <a:r>
              <a:rPr lang="es-CO" sz="1100" dirty="0"/>
              <a:t> and </a:t>
            </a:r>
            <a:r>
              <a:rPr lang="es-CO" sz="1100" dirty="0" err="1"/>
              <a:t>Tricks</a:t>
            </a:r>
            <a:r>
              <a:rPr lang="es-CO" sz="1100" dirty="0"/>
              <a:t> </a:t>
            </a:r>
            <a:r>
              <a:rPr lang="es-CO" sz="1100" dirty="0" err="1"/>
              <a:t>for</a:t>
            </a:r>
            <a:r>
              <a:rPr lang="es-CO" sz="1100" dirty="0"/>
              <a:t> MongoDB </a:t>
            </a:r>
            <a:r>
              <a:rPr lang="es-CO" sz="1100" dirty="0" err="1"/>
              <a:t>Developer</a:t>
            </a:r>
            <a:r>
              <a:rPr lang="es-CO" sz="1100" dirty="0"/>
              <a:t>",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author</a:t>
            </a:r>
            <a:r>
              <a:rPr lang="es-CO" sz="1100" dirty="0"/>
              <a:t>: "Kristina </a:t>
            </a:r>
            <a:r>
              <a:rPr lang="es-CO" sz="1100" dirty="0" err="1"/>
              <a:t>Chodorow</a:t>
            </a:r>
            <a:r>
              <a:rPr lang="es-CO" sz="1100" dirty="0"/>
              <a:t>",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published_date</a:t>
            </a:r>
            <a:r>
              <a:rPr lang="es-CO" sz="1100" dirty="0"/>
              <a:t>: </a:t>
            </a:r>
            <a:r>
              <a:rPr lang="es-CO" sz="1100" dirty="0" err="1"/>
              <a:t>ISODate</a:t>
            </a:r>
            <a:r>
              <a:rPr lang="es-CO" sz="1100" dirty="0"/>
              <a:t>("2011-05-06"),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pages</a:t>
            </a:r>
            <a:r>
              <a:rPr lang="es-CO" sz="1100" dirty="0"/>
              <a:t>: 68,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language</a:t>
            </a:r>
            <a:r>
              <a:rPr lang="es-CO" sz="1100" dirty="0"/>
              <a:t>: "English",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publisher</a:t>
            </a:r>
            <a:r>
              <a:rPr lang="es-CO" sz="1100" dirty="0"/>
              <a:t>: {</a:t>
            </a:r>
          </a:p>
          <a:p>
            <a:r>
              <a:rPr lang="es-CO" sz="1100" dirty="0"/>
              <a:t>              </a:t>
            </a:r>
            <a:r>
              <a:rPr lang="es-CO" sz="1100" dirty="0" err="1"/>
              <a:t>name</a:t>
            </a:r>
            <a:r>
              <a:rPr lang="es-CO" sz="1100" dirty="0"/>
              <a:t>: "O'Reilly Media",</a:t>
            </a:r>
          </a:p>
          <a:p>
            <a:r>
              <a:rPr lang="es-CO" sz="1100" dirty="0"/>
              <a:t>              </a:t>
            </a:r>
            <a:r>
              <a:rPr lang="es-CO" sz="1100" dirty="0" err="1"/>
              <a:t>founded</a:t>
            </a:r>
            <a:r>
              <a:rPr lang="es-CO" sz="1100" dirty="0"/>
              <a:t>: 1980,</a:t>
            </a:r>
          </a:p>
          <a:p>
            <a:r>
              <a:rPr lang="es-CO" sz="1100" dirty="0"/>
              <a:t>              </a:t>
            </a:r>
            <a:r>
              <a:rPr lang="es-CO" sz="1100" dirty="0" err="1"/>
              <a:t>location</a:t>
            </a:r>
            <a:r>
              <a:rPr lang="es-CO" sz="1100" dirty="0"/>
              <a:t>: "CA"</a:t>
            </a:r>
          </a:p>
          <a:p>
            <a:r>
              <a:rPr lang="es-CO" sz="1100" dirty="0"/>
              <a:t>            }</a:t>
            </a:r>
          </a:p>
          <a:p>
            <a:r>
              <a:rPr lang="es-CO" sz="1100" dirty="0"/>
              <a:t>}</a:t>
            </a:r>
          </a:p>
          <a:p>
            <a:endParaRPr lang="es-CO" sz="11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6AF38B-C4A6-F496-0318-13BD5892CFF9}"/>
              </a:ext>
            </a:extLst>
          </p:cNvPr>
          <p:cNvSpPr txBox="1"/>
          <p:nvPr/>
        </p:nvSpPr>
        <p:spPr>
          <a:xfrm>
            <a:off x="6582390" y="2205868"/>
            <a:ext cx="4750174" cy="41549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s-CO" sz="1100" dirty="0"/>
              <a:t>{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name</a:t>
            </a:r>
            <a:r>
              <a:rPr lang="es-CO" sz="1100" dirty="0"/>
              <a:t>: "O'Reilly Media",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founded</a:t>
            </a:r>
            <a:r>
              <a:rPr lang="es-CO" sz="1100" dirty="0"/>
              <a:t>: 1980,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location</a:t>
            </a:r>
            <a:r>
              <a:rPr lang="es-CO" sz="1100" dirty="0"/>
              <a:t>: "CA",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books</a:t>
            </a:r>
            <a:r>
              <a:rPr lang="es-CO" sz="1100" dirty="0"/>
              <a:t>: [123456789, 234567890, ...]</a:t>
            </a:r>
          </a:p>
          <a:p>
            <a:r>
              <a:rPr lang="es-CO" sz="1100" dirty="0"/>
              <a:t>}</a:t>
            </a:r>
          </a:p>
          <a:p>
            <a:endParaRPr lang="es-CO" sz="1100" dirty="0"/>
          </a:p>
          <a:p>
            <a:r>
              <a:rPr lang="es-CO" sz="1100" dirty="0"/>
              <a:t>{</a:t>
            </a:r>
          </a:p>
          <a:p>
            <a:r>
              <a:rPr lang="es-CO" sz="1100" dirty="0"/>
              <a:t>    _id: 123456789,</a:t>
            </a:r>
          </a:p>
          <a:p>
            <a:r>
              <a:rPr lang="es-CO" sz="1100" dirty="0"/>
              <a:t>    </a:t>
            </a:r>
            <a:r>
              <a:rPr lang="es-CO" sz="1100" dirty="0" err="1"/>
              <a:t>title</a:t>
            </a:r>
            <a:r>
              <a:rPr lang="es-CO" sz="1100" dirty="0"/>
              <a:t>: "MongoDB: </a:t>
            </a:r>
            <a:r>
              <a:rPr lang="es-CO" sz="1100" dirty="0" err="1"/>
              <a:t>The</a:t>
            </a:r>
            <a:r>
              <a:rPr lang="es-CO" sz="1100" dirty="0"/>
              <a:t> Definitive Guide",</a:t>
            </a:r>
          </a:p>
          <a:p>
            <a:r>
              <a:rPr lang="es-CO" sz="1100" dirty="0"/>
              <a:t>    </a:t>
            </a:r>
            <a:r>
              <a:rPr lang="es-CO" sz="1100" dirty="0" err="1"/>
              <a:t>author</a:t>
            </a:r>
            <a:r>
              <a:rPr lang="es-CO" sz="1100" dirty="0"/>
              <a:t>: [ "Kristina </a:t>
            </a:r>
            <a:r>
              <a:rPr lang="es-CO" sz="1100" dirty="0" err="1"/>
              <a:t>Chodorow</a:t>
            </a:r>
            <a:r>
              <a:rPr lang="es-CO" sz="1100" dirty="0"/>
              <a:t>", "Mike </a:t>
            </a:r>
            <a:r>
              <a:rPr lang="es-CO" sz="1100" dirty="0" err="1"/>
              <a:t>Dirolf</a:t>
            </a:r>
            <a:r>
              <a:rPr lang="es-CO" sz="1100" dirty="0"/>
              <a:t>" ],</a:t>
            </a:r>
          </a:p>
          <a:p>
            <a:r>
              <a:rPr lang="es-CO" sz="1100" dirty="0"/>
              <a:t>    </a:t>
            </a:r>
            <a:r>
              <a:rPr lang="es-CO" sz="1100" dirty="0" err="1"/>
              <a:t>published_date</a:t>
            </a:r>
            <a:r>
              <a:rPr lang="es-CO" sz="1100" dirty="0"/>
              <a:t>: </a:t>
            </a:r>
            <a:r>
              <a:rPr lang="es-CO" sz="1100" dirty="0" err="1"/>
              <a:t>ISODate</a:t>
            </a:r>
            <a:r>
              <a:rPr lang="es-CO" sz="1100" dirty="0"/>
              <a:t>("2010-09-24"),</a:t>
            </a:r>
          </a:p>
          <a:p>
            <a:r>
              <a:rPr lang="es-CO" sz="1100" dirty="0"/>
              <a:t>    </a:t>
            </a:r>
            <a:r>
              <a:rPr lang="es-CO" sz="1100" dirty="0" err="1"/>
              <a:t>pages</a:t>
            </a:r>
            <a:r>
              <a:rPr lang="es-CO" sz="1100" dirty="0"/>
              <a:t>: 216,</a:t>
            </a:r>
          </a:p>
          <a:p>
            <a:r>
              <a:rPr lang="es-CO" sz="1100" dirty="0"/>
              <a:t>    </a:t>
            </a:r>
            <a:r>
              <a:rPr lang="es-CO" sz="1100" dirty="0" err="1"/>
              <a:t>language</a:t>
            </a:r>
            <a:r>
              <a:rPr lang="es-CO" sz="1100" dirty="0"/>
              <a:t>: "English"</a:t>
            </a:r>
          </a:p>
          <a:p>
            <a:r>
              <a:rPr lang="es-CO" sz="1100" dirty="0"/>
              <a:t>}</a:t>
            </a:r>
          </a:p>
          <a:p>
            <a:endParaRPr lang="es-CO" sz="1100" dirty="0"/>
          </a:p>
          <a:p>
            <a:r>
              <a:rPr lang="es-CO" sz="1100" dirty="0"/>
              <a:t>{</a:t>
            </a:r>
          </a:p>
          <a:p>
            <a:r>
              <a:rPr lang="es-CO" sz="1100" dirty="0"/>
              <a:t>   _id: 234567890,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title</a:t>
            </a:r>
            <a:r>
              <a:rPr lang="es-CO" sz="1100" dirty="0"/>
              <a:t>: "50 </a:t>
            </a:r>
            <a:r>
              <a:rPr lang="es-CO" sz="1100" dirty="0" err="1"/>
              <a:t>Tips</a:t>
            </a:r>
            <a:r>
              <a:rPr lang="es-CO" sz="1100" dirty="0"/>
              <a:t> and </a:t>
            </a:r>
            <a:r>
              <a:rPr lang="es-CO" sz="1100" dirty="0" err="1"/>
              <a:t>Tricks</a:t>
            </a:r>
            <a:r>
              <a:rPr lang="es-CO" sz="1100" dirty="0"/>
              <a:t> </a:t>
            </a:r>
            <a:r>
              <a:rPr lang="es-CO" sz="1100" dirty="0" err="1"/>
              <a:t>for</a:t>
            </a:r>
            <a:r>
              <a:rPr lang="es-CO" sz="1100" dirty="0"/>
              <a:t> MongoDB </a:t>
            </a:r>
            <a:r>
              <a:rPr lang="es-CO" sz="1100" dirty="0" err="1"/>
              <a:t>Developer</a:t>
            </a:r>
            <a:r>
              <a:rPr lang="es-CO" sz="1100" dirty="0"/>
              <a:t>",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author</a:t>
            </a:r>
            <a:r>
              <a:rPr lang="es-CO" sz="1100" dirty="0"/>
              <a:t>: "Kristina </a:t>
            </a:r>
            <a:r>
              <a:rPr lang="es-CO" sz="1100" dirty="0" err="1"/>
              <a:t>Chodorow</a:t>
            </a:r>
            <a:r>
              <a:rPr lang="es-CO" sz="1100" dirty="0"/>
              <a:t>",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published_date</a:t>
            </a:r>
            <a:r>
              <a:rPr lang="es-CO" sz="1100" dirty="0"/>
              <a:t>: </a:t>
            </a:r>
            <a:r>
              <a:rPr lang="es-CO" sz="1100" dirty="0" err="1"/>
              <a:t>ISODate</a:t>
            </a:r>
            <a:r>
              <a:rPr lang="es-CO" sz="1100" dirty="0"/>
              <a:t>("2011-05-06"),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pages</a:t>
            </a:r>
            <a:r>
              <a:rPr lang="es-CO" sz="1100" dirty="0"/>
              <a:t>: 68,</a:t>
            </a:r>
          </a:p>
          <a:p>
            <a:r>
              <a:rPr lang="es-CO" sz="1100" dirty="0"/>
              <a:t>   </a:t>
            </a:r>
            <a:r>
              <a:rPr lang="es-CO" sz="1100" dirty="0" err="1"/>
              <a:t>language</a:t>
            </a:r>
            <a:r>
              <a:rPr lang="es-CO" sz="1100" dirty="0"/>
              <a:t>: "English"</a:t>
            </a:r>
          </a:p>
          <a:p>
            <a:r>
              <a:rPr lang="es-CO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8619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Diseño de BD en Mongo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651119" y="1336134"/>
            <a:ext cx="10156825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/>
            <a:r>
              <a:rPr lang="en-US" sz="2800" b="1" i="0" dirty="0">
                <a:solidFill>
                  <a:srgbClr val="001E2B"/>
                </a:solidFill>
                <a:effectLst/>
                <a:latin typeface="Euclid Circular A"/>
              </a:rPr>
              <a:t>Model Tree Structures with Parent References</a:t>
            </a:r>
            <a:r>
              <a:rPr lang="es-MX" sz="2800" b="1" i="0" dirty="0">
                <a:solidFill>
                  <a:srgbClr val="001E2B"/>
                </a:solidFill>
                <a:effectLst/>
                <a:latin typeface="Euclid Circular A"/>
              </a:rPr>
              <a:t>:</a:t>
            </a:r>
          </a:p>
          <a:p>
            <a:pPr marL="342900" indent="-342900" algn="just"/>
            <a:r>
              <a:rPr lang="en-US" b="0" i="0" dirty="0">
                <a:solidFill>
                  <a:schemeClr val="tx1"/>
                </a:solidFill>
                <a:effectLst/>
                <a:latin typeface="MongoDB Value Serif"/>
              </a:rPr>
              <a:t>https://www.mongodb.com/docs/manual/tutorial/model-tree-structures-with-parent-references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MongoDB Value Serif"/>
              </a:rPr>
              <a:t>/</a:t>
            </a:r>
          </a:p>
          <a:p>
            <a:pPr marL="342900" indent="-342900" algn="just"/>
            <a:endParaRPr lang="en-US" sz="2800" b="0" i="0" dirty="0">
              <a:solidFill>
                <a:schemeClr val="tx1"/>
              </a:solidFill>
              <a:effectLst/>
              <a:latin typeface="MongoDB Value Serif"/>
            </a:endParaRPr>
          </a:p>
          <a:p>
            <a:pPr marL="342900" indent="-342900" algn="just"/>
            <a:endParaRPr lang="en-US" sz="2800" dirty="0">
              <a:solidFill>
                <a:schemeClr val="tx1"/>
              </a:solidFill>
              <a:latin typeface="MongoDB Value Serif"/>
            </a:endParaRPr>
          </a:p>
          <a:p>
            <a:pPr marL="342900" indent="-342900" algn="just"/>
            <a:endParaRPr lang="en-US" sz="2800" b="0" i="0" dirty="0">
              <a:solidFill>
                <a:schemeClr val="tx1"/>
              </a:solidFill>
              <a:effectLst/>
              <a:latin typeface="MongoDB Value Serif"/>
            </a:endParaRPr>
          </a:p>
          <a:p>
            <a:pPr marL="342900" indent="-342900" algn="just"/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6AF38B-C4A6-F496-0318-13BD5892CFF9}"/>
              </a:ext>
            </a:extLst>
          </p:cNvPr>
          <p:cNvSpPr txBox="1"/>
          <p:nvPr/>
        </p:nvSpPr>
        <p:spPr>
          <a:xfrm>
            <a:off x="6582390" y="2205868"/>
            <a:ext cx="4750174" cy="2262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CO" sz="1200" dirty="0" err="1"/>
              <a:t>db.categories.insertMany</a:t>
            </a:r>
            <a:r>
              <a:rPr lang="es-CO" sz="1200" dirty="0"/>
              <a:t>( [</a:t>
            </a:r>
          </a:p>
          <a:p>
            <a:r>
              <a:rPr lang="es-CO" sz="1200" dirty="0"/>
              <a:t>   { _id: "MongoDB", </a:t>
            </a:r>
            <a:r>
              <a:rPr lang="es-CO" sz="1200" dirty="0" err="1"/>
              <a:t>parent</a:t>
            </a:r>
            <a:r>
              <a:rPr lang="es-CO" sz="1200" dirty="0"/>
              <a:t>: "</a:t>
            </a:r>
            <a:r>
              <a:rPr lang="es-CO" sz="1200" dirty="0" err="1"/>
              <a:t>Databases</a:t>
            </a:r>
            <a:r>
              <a:rPr lang="es-CO" sz="1200" dirty="0"/>
              <a:t>" },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dbm</a:t>
            </a:r>
            <a:r>
              <a:rPr lang="es-CO" sz="1200" dirty="0"/>
              <a:t>", </a:t>
            </a:r>
            <a:r>
              <a:rPr lang="es-CO" sz="1200" dirty="0" err="1"/>
              <a:t>parent</a:t>
            </a:r>
            <a:r>
              <a:rPr lang="es-CO" sz="1200" dirty="0"/>
              <a:t>: "</a:t>
            </a:r>
            <a:r>
              <a:rPr lang="es-CO" sz="1200" dirty="0" err="1"/>
              <a:t>Databases</a:t>
            </a:r>
            <a:r>
              <a:rPr lang="es-CO" sz="1200" dirty="0"/>
              <a:t>" },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Databases</a:t>
            </a:r>
            <a:r>
              <a:rPr lang="es-CO" sz="1200" dirty="0"/>
              <a:t>", </a:t>
            </a:r>
            <a:r>
              <a:rPr lang="es-CO" sz="1200" dirty="0" err="1"/>
              <a:t>parent</a:t>
            </a:r>
            <a:r>
              <a:rPr lang="es-CO" sz="1200" dirty="0"/>
              <a:t>: "</a:t>
            </a:r>
            <a:r>
              <a:rPr lang="es-CO" sz="1200" dirty="0" err="1"/>
              <a:t>Programming</a:t>
            </a:r>
            <a:r>
              <a:rPr lang="es-CO" sz="1200" dirty="0"/>
              <a:t>" },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Languages</a:t>
            </a:r>
            <a:r>
              <a:rPr lang="es-CO" sz="1200" dirty="0"/>
              <a:t>", </a:t>
            </a:r>
            <a:r>
              <a:rPr lang="es-CO" sz="1200" dirty="0" err="1"/>
              <a:t>parent</a:t>
            </a:r>
            <a:r>
              <a:rPr lang="es-CO" sz="1200" dirty="0"/>
              <a:t>: "</a:t>
            </a:r>
            <a:r>
              <a:rPr lang="es-CO" sz="1200" dirty="0" err="1"/>
              <a:t>Programming</a:t>
            </a:r>
            <a:r>
              <a:rPr lang="es-CO" sz="1200" dirty="0"/>
              <a:t>" },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Programming</a:t>
            </a:r>
            <a:r>
              <a:rPr lang="es-CO" sz="1200" dirty="0"/>
              <a:t>", </a:t>
            </a:r>
            <a:r>
              <a:rPr lang="es-CO" sz="1200" dirty="0" err="1"/>
              <a:t>parent</a:t>
            </a:r>
            <a:r>
              <a:rPr lang="es-CO" sz="1200" dirty="0"/>
              <a:t>: "</a:t>
            </a:r>
            <a:r>
              <a:rPr lang="es-CO" sz="1200" dirty="0" err="1"/>
              <a:t>Books</a:t>
            </a:r>
            <a:r>
              <a:rPr lang="es-CO" sz="1200" dirty="0"/>
              <a:t>" },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Books</a:t>
            </a:r>
            <a:r>
              <a:rPr lang="es-CO" sz="1200" dirty="0"/>
              <a:t>", </a:t>
            </a:r>
            <a:r>
              <a:rPr lang="es-CO" sz="1200" dirty="0" err="1"/>
              <a:t>parent</a:t>
            </a:r>
            <a:r>
              <a:rPr lang="es-CO" sz="1200" dirty="0"/>
              <a:t>: </a:t>
            </a:r>
            <a:r>
              <a:rPr lang="es-CO" sz="1200" dirty="0" err="1"/>
              <a:t>null</a:t>
            </a:r>
            <a:r>
              <a:rPr lang="es-CO" sz="1200" dirty="0"/>
              <a:t> }</a:t>
            </a:r>
          </a:p>
          <a:p>
            <a:r>
              <a:rPr lang="es-CO" sz="1200" dirty="0"/>
              <a:t>] )</a:t>
            </a:r>
          </a:p>
          <a:p>
            <a:endParaRPr lang="es-CO" sz="1200" dirty="0"/>
          </a:p>
          <a:p>
            <a:endParaRPr lang="es-CO" sz="1100" dirty="0"/>
          </a:p>
          <a:p>
            <a:endParaRPr lang="es-CO" sz="1100" dirty="0"/>
          </a:p>
          <a:p>
            <a:endParaRPr lang="es-CO" sz="11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DBF34B-9493-C696-8029-0D456A850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8" t="39383" r="41598" b="10516"/>
          <a:stretch/>
        </p:blipFill>
        <p:spPr>
          <a:xfrm>
            <a:off x="859435" y="2291736"/>
            <a:ext cx="5376473" cy="41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3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/>
        </p:nvSpPr>
        <p:spPr>
          <a:xfrm>
            <a:off x="510520" y="332650"/>
            <a:ext cx="11255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Clasificación bases de datos no sql</a:t>
            </a:r>
          </a:p>
        </p:txBody>
      </p:sp>
      <p:sp>
        <p:nvSpPr>
          <p:cNvPr id="137" name="Google Shape;137;p5"/>
          <p:cNvSpPr/>
          <p:nvPr/>
        </p:nvSpPr>
        <p:spPr>
          <a:xfrm>
            <a:off x="1189825" y="1865902"/>
            <a:ext cx="2749500" cy="806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s-ES" sz="1800" b="0" i="1" u="none" strike="noStrike" cap="none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/>
                <a:cs typeface="+mj-lt"/>
                <a:sym typeface="Calibri" panose="020F0502020204030204"/>
              </a:rPr>
              <a:t>Documentales</a:t>
            </a:r>
          </a:p>
        </p:txBody>
      </p:sp>
      <p:sp>
        <p:nvSpPr>
          <p:cNvPr id="138" name="Google Shape;138;p5"/>
          <p:cNvSpPr/>
          <p:nvPr/>
        </p:nvSpPr>
        <p:spPr>
          <a:xfrm>
            <a:off x="4772735" y="1865902"/>
            <a:ext cx="2749500" cy="806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s-ES" sz="1800" b="0" i="1" u="none" strike="noStrike" cap="none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/>
                <a:cs typeface="+mj-lt"/>
                <a:sym typeface="Calibri" panose="020F0502020204030204"/>
              </a:rPr>
              <a:t>Orientadas a grafos</a:t>
            </a:r>
          </a:p>
        </p:txBody>
      </p:sp>
      <p:sp>
        <p:nvSpPr>
          <p:cNvPr id="139" name="Google Shape;139;p5"/>
          <p:cNvSpPr/>
          <p:nvPr/>
        </p:nvSpPr>
        <p:spPr>
          <a:xfrm>
            <a:off x="8355644" y="1865900"/>
            <a:ext cx="2749500" cy="806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s-ES" sz="1800" b="0" i="1" u="none" strike="noStrike" cap="none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/>
                <a:cs typeface="+mj-lt"/>
                <a:sym typeface="Calibri" panose="020F0502020204030204"/>
              </a:rPr>
              <a:t>Clave / Valor</a:t>
            </a:r>
          </a:p>
        </p:txBody>
      </p:sp>
      <p:sp>
        <p:nvSpPr>
          <p:cNvPr id="140" name="Google Shape;140;p5"/>
          <p:cNvSpPr/>
          <p:nvPr/>
        </p:nvSpPr>
        <p:spPr>
          <a:xfrm>
            <a:off x="1189825" y="3372176"/>
            <a:ext cx="2749500" cy="806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s-ES" sz="1800" b="0" i="1" u="none" strike="noStrike" cap="none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/>
                <a:cs typeface="+mj-lt"/>
                <a:sym typeface="Calibri" panose="020F0502020204030204"/>
              </a:rPr>
              <a:t>Multivalor</a:t>
            </a:r>
          </a:p>
        </p:txBody>
      </p:sp>
      <p:sp>
        <p:nvSpPr>
          <p:cNvPr id="141" name="Google Shape;141;p5"/>
          <p:cNvSpPr/>
          <p:nvPr/>
        </p:nvSpPr>
        <p:spPr>
          <a:xfrm>
            <a:off x="1189825" y="4878450"/>
            <a:ext cx="2749500" cy="806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s-ES" sz="1800" b="0" i="1" u="none" strike="noStrike" cap="none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/>
                <a:cs typeface="+mj-lt"/>
                <a:sym typeface="Calibri" panose="020F0502020204030204"/>
              </a:rPr>
              <a:t>Arrays</a:t>
            </a:r>
          </a:p>
        </p:txBody>
      </p:sp>
      <p:sp>
        <p:nvSpPr>
          <p:cNvPr id="142" name="Google Shape;142;p5"/>
          <p:cNvSpPr/>
          <p:nvPr/>
        </p:nvSpPr>
        <p:spPr>
          <a:xfrm>
            <a:off x="4814396" y="3420296"/>
            <a:ext cx="2749500" cy="806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s-ES" sz="1800" b="0" i="1" u="none" strike="noStrike" cap="none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/>
                <a:cs typeface="+mj-lt"/>
                <a:sym typeface="Calibri" panose="020F0502020204030204"/>
              </a:rPr>
              <a:t>Orientadas a objetos</a:t>
            </a:r>
          </a:p>
        </p:txBody>
      </p:sp>
      <p:sp>
        <p:nvSpPr>
          <p:cNvPr id="143" name="Google Shape;143;p5"/>
          <p:cNvSpPr/>
          <p:nvPr/>
        </p:nvSpPr>
        <p:spPr>
          <a:xfrm>
            <a:off x="8355644" y="3446321"/>
            <a:ext cx="2749500" cy="806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s-ES" sz="1800" b="0" i="1" u="none" strike="noStrike" cap="none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/>
                <a:cs typeface="+mj-lt"/>
                <a:sym typeface="Calibri" panose="020F0502020204030204"/>
              </a:rPr>
              <a:t>Tabulares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Diseño de BD en Mongo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651119" y="1336134"/>
            <a:ext cx="10156825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/>
            <a:r>
              <a:rPr lang="en-US" sz="2800" b="1" i="0" dirty="0">
                <a:solidFill>
                  <a:srgbClr val="001E2B"/>
                </a:solidFill>
                <a:effectLst/>
                <a:latin typeface="Euclid Circular A"/>
              </a:rPr>
              <a:t>Model Tree Structures with Child References</a:t>
            </a:r>
            <a:r>
              <a:rPr lang="es-MX" sz="2800" b="1" i="0" dirty="0">
                <a:solidFill>
                  <a:srgbClr val="001E2B"/>
                </a:solidFill>
                <a:effectLst/>
                <a:latin typeface="Euclid Circular A"/>
              </a:rPr>
              <a:t>:</a:t>
            </a:r>
          </a:p>
          <a:p>
            <a:pPr marL="342900" indent="-342900" algn="just"/>
            <a:r>
              <a:rPr lang="en-US" b="0" i="0" dirty="0">
                <a:solidFill>
                  <a:schemeClr val="tx1"/>
                </a:solidFill>
                <a:effectLst/>
                <a:latin typeface="MongoDB Value Serif"/>
              </a:rPr>
              <a:t>https://www.mongodb.com/docs/manual/tutorial/model-tree-structures-with-parent-references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MongoDB Value Serif"/>
              </a:rPr>
              <a:t>/</a:t>
            </a:r>
          </a:p>
          <a:p>
            <a:pPr marL="342900" indent="-342900" algn="just"/>
            <a:endParaRPr lang="en-US" sz="2800" b="0" i="0" dirty="0">
              <a:solidFill>
                <a:schemeClr val="tx1"/>
              </a:solidFill>
              <a:effectLst/>
              <a:latin typeface="MongoDB Value Serif"/>
            </a:endParaRPr>
          </a:p>
          <a:p>
            <a:pPr marL="342900" indent="-342900" algn="just"/>
            <a:endParaRPr lang="en-US" sz="2800" dirty="0">
              <a:solidFill>
                <a:schemeClr val="tx1"/>
              </a:solidFill>
              <a:latin typeface="MongoDB Value Serif"/>
            </a:endParaRPr>
          </a:p>
          <a:p>
            <a:pPr marL="342900" indent="-342900" algn="just"/>
            <a:endParaRPr lang="en-US" sz="2800" b="0" i="0" dirty="0">
              <a:solidFill>
                <a:schemeClr val="tx1"/>
              </a:solidFill>
              <a:effectLst/>
              <a:latin typeface="MongoDB Value Serif"/>
            </a:endParaRPr>
          </a:p>
          <a:p>
            <a:pPr marL="342900" indent="-342900" algn="just"/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6AF38B-C4A6-F496-0318-13BD5892CFF9}"/>
              </a:ext>
            </a:extLst>
          </p:cNvPr>
          <p:cNvSpPr txBox="1"/>
          <p:nvPr/>
        </p:nvSpPr>
        <p:spPr>
          <a:xfrm>
            <a:off x="6582390" y="2205868"/>
            <a:ext cx="4750174" cy="20774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CO" sz="1200" dirty="0" err="1"/>
              <a:t>db.categories.insertMany</a:t>
            </a:r>
            <a:r>
              <a:rPr lang="es-CO" sz="1200" dirty="0"/>
              <a:t>( [</a:t>
            </a:r>
          </a:p>
          <a:p>
            <a:r>
              <a:rPr lang="es-CO" sz="1200" dirty="0"/>
              <a:t>   { _id: "MongoDB", </a:t>
            </a:r>
            <a:r>
              <a:rPr lang="es-CO" sz="1200" dirty="0" err="1"/>
              <a:t>children</a:t>
            </a:r>
            <a:r>
              <a:rPr lang="es-CO" sz="1200" dirty="0"/>
              <a:t>: [] },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dbm</a:t>
            </a:r>
            <a:r>
              <a:rPr lang="es-CO" sz="1200" dirty="0"/>
              <a:t>", </a:t>
            </a:r>
            <a:r>
              <a:rPr lang="es-CO" sz="1200" dirty="0" err="1"/>
              <a:t>children</a:t>
            </a:r>
            <a:r>
              <a:rPr lang="es-CO" sz="1200" dirty="0"/>
              <a:t>: [] },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Databases</a:t>
            </a:r>
            <a:r>
              <a:rPr lang="es-CO" sz="1200" dirty="0"/>
              <a:t>", </a:t>
            </a:r>
            <a:r>
              <a:rPr lang="es-CO" sz="1200" dirty="0" err="1"/>
              <a:t>children</a:t>
            </a:r>
            <a:r>
              <a:rPr lang="es-CO" sz="1200" dirty="0"/>
              <a:t>: [ "MongoDB", "</a:t>
            </a:r>
            <a:r>
              <a:rPr lang="es-CO" sz="1200" dirty="0" err="1"/>
              <a:t>dbm</a:t>
            </a:r>
            <a:r>
              <a:rPr lang="es-CO" sz="1200" dirty="0"/>
              <a:t>" ] },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Languages</a:t>
            </a:r>
            <a:r>
              <a:rPr lang="es-CO" sz="1200" dirty="0"/>
              <a:t>", </a:t>
            </a:r>
            <a:r>
              <a:rPr lang="es-CO" sz="1200" dirty="0" err="1"/>
              <a:t>children</a:t>
            </a:r>
            <a:r>
              <a:rPr lang="es-CO" sz="1200" dirty="0"/>
              <a:t>: [] },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Programming</a:t>
            </a:r>
            <a:r>
              <a:rPr lang="es-CO" sz="1200" dirty="0"/>
              <a:t>", </a:t>
            </a:r>
            <a:r>
              <a:rPr lang="es-CO" sz="1200" dirty="0" err="1"/>
              <a:t>children</a:t>
            </a:r>
            <a:r>
              <a:rPr lang="es-CO" sz="1200" dirty="0"/>
              <a:t>: [ "</a:t>
            </a:r>
            <a:r>
              <a:rPr lang="es-CO" sz="1200" dirty="0" err="1"/>
              <a:t>Databases</a:t>
            </a:r>
            <a:r>
              <a:rPr lang="es-CO" sz="1200" dirty="0"/>
              <a:t>", "</a:t>
            </a:r>
            <a:r>
              <a:rPr lang="es-CO" sz="1200" dirty="0" err="1"/>
              <a:t>Languages</a:t>
            </a:r>
            <a:r>
              <a:rPr lang="es-CO" sz="1200" dirty="0"/>
              <a:t>" ] },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Books</a:t>
            </a:r>
            <a:r>
              <a:rPr lang="es-CO" sz="1200" dirty="0"/>
              <a:t>", </a:t>
            </a:r>
            <a:r>
              <a:rPr lang="es-CO" sz="1200" dirty="0" err="1"/>
              <a:t>children</a:t>
            </a:r>
            <a:r>
              <a:rPr lang="es-CO" sz="1200" dirty="0"/>
              <a:t>: [ "</a:t>
            </a:r>
            <a:r>
              <a:rPr lang="es-CO" sz="1200" dirty="0" err="1"/>
              <a:t>Programming</a:t>
            </a:r>
            <a:r>
              <a:rPr lang="es-CO" sz="1200" dirty="0"/>
              <a:t>" ] }</a:t>
            </a:r>
          </a:p>
          <a:p>
            <a:r>
              <a:rPr lang="es-CO" sz="1200" dirty="0"/>
              <a:t>] )</a:t>
            </a:r>
          </a:p>
          <a:p>
            <a:endParaRPr lang="es-CO" sz="1100" dirty="0"/>
          </a:p>
          <a:p>
            <a:endParaRPr lang="es-CO" sz="1100" dirty="0"/>
          </a:p>
          <a:p>
            <a:endParaRPr lang="es-CO"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9ECE3D-42B8-FF81-51D1-572621B497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71" t="30373" r="41721" b="19468"/>
          <a:stretch/>
        </p:blipFill>
        <p:spPr>
          <a:xfrm>
            <a:off x="1097570" y="2359626"/>
            <a:ext cx="4960199" cy="34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55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Diseño de BD en Mongo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651119" y="1336134"/>
            <a:ext cx="10156825" cy="397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/>
            <a:r>
              <a:rPr lang="en-US" sz="2800" b="1" i="0" dirty="0">
                <a:solidFill>
                  <a:srgbClr val="001E2B"/>
                </a:solidFill>
                <a:effectLst/>
                <a:latin typeface="Euclid Circular A"/>
              </a:rPr>
              <a:t>Model Tree Structures with an Array of Ancestors</a:t>
            </a:r>
            <a:r>
              <a:rPr lang="es-MX" sz="2800" b="1" i="0" dirty="0">
                <a:solidFill>
                  <a:srgbClr val="001E2B"/>
                </a:solidFill>
                <a:effectLst/>
                <a:latin typeface="Euclid Circular A"/>
              </a:rPr>
              <a:t>:</a:t>
            </a:r>
          </a:p>
          <a:p>
            <a:pPr marL="342900" indent="-342900" algn="just"/>
            <a:r>
              <a:rPr lang="en-US" b="0" i="0" dirty="0">
                <a:solidFill>
                  <a:schemeClr val="tx1"/>
                </a:solidFill>
                <a:effectLst/>
                <a:latin typeface="MongoDB Value Serif"/>
              </a:rPr>
              <a:t>https://www.mongodb.com/docs/manual/tutorial/model-tree-structures-with-ancestors-array/</a:t>
            </a:r>
            <a:endParaRPr lang="en-US" sz="2800" b="0" i="0" dirty="0">
              <a:solidFill>
                <a:schemeClr val="tx1"/>
              </a:solidFill>
              <a:effectLst/>
              <a:latin typeface="MongoDB Value Serif"/>
            </a:endParaRPr>
          </a:p>
          <a:p>
            <a:pPr marL="342900" indent="-342900" algn="just"/>
            <a:endParaRPr lang="en-US" sz="2800" b="0" i="0" dirty="0">
              <a:solidFill>
                <a:schemeClr val="tx1"/>
              </a:solidFill>
              <a:effectLst/>
              <a:latin typeface="MongoDB Value Serif"/>
            </a:endParaRPr>
          </a:p>
          <a:p>
            <a:pPr marL="342900" indent="-342900" algn="just"/>
            <a:endParaRPr lang="en-US" sz="2800" dirty="0">
              <a:solidFill>
                <a:schemeClr val="tx1"/>
              </a:solidFill>
              <a:latin typeface="MongoDB Value Serif"/>
            </a:endParaRPr>
          </a:p>
          <a:p>
            <a:pPr marL="342900" indent="-342900" algn="just"/>
            <a:endParaRPr lang="en-US" sz="2800" b="0" i="0" dirty="0">
              <a:solidFill>
                <a:schemeClr val="tx1"/>
              </a:solidFill>
              <a:effectLst/>
              <a:latin typeface="MongoDB Value Serif"/>
            </a:endParaRPr>
          </a:p>
          <a:p>
            <a:pPr marL="342900" indent="-342900" algn="just"/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6AF38B-C4A6-F496-0318-13BD5892CFF9}"/>
              </a:ext>
            </a:extLst>
          </p:cNvPr>
          <p:cNvSpPr txBox="1"/>
          <p:nvPr/>
        </p:nvSpPr>
        <p:spPr>
          <a:xfrm>
            <a:off x="5398202" y="2359626"/>
            <a:ext cx="6668881" cy="1908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CO" sz="1200" dirty="0" err="1"/>
              <a:t>db.categories.insertMany</a:t>
            </a:r>
            <a:r>
              <a:rPr lang="es-CO" sz="1200" dirty="0"/>
              <a:t>( [</a:t>
            </a:r>
          </a:p>
          <a:p>
            <a:r>
              <a:rPr lang="es-CO" sz="1200" dirty="0"/>
              <a:t>  { _id: "MongoDB", </a:t>
            </a:r>
            <a:r>
              <a:rPr lang="es-CO" sz="1200" dirty="0" err="1"/>
              <a:t>ancestors</a:t>
            </a:r>
            <a:r>
              <a:rPr lang="es-CO" sz="1200" dirty="0"/>
              <a:t>: [ "</a:t>
            </a:r>
            <a:r>
              <a:rPr lang="es-CO" sz="1200" dirty="0" err="1"/>
              <a:t>Books</a:t>
            </a:r>
            <a:r>
              <a:rPr lang="es-CO" sz="1200" dirty="0"/>
              <a:t>", "</a:t>
            </a:r>
            <a:r>
              <a:rPr lang="es-CO" sz="1200" dirty="0" err="1"/>
              <a:t>Programming</a:t>
            </a:r>
            <a:r>
              <a:rPr lang="es-CO" sz="1200" dirty="0"/>
              <a:t>", "</a:t>
            </a:r>
            <a:r>
              <a:rPr lang="es-CO" sz="1200" dirty="0" err="1"/>
              <a:t>Databases</a:t>
            </a:r>
            <a:r>
              <a:rPr lang="es-CO" sz="1200" dirty="0"/>
              <a:t>" ], </a:t>
            </a:r>
            <a:r>
              <a:rPr lang="es-CO" sz="1200" dirty="0" err="1"/>
              <a:t>parent</a:t>
            </a:r>
            <a:r>
              <a:rPr lang="es-CO" sz="1200" dirty="0"/>
              <a:t>: "</a:t>
            </a:r>
            <a:r>
              <a:rPr lang="es-CO" sz="1200" dirty="0" err="1"/>
              <a:t>Databases</a:t>
            </a:r>
            <a:r>
              <a:rPr lang="es-CO" sz="1200" dirty="0"/>
              <a:t>" },</a:t>
            </a:r>
          </a:p>
          <a:p>
            <a:r>
              <a:rPr lang="es-CO" sz="1200" dirty="0"/>
              <a:t>  { _id: "</a:t>
            </a:r>
            <a:r>
              <a:rPr lang="es-CO" sz="1200" dirty="0" err="1"/>
              <a:t>dbm</a:t>
            </a:r>
            <a:r>
              <a:rPr lang="es-CO" sz="1200" dirty="0"/>
              <a:t>", </a:t>
            </a:r>
            <a:r>
              <a:rPr lang="es-CO" sz="1200" dirty="0" err="1"/>
              <a:t>ancestors</a:t>
            </a:r>
            <a:r>
              <a:rPr lang="es-CO" sz="1200" dirty="0"/>
              <a:t>: [ "</a:t>
            </a:r>
            <a:r>
              <a:rPr lang="es-CO" sz="1200" dirty="0" err="1"/>
              <a:t>Books</a:t>
            </a:r>
            <a:r>
              <a:rPr lang="es-CO" sz="1200" dirty="0"/>
              <a:t>", "</a:t>
            </a:r>
            <a:r>
              <a:rPr lang="es-CO" sz="1200" dirty="0" err="1"/>
              <a:t>Programming</a:t>
            </a:r>
            <a:r>
              <a:rPr lang="es-CO" sz="1200" dirty="0"/>
              <a:t>", "</a:t>
            </a:r>
            <a:r>
              <a:rPr lang="es-CO" sz="1200" dirty="0" err="1"/>
              <a:t>Databases</a:t>
            </a:r>
            <a:r>
              <a:rPr lang="es-CO" sz="1200" dirty="0"/>
              <a:t>" ], </a:t>
            </a:r>
            <a:r>
              <a:rPr lang="es-CO" sz="1200" dirty="0" err="1"/>
              <a:t>parent</a:t>
            </a:r>
            <a:r>
              <a:rPr lang="es-CO" sz="1200" dirty="0"/>
              <a:t>: "</a:t>
            </a:r>
            <a:r>
              <a:rPr lang="es-CO" sz="1200" dirty="0" err="1"/>
              <a:t>Databases</a:t>
            </a:r>
            <a:r>
              <a:rPr lang="es-CO" sz="1200" dirty="0"/>
              <a:t>" },</a:t>
            </a:r>
          </a:p>
          <a:p>
            <a:r>
              <a:rPr lang="es-CO" sz="1200" dirty="0"/>
              <a:t>  { _id: "</a:t>
            </a:r>
            <a:r>
              <a:rPr lang="es-CO" sz="1200" dirty="0" err="1"/>
              <a:t>Databases</a:t>
            </a:r>
            <a:r>
              <a:rPr lang="es-CO" sz="1200" dirty="0"/>
              <a:t>", </a:t>
            </a:r>
            <a:r>
              <a:rPr lang="es-CO" sz="1200" dirty="0" err="1"/>
              <a:t>ancestors</a:t>
            </a:r>
            <a:r>
              <a:rPr lang="es-CO" sz="1200" dirty="0"/>
              <a:t>: [ "</a:t>
            </a:r>
            <a:r>
              <a:rPr lang="es-CO" sz="1200" dirty="0" err="1"/>
              <a:t>Books</a:t>
            </a:r>
            <a:r>
              <a:rPr lang="es-CO" sz="1200" dirty="0"/>
              <a:t>", "</a:t>
            </a:r>
            <a:r>
              <a:rPr lang="es-CO" sz="1200" dirty="0" err="1"/>
              <a:t>Programming</a:t>
            </a:r>
            <a:r>
              <a:rPr lang="es-CO" sz="1200" dirty="0"/>
              <a:t>" ], </a:t>
            </a:r>
            <a:r>
              <a:rPr lang="es-CO" sz="1200" dirty="0" err="1"/>
              <a:t>parent</a:t>
            </a:r>
            <a:r>
              <a:rPr lang="es-CO" sz="1200" dirty="0"/>
              <a:t>: "</a:t>
            </a:r>
            <a:r>
              <a:rPr lang="es-CO" sz="1200" dirty="0" err="1"/>
              <a:t>Programming</a:t>
            </a:r>
            <a:r>
              <a:rPr lang="es-CO" sz="1200" dirty="0"/>
              <a:t>" },</a:t>
            </a:r>
          </a:p>
          <a:p>
            <a:r>
              <a:rPr lang="es-CO" sz="1200" dirty="0"/>
              <a:t>  { _id: "</a:t>
            </a:r>
            <a:r>
              <a:rPr lang="es-CO" sz="1200" dirty="0" err="1"/>
              <a:t>Languages</a:t>
            </a:r>
            <a:r>
              <a:rPr lang="es-CO" sz="1200" dirty="0"/>
              <a:t>", </a:t>
            </a:r>
            <a:r>
              <a:rPr lang="es-CO" sz="1200" dirty="0" err="1"/>
              <a:t>ancestors</a:t>
            </a:r>
            <a:r>
              <a:rPr lang="es-CO" sz="1200" dirty="0"/>
              <a:t>: [ "</a:t>
            </a:r>
            <a:r>
              <a:rPr lang="es-CO" sz="1200" dirty="0" err="1"/>
              <a:t>Books</a:t>
            </a:r>
            <a:r>
              <a:rPr lang="es-CO" sz="1200" dirty="0"/>
              <a:t>", "</a:t>
            </a:r>
            <a:r>
              <a:rPr lang="es-CO" sz="1200" dirty="0" err="1"/>
              <a:t>Programming</a:t>
            </a:r>
            <a:r>
              <a:rPr lang="es-CO" sz="1200" dirty="0"/>
              <a:t>" ], </a:t>
            </a:r>
            <a:r>
              <a:rPr lang="es-CO" sz="1200" dirty="0" err="1"/>
              <a:t>parent</a:t>
            </a:r>
            <a:r>
              <a:rPr lang="es-CO" sz="1200" dirty="0"/>
              <a:t>: "</a:t>
            </a:r>
            <a:r>
              <a:rPr lang="es-CO" sz="1200" dirty="0" err="1"/>
              <a:t>Programming</a:t>
            </a:r>
            <a:r>
              <a:rPr lang="es-CO" sz="1200" dirty="0"/>
              <a:t>" },</a:t>
            </a:r>
          </a:p>
          <a:p>
            <a:r>
              <a:rPr lang="es-CO" sz="1200" dirty="0"/>
              <a:t>  { _id: "</a:t>
            </a:r>
            <a:r>
              <a:rPr lang="es-CO" sz="1200" dirty="0" err="1"/>
              <a:t>Programming</a:t>
            </a:r>
            <a:r>
              <a:rPr lang="es-CO" sz="1200" dirty="0"/>
              <a:t>", </a:t>
            </a:r>
            <a:r>
              <a:rPr lang="es-CO" sz="1200" dirty="0" err="1"/>
              <a:t>ancestors</a:t>
            </a:r>
            <a:r>
              <a:rPr lang="es-CO" sz="1200" dirty="0"/>
              <a:t>: [ "</a:t>
            </a:r>
            <a:r>
              <a:rPr lang="es-CO" sz="1200" dirty="0" err="1"/>
              <a:t>Books</a:t>
            </a:r>
            <a:r>
              <a:rPr lang="es-CO" sz="1200" dirty="0"/>
              <a:t>" ], </a:t>
            </a:r>
            <a:r>
              <a:rPr lang="es-CO" sz="1200" dirty="0" err="1"/>
              <a:t>parent</a:t>
            </a:r>
            <a:r>
              <a:rPr lang="es-CO" sz="1200" dirty="0"/>
              <a:t>: "</a:t>
            </a:r>
            <a:r>
              <a:rPr lang="es-CO" sz="1200" dirty="0" err="1"/>
              <a:t>Books</a:t>
            </a:r>
            <a:r>
              <a:rPr lang="es-CO" sz="1200" dirty="0"/>
              <a:t>" },</a:t>
            </a:r>
          </a:p>
          <a:p>
            <a:r>
              <a:rPr lang="es-CO" sz="1200" dirty="0"/>
              <a:t>  { _id: "</a:t>
            </a:r>
            <a:r>
              <a:rPr lang="es-CO" sz="1200" dirty="0" err="1"/>
              <a:t>Books</a:t>
            </a:r>
            <a:r>
              <a:rPr lang="es-CO" sz="1200" dirty="0"/>
              <a:t>", </a:t>
            </a:r>
            <a:r>
              <a:rPr lang="es-CO" sz="1200" dirty="0" err="1"/>
              <a:t>ancestors</a:t>
            </a:r>
            <a:r>
              <a:rPr lang="es-CO" sz="1200" dirty="0"/>
              <a:t>: [ ], </a:t>
            </a:r>
            <a:r>
              <a:rPr lang="es-CO" sz="1200" dirty="0" err="1"/>
              <a:t>parent</a:t>
            </a:r>
            <a:r>
              <a:rPr lang="es-CO" sz="1200" dirty="0"/>
              <a:t>: </a:t>
            </a:r>
            <a:r>
              <a:rPr lang="es-CO" sz="1200" dirty="0" err="1"/>
              <a:t>null</a:t>
            </a:r>
            <a:r>
              <a:rPr lang="es-CO" sz="1200" dirty="0"/>
              <a:t> }</a:t>
            </a:r>
          </a:p>
          <a:p>
            <a:r>
              <a:rPr lang="es-CO" sz="1200" dirty="0"/>
              <a:t>] )</a:t>
            </a:r>
            <a:endParaRPr lang="es-CO" sz="1100" dirty="0"/>
          </a:p>
          <a:p>
            <a:endParaRPr lang="es-CO" sz="1100" dirty="0"/>
          </a:p>
          <a:p>
            <a:endParaRPr lang="es-CO"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9ECE3D-42B8-FF81-51D1-572621B497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71" t="30373" r="41721" b="19468"/>
          <a:stretch/>
        </p:blipFill>
        <p:spPr>
          <a:xfrm>
            <a:off x="438003" y="2258442"/>
            <a:ext cx="4960199" cy="39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25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Diseño de BD en Mongo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651119" y="1336134"/>
            <a:ext cx="10156825" cy="397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/>
            <a:r>
              <a:rPr lang="en-US" sz="2800" b="1" i="0" dirty="0">
                <a:solidFill>
                  <a:srgbClr val="001E2B"/>
                </a:solidFill>
                <a:effectLst/>
                <a:latin typeface="Euclid Circular A"/>
              </a:rPr>
              <a:t>Model Tree Structures with Materialized Paths</a:t>
            </a:r>
            <a:r>
              <a:rPr lang="es-MX" sz="2800" b="1" i="0" dirty="0">
                <a:solidFill>
                  <a:srgbClr val="001E2B"/>
                </a:solidFill>
                <a:effectLst/>
                <a:latin typeface="Euclid Circular A"/>
              </a:rPr>
              <a:t>:</a:t>
            </a:r>
          </a:p>
          <a:p>
            <a:pPr marL="342900" indent="-342900" algn="just"/>
            <a:r>
              <a:rPr lang="en-US" b="0" i="0" dirty="0">
                <a:solidFill>
                  <a:schemeClr val="tx1"/>
                </a:solidFill>
                <a:effectLst/>
                <a:latin typeface="MongoDB Value Serif"/>
              </a:rPr>
              <a:t>https://www.mongodb.com/docs/manual/tutorial/model-tree-structures-with-ancestors-array/</a:t>
            </a:r>
            <a:endParaRPr lang="en-US" sz="2800" b="0" i="0" dirty="0">
              <a:solidFill>
                <a:schemeClr val="tx1"/>
              </a:solidFill>
              <a:effectLst/>
              <a:latin typeface="MongoDB Value Serif"/>
            </a:endParaRPr>
          </a:p>
          <a:p>
            <a:pPr marL="342900" indent="-342900" algn="just"/>
            <a:endParaRPr lang="en-US" sz="2800" b="0" i="0" dirty="0">
              <a:solidFill>
                <a:schemeClr val="tx1"/>
              </a:solidFill>
              <a:effectLst/>
              <a:latin typeface="MongoDB Value Serif"/>
            </a:endParaRPr>
          </a:p>
          <a:p>
            <a:pPr marL="342900" indent="-342900" algn="just"/>
            <a:endParaRPr lang="en-US" sz="2800" dirty="0">
              <a:solidFill>
                <a:schemeClr val="tx1"/>
              </a:solidFill>
              <a:latin typeface="MongoDB Value Serif"/>
            </a:endParaRPr>
          </a:p>
          <a:p>
            <a:pPr marL="342900" indent="-342900" algn="just"/>
            <a:endParaRPr lang="en-US" sz="2800" b="0" i="0" dirty="0">
              <a:solidFill>
                <a:schemeClr val="tx1"/>
              </a:solidFill>
              <a:effectLst/>
              <a:latin typeface="MongoDB Value Serif"/>
            </a:endParaRPr>
          </a:p>
          <a:p>
            <a:pPr marL="342900" indent="-342900" algn="just"/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6AF38B-C4A6-F496-0318-13BD5892CFF9}"/>
              </a:ext>
            </a:extLst>
          </p:cNvPr>
          <p:cNvSpPr txBox="1"/>
          <p:nvPr/>
        </p:nvSpPr>
        <p:spPr>
          <a:xfrm>
            <a:off x="5398203" y="2359626"/>
            <a:ext cx="6249154" cy="17389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CO" sz="1200" dirty="0" err="1"/>
              <a:t>db.categories.insertMany</a:t>
            </a:r>
            <a:r>
              <a:rPr lang="es-CO" sz="1200" dirty="0"/>
              <a:t>( [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Books</a:t>
            </a:r>
            <a:r>
              <a:rPr lang="es-CO" sz="1200" dirty="0"/>
              <a:t>", </a:t>
            </a:r>
            <a:r>
              <a:rPr lang="es-CO" sz="1200" dirty="0" err="1"/>
              <a:t>path</a:t>
            </a:r>
            <a:r>
              <a:rPr lang="es-CO" sz="1200" dirty="0"/>
              <a:t>: </a:t>
            </a:r>
            <a:r>
              <a:rPr lang="es-CO" sz="1200" dirty="0" err="1"/>
              <a:t>null</a:t>
            </a:r>
            <a:r>
              <a:rPr lang="es-CO" sz="1200" dirty="0"/>
              <a:t> },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Programming</a:t>
            </a:r>
            <a:r>
              <a:rPr lang="es-CO" sz="1200" dirty="0"/>
              <a:t>", </a:t>
            </a:r>
            <a:r>
              <a:rPr lang="es-CO" sz="1200" dirty="0" err="1"/>
              <a:t>path</a:t>
            </a:r>
            <a:r>
              <a:rPr lang="es-CO" sz="1200" dirty="0"/>
              <a:t>: ",</a:t>
            </a:r>
            <a:r>
              <a:rPr lang="es-CO" sz="1200" dirty="0" err="1"/>
              <a:t>Books</a:t>
            </a:r>
            <a:r>
              <a:rPr lang="es-CO" sz="1200" dirty="0"/>
              <a:t>," },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Databases</a:t>
            </a:r>
            <a:r>
              <a:rPr lang="es-CO" sz="1200" dirty="0"/>
              <a:t>", </a:t>
            </a:r>
            <a:r>
              <a:rPr lang="es-CO" sz="1200" dirty="0" err="1"/>
              <a:t>path</a:t>
            </a:r>
            <a:r>
              <a:rPr lang="es-CO" sz="1200" dirty="0"/>
              <a:t>: ",</a:t>
            </a:r>
            <a:r>
              <a:rPr lang="es-CO" sz="1200" dirty="0" err="1"/>
              <a:t>Books,Programming</a:t>
            </a:r>
            <a:r>
              <a:rPr lang="es-CO" sz="1200" dirty="0"/>
              <a:t>," },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Languages</a:t>
            </a:r>
            <a:r>
              <a:rPr lang="es-CO" sz="1200" dirty="0"/>
              <a:t>", </a:t>
            </a:r>
            <a:r>
              <a:rPr lang="es-CO" sz="1200" dirty="0" err="1"/>
              <a:t>path</a:t>
            </a:r>
            <a:r>
              <a:rPr lang="es-CO" sz="1200" dirty="0"/>
              <a:t>: ",</a:t>
            </a:r>
            <a:r>
              <a:rPr lang="es-CO" sz="1200" dirty="0" err="1"/>
              <a:t>Books,Programming</a:t>
            </a:r>
            <a:r>
              <a:rPr lang="es-CO" sz="1200" dirty="0"/>
              <a:t>," },</a:t>
            </a:r>
          </a:p>
          <a:p>
            <a:r>
              <a:rPr lang="es-CO" sz="1200" dirty="0"/>
              <a:t>   { _id: "MongoDB", </a:t>
            </a:r>
            <a:r>
              <a:rPr lang="es-CO" sz="1200" dirty="0" err="1"/>
              <a:t>path</a:t>
            </a:r>
            <a:r>
              <a:rPr lang="es-CO" sz="1200" dirty="0"/>
              <a:t>: ",</a:t>
            </a:r>
            <a:r>
              <a:rPr lang="es-CO" sz="1200" dirty="0" err="1"/>
              <a:t>Books,Programming,Databases</a:t>
            </a:r>
            <a:r>
              <a:rPr lang="es-CO" sz="1200" dirty="0"/>
              <a:t>," },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dbm</a:t>
            </a:r>
            <a:r>
              <a:rPr lang="es-CO" sz="1200" dirty="0"/>
              <a:t>", </a:t>
            </a:r>
            <a:r>
              <a:rPr lang="es-CO" sz="1200" dirty="0" err="1"/>
              <a:t>path</a:t>
            </a:r>
            <a:r>
              <a:rPr lang="es-CO" sz="1200" dirty="0"/>
              <a:t>: ",</a:t>
            </a:r>
            <a:r>
              <a:rPr lang="es-CO" sz="1200" dirty="0" err="1"/>
              <a:t>Books,Programming,Databases</a:t>
            </a:r>
            <a:r>
              <a:rPr lang="es-CO" sz="1200" dirty="0"/>
              <a:t>," }</a:t>
            </a:r>
          </a:p>
          <a:p>
            <a:r>
              <a:rPr lang="es-CO" sz="1200" dirty="0"/>
              <a:t>] )</a:t>
            </a:r>
          </a:p>
          <a:p>
            <a:endParaRPr lang="es-CO"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9ECE3D-42B8-FF81-51D1-572621B497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71" t="30373" r="41721" b="19468"/>
          <a:stretch/>
        </p:blipFill>
        <p:spPr>
          <a:xfrm>
            <a:off x="438003" y="2258442"/>
            <a:ext cx="4960199" cy="39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10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Diseño de BD en Mongo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651119" y="1336134"/>
            <a:ext cx="10156825" cy="397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/>
            <a:r>
              <a:rPr lang="en-US" sz="2800" b="1" i="0" dirty="0">
                <a:solidFill>
                  <a:srgbClr val="001E2B"/>
                </a:solidFill>
                <a:effectLst/>
                <a:latin typeface="Euclid Circular A"/>
              </a:rPr>
              <a:t>Model Tree Structures with Nested(</a:t>
            </a:r>
            <a:r>
              <a:rPr lang="en-US" sz="2800" b="1" i="0" dirty="0" err="1">
                <a:solidFill>
                  <a:srgbClr val="001E2B"/>
                </a:solidFill>
                <a:effectLst/>
                <a:latin typeface="Euclid Circular A"/>
              </a:rPr>
              <a:t>anidado</a:t>
            </a:r>
            <a:r>
              <a:rPr lang="en-US" sz="2800" b="1" i="0" dirty="0">
                <a:solidFill>
                  <a:srgbClr val="001E2B"/>
                </a:solidFill>
                <a:effectLst/>
                <a:latin typeface="Euclid Circular A"/>
              </a:rPr>
              <a:t>) Sets</a:t>
            </a:r>
            <a:r>
              <a:rPr lang="es-MX" sz="2800" b="1" i="0" dirty="0">
                <a:solidFill>
                  <a:srgbClr val="001E2B"/>
                </a:solidFill>
                <a:effectLst/>
                <a:latin typeface="Euclid Circular A"/>
              </a:rPr>
              <a:t>:</a:t>
            </a:r>
          </a:p>
          <a:p>
            <a:pPr marL="342900" indent="-342900" algn="just"/>
            <a:r>
              <a:rPr lang="en-US" b="0" i="0" dirty="0">
                <a:solidFill>
                  <a:schemeClr val="tx1"/>
                </a:solidFill>
                <a:effectLst/>
                <a:latin typeface="MongoDB Value Serif"/>
              </a:rPr>
              <a:t>https://www.mongodb.com/docs/manual/tutorial/model-tree-structures-with-ancestors-array/</a:t>
            </a:r>
            <a:endParaRPr lang="en-US" sz="2800" b="0" i="0" dirty="0">
              <a:solidFill>
                <a:schemeClr val="tx1"/>
              </a:solidFill>
              <a:effectLst/>
              <a:latin typeface="MongoDB Value Serif"/>
            </a:endParaRPr>
          </a:p>
          <a:p>
            <a:pPr marL="342900" indent="-342900" algn="just"/>
            <a:endParaRPr lang="en-US" sz="2800" b="0" i="0" dirty="0">
              <a:solidFill>
                <a:schemeClr val="tx1"/>
              </a:solidFill>
              <a:effectLst/>
              <a:latin typeface="MongoDB Value Serif"/>
            </a:endParaRPr>
          </a:p>
          <a:p>
            <a:pPr marL="342900" indent="-342900" algn="just"/>
            <a:endParaRPr lang="en-US" sz="2800" dirty="0">
              <a:solidFill>
                <a:schemeClr val="tx1"/>
              </a:solidFill>
              <a:latin typeface="MongoDB Value Serif"/>
            </a:endParaRPr>
          </a:p>
          <a:p>
            <a:pPr marL="342900" indent="-342900" algn="just"/>
            <a:endParaRPr lang="en-US" sz="2800" b="0" i="0" dirty="0">
              <a:solidFill>
                <a:schemeClr val="tx1"/>
              </a:solidFill>
              <a:effectLst/>
              <a:latin typeface="MongoDB Value Serif"/>
            </a:endParaRPr>
          </a:p>
          <a:p>
            <a:pPr marL="342900" indent="-342900" algn="just"/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323232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6AF38B-C4A6-F496-0318-13BD5892CFF9}"/>
              </a:ext>
            </a:extLst>
          </p:cNvPr>
          <p:cNvSpPr txBox="1"/>
          <p:nvPr/>
        </p:nvSpPr>
        <p:spPr>
          <a:xfrm>
            <a:off x="7180289" y="2359626"/>
            <a:ext cx="4714262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CO" sz="1200" dirty="0" err="1"/>
              <a:t>db.categories.insertMany</a:t>
            </a:r>
            <a:r>
              <a:rPr lang="es-CO" sz="1200" dirty="0"/>
              <a:t>( [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Books</a:t>
            </a:r>
            <a:r>
              <a:rPr lang="es-CO" sz="1200" dirty="0"/>
              <a:t>", </a:t>
            </a:r>
            <a:r>
              <a:rPr lang="es-CO" sz="1200" dirty="0" err="1"/>
              <a:t>parent</a:t>
            </a:r>
            <a:r>
              <a:rPr lang="es-CO" sz="1200" dirty="0"/>
              <a:t>: 0, </a:t>
            </a:r>
            <a:r>
              <a:rPr lang="es-CO" sz="1200" dirty="0" err="1"/>
              <a:t>left</a:t>
            </a:r>
            <a:r>
              <a:rPr lang="es-CO" sz="1200" dirty="0"/>
              <a:t>: 1, </a:t>
            </a:r>
            <a:r>
              <a:rPr lang="es-CO" sz="1200" dirty="0" err="1"/>
              <a:t>right</a:t>
            </a:r>
            <a:r>
              <a:rPr lang="es-CO" sz="1200" dirty="0"/>
              <a:t>: 12 },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Programming</a:t>
            </a:r>
            <a:r>
              <a:rPr lang="es-CO" sz="1200" dirty="0"/>
              <a:t>", </a:t>
            </a:r>
            <a:r>
              <a:rPr lang="es-CO" sz="1200" dirty="0" err="1"/>
              <a:t>parent</a:t>
            </a:r>
            <a:r>
              <a:rPr lang="es-CO" sz="1200" dirty="0"/>
              <a:t>: "</a:t>
            </a:r>
            <a:r>
              <a:rPr lang="es-CO" sz="1200" dirty="0" err="1"/>
              <a:t>Books</a:t>
            </a:r>
            <a:r>
              <a:rPr lang="es-CO" sz="1200" dirty="0"/>
              <a:t>", </a:t>
            </a:r>
            <a:r>
              <a:rPr lang="es-CO" sz="1200" dirty="0" err="1"/>
              <a:t>left</a:t>
            </a:r>
            <a:r>
              <a:rPr lang="es-CO" sz="1200" dirty="0"/>
              <a:t>: 2, </a:t>
            </a:r>
            <a:r>
              <a:rPr lang="es-CO" sz="1200" dirty="0" err="1"/>
              <a:t>right</a:t>
            </a:r>
            <a:r>
              <a:rPr lang="es-CO" sz="1200" dirty="0"/>
              <a:t>: 11 },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Languages</a:t>
            </a:r>
            <a:r>
              <a:rPr lang="es-CO" sz="1200" dirty="0"/>
              <a:t>", </a:t>
            </a:r>
            <a:r>
              <a:rPr lang="es-CO" sz="1200" dirty="0" err="1"/>
              <a:t>parent</a:t>
            </a:r>
            <a:r>
              <a:rPr lang="es-CO" sz="1200" dirty="0"/>
              <a:t>: "</a:t>
            </a:r>
            <a:r>
              <a:rPr lang="es-CO" sz="1200" dirty="0" err="1"/>
              <a:t>Programming</a:t>
            </a:r>
            <a:r>
              <a:rPr lang="es-CO" sz="1200" dirty="0"/>
              <a:t>", </a:t>
            </a:r>
            <a:r>
              <a:rPr lang="es-CO" sz="1200" dirty="0" err="1"/>
              <a:t>left</a:t>
            </a:r>
            <a:r>
              <a:rPr lang="es-CO" sz="1200" dirty="0"/>
              <a:t>: 3, </a:t>
            </a:r>
            <a:r>
              <a:rPr lang="es-CO" sz="1200" dirty="0" err="1"/>
              <a:t>right</a:t>
            </a:r>
            <a:r>
              <a:rPr lang="es-CO" sz="1200" dirty="0"/>
              <a:t>: 4 },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Databases</a:t>
            </a:r>
            <a:r>
              <a:rPr lang="es-CO" sz="1200" dirty="0"/>
              <a:t>", </a:t>
            </a:r>
            <a:r>
              <a:rPr lang="es-CO" sz="1200" dirty="0" err="1"/>
              <a:t>parent</a:t>
            </a:r>
            <a:r>
              <a:rPr lang="es-CO" sz="1200" dirty="0"/>
              <a:t>: "</a:t>
            </a:r>
            <a:r>
              <a:rPr lang="es-CO" sz="1200" dirty="0" err="1"/>
              <a:t>Programming</a:t>
            </a:r>
            <a:r>
              <a:rPr lang="es-CO" sz="1200" dirty="0"/>
              <a:t>", </a:t>
            </a:r>
            <a:r>
              <a:rPr lang="es-CO" sz="1200" dirty="0" err="1"/>
              <a:t>left</a:t>
            </a:r>
            <a:r>
              <a:rPr lang="es-CO" sz="1200" dirty="0"/>
              <a:t>: 5, </a:t>
            </a:r>
            <a:r>
              <a:rPr lang="es-CO" sz="1200" dirty="0" err="1"/>
              <a:t>right</a:t>
            </a:r>
            <a:r>
              <a:rPr lang="es-CO" sz="1200" dirty="0"/>
              <a:t>: 10 },</a:t>
            </a:r>
          </a:p>
          <a:p>
            <a:r>
              <a:rPr lang="es-CO" sz="1200" dirty="0"/>
              <a:t>   { _id: "MongoDB", </a:t>
            </a:r>
            <a:r>
              <a:rPr lang="es-CO" sz="1200" dirty="0" err="1"/>
              <a:t>parent</a:t>
            </a:r>
            <a:r>
              <a:rPr lang="es-CO" sz="1200" dirty="0"/>
              <a:t>: "</a:t>
            </a:r>
            <a:r>
              <a:rPr lang="es-CO" sz="1200" dirty="0" err="1"/>
              <a:t>Databases</a:t>
            </a:r>
            <a:r>
              <a:rPr lang="es-CO" sz="1200" dirty="0"/>
              <a:t>", </a:t>
            </a:r>
            <a:r>
              <a:rPr lang="es-CO" sz="1200" dirty="0" err="1"/>
              <a:t>left</a:t>
            </a:r>
            <a:r>
              <a:rPr lang="es-CO" sz="1200" dirty="0"/>
              <a:t>: 6, </a:t>
            </a:r>
            <a:r>
              <a:rPr lang="es-CO" sz="1200" dirty="0" err="1"/>
              <a:t>right</a:t>
            </a:r>
            <a:r>
              <a:rPr lang="es-CO" sz="1200" dirty="0"/>
              <a:t>: 7 },</a:t>
            </a:r>
          </a:p>
          <a:p>
            <a:r>
              <a:rPr lang="es-CO" sz="1200" dirty="0"/>
              <a:t>   { _id: "</a:t>
            </a:r>
            <a:r>
              <a:rPr lang="es-CO" sz="1200" dirty="0" err="1"/>
              <a:t>dbm</a:t>
            </a:r>
            <a:r>
              <a:rPr lang="es-CO" sz="1200" dirty="0"/>
              <a:t>", </a:t>
            </a:r>
            <a:r>
              <a:rPr lang="es-CO" sz="1200" dirty="0" err="1"/>
              <a:t>parent</a:t>
            </a:r>
            <a:r>
              <a:rPr lang="es-CO" sz="1200" dirty="0"/>
              <a:t>: "</a:t>
            </a:r>
            <a:r>
              <a:rPr lang="es-CO" sz="1200" dirty="0" err="1"/>
              <a:t>Databases</a:t>
            </a:r>
            <a:r>
              <a:rPr lang="es-CO" sz="1200" dirty="0"/>
              <a:t>", </a:t>
            </a:r>
            <a:r>
              <a:rPr lang="es-CO" sz="1200" dirty="0" err="1"/>
              <a:t>left</a:t>
            </a:r>
            <a:r>
              <a:rPr lang="es-CO" sz="1200" dirty="0"/>
              <a:t>: 8, </a:t>
            </a:r>
            <a:r>
              <a:rPr lang="es-CO" sz="1200" dirty="0" err="1"/>
              <a:t>right</a:t>
            </a:r>
            <a:r>
              <a:rPr lang="es-CO" sz="1200" dirty="0"/>
              <a:t>: 9 }</a:t>
            </a:r>
          </a:p>
          <a:p>
            <a:r>
              <a:rPr lang="es-CO" sz="1200" dirty="0"/>
              <a:t>] )</a:t>
            </a:r>
            <a:endParaRPr lang="es-CO" sz="11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568BA0-68B5-BB03-BD36-F8A7F4FEB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69" t="31029" r="30500" b="20061"/>
          <a:stretch/>
        </p:blipFill>
        <p:spPr>
          <a:xfrm>
            <a:off x="297449" y="2169239"/>
            <a:ext cx="6882839" cy="39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44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836caf2e8_2_0"/>
          <p:cNvSpPr txBox="1"/>
          <p:nvPr/>
        </p:nvSpPr>
        <p:spPr>
          <a:xfrm>
            <a:off x="297450" y="332650"/>
            <a:ext cx="114684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Cibergrafía</a:t>
            </a:r>
          </a:p>
        </p:txBody>
      </p:sp>
      <p:sp>
        <p:nvSpPr>
          <p:cNvPr id="232" name="Google Shape;232;g13836caf2e8_2_0"/>
          <p:cNvSpPr txBox="1"/>
          <p:nvPr/>
        </p:nvSpPr>
        <p:spPr>
          <a:xfrm>
            <a:off x="561975" y="1999615"/>
            <a:ext cx="10156825" cy="510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None/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https://www.mongodb.com/try/download/community</a:t>
            </a:r>
            <a:endParaRPr lang="es-ES" sz="2000" b="0" i="0" dirty="0">
              <a:solidFill>
                <a:srgbClr val="32323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 dirty="0">
              <a:hlinkClick r:id="rId3"/>
            </a:endParaRPr>
          </a:p>
          <a:p>
            <a:pPr marL="0" indent="0">
              <a:buNone/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dirty="0">
                <a:sym typeface="+mn-ea"/>
                <a:hlinkClick r:id="rId3"/>
              </a:rPr>
              <a:t>https://www.youtube.com/watch?v=coNkymZrk9Y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 dirty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https://www.grapheverywhere.com/bases-de-datos-nosql-marcas-tipos-ventajas/</a:t>
            </a:r>
            <a:endParaRPr lang="es-ES" sz="2000" dirty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 b="1" i="0" dirty="0">
              <a:solidFill>
                <a:srgbClr val="32323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i="1" dirty="0">
                <a:sym typeface="+mn-ea"/>
                <a:hlinkClick r:id="rId4"/>
              </a:rPr>
              <a:t>https://www.youtube.com/watch?v=GNJS4DaKNp4</a:t>
            </a:r>
            <a:endParaRPr lang="es-ES" sz="2000" i="1" dirty="0"/>
          </a:p>
          <a:p>
            <a:pPr marL="0" indent="0" algn="just">
              <a:buNone/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 i="1" dirty="0"/>
          </a:p>
          <a:p>
            <a:pPr marL="0" indent="0" algn="just">
              <a:buNone/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dirty="0">
                <a:latin typeface="+mj-lt"/>
                <a:sym typeface="+mn-ea"/>
                <a:hlinkClick r:id="rId5"/>
              </a:rPr>
              <a:t>https://core.ac.uk/download/pdf/44310803.pdf</a:t>
            </a:r>
            <a:endParaRPr lang="es-ES" sz="2000" dirty="0">
              <a:latin typeface="+mj-lt"/>
            </a:endParaRPr>
          </a:p>
          <a:p>
            <a:pPr marL="0" indent="0" algn="just">
              <a:buNone/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s-ES" sz="2000" dirty="0">
              <a:latin typeface="+mj-lt"/>
            </a:endParaRPr>
          </a:p>
          <a:p>
            <a:pPr marL="0" indent="0" algn="just">
              <a:buNone/>
              <a:defRPr lang="en-US" sz="1800" b="1" cap="none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r>
              <a:rPr lang="es-ES" sz="2000" dirty="0">
                <a:latin typeface="+mj-lt"/>
                <a:sym typeface="+mn-ea"/>
              </a:rPr>
              <a:t>https://dosideas.com/noticias/base-de-datos/973-acid-en-las-bases-de-datos </a:t>
            </a:r>
            <a:endParaRPr lang="es-ES" sz="20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rgbClr val="32323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13836caf2e8_0_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027833" y="317431"/>
            <a:ext cx="811390" cy="79058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3836caf2e8_0_15"/>
          <p:cNvSpPr txBox="1"/>
          <p:nvPr/>
        </p:nvSpPr>
        <p:spPr>
          <a:xfrm>
            <a:off x="1028650" y="1622950"/>
            <a:ext cx="8357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Bases de datos documentales</a:t>
            </a:r>
          </a:p>
        </p:txBody>
      </p:sp>
      <p:sp>
        <p:nvSpPr>
          <p:cNvPr id="150" name="Google Shape;150;g13836caf2e8_0_15"/>
          <p:cNvSpPr txBox="1"/>
          <p:nvPr/>
        </p:nvSpPr>
        <p:spPr>
          <a:xfrm>
            <a:off x="1028650" y="2743200"/>
            <a:ext cx="98616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800">
                <a:solidFill>
                  <a:srgbClr val="323232"/>
                </a:solidFill>
              </a:rPr>
              <a:t>“Una base de datos documental u orientada a documentos, es un tipo de BBDD NoSQL que orienta su funcionamiento a datos alojados en documentos o tiendas de documentos. Estas bases de datos se utilizan para almacenar, recuperar y administrar datos semiestructurados.”</a:t>
            </a:r>
            <a:endParaRPr sz="18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800">
                <a:solidFill>
                  <a:srgbClr val="323232"/>
                </a:solidFill>
              </a:rPr>
              <a:t>Las bases de datos documentales almacenan cada uno de los registros y los datos asociados en un solo documento. Cada documento contiene datos semiestructurados que pueden ser consultados con diferentes herramientas de análisis. 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 panose="020B0604020202020204"/>
              <a:buNone/>
            </a:pPr>
            <a:endParaRPr>
              <a:solidFill>
                <a:srgbClr val="323232"/>
              </a:solidFill>
            </a:endParaRPr>
          </a:p>
        </p:txBody>
      </p:sp>
      <p:sp>
        <p:nvSpPr>
          <p:cNvPr id="151" name="Google Shape;151;g13836caf2e8_0_15"/>
          <p:cNvSpPr/>
          <p:nvPr/>
        </p:nvSpPr>
        <p:spPr>
          <a:xfrm>
            <a:off x="1145434" y="2529161"/>
            <a:ext cx="957900" cy="609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13836caf2e8_0_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027833" y="317431"/>
            <a:ext cx="811390" cy="790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3836caf2e8_0_23"/>
          <p:cNvSpPr txBox="1"/>
          <p:nvPr/>
        </p:nvSpPr>
        <p:spPr>
          <a:xfrm>
            <a:off x="1028644" y="1622950"/>
            <a:ext cx="6291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Bases de datos no sql</a:t>
            </a:r>
          </a:p>
        </p:txBody>
      </p:sp>
      <p:sp>
        <p:nvSpPr>
          <p:cNvPr id="158" name="Google Shape;158;g13836caf2e8_0_23"/>
          <p:cNvSpPr txBox="1"/>
          <p:nvPr/>
        </p:nvSpPr>
        <p:spPr>
          <a:xfrm>
            <a:off x="1028649" y="2812575"/>
            <a:ext cx="59451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 panose="020B0604020202020204"/>
              <a:buNone/>
            </a:pPr>
            <a:r>
              <a:rPr lang="es-ES" sz="1800">
                <a:solidFill>
                  <a:srgbClr val="323232"/>
                </a:solidFill>
              </a:rPr>
              <a:t>Las bases de datos no sql más reconocidas son; MongoDb, de 10gen, y CouchDB, de Apache.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rgbClr val="32323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 panose="020B0604020202020204"/>
              <a:buNone/>
            </a:pPr>
            <a:r>
              <a:rPr lang="es-ES" sz="1800">
                <a:solidFill>
                  <a:srgbClr val="323232"/>
                </a:solidFill>
              </a:rPr>
              <a:t>También gozan de un gran reconocimiento en el mundo de las Bases de datos NoSQL la  RavenDB, de Hibernating Rhinos, BaseX, djondb, eXist, SimpleDB, de Amazon, IBM Lotus Domino y Terrastore.”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323232"/>
              </a:solidFill>
            </a:endParaRPr>
          </a:p>
        </p:txBody>
      </p:sp>
      <p:sp>
        <p:nvSpPr>
          <p:cNvPr id="159" name="Google Shape;159;g13836caf2e8_0_23"/>
          <p:cNvSpPr/>
          <p:nvPr/>
        </p:nvSpPr>
        <p:spPr>
          <a:xfrm>
            <a:off x="1145434" y="2529161"/>
            <a:ext cx="957900" cy="609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0" name="Google Shape;160;g13836caf2e8_0_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6150" y="1916925"/>
            <a:ext cx="4391976" cy="29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36caf2e8_0_41"/>
          <p:cNvSpPr txBox="1"/>
          <p:nvPr/>
        </p:nvSpPr>
        <p:spPr>
          <a:xfrm>
            <a:off x="510520" y="332650"/>
            <a:ext cx="11255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Ventajas bases de datos no sql</a:t>
            </a:r>
          </a:p>
        </p:txBody>
      </p:sp>
      <p:graphicFrame>
        <p:nvGraphicFramePr>
          <p:cNvPr id="2" name="Tabla 1"/>
          <p:cNvGraphicFramePr/>
          <p:nvPr/>
        </p:nvGraphicFramePr>
        <p:xfrm>
          <a:off x="1828800" y="3048000"/>
          <a:ext cx="8533130" cy="2317750"/>
        </p:xfrm>
        <a:graphic>
          <a:graphicData uri="http://schemas.openxmlformats.org/drawingml/2006/table">
            <a:tbl>
              <a:tblPr bandCol="1">
                <a:tableStyleId>{C4B1156A-380E-4F78-BDF5-A606A8083BF9}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sz="1800"/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sz="1800"/>
                        <a:t>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51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/>
                        <a:t>Alto rendimiento y baja exigencia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/>
                        <a:t>Flexibilidad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/>
                        <a:t>Escalabilidad horizontal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/>
                        <a:t>El volumen de datos no es problema</a:t>
                      </a:r>
                      <a:endParaRPr lang="es-ES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/>
                        <a:t>Funciones de Fiabilidad</a:t>
                      </a:r>
                      <a:endParaRPr sz="18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/>
                        <a:t>Incompatibilidad en consultas SQL</a:t>
                      </a:r>
                      <a:endParaRPr sz="1800" u="none" strike="noStrike" cap="none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/>
                        <a:t>Aplicabilidad</a:t>
                      </a:r>
                      <a:endParaRPr sz="18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836caf2e8_0_75"/>
          <p:cNvSpPr txBox="1"/>
          <p:nvPr/>
        </p:nvSpPr>
        <p:spPr>
          <a:xfrm>
            <a:off x="510520" y="332650"/>
            <a:ext cx="11255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Bases de datos no sql vs sql</a:t>
            </a:r>
          </a:p>
        </p:txBody>
      </p:sp>
      <p:graphicFrame>
        <p:nvGraphicFramePr>
          <p:cNvPr id="183" name="Google Shape;183;g13836caf2e8_0_75"/>
          <p:cNvGraphicFramePr/>
          <p:nvPr/>
        </p:nvGraphicFramePr>
        <p:xfrm>
          <a:off x="360975" y="2178499"/>
          <a:ext cx="11255400" cy="4124345"/>
        </p:xfrm>
        <a:graphic>
          <a:graphicData uri="http://schemas.openxmlformats.org/drawingml/2006/table">
            <a:tbl>
              <a:tblPr bandCol="1">
                <a:noFill/>
                <a:tableStyleId>{C4B1156A-380E-4F78-BDF5-A606A8083BF9}</a:tableStyleId>
              </a:tblPr>
              <a:tblGrid>
                <a:gridCol w="38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s-ES" sz="1800" u="none" strike="noStrike" cap="none"/>
                        <a:t>DOCUMENTAL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s-ES" sz="1800" u="none" strike="noStrike" cap="none"/>
                        <a:t>RELACIONAL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r>
                        <a:rPr lang="es-ES" sz="1800" u="none" strike="noStrike" cap="none"/>
                        <a:t>                                 JSON                                    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endParaRPr sz="1800" u="none" strike="noStrike" cap="none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000"/>
                        <a:buFont typeface="Consolas" panose="020B0609020204030204"/>
                        <a:buNone/>
                      </a:pPr>
                      <a:r>
                        <a:rPr lang="es-ES" sz="1800"/>
                        <a:t>{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000"/>
                        <a:buFont typeface="Consolas" panose="020B0609020204030204"/>
                        <a:buNone/>
                      </a:pPr>
                      <a:r>
                        <a:rPr lang="es-ES" sz="1800"/>
                        <a:t>    </a:t>
                      </a:r>
                      <a:r>
                        <a:rPr lang="es-ES" sz="1700"/>
                        <a:t>"Nit" : "899.999034-1",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000"/>
                        <a:buFont typeface="Consolas" panose="020B0609020204030204"/>
                        <a:buNone/>
                      </a:pPr>
                      <a:r>
                        <a:rPr lang="es-ES" sz="1700"/>
                        <a:t>    "RazonSocial": "SENA",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000"/>
                        <a:buFont typeface="Consolas" panose="020B0609020204030204"/>
                        <a:buNone/>
                      </a:pPr>
                      <a:r>
                        <a:rPr lang="es-ES" sz="1700"/>
                        <a:t>    "CodCiudad": 05001,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000"/>
                        <a:buFont typeface="Consolas" panose="020B0609020204030204"/>
                        <a:buNone/>
                      </a:pPr>
                      <a:r>
                        <a:rPr lang="es-ES" sz="1700"/>
                        <a:t>    "NombreCiudad":"Medellín"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000"/>
                        <a:buFont typeface="Consolas" panose="020B0609020204030204"/>
                        <a:buNone/>
                      </a:pPr>
                      <a:r>
                        <a:rPr lang="es-ES" sz="1800"/>
                        <a:t>}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r>
                        <a:rPr lang="es-ES" sz="1800" u="none" strike="noStrike" cap="none"/>
                        <a:t>                                                                                 =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r>
                        <a:rPr lang="es-ES" sz="1800" u="none" strike="noStrike" cap="none"/>
                        <a:t>                                                                           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endParaRPr sz="19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endParaRPr sz="19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r>
                        <a:rPr lang="es-ES" sz="1900" u="none" strike="noStrike" cap="none"/>
                        <a:t>Datos Empresas                                                          Datos Ciudades</a:t>
                      </a:r>
                      <a:endParaRPr sz="19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endParaRPr sz="1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endParaRPr sz="1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r>
                        <a:rPr lang="es-ES" sz="1900" u="none" strike="noStrike" cap="none"/>
                        <a:t>                                                                        </a:t>
                      </a:r>
                      <a:endParaRPr sz="19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r>
                        <a:rPr lang="es-ES" sz="1900" u="none" strike="noStrike" cap="none"/>
                        <a:t>                                                                                                                </a:t>
                      </a:r>
                      <a:endParaRPr sz="19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r>
                        <a:rPr lang="es-ES" sz="1900"/>
                        <a:t>                                                              </a:t>
                      </a:r>
                      <a:r>
                        <a:rPr lang="es-ES" sz="1800"/>
                        <a:t>          </a:t>
                      </a:r>
                      <a:r>
                        <a:rPr lang="es-ES" sz="3000" u="none" strike="noStrike" cap="none"/>
                        <a:t>+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4" name="Google Shape;184;g13836caf2e8_0_75"/>
          <p:cNvGraphicFramePr/>
          <p:nvPr/>
        </p:nvGraphicFramePr>
        <p:xfrm>
          <a:off x="4436551" y="3921283"/>
          <a:ext cx="3640525" cy="1920300"/>
        </p:xfrm>
        <a:graphic>
          <a:graphicData uri="http://schemas.openxmlformats.org/drawingml/2006/table">
            <a:tbl>
              <a:tblPr firstRow="1" bandRow="1">
                <a:noFill/>
                <a:tableStyleId>{83B65A2E-8101-47ED-A0BE-F02E2EEB186B}</a:tableStyleId>
              </a:tblPr>
              <a:tblGrid>
                <a:gridCol w="132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r>
                        <a:rPr lang="es-ES" sz="1800" u="none" strike="noStrike" cap="none"/>
                        <a:t>Nit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r>
                        <a:rPr lang="es-ES" sz="1800" u="none" strike="noStrike" cap="none"/>
                        <a:t>RazonSocial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r>
                        <a:rPr lang="es-ES" sz="1800" u="none" strike="noStrike" cap="none"/>
                        <a:t>CodCiudad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s-ES" sz="16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890903938 </a:t>
                      </a:r>
                      <a:endParaRPr sz="16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s-ES" sz="160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Satena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s-ES" sz="16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05001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s-ES" sz="16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899.99903</a:t>
                      </a:r>
                      <a:endParaRPr sz="16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s-ES" sz="16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Sena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 panose="020B0604020202020204"/>
                        <a:buNone/>
                      </a:pPr>
                      <a:r>
                        <a:rPr lang="es-ES" sz="16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05001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5" name="Google Shape;185;g13836caf2e8_0_75"/>
          <p:cNvGraphicFramePr/>
          <p:nvPr/>
        </p:nvGraphicFramePr>
        <p:xfrm>
          <a:off x="8605746" y="4018035"/>
          <a:ext cx="2543800" cy="1726775"/>
        </p:xfrm>
        <a:graphic>
          <a:graphicData uri="http://schemas.openxmlformats.org/drawingml/2006/table">
            <a:tbl>
              <a:tblPr firstRow="1" bandRow="1">
                <a:noFill/>
                <a:tableStyleId>{83B65A2E-8101-47ED-A0BE-F02E2EEB186B}</a:tableStyleId>
              </a:tblPr>
              <a:tblGrid>
                <a:gridCol w="12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r>
                        <a:rPr lang="es-ES" sz="1800" u="none" strike="noStrike" cap="none"/>
                        <a:t>CodCiudad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r>
                        <a:rPr lang="es-ES" sz="1800" u="none" strike="noStrike" cap="none"/>
                        <a:t>Nombre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05001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r>
                        <a:rPr lang="es-ES" sz="1800" u="none" strike="noStrike" cap="none"/>
                        <a:t>Medellín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r>
                        <a:rPr lang="es-ES" sz="1800" u="none" strike="noStrike" cap="none"/>
                        <a:t>66001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r>
                        <a:rPr lang="es-ES" sz="1800" u="none" strike="noStrike" cap="none"/>
                        <a:t>Pereira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836caf2e8_0_103"/>
          <p:cNvSpPr txBox="1"/>
          <p:nvPr/>
        </p:nvSpPr>
        <p:spPr>
          <a:xfrm>
            <a:off x="510520" y="332650"/>
            <a:ext cx="11255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Principios base vs acid</a:t>
            </a:r>
          </a:p>
        </p:txBody>
      </p:sp>
      <p:graphicFrame>
        <p:nvGraphicFramePr>
          <p:cNvPr id="191" name="Google Shape;191;g13836caf2e8_0_103"/>
          <p:cNvGraphicFramePr/>
          <p:nvPr/>
        </p:nvGraphicFramePr>
        <p:xfrm>
          <a:off x="304823" y="1804149"/>
          <a:ext cx="11461100" cy="4572020"/>
        </p:xfrm>
        <a:graphic>
          <a:graphicData uri="http://schemas.openxmlformats.org/drawingml/2006/table">
            <a:tbl>
              <a:tblPr bandCol="1">
                <a:noFill/>
                <a:tableStyleId>{C4B1156A-380E-4F78-BDF5-A606A8083BF9}</a:tableStyleId>
              </a:tblPr>
              <a:tblGrid>
                <a:gridCol w="615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s-ES" sz="1800" b="1" i="1" u="none" strike="noStrike" cap="none"/>
                        <a:t>ACID en bd relacionales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s-ES" sz="1800" b="1" i="1" u="none" strike="noStrike" cap="none"/>
                        <a:t>BASE en bd no relacionales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050">
                <a:tc>
                  <a:txBody>
                    <a:bodyPr/>
                    <a:lstStyle/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800" u="none" strike="noStrike" cap="none"/>
                        <a:t>Atomicidad: La Atomicidad requiere que cada transacción sea "todo o nada</a:t>
                      </a:r>
                      <a:r>
                        <a:rPr lang="es-ES" sz="1800"/>
                        <a:t>”</a:t>
                      </a:r>
                      <a:endParaRPr sz="1800"/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endParaRPr sz="1800" u="none" strike="noStrike" cap="none"/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800" u="none" strike="noStrike" cap="none"/>
                        <a:t>Consistencia: </a:t>
                      </a:r>
                      <a:r>
                        <a:rPr lang="es-ES" sz="1800"/>
                        <a:t>S</a:t>
                      </a:r>
                      <a:r>
                        <a:rPr lang="es-ES" sz="1800" u="none" strike="noStrike" cap="none"/>
                        <a:t>e asegura que cualquier transacción llevará a la base de datos de un estado válido a otro estado válido. </a:t>
                      </a:r>
                      <a:endParaRPr sz="1800"/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endParaRPr sz="1800" u="none" strike="noStrike" cap="none"/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800" u="none" strike="noStrike" cap="none"/>
                        <a:t>Aislamiento: </a:t>
                      </a:r>
                      <a:r>
                        <a:rPr lang="es-ES" sz="1800"/>
                        <a:t>S</a:t>
                      </a:r>
                      <a:r>
                        <a:rPr lang="es-ES" sz="1800" u="none" strike="noStrike" cap="none"/>
                        <a:t>e asegura que la ejecución concurrente de las transacciones resulte en un estado del sistema que se obtendría si estas transacciones fueran ejecutadas una tr</a:t>
                      </a:r>
                      <a:r>
                        <a:rPr lang="es-ES" sz="1800"/>
                        <a:t>a</a:t>
                      </a:r>
                      <a:r>
                        <a:rPr lang="es-ES" sz="1800" u="none" strike="noStrike" cap="none"/>
                        <a:t>s de otra.</a:t>
                      </a:r>
                      <a:endParaRPr sz="1800"/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endParaRPr sz="1800" u="none" strike="noStrike" cap="none"/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800" u="none" strike="noStrike" cap="none"/>
                        <a:t>Durabilidad: La durabilidad significa que una vez que se confirmó una transacción (commit), quedará persistida</a:t>
                      </a:r>
                      <a:r>
                        <a:rPr lang="es-ES" sz="1800"/>
                        <a:t>.</a:t>
                      </a:r>
                      <a:r>
                        <a:rPr lang="es-ES" sz="1800" u="none" strike="noStrike" cap="none"/>
                        <a:t>  </a:t>
                      </a:r>
                      <a:endParaRPr sz="1800"/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r>
                        <a:rPr lang="es-ES" sz="1800" u="none" strike="noStrike" cap="none"/>
                        <a:t>                                                        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800" u="none" strike="noStrike" cap="none"/>
                        <a:t>Basic Availability. El sistema funciona incluso cuando alguna parte falla, debido a que el almacenamiento sigue los principios de distribución y replicación. </a:t>
                      </a:r>
                      <a:endParaRPr sz="180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endParaRPr sz="18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800" u="none" strike="noStrike" cap="none"/>
                        <a:t>Soft State. Los nodos no tienen porque ser consistentes entre si todo el tiempo. </a:t>
                      </a:r>
                      <a:endParaRPr sz="180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endParaRPr sz="18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s-ES" sz="1800" u="none" strike="noStrike" cap="none"/>
                        <a:t>Eventual Consistency. La consistencia se produce de forma eventual.</a:t>
                      </a:r>
                      <a:endParaRPr sz="180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 panose="020F0502020204030204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6228</TotalTime>
  <Words>3632</Words>
  <Application>Microsoft Office PowerPoint</Application>
  <PresentationFormat>Panorámica</PresentationFormat>
  <Paragraphs>592</Paragraphs>
  <Slides>45</Slides>
  <Notes>45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Euclid Circular A</vt:lpstr>
      <vt:lpstr>MongoDB Value Serif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TP</cp:lastModifiedBy>
  <cp:revision>24</cp:revision>
  <dcterms:created xsi:type="dcterms:W3CDTF">2022-09-19T01:43:00Z</dcterms:created>
  <dcterms:modified xsi:type="dcterms:W3CDTF">2023-04-24T11:46:43Z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  <property fmtid="{D5CDD505-2E9C-101B-9397-08002B2CF9AE}" pid="9" name="ICV">
    <vt:lpwstr>F7981B614C3741EA8139A960C00774A7</vt:lpwstr>
  </property>
  <property fmtid="{D5CDD505-2E9C-101B-9397-08002B2CF9AE}" pid="10" name="KSOProductBuildVer">
    <vt:lpwstr>3082-11.2.0.11306</vt:lpwstr>
  </property>
</Properties>
</file>