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76" r:id="rId4"/>
    <p:sldId id="258" r:id="rId5"/>
    <p:sldId id="259" r:id="rId6"/>
    <p:sldId id="260" r:id="rId7"/>
    <p:sldId id="261" r:id="rId8"/>
    <p:sldId id="262" r:id="rId9"/>
    <p:sldId id="263" r:id="rId10"/>
    <p:sldId id="37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8" r:id="rId23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3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249" autoAdjust="0"/>
  </p:normalViewPr>
  <p:slideViewPr>
    <p:cSldViewPr snapToGrid="0" showGuides="1">
      <p:cViewPr varScale="1">
        <p:scale>
          <a:sx n="68" d="100"/>
          <a:sy n="68" d="100"/>
        </p:scale>
        <p:origin x="846" y="72"/>
      </p:cViewPr>
      <p:guideLst>
        <p:guide orient="horz" pos="2213"/>
        <p:guide pos="381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60FBDFE-C587-4B4C-A407-44438C67B59E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4166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07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2351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67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3613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28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208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700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538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593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6113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0FBDFE-C587-4B4C-A407-44438C67B59E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69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/>
              <a:t>DART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MX" b="0" i="0" dirty="0">
                <a:solidFill>
                  <a:srgbClr val="666666"/>
                </a:solidFill>
                <a:effectLst/>
                <a:latin typeface="Helvetica Neue"/>
              </a:rPr>
              <a:t>“Dart es un lenguaje </a:t>
            </a:r>
            <a:r>
              <a:rPr lang="es-MX" b="0" i="1" dirty="0">
                <a:solidFill>
                  <a:srgbClr val="666666"/>
                </a:solidFill>
                <a:effectLst/>
                <a:latin typeface="Helvetica Neue"/>
              </a:rPr>
              <a:t>open </a:t>
            </a:r>
            <a:r>
              <a:rPr lang="es-MX" b="0" i="1" dirty="0" err="1">
                <a:solidFill>
                  <a:srgbClr val="666666"/>
                </a:solidFill>
                <a:effectLst/>
                <a:latin typeface="Helvetica Neue"/>
              </a:rPr>
              <a:t>source</a:t>
            </a:r>
            <a:r>
              <a:rPr lang="es-MX" b="0" i="0" dirty="0">
                <a:solidFill>
                  <a:srgbClr val="666666"/>
                </a:solidFill>
                <a:effectLst/>
                <a:latin typeface="Helvetica Neue"/>
              </a:rPr>
              <a:t> desarrollado en Google con el objetivo de permitir a los desarrolladores utilizar un lenguaje orientado a objetos”</a:t>
            </a:r>
            <a:endParaRPr lang="es-MX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Tipos de datos lista -</a:t>
            </a:r>
            <a:r>
              <a:rPr lang="es-ES" altLang="en-US" dirty="0" err="1"/>
              <a:t>solucón</a:t>
            </a:r>
            <a:endParaRPr lang="es-ES" alt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&gt; ventas = [567.33, 240.36,821.99, 245.78, 923.32, 111.25, 91.56, 23.43, 145.97, 114.21];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&gt; ventas1 = [];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ventas.sort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i = 0; i &lt;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ventas.length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(ventas[i]);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9BF2161-F68F-3E26-2AF3-D5C739303921}"/>
              </a:ext>
            </a:extLst>
          </p:cNvPr>
          <p:cNvSpPr/>
          <p:nvPr/>
        </p:nvSpPr>
        <p:spPr>
          <a:xfrm>
            <a:off x="6599583" y="2716695"/>
            <a:ext cx="3935896" cy="33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400" dirty="0"/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i = 0; i &lt; 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ventas.length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(ventas[i].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toStringAsFixed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   ventas1.add(ventas[i].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toStringAsFixed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(ventas1);</a:t>
            </a:r>
            <a:endParaRPr lang="es-MX" sz="1100" dirty="0"/>
          </a:p>
          <a:p>
            <a:pPr algn="ctr"/>
            <a:endParaRPr lang="es-MX" dirty="0"/>
          </a:p>
          <a:p>
            <a:pPr algn="ctr"/>
            <a:r>
              <a:rPr lang="es-MX" dirty="0"/>
              <a:t>}</a:t>
            </a:r>
          </a:p>
          <a:p>
            <a:pPr algn="ctr"/>
            <a:endParaRPr lang="es-MX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129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Tipos de datos map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024128" y="1600200"/>
            <a:ext cx="9720073" cy="470916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s-CO" sz="12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CO" sz="120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2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Objetos</a:t>
            </a:r>
            <a:r>
              <a:rPr lang="es-CO" sz="12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literales</a:t>
            </a:r>
            <a:r>
              <a:rPr lang="es-CO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12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diccionarios</a:t>
            </a:r>
            <a:r>
              <a:rPr lang="es-CO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 “</a:t>
            </a:r>
            <a:r>
              <a:rPr lang="es-MX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Un </a:t>
            </a:r>
            <a:r>
              <a:rPr lang="es-MX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MX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permite almacenar datos asociando una llave a un valor. Un objeto es usado como la llave y otro objeto es usado como el valor. Por ejemplo vamos a crear un </a:t>
            </a:r>
            <a:r>
              <a:rPr lang="es-MX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MX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donde las llaves sean un color y el valor sea su código hexadecimal.”</a:t>
            </a:r>
            <a:endParaRPr lang="es-CO" sz="12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personas 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'documento'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71280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'nombre'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'Diego </a:t>
            </a:r>
            <a:r>
              <a:rPr lang="es-CO" sz="1050" b="0" dirty="0" err="1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Lopez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100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(personas)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'nombre'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s-CO" sz="9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s-CO" sz="9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altLang="en-US" sz="1050" dirty="0"/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0F3B09-C8DE-FE53-D01E-796E7AB803E0}"/>
              </a:ext>
            </a:extLst>
          </p:cNvPr>
          <p:cNvSpPr/>
          <p:nvPr/>
        </p:nvSpPr>
        <p:spPr>
          <a:xfrm>
            <a:off x="5486400" y="2160905"/>
            <a:ext cx="4863548" cy="39483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Ejercicio: Crear 2 mapas con los datos de 2 entidades de su proyecto, imprimir los datos</a:t>
            </a:r>
            <a:endParaRPr lang="es-C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Tipos de datos </a:t>
            </a:r>
            <a:r>
              <a:rPr lang="es-ES" altLang="en-US" dirty="0" err="1"/>
              <a:t>map</a:t>
            </a:r>
            <a:endParaRPr lang="es-ES" alt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903812" y="1588167"/>
            <a:ext cx="9720073" cy="4803923"/>
          </a:xfrm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r>
              <a:rPr lang="es-CO" sz="3100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31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1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&gt; personas 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'documento'</a:t>
            </a:r>
            <a:r>
              <a:rPr lang="es-CO" sz="310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1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71280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'nombre'</a:t>
            </a:r>
            <a:r>
              <a:rPr lang="es-CO" sz="310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'Diego </a:t>
            </a:r>
            <a:r>
              <a:rPr lang="es-CO" sz="3100" b="0" dirty="0" err="1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Lopez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'salario'</a:t>
            </a:r>
            <a:r>
              <a:rPr lang="es-CO" sz="310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1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120000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personas</a:t>
            </a:r>
            <a:r>
              <a:rPr lang="es-CO" sz="31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addAll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100" b="0" dirty="0" err="1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cargo'</a:t>
            </a:r>
            <a:r>
              <a:rPr lang="es-CO" sz="3100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3100" b="0" dirty="0" err="1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'Ingeniero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'nombre'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'documento'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'salario'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s-CO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altLang="en-US" sz="2000" dirty="0"/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Funciones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328302"/>
              </p:ext>
            </p:extLst>
          </p:nvPr>
        </p:nvGraphicFramePr>
        <p:xfrm>
          <a:off x="1023937" y="1645920"/>
          <a:ext cx="10249113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5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/>
                        <a:t>Con argumentos</a:t>
                      </a:r>
                    </a:p>
                  </a:txBody>
                  <a:tcPr marL="81002" marR="8100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Con argumentos opcionales</a:t>
                      </a:r>
                    </a:p>
                  </a:txBody>
                  <a:tcPr marL="81002" marR="810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456"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'Diego'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(nombre)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 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dirty="0"/>
                    </a:p>
                  </a:txBody>
                  <a:tcPr marL="81002" marR="8100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'Diego'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(nombre)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mensaje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]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mensaje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dirty="0"/>
                    </a:p>
                  </a:txBody>
                  <a:tcPr marL="81002" marR="81002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Funciones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665988"/>
              </p:ext>
            </p:extLst>
          </p:nvPr>
        </p:nvGraphicFramePr>
        <p:xfrm>
          <a:off x="769714" y="1616274"/>
          <a:ext cx="1057157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6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/>
                        <a:t>Con argumentos obligatorios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563"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'Diego'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//saludar(nombre);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saludar2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(nombre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mensaje 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mensaje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]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mensaje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saludar2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mensaje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, 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mensaje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855445"/>
              </p:ext>
            </p:extLst>
          </p:nvPr>
        </p:nvGraphicFramePr>
        <p:xfrm>
          <a:off x="2156346" y="1575331"/>
          <a:ext cx="6796585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6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Ejemplo de Clase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instructor1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(instructor1)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lenguaje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821562"/>
              </p:ext>
            </p:extLst>
          </p:nvPr>
        </p:nvGraphicFramePr>
        <p:xfrm>
          <a:off x="1235964" y="1534387"/>
          <a:ext cx="9720072" cy="510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/>
                        <a:t>Ejemplo de Clase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9276">
                <a:tc>
                  <a:txBody>
                    <a:bodyPr/>
                    <a:lstStyle/>
                    <a:p>
                      <a:r>
                        <a:rPr lang="es-CO" sz="16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instructor1 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(nombre</a:t>
                      </a:r>
                      <a:r>
                        <a:rPr lang="es-CO" sz="16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'Diego'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lenguaje</a:t>
                      </a:r>
                      <a:r>
                        <a:rPr lang="es-CO" sz="16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'Dart'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(instructor1)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6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lenguaje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s-CO" sz="1600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6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6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6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6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})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CO" sz="16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toString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s-CO" sz="16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'Instructor: nombre: ${</a:t>
                      </a:r>
                      <a:r>
                        <a:rPr lang="es-CO" sz="16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6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6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}, lenguaje: ${</a:t>
                      </a:r>
                      <a:r>
                        <a:rPr lang="es-CO" sz="16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6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6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}'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803019"/>
              </p:ext>
            </p:extLst>
          </p:nvPr>
        </p:nvGraphicFramePr>
        <p:xfrm>
          <a:off x="2949054" y="750627"/>
          <a:ext cx="8794750" cy="601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4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/>
                        <a:t>Constructores con 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192">
                <a:tc>
                  <a:txBody>
                    <a:bodyPr/>
                    <a:lstStyle/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rawJson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'nombre'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 López'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'lenguaje'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'Dart'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instructor1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fromJson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rawJson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(instructor1)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//?opcional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lenguaje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 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//?opcional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s-CO" sz="1400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})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fromJson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//Recibe un mapa se ejecuta al momento de crear la instancia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'nombre'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//!:</a:t>
                      </a:r>
                      <a:r>
                        <a:rPr lang="es-CO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safety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'lenguaje'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'No tiene lenguaje'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//??: opcional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toString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'Instructor: nombre: ${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}, poder: ${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437397"/>
              </p:ext>
            </p:extLst>
          </p:nvPr>
        </p:nvGraphicFramePr>
        <p:xfrm>
          <a:off x="3208820" y="768032"/>
          <a:ext cx="8293100" cy="548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err="1"/>
                        <a:t>setters</a:t>
                      </a:r>
                      <a:r>
                        <a:rPr lang="es-ES" altLang="en-US" dirty="0"/>
                        <a:t> y </a:t>
                      </a:r>
                      <a:r>
                        <a:rPr lang="es-ES" altLang="en-US" dirty="0" err="1"/>
                        <a:t>getters</a:t>
                      </a:r>
                      <a:endParaRPr lang="es-E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605">
                <a:tc>
                  <a:txBody>
                    <a:bodyPr/>
                    <a:lstStyle/>
                    <a:p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s-CO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'</a:t>
                      </a:r>
                      <a:r>
                        <a:rPr lang="es-CO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dart.math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' as </a:t>
                      </a:r>
                      <a:r>
                        <a:rPr lang="es-CO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cuadrado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'Área: ${ 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calcularArea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() }'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'Lado: ${ 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 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Área: ${ 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}'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lado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lado )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lado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set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valor 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(valor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valor)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calcularArea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1699742" y="5203658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94629"/>
              </p:ext>
            </p:extLst>
          </p:nvPr>
        </p:nvGraphicFramePr>
        <p:xfrm>
          <a:off x="2647666" y="936689"/>
          <a:ext cx="8795887" cy="548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9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7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Clase abstracta: Clase que no se puede instanciar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perro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Perro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sonidoAnimal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(perro)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gato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Gato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sonidoAnimal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(gato)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sonidoAnimal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emitirSonido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abstract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patas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emitirSonido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Perro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implements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patas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emitirSonido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Guauuu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Gato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implements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patas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emitirSonido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Miauuu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5047900" y="5209881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DART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001A6E3-452F-A464-DD69-0ACF1759C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460380"/>
              </p:ext>
            </p:extLst>
          </p:nvPr>
        </p:nvGraphicFramePr>
        <p:xfrm>
          <a:off x="677863" y="2205558"/>
          <a:ext cx="909572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724">
                  <a:extLst>
                    <a:ext uri="{9D8B030D-6E8A-4147-A177-3AD203B41FA5}">
                      <a16:colId xmlns:a16="http://schemas.microsoft.com/office/drawing/2014/main" val="2911279631"/>
                    </a:ext>
                  </a:extLst>
                </a:gridCol>
              </a:tblGrid>
              <a:tr h="315613">
                <a:tc>
                  <a:txBody>
                    <a:bodyPr/>
                    <a:lstStyle/>
                    <a:p>
                      <a:r>
                        <a:rPr lang="es-MX" dirty="0"/>
                        <a:t>Características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522514"/>
                  </a:ext>
                </a:extLst>
              </a:tr>
              <a:tr h="3579826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Dart se diseñó con el objetivo de hacer el proceso de desarrollo lo más cómodo y rápido posible para los desarrolladores</a:t>
                      </a:r>
                    </a:p>
                    <a:p>
                      <a:pPr marL="0" indent="0" algn="just">
                        <a:buNone/>
                      </a:pP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None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¿Dónde se puede utilizar DART?</a:t>
                      </a:r>
                    </a:p>
                    <a:p>
                      <a:pPr marL="0" indent="0" algn="just">
                        <a:buNone/>
                      </a:pP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aplicaciones web, utilizando la librería de arte: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el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transpilador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transformar el código en Dart en JavaScript, o utilizando </a:t>
                      </a:r>
                      <a:r>
                        <a:rPr lang="es-MX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r>
                        <a:rPr lang="es-MX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como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AngularDart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servidores, utilizando las librerías de arte: http y arte: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También hay varios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pueden utilizar, como por ejemplo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Aqueduct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aplicaciones de consola.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aplicaciones móviles gracias a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Flutter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>
                        <a:buNone/>
                      </a:pP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None/>
                      </a:pPr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771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389567"/>
              </p:ext>
            </p:extLst>
          </p:nvPr>
        </p:nvGraphicFramePr>
        <p:xfrm>
          <a:off x="2759445" y="510540"/>
          <a:ext cx="82931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668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extends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7643">
                <a:tc>
                  <a:txBody>
                    <a:bodyPr/>
                    <a:lstStyle/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superman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Heroe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'Clark Kent'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luthor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Heroe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'Lex Luthor'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superman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luthor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abstract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Personaje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poder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Personaje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@override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toString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 $</a:t>
                      </a:r>
                      <a:r>
                        <a:rPr lang="es-CO" sz="1400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- $</a:t>
                      </a:r>
                      <a:r>
                        <a:rPr lang="es-CO" sz="1400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poder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Heroe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Personaje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valentia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Heroe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nombre)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super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Villano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Personaje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maldad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Villano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nombre)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super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4586922" y="5754904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FUTURES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884467"/>
              </p:ext>
            </p:extLst>
          </p:nvPr>
        </p:nvGraphicFramePr>
        <p:xfrm>
          <a:off x="2930525" y="982639"/>
          <a:ext cx="8293100" cy="546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4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Future: Tarea asíncrona que se ejecuta en diferente tiempo o hilo.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320">
                <a:tc>
                  <a:txBody>
                    <a:bodyPr/>
                    <a:lstStyle/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'Antes de la petición'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'https://www.sena.edu.co/api'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(data)  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toUpperCase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'Fin del programa'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delayed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Duration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seconds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 () 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 mundo - 3 segundos'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ASYNC</a:t>
            </a:r>
            <a:br>
              <a:rPr lang="es-ES" altLang="en-US" dirty="0"/>
            </a:br>
            <a:r>
              <a:rPr lang="es-ES" altLang="en-US" dirty="0"/>
              <a:t>AWAIT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995177"/>
              </p:ext>
            </p:extLst>
          </p:nvPr>
        </p:nvGraphicFramePr>
        <p:xfrm>
          <a:off x="2647666" y="712662"/>
          <a:ext cx="8915992" cy="546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err="1"/>
                        <a:t>Async</a:t>
                      </a:r>
                      <a:r>
                        <a:rPr lang="es-ES" altLang="en-US" dirty="0"/>
                        <a:t> - </a:t>
                      </a:r>
                      <a:r>
                        <a:rPr lang="es-ES" altLang="en-US" dirty="0" err="1"/>
                        <a:t>await</a:t>
                      </a:r>
                      <a:r>
                        <a:rPr lang="es-ES" altLang="en-US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3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'Antes de la </a:t>
                      </a:r>
                      <a:r>
                        <a:rPr lang="en-US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petición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data 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'https://www.sena.edu.co/api'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data 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getNombre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'7'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getNombre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'7'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print 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recibe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e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imprime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datos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//print(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);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'Fin del </a:t>
                      </a:r>
                      <a:r>
                        <a:rPr lang="en-US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programa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getNombre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id )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//El async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requiere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del future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'$</a:t>
                      </a:r>
                      <a:r>
                        <a:rPr lang="en-US" sz="1400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- Diego'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n-US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delayed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Duration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seconds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 () {</a:t>
                      </a: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 </a:t>
                      </a:r>
                      <a:r>
                        <a:rPr lang="en-US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mundo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- 3 </a:t>
                      </a:r>
                      <a:r>
                        <a:rPr lang="en-US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segundos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 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5443846" y="5407466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DART: Programas requeridos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001A6E3-452F-A464-DD69-0ACF1759C6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911279631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47145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Programas requeridos</a:t>
                      </a:r>
                      <a:endParaRPr lang="es-CO" dirty="0"/>
                    </a:p>
                  </a:txBody>
                  <a:tcPr marL="103396" marR="10339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Temas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VsCode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</a:p>
                  </a:txBody>
                  <a:tcPr marL="103396" marR="103396"/>
                </a:tc>
                <a:extLst>
                  <a:ext uri="{0D108BD9-81ED-4DB2-BD59-A6C34878D82A}">
                    <a16:rowId xmlns:a16="http://schemas.microsoft.com/office/drawing/2014/main" val="55652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Postman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Android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studio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Plugins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Awesome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Flutter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Snippets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Bracket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Colorizer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Dart</a:t>
                      </a: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Flutter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Icon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Theme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Paste JSON as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Terminal</a:t>
                      </a:r>
                    </a:p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 marL="103396" marR="103396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Tokio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Night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Pubspec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CO" dirty="0"/>
                    </a:p>
                  </a:txBody>
                  <a:tcPr marL="103396" marR="103396"/>
                </a:tc>
                <a:extLst>
                  <a:ext uri="{0D108BD9-81ED-4DB2-BD59-A6C34878D82A}">
                    <a16:rowId xmlns:a16="http://schemas.microsoft.com/office/drawing/2014/main" val="70727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23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¿Por qué DART?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n-US" dirty="0" err="1"/>
              <a:t>Aot</a:t>
            </a:r>
            <a:r>
              <a:rPr lang="es-ES" altLang="en-US" dirty="0"/>
              <a:t>: (</a:t>
            </a:r>
            <a:r>
              <a:rPr lang="es-ES" altLang="en-US" dirty="0" err="1"/>
              <a:t>Ahead</a:t>
            </a:r>
            <a:r>
              <a:rPr lang="es-ES" altLang="en-US" dirty="0"/>
              <a:t> </a:t>
            </a:r>
            <a:r>
              <a:rPr lang="es-ES" altLang="en-US" dirty="0" err="1"/>
              <a:t>of</a:t>
            </a:r>
            <a:r>
              <a:rPr lang="es-ES" altLang="en-US" dirty="0"/>
              <a:t> time): Compilado a un rápido y predecible código nativo</a:t>
            </a:r>
          </a:p>
          <a:p>
            <a:r>
              <a:rPr lang="es-ES" altLang="en-US" dirty="0"/>
              <a:t>Puede ser JIT (Just in Time): Compilado para una velocidad excepcional de desarrollo</a:t>
            </a:r>
          </a:p>
          <a:p>
            <a:r>
              <a:rPr lang="es-ES" altLang="en-US" dirty="0"/>
              <a:t>Hace fácil la creación de animaciones y </a:t>
            </a:r>
            <a:r>
              <a:rPr lang="es-ES" altLang="en-US" dirty="0" err="1"/>
              <a:t>transciciones</a:t>
            </a:r>
            <a:r>
              <a:rPr lang="es-ES" altLang="en-US" dirty="0"/>
              <a:t> que corren a 60 </a:t>
            </a:r>
            <a:r>
              <a:rPr lang="es-ES" altLang="en-US" dirty="0" err="1"/>
              <a:t>fps</a:t>
            </a:r>
            <a:r>
              <a:rPr lang="es-ES" altLang="en-US" dirty="0"/>
              <a:t>(</a:t>
            </a:r>
            <a:r>
              <a:rPr lang="es-ES" altLang="en-US" dirty="0" err="1"/>
              <a:t>frames</a:t>
            </a:r>
            <a:r>
              <a:rPr lang="es-ES" altLang="en-US" dirty="0"/>
              <a:t> por segundo)</a:t>
            </a:r>
          </a:p>
          <a:p>
            <a:endParaRPr lang="es-ES" altLang="en-US" dirty="0"/>
          </a:p>
          <a:p>
            <a:r>
              <a:rPr lang="es-ES" altLang="en-US" dirty="0"/>
              <a:t>Al ser compilado en código nativo no hay puentes innecesarios para correr el código.</a:t>
            </a:r>
          </a:p>
          <a:p>
            <a:endParaRPr lang="es-ES" altLang="en-US" dirty="0"/>
          </a:p>
          <a:p>
            <a:r>
              <a:rPr lang="es-ES" altLang="en-US" dirty="0"/>
              <a:t>Dart le permite a </a:t>
            </a:r>
            <a:r>
              <a:rPr lang="es-ES" altLang="en-US" dirty="0" err="1"/>
              <a:t>flutter</a:t>
            </a:r>
            <a:r>
              <a:rPr lang="es-ES" altLang="en-US" dirty="0"/>
              <a:t> evitar el diseño en archivos independientes como JSX o XML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DART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4580255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en-US" dirty="0"/>
              <a:t>En </a:t>
            </a:r>
            <a:r>
              <a:rPr lang="es-ES" altLang="en-US" dirty="0" err="1"/>
              <a:t>DartPad</a:t>
            </a:r>
            <a:r>
              <a:rPr lang="es-ES" altLang="en-US" dirty="0"/>
              <a:t> digitar el siguiente código:</a:t>
            </a:r>
          </a:p>
          <a:p>
            <a:pPr marL="0" indent="0">
              <a:buNone/>
            </a:pPr>
            <a:endParaRPr lang="es-ES" altLang="en-US" dirty="0"/>
          </a:p>
          <a:p>
            <a:endParaRPr lang="es-ES" altLang="en-US" dirty="0"/>
          </a:p>
          <a:p>
            <a:endParaRPr lang="es-ES" altLang="en-US" dirty="0"/>
          </a:p>
          <a:p>
            <a:endParaRPr lang="es-ES" altLang="en-US" dirty="0"/>
          </a:p>
          <a:p>
            <a:endParaRPr lang="es-ES" altLang="en-US" dirty="0"/>
          </a:p>
          <a:p>
            <a:endParaRPr lang="es-ES" altLang="en-US" dirty="0"/>
          </a:p>
        </p:txBody>
      </p:sp>
      <p:pic>
        <p:nvPicPr>
          <p:cNvPr id="5" name="Marcador de posición de contenido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1163"/>
          <a:stretch/>
        </p:blipFill>
        <p:spPr>
          <a:xfrm>
            <a:off x="5323206" y="1826260"/>
            <a:ext cx="5420994" cy="435102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65940D5-0268-8680-4976-CDF86EAB6F6B}"/>
              </a:ext>
            </a:extLst>
          </p:cNvPr>
          <p:cNvSpPr/>
          <p:nvPr/>
        </p:nvSpPr>
        <p:spPr>
          <a:xfrm>
            <a:off x="788303" y="2541514"/>
            <a:ext cx="4439652" cy="363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Tipos de datos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s-CO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String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nombre 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'Diego'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apellidos 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'López'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CO" b="0" i="1" dirty="0" err="1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CO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 nombre= 'López';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//final nombre= 'López';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es-CO" b="0" dirty="0">
                <a:solidFill>
                  <a:srgbClr val="E0687A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b="0" dirty="0">
                <a:solidFill>
                  <a:srgbClr val="E0687A"/>
                </a:solidFill>
                <a:effectLst/>
                <a:latin typeface="Consolas" panose="020B0609020204030204" pitchFamily="49" charset="0"/>
              </a:rPr>
              <a:t>apellidos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altLang="en-US" dirty="0">
              <a:sym typeface="+mn-ea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BC62C2-A74D-9FA1-E4AD-0AFA6F9D75C6}"/>
              </a:ext>
            </a:extLst>
          </p:cNvPr>
          <p:cNvSpPr/>
          <p:nvPr/>
        </p:nvSpPr>
        <p:spPr>
          <a:xfrm>
            <a:off x="7169426" y="2531165"/>
            <a:ext cx="3220278" cy="33660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Una variable </a:t>
            </a:r>
            <a:r>
              <a:rPr lang="es-MX" dirty="0" err="1"/>
              <a:t>const</a:t>
            </a:r>
            <a:r>
              <a:rPr lang="es-MX" dirty="0"/>
              <a:t> no puede ser algo a calcular a la hora de la ejecución, es decir, deben ser inicializadas con un valor constante.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Una final, aunque inmutable (es decir, su valor no puede cambiar), sí que se puede inicializar con algo en run-time:</a:t>
            </a:r>
          </a:p>
          <a:p>
            <a:pPr algn="ctr"/>
            <a:endParaRPr lang="es-MX" dirty="0"/>
          </a:p>
          <a:p>
            <a:pPr algn="ctr"/>
            <a:endParaRPr lang="es-C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Tipos de datos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s-CO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//Números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empleados 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salario 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500.50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es-CO" b="0" dirty="0">
                <a:solidFill>
                  <a:srgbClr val="E0687A"/>
                </a:solidFill>
                <a:effectLst/>
                <a:latin typeface="Consolas" panose="020B0609020204030204" pitchFamily="49" charset="0"/>
              </a:rPr>
              <a:t>empleados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es-CO" b="0" dirty="0">
                <a:solidFill>
                  <a:srgbClr val="E0687A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altLang="en-US" dirty="0"/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Tipos de datos boolean</a:t>
            </a:r>
          </a:p>
        </p:txBody>
      </p:sp>
      <p:graphicFrame>
        <p:nvGraphicFramePr>
          <p:cNvPr id="6" name="Marcador de posición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290638"/>
              </p:ext>
            </p:extLst>
          </p:nvPr>
        </p:nvGraphicFramePr>
        <p:xfrm>
          <a:off x="1023938" y="2286000"/>
          <a:ext cx="9720262" cy="386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5458"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estado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estado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'Estado  es activo'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'Estado es inactivo'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1002" marR="8100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estado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estado 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'Estado  es nulo'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'Estado no es nulo'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1002" marR="81002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Tipos de datos lista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s-MX" sz="1600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sz="16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MX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//Generar una lista de 100 números con un método estático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//Los métodos estáticos no requieren crear el objeto 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i="1" dirty="0">
                <a:solidFill>
                  <a:srgbClr val="9D7CD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masNumeros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MX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6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masNumeros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9BF2161-F68F-3E26-2AF3-D5C739303921}"/>
              </a:ext>
            </a:extLst>
          </p:cNvPr>
          <p:cNvSpPr/>
          <p:nvPr/>
        </p:nvSpPr>
        <p:spPr>
          <a:xfrm>
            <a:off x="6599583" y="2716695"/>
            <a:ext cx="3935896" cy="33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400" dirty="0"/>
          </a:p>
          <a:p>
            <a:pPr algn="ctr"/>
            <a:endParaRPr lang="es-MX" sz="1400" dirty="0"/>
          </a:p>
          <a:p>
            <a:pPr algn="just"/>
            <a:r>
              <a:rPr lang="es-MX" sz="1400" dirty="0"/>
              <a:t>A partir de los siguientes datos: 567.89, 240.99,821.05, 245.78, 923.32, 111.25, 91.56, 23.43, 145.97, 114.21</a:t>
            </a:r>
          </a:p>
          <a:p>
            <a:pPr algn="just"/>
            <a:endParaRPr lang="es-MX" sz="2000" dirty="0"/>
          </a:p>
          <a:p>
            <a:pPr algn="just"/>
            <a:endParaRPr lang="es-MX" sz="2000" dirty="0"/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Imprima ordenadamente los datos: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Calcular e imprimir: Promedio, valor máximo, valor mínimo,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Cantidad de valores superiores a 100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Cantidad de valores inferiores a 100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Almacene en otra lista auxiliar los datos redondeados a 1 cifra decimal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Imprima los datos de la lista x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Realizar un ejemplo con TAKE, SKIP y WHERE</a:t>
            </a:r>
          </a:p>
          <a:p>
            <a:pPr algn="ctr"/>
            <a:r>
              <a:rPr lang="es-MX" sz="800" dirty="0"/>
              <a:t>//</a:t>
            </a:r>
            <a:r>
              <a:rPr lang="es-MX" sz="800" b="0" dirty="0" err="1">
                <a:effectLst/>
                <a:latin typeface="Consolas" panose="020B0609020204030204" pitchFamily="49" charset="0"/>
              </a:rPr>
              <a:t>toStringAsFixed</a:t>
            </a:r>
            <a:endParaRPr lang="es-MX" sz="800" b="0" dirty="0">
              <a:effectLst/>
              <a:latin typeface="Consolas" panose="020B0609020204030204" pitchFamily="49" charset="0"/>
            </a:endParaRP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CO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6692</TotalTime>
  <Words>2059</Words>
  <Application>Microsoft Office PowerPoint</Application>
  <PresentationFormat>Panorámica</PresentationFormat>
  <Paragraphs>430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微软雅黑</vt:lpstr>
      <vt:lpstr>Arial</vt:lpstr>
      <vt:lpstr>Calibri</vt:lpstr>
      <vt:lpstr>Consolas</vt:lpstr>
      <vt:lpstr>Helvetica Neue</vt:lpstr>
      <vt:lpstr>Tw Cen MT</vt:lpstr>
      <vt:lpstr>Tw Cen MT Condensed</vt:lpstr>
      <vt:lpstr>Wingdings 3</vt:lpstr>
      <vt:lpstr>Integral</vt:lpstr>
      <vt:lpstr>DART</vt:lpstr>
      <vt:lpstr>DART</vt:lpstr>
      <vt:lpstr>DART: Programas requeridos</vt:lpstr>
      <vt:lpstr>¿Por qué DART?</vt:lpstr>
      <vt:lpstr>DART</vt:lpstr>
      <vt:lpstr>Tipos de datos</vt:lpstr>
      <vt:lpstr>Tipos de datos</vt:lpstr>
      <vt:lpstr>Tipos de datos boolean</vt:lpstr>
      <vt:lpstr>Tipos de datos lista</vt:lpstr>
      <vt:lpstr>Tipos de datos lista -solucón</vt:lpstr>
      <vt:lpstr>Tipos de datos map</vt:lpstr>
      <vt:lpstr>Tipos de datos map</vt:lpstr>
      <vt:lpstr>Funciones</vt:lpstr>
      <vt:lpstr>Funciones</vt:lpstr>
      <vt:lpstr>Clases</vt:lpstr>
      <vt:lpstr>Clases</vt:lpstr>
      <vt:lpstr>Clases</vt:lpstr>
      <vt:lpstr>Clases</vt:lpstr>
      <vt:lpstr>Clases</vt:lpstr>
      <vt:lpstr>Clases</vt:lpstr>
      <vt:lpstr>FUTURES</vt:lpstr>
      <vt:lpstr>ASYNC 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</dc:creator>
  <cp:lastModifiedBy>TP</cp:lastModifiedBy>
  <cp:revision>201</cp:revision>
  <dcterms:created xsi:type="dcterms:W3CDTF">2022-12-26T18:33:00Z</dcterms:created>
  <dcterms:modified xsi:type="dcterms:W3CDTF">2024-02-15T13:57:12Z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1033-11.2.0.11440</vt:lpwstr>
  </property>
  <property fmtid="{D5CDD505-2E9C-101B-9397-08002B2CF9AE}" pid="3" name="ICV">
    <vt:lpwstr>040C73C11151440CAF042B87DB9657EE</vt:lpwstr>
  </property>
</Properties>
</file>