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376" r:id="rId4"/>
    <p:sldId id="258" r:id="rId5"/>
    <p:sldId id="259" r:id="rId6"/>
    <p:sldId id="260" r:id="rId7"/>
    <p:sldId id="261" r:id="rId8"/>
    <p:sldId id="262" r:id="rId9"/>
    <p:sldId id="263" r:id="rId10"/>
    <p:sldId id="377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8" r:id="rId23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3">
          <p15:clr>
            <a:srgbClr val="A4A3A4"/>
          </p15:clr>
        </p15:guide>
        <p15:guide id="2" pos="38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249" autoAdjust="0"/>
  </p:normalViewPr>
  <p:slideViewPr>
    <p:cSldViewPr snapToGrid="0" showGuides="1">
      <p:cViewPr varScale="1">
        <p:scale>
          <a:sx n="68" d="100"/>
          <a:sy n="68" d="100"/>
        </p:scale>
        <p:origin x="96" y="72"/>
      </p:cViewPr>
      <p:guideLst>
        <p:guide orient="horz" pos="2213"/>
        <p:guide pos="381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60FBDFE-C587-4B4C-A407-44438C67B59E}" type="datetimeFigureOut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41667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907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23516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67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3613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288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208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4700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5384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85930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6113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60FBDFE-C587-4B4C-A407-44438C67B59E}" type="datetimeFigureOut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69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en-US"/>
              <a:t>DART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s-MX" b="0" i="0" dirty="0">
                <a:solidFill>
                  <a:srgbClr val="666666"/>
                </a:solidFill>
                <a:effectLst/>
                <a:latin typeface="Helvetica Neue"/>
              </a:rPr>
              <a:t>“Dart es un lenguaje </a:t>
            </a:r>
            <a:r>
              <a:rPr lang="es-MX" b="0" i="1" dirty="0">
                <a:solidFill>
                  <a:srgbClr val="666666"/>
                </a:solidFill>
                <a:effectLst/>
                <a:latin typeface="Helvetica Neue"/>
              </a:rPr>
              <a:t>open </a:t>
            </a:r>
            <a:r>
              <a:rPr lang="es-MX" b="0" i="1" dirty="0" err="1">
                <a:solidFill>
                  <a:srgbClr val="666666"/>
                </a:solidFill>
                <a:effectLst/>
                <a:latin typeface="Helvetica Neue"/>
              </a:rPr>
              <a:t>source</a:t>
            </a:r>
            <a:r>
              <a:rPr lang="es-MX" b="0" i="0" dirty="0">
                <a:solidFill>
                  <a:srgbClr val="666666"/>
                </a:solidFill>
                <a:effectLst/>
                <a:latin typeface="Helvetica Neue"/>
              </a:rPr>
              <a:t> desarrollado en Google con el objetivo de permitir a los desarrolladores utilizar un lenguaje orientado a objetos”</a:t>
            </a:r>
            <a:endParaRPr lang="es-MX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/>
              <a:t>Tipos de datos lista -</a:t>
            </a:r>
            <a:r>
              <a:rPr lang="es-ES" altLang="en-US" dirty="0" err="1"/>
              <a:t>solucón</a:t>
            </a:r>
            <a:endParaRPr lang="es-ES" alt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endParaRPr lang="es-MX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&gt; ventas = [567.33, 240.36,821.99, 245.78, 923.32, 111.25, 91.56, 23.43, 145.97, 114.21];</a:t>
            </a: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&gt; ventas1 = [];</a:t>
            </a: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ventas.sort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i = 0; i &lt;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ventas.length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; i++){</a:t>
            </a: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(ventas[i]);</a:t>
            </a: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endParaRPr lang="es-MX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endParaRPr lang="es-MX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9BF2161-F68F-3E26-2AF3-D5C739303921}"/>
              </a:ext>
            </a:extLst>
          </p:cNvPr>
          <p:cNvSpPr/>
          <p:nvPr/>
        </p:nvSpPr>
        <p:spPr>
          <a:xfrm>
            <a:off x="6599583" y="2716695"/>
            <a:ext cx="3935896" cy="3326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dirty="0"/>
          </a:p>
          <a:p>
            <a:pPr algn="ctr"/>
            <a:endParaRPr lang="es-MX" sz="1200" dirty="0"/>
          </a:p>
          <a:p>
            <a:pPr algn="ctr"/>
            <a:endParaRPr lang="es-MX" sz="1200" dirty="0"/>
          </a:p>
          <a:p>
            <a:pPr algn="ctr"/>
            <a:endParaRPr lang="es-MX" sz="1200" dirty="0"/>
          </a:p>
          <a:p>
            <a:pPr algn="ctr"/>
            <a:endParaRPr lang="es-MX" sz="1400" dirty="0"/>
          </a:p>
          <a:p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s-MX" sz="11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1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i = 0; i &lt; </a:t>
            </a:r>
            <a:r>
              <a:rPr lang="es-MX" sz="11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ventas.length</a:t>
            </a:r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; i++){</a:t>
            </a:r>
          </a:p>
          <a:p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s-MX" sz="11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(ventas[i].</a:t>
            </a:r>
            <a:r>
              <a:rPr lang="es-MX" sz="11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toStringAsFixed</a:t>
            </a:r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    ventas1.add(ventas[i].</a:t>
            </a:r>
            <a:r>
              <a:rPr lang="es-MX" sz="11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toStringAsFixed</a:t>
            </a:r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s-MX" sz="11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(ventas1);</a:t>
            </a:r>
            <a:endParaRPr lang="es-MX" sz="1100" dirty="0"/>
          </a:p>
          <a:p>
            <a:pPr algn="ctr"/>
            <a:endParaRPr lang="es-MX" dirty="0"/>
          </a:p>
          <a:p>
            <a:pPr algn="ctr"/>
            <a:r>
              <a:rPr lang="es-MX" dirty="0"/>
              <a:t>}</a:t>
            </a:r>
          </a:p>
          <a:p>
            <a:pPr algn="ctr"/>
            <a:endParaRPr lang="es-MX" dirty="0"/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81296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Tipos de datos map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024128" y="1600200"/>
            <a:ext cx="9720073" cy="470916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s-CO" sz="1200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s-CO" sz="1200" b="0" dirty="0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12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200" b="0" dirty="0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Objetos</a:t>
            </a:r>
            <a:r>
              <a:rPr lang="es-CO" sz="12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literales</a:t>
            </a:r>
            <a:r>
              <a:rPr lang="es-CO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O" sz="12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diccionarios</a:t>
            </a:r>
            <a:r>
              <a:rPr lang="es-CO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 “</a:t>
            </a:r>
            <a:r>
              <a:rPr lang="es-MX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Un </a:t>
            </a:r>
            <a:r>
              <a:rPr lang="es-MX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s-MX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permite almacenar datos asociando una llave a un valor. Un objeto es usado como la llave y otro objeto es usado como el valor. Por ejemplo vamos a crear un </a:t>
            </a:r>
            <a:r>
              <a:rPr lang="es-MX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s-MX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donde las llaves sean un color y el valor sea su código hexadecimal.”</a:t>
            </a:r>
            <a:endParaRPr lang="es-CO" sz="12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50" b="0" dirty="0" err="1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1050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personas </a:t>
            </a:r>
            <a:r>
              <a:rPr lang="es-CO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05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'documento'</a:t>
            </a:r>
            <a:r>
              <a:rPr lang="es-CO" sz="1050" b="0" dirty="0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71280</a:t>
            </a:r>
            <a:r>
              <a:rPr lang="es-CO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s-CO" sz="105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05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'nombre'</a:t>
            </a:r>
            <a:r>
              <a:rPr lang="es-CO" sz="1050" b="0" dirty="0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'Diego </a:t>
            </a:r>
            <a:r>
              <a:rPr lang="es-CO" sz="1050" b="0" dirty="0" err="1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Lopez</a:t>
            </a:r>
            <a:r>
              <a:rPr lang="es-CO" sz="105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s-CO" sz="105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CO" sz="105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CO" sz="1050" b="0" dirty="0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CO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s-CO" sz="105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05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O" sz="1050" b="0" dirty="0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s-CO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s-CO" sz="105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05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sz="1050" b="0" dirty="0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105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100</a:t>
            </a:r>
            <a:endParaRPr lang="es-CO" sz="105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}</a:t>
            </a:r>
            <a:r>
              <a:rPr lang="es-CO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105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105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(personas)</a:t>
            </a:r>
            <a:r>
              <a:rPr lang="es-CO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105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105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(personas[</a:t>
            </a:r>
            <a:r>
              <a:rPr lang="es-CO" sz="105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'nombre'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s-CO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105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105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(personas[</a:t>
            </a:r>
            <a:r>
              <a:rPr lang="es-CO" sz="105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s-CO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105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105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(personas[</a:t>
            </a:r>
            <a:r>
              <a:rPr lang="es-CO" sz="105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s-CO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105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s-CO" sz="9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</a:br>
            <a:endParaRPr lang="es-CO" sz="9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altLang="en-US" sz="1050" dirty="0"/>
          </a:p>
        </p:txBody>
      </p:sp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A0F3B09-C8DE-FE53-D01E-796E7AB803E0}"/>
              </a:ext>
            </a:extLst>
          </p:cNvPr>
          <p:cNvSpPr/>
          <p:nvPr/>
        </p:nvSpPr>
        <p:spPr>
          <a:xfrm>
            <a:off x="5486400" y="2160905"/>
            <a:ext cx="4863548" cy="39483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Ejercicio: Crear 2 mapas con los datos de 2 entidades de su proyecto, imprimir los datos</a:t>
            </a:r>
            <a:endParaRPr lang="es-CO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/>
              <a:t>Tipos de datos </a:t>
            </a:r>
            <a:r>
              <a:rPr lang="es-ES" altLang="en-US" dirty="0" err="1"/>
              <a:t>map</a:t>
            </a:r>
            <a:endParaRPr lang="es-ES" alt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903812" y="1588167"/>
            <a:ext cx="9720073" cy="4803923"/>
          </a:xfrm>
          <a:solidFill>
            <a:schemeClr val="tx1"/>
          </a:solidFill>
        </p:spPr>
        <p:txBody>
          <a:bodyPr>
            <a:normAutofit fontScale="47500" lnSpcReduction="20000"/>
          </a:bodyPr>
          <a:lstStyle/>
          <a:p>
            <a:r>
              <a:rPr lang="es-CO" sz="3100" b="0" dirty="0" err="1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10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3100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3100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100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&gt; personas </a:t>
            </a:r>
            <a:r>
              <a:rPr lang="es-CO" sz="3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310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'documento'</a:t>
            </a:r>
            <a:r>
              <a:rPr lang="es-CO" sz="3100" b="0" dirty="0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1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71280</a:t>
            </a:r>
            <a:r>
              <a:rPr lang="es-CO" sz="3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s-CO" sz="31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310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'nombre'</a:t>
            </a:r>
            <a:r>
              <a:rPr lang="es-CO" sz="3100" b="0" dirty="0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10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'Diego </a:t>
            </a:r>
            <a:r>
              <a:rPr lang="es-CO" sz="3100" b="0" dirty="0" err="1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Lopez</a:t>
            </a:r>
            <a:r>
              <a:rPr lang="es-CO" sz="310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s-CO" sz="31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CO" sz="310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'salario'</a:t>
            </a:r>
            <a:r>
              <a:rPr lang="es-CO" sz="3100" b="0" dirty="0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1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120000</a:t>
            </a:r>
            <a:endParaRPr lang="es-CO" sz="31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}</a:t>
            </a:r>
            <a:r>
              <a:rPr lang="es-CO" sz="3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31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31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personas</a:t>
            </a:r>
            <a:r>
              <a:rPr lang="es-CO" sz="31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310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addAll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s-CO" sz="310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100" b="0" dirty="0" err="1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cargo'</a:t>
            </a:r>
            <a:r>
              <a:rPr lang="es-CO" sz="3100" b="0" dirty="0" err="1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3100" b="0" dirty="0" err="1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'Ingeniero</a:t>
            </a:r>
            <a:r>
              <a:rPr lang="es-CO" sz="310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lang="es-CO" sz="3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31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310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(personas)</a:t>
            </a:r>
            <a:r>
              <a:rPr lang="es-CO" sz="3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31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310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(personas[</a:t>
            </a:r>
            <a:r>
              <a:rPr lang="es-CO" sz="310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'nombre'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s-CO" sz="3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31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310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(personas[</a:t>
            </a:r>
            <a:r>
              <a:rPr lang="es-CO" sz="310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'documento'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s-CO" sz="3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31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310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(personas[</a:t>
            </a:r>
            <a:r>
              <a:rPr lang="es-CO" sz="310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'salario'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s-CO" sz="3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31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CO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</a:br>
            <a:endParaRPr lang="es-CO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altLang="en-US" sz="2000" dirty="0"/>
          </a:p>
        </p:txBody>
      </p:sp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Funciones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328302"/>
              </p:ext>
            </p:extLst>
          </p:nvPr>
        </p:nvGraphicFramePr>
        <p:xfrm>
          <a:off x="1023937" y="1645920"/>
          <a:ext cx="10249113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2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7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5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 dirty="0"/>
                        <a:t>Con argumentos</a:t>
                      </a:r>
                    </a:p>
                  </a:txBody>
                  <a:tcPr marL="81002" marR="8100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/>
                        <a:t>Con argumentos opcionales</a:t>
                      </a:r>
                    </a:p>
                  </a:txBody>
                  <a:tcPr marL="81002" marR="8100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5456">
                <a:tc>
                  <a:txBody>
                    <a:bodyPr/>
                    <a:lstStyle/>
                    <a:p>
                      <a:r>
                        <a:rPr lang="es-CO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nombre 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'Diego'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saludar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(nombre)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saludar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nombre ){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'Hola $</a:t>
                      </a:r>
                      <a:r>
                        <a:rPr lang="es-CO" b="0" dirty="0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buNone/>
                      </a:pPr>
                      <a:endParaRPr lang="es-ES" altLang="en-US" dirty="0"/>
                    </a:p>
                  </a:txBody>
                  <a:tcPr marL="81002" marR="8100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nombre 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'Diego'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saludar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(nombre)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saludar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nombre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[</a:t>
                      </a:r>
                      <a:r>
                        <a:rPr lang="es-CO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mensaje 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'Hola'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] ){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'$</a:t>
                      </a:r>
                      <a:r>
                        <a:rPr lang="es-CO" b="0" dirty="0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mensaje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 $</a:t>
                      </a:r>
                      <a:r>
                        <a:rPr lang="es-CO" b="0" dirty="0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buNone/>
                      </a:pPr>
                      <a:endParaRPr lang="es-ES" altLang="en-US" dirty="0"/>
                    </a:p>
                  </a:txBody>
                  <a:tcPr marL="81002" marR="81002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Funciones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665988"/>
              </p:ext>
            </p:extLst>
          </p:nvPr>
        </p:nvGraphicFramePr>
        <p:xfrm>
          <a:off x="769714" y="1616274"/>
          <a:ext cx="10571575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6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 dirty="0"/>
                        <a:t>Con argumentos obligatorios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8563">
                <a:tc>
                  <a:txBody>
                    <a:bodyPr/>
                    <a:lstStyle/>
                    <a:p>
                      <a:r>
                        <a:rPr lang="es-CO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nombre 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'Diego'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//saludar(nombre);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saludar2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(nombre</a:t>
                      </a:r>
                      <a:r>
                        <a:rPr lang="es-CO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nombre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mensaje </a:t>
                      </a:r>
                      <a:r>
                        <a:rPr lang="es-CO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'hola'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saludar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nombre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[</a:t>
                      </a:r>
                      <a:r>
                        <a:rPr lang="es-CO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mensaje 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'Hola'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] ){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'$</a:t>
                      </a:r>
                      <a:r>
                        <a:rPr lang="es-CO" b="0" dirty="0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mensaje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 $</a:t>
                      </a:r>
                      <a:r>
                        <a:rPr lang="es-CO" b="0" dirty="0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saludar2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i="1" dirty="0" err="1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required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nombre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i="1" dirty="0" err="1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required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mensaje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}){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'$</a:t>
                      </a:r>
                      <a:r>
                        <a:rPr lang="es-CO" b="0" dirty="0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, $</a:t>
                      </a:r>
                      <a:r>
                        <a:rPr lang="es-CO" b="0" dirty="0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mensaje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Clases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855445"/>
              </p:ext>
            </p:extLst>
          </p:nvPr>
        </p:nvGraphicFramePr>
        <p:xfrm>
          <a:off x="2156346" y="1575331"/>
          <a:ext cx="6796585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6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/>
                        <a:t>Ejemplo de Clase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b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instructor1 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Instructor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(instructor1)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Instructor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s-CO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?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nombre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?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lenguaje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Clases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821562"/>
              </p:ext>
            </p:extLst>
          </p:nvPr>
        </p:nvGraphicFramePr>
        <p:xfrm>
          <a:off x="1235964" y="1534387"/>
          <a:ext cx="9720072" cy="510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 dirty="0"/>
                        <a:t>Ejemplo de Clase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9276">
                <a:tc>
                  <a:txBody>
                    <a:bodyPr/>
                    <a:lstStyle/>
                    <a:p>
                      <a:r>
                        <a:rPr lang="es-CO" sz="16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6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600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instructor1 </a:t>
                      </a:r>
                      <a:r>
                        <a:rPr lang="es-CO" sz="16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6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6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Instructor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(nombre</a:t>
                      </a:r>
                      <a:r>
                        <a:rPr lang="es-CO" sz="16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6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'Diego'</a:t>
                      </a:r>
                      <a:r>
                        <a:rPr lang="es-CO" sz="16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lenguaje</a:t>
                      </a:r>
                      <a:r>
                        <a:rPr lang="es-CO" sz="16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6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'Dart'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sz="16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6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6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(instructor1)</a:t>
                      </a:r>
                      <a:r>
                        <a:rPr lang="es-CO" sz="16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6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sz="16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6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Instructor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6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nombre</a:t>
                      </a:r>
                      <a:r>
                        <a:rPr lang="es-CO" sz="16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6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6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lenguaje</a:t>
                      </a:r>
                      <a:r>
                        <a:rPr lang="es-CO" sz="16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6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6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Instructor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({</a:t>
                      </a:r>
                      <a:r>
                        <a:rPr lang="es-CO" sz="1600" b="0" i="1" dirty="0" err="1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required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6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6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6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s-CO" sz="16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600" b="0" i="1" dirty="0" err="1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required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6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6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6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lenguaje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})</a:t>
                      </a:r>
                      <a:r>
                        <a:rPr lang="es-CO" sz="16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6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s-CO" sz="16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6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toString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 </a:t>
                      </a: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s-CO" sz="16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6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'Instructor: nombre: ${</a:t>
                      </a:r>
                      <a:r>
                        <a:rPr lang="es-CO" sz="16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6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600" b="0" dirty="0" err="1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s-CO" sz="16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}, lenguaje: ${</a:t>
                      </a:r>
                      <a:r>
                        <a:rPr lang="es-CO" sz="16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6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600" b="0" dirty="0" err="1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lenguaje</a:t>
                      </a:r>
                      <a:r>
                        <a:rPr lang="es-CO" sz="16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}'</a:t>
                      </a:r>
                      <a:r>
                        <a:rPr lang="es-CO" sz="16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6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</a:t>
                      </a: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Clases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803019"/>
              </p:ext>
            </p:extLst>
          </p:nvPr>
        </p:nvGraphicFramePr>
        <p:xfrm>
          <a:off x="2949054" y="750627"/>
          <a:ext cx="8794750" cy="6019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04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 dirty="0"/>
                        <a:t>Constructores con 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1192">
                <a:tc>
                  <a:txBody>
                    <a:bodyPr/>
                    <a:lstStyle/>
                    <a:p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rawJson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'nombre'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'Diego López'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'lenguaje'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'Dart'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instructor1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Instructor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fromJson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rawJson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(instructor1)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Instructor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nombre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//?opcional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?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lenguaje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 </a:t>
                      </a:r>
                      <a:r>
                        <a:rPr lang="es-CO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//?opcional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Instructor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({</a:t>
                      </a:r>
                      <a:r>
                        <a:rPr lang="es-CO" sz="1400" b="0" i="1" dirty="0" err="1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required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i="1" dirty="0" err="1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required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lenguaje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})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Instructor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fromJson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Map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json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//Recibe un mapa se ejecuta al momento de crear la instancia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json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'nombre'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!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s-CO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//!:</a:t>
                      </a:r>
                      <a:r>
                        <a:rPr lang="es-CO" sz="1400" b="0" i="1" dirty="0" err="1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s-CO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 safety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lenguaje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json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'lenguaje'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??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'No tiene lenguaje'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s-CO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//??: opcional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toString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'Instructor: nombre: ${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}, poder: ${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lenguaje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}'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}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Clases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437397"/>
              </p:ext>
            </p:extLst>
          </p:nvPr>
        </p:nvGraphicFramePr>
        <p:xfrm>
          <a:off x="3208820" y="768032"/>
          <a:ext cx="8293100" cy="5489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 dirty="0" err="1"/>
                        <a:t>setters</a:t>
                      </a:r>
                      <a:r>
                        <a:rPr lang="es-ES" altLang="en-US" dirty="0"/>
                        <a:t> y </a:t>
                      </a:r>
                      <a:r>
                        <a:rPr lang="es-ES" altLang="en-US" dirty="0" err="1"/>
                        <a:t>getters</a:t>
                      </a:r>
                      <a:endParaRPr lang="es-E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ES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4605">
                <a:tc>
                  <a:txBody>
                    <a:bodyPr/>
                    <a:lstStyle/>
                    <a:p>
                      <a:r>
                        <a:rPr lang="es-CO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es-CO" sz="1400" b="0" i="1" dirty="0" err="1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es-CO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 '</a:t>
                      </a:r>
                      <a:r>
                        <a:rPr lang="es-CO" sz="1400" b="0" i="1" dirty="0" err="1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dart.math</a:t>
                      </a:r>
                      <a:r>
                        <a:rPr lang="es-CO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' as </a:t>
                      </a:r>
                      <a:r>
                        <a:rPr lang="es-CO" sz="1400" b="0" i="1" dirty="0" err="1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math</a:t>
                      </a:r>
                      <a:r>
                        <a:rPr lang="es-CO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cuadrado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Cuadrado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>
                          <a:solidFill>
                            <a:srgbClr val="C0768E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cuadrado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lado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C0768E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cuadrado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area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C0768E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'Área: ${ </a:t>
                      </a:r>
                      <a:r>
                        <a:rPr lang="es-CO" sz="1400" b="0" dirty="0" err="1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cuadrado</a:t>
                      </a:r>
                      <a:r>
                        <a:rPr lang="es-CO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calcularArea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() }'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'Lado: ${ </a:t>
                      </a:r>
                      <a:r>
                        <a:rPr lang="es-CO" sz="1400" b="0" dirty="0" err="1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cuadrado</a:t>
                      </a:r>
                      <a:r>
                        <a:rPr lang="es-CO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lado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} 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s-CO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 Área: ${ </a:t>
                      </a:r>
                      <a:r>
                        <a:rPr lang="es-CO" sz="1400" b="0" dirty="0" err="1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cuadrado</a:t>
                      </a:r>
                      <a:r>
                        <a:rPr lang="es-CO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area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 }'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Cuadrado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lado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Cuadrado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lado )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lado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lado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area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lado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lado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set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area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valor ){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lado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(valor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valor)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calcularArea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lado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lado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10674985" y="31445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en-US"/>
              <a:t>	</a:t>
            </a:r>
          </a:p>
        </p:txBody>
      </p:sp>
      <p:sp>
        <p:nvSpPr>
          <p:cNvPr id="6" name="Flecha derecha 5"/>
          <p:cNvSpPr/>
          <p:nvPr/>
        </p:nvSpPr>
        <p:spPr>
          <a:xfrm>
            <a:off x="1699742" y="5203658"/>
            <a:ext cx="3018155" cy="45275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Clases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994629"/>
              </p:ext>
            </p:extLst>
          </p:nvPr>
        </p:nvGraphicFramePr>
        <p:xfrm>
          <a:off x="2647666" y="936689"/>
          <a:ext cx="8795887" cy="5489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9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97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/>
                        <a:t>Clase abstracta: Clase que no se puede instanciar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46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perro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Perro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sonidoAnimal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(perro)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gato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Gato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sonidoAnimal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(gato)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sonidoAnimal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Animal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animal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animal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emitirSonido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abstract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Animal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?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patas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emitirSonido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Perro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implements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Animal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?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patas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emitirSonido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=&gt;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s-CO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Guauuu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Gato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implements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Animal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?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patas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emitirSonido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=&gt;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s-CO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Miauuu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10674985" y="31445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en-US"/>
              <a:t>	</a:t>
            </a:r>
          </a:p>
        </p:txBody>
      </p:sp>
      <p:sp>
        <p:nvSpPr>
          <p:cNvPr id="6" name="Flecha derecha 5"/>
          <p:cNvSpPr/>
          <p:nvPr/>
        </p:nvSpPr>
        <p:spPr>
          <a:xfrm>
            <a:off x="5047900" y="5209881"/>
            <a:ext cx="3018155" cy="45275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/>
              <a:t>DART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001A6E3-452F-A464-DD69-0ACF1759C6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460380"/>
              </p:ext>
            </p:extLst>
          </p:nvPr>
        </p:nvGraphicFramePr>
        <p:xfrm>
          <a:off x="677863" y="2205558"/>
          <a:ext cx="909572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5724">
                  <a:extLst>
                    <a:ext uri="{9D8B030D-6E8A-4147-A177-3AD203B41FA5}">
                      <a16:colId xmlns:a16="http://schemas.microsoft.com/office/drawing/2014/main" val="2911279631"/>
                    </a:ext>
                  </a:extLst>
                </a:gridCol>
              </a:tblGrid>
              <a:tr h="315613">
                <a:tc>
                  <a:txBody>
                    <a:bodyPr/>
                    <a:lstStyle/>
                    <a:p>
                      <a:r>
                        <a:rPr lang="es-MX" dirty="0"/>
                        <a:t>Características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522514"/>
                  </a:ext>
                </a:extLst>
              </a:tr>
              <a:tr h="3579826"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Dart se diseñó con el objetivo de hacer el proceso de desarrollo lo más cómodo y rápido posible para los desarrolladores</a:t>
                      </a:r>
                    </a:p>
                    <a:p>
                      <a:pPr marL="0" indent="0" algn="just">
                        <a:buNone/>
                      </a:pPr>
                      <a:endParaRPr lang="es-MX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>
                        <a:buNone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¿Dónde se puede utilizar DART?</a:t>
                      </a:r>
                    </a:p>
                    <a:p>
                      <a:pPr marL="0" indent="0" algn="just">
                        <a:buNone/>
                      </a:pPr>
                      <a:endParaRPr lang="es-MX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aplicaciones web, utilizando la librería de arte: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el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transpilador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transformar el código en Dart en JavaScript, o utilizando </a:t>
                      </a:r>
                      <a:r>
                        <a:rPr lang="es-MX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frameworks</a:t>
                      </a:r>
                      <a:r>
                        <a:rPr lang="es-MX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como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AngularDart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servidores, utilizando las librerías de arte: http y arte: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También hay varios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frameworks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se pueden utilizar, como por ejemplo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Aqueduct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aplicaciones de consola.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aplicaciones móviles gracias a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Flutter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>
                        <a:buNone/>
                      </a:pPr>
                      <a:endParaRPr lang="es-MX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>
                        <a:buNone/>
                      </a:pPr>
                      <a:endParaRPr lang="es-CO" dirty="0"/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27714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Clases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389567"/>
              </p:ext>
            </p:extLst>
          </p:nvPr>
        </p:nvGraphicFramePr>
        <p:xfrm>
          <a:off x="2759445" y="510540"/>
          <a:ext cx="8293100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668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/>
                        <a:t>extends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7643">
                <a:tc>
                  <a:txBody>
                    <a:bodyPr/>
                    <a:lstStyle/>
                    <a:p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superman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Heroe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'Clark Kent'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luthor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Heroe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'Lex Luthor'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superman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luthor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abstract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Personaje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?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poder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nombre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Personaje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@override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toString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 $</a:t>
                      </a:r>
                      <a:r>
                        <a:rPr lang="es-CO" sz="1400" b="0" dirty="0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 - $</a:t>
                      </a:r>
                      <a:r>
                        <a:rPr lang="es-CO" sz="1400" b="0" dirty="0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poder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 '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Heroe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extends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Personaje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valentia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C0768E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Heroe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nombre)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super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nombre 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Villano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extends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Personaje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maldad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C0768E"/>
                          </a:solidFill>
                          <a:effectLst/>
                          <a:latin typeface="Consolas" panose="020B0609020204030204" pitchFamily="49" charset="0"/>
                        </a:rPr>
                        <a:t>99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Villano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nombre)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super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nombre 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10674985" y="31445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en-US"/>
              <a:t>	</a:t>
            </a:r>
          </a:p>
        </p:txBody>
      </p:sp>
      <p:sp>
        <p:nvSpPr>
          <p:cNvPr id="6" name="Flecha derecha 5"/>
          <p:cNvSpPr/>
          <p:nvPr/>
        </p:nvSpPr>
        <p:spPr>
          <a:xfrm>
            <a:off x="4586922" y="5754904"/>
            <a:ext cx="3018155" cy="45275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/>
              <a:t>FUTURES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884467"/>
              </p:ext>
            </p:extLst>
          </p:nvPr>
        </p:nvGraphicFramePr>
        <p:xfrm>
          <a:off x="2930525" y="982639"/>
          <a:ext cx="8293100" cy="546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4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/>
                        <a:t>Future: Tarea asíncrona que se ejecuta en diferente tiempo o hilo.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0320">
                <a:tc>
                  <a:txBody>
                    <a:bodyPr/>
                    <a:lstStyle/>
                    <a:p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'Antes de la petición'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httpGet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'https://www.sena.edu.co/api'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(data)  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data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toUpperCase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 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'Fin del programa'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Future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httpGet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url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Future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delayed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Duration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seconds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C0768E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 () 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'Hola mundo - 3 segundos'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 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10674985" y="31445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en-US"/>
              <a:t>	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/>
              <a:t>ASYNC</a:t>
            </a:r>
            <a:br>
              <a:rPr lang="es-ES" altLang="en-US" dirty="0"/>
            </a:br>
            <a:r>
              <a:rPr lang="es-ES" altLang="en-US" dirty="0"/>
              <a:t>AWAIT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995177"/>
              </p:ext>
            </p:extLst>
          </p:nvPr>
        </p:nvGraphicFramePr>
        <p:xfrm>
          <a:off x="2647666" y="712662"/>
          <a:ext cx="8915992" cy="546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7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 dirty="0" err="1"/>
                        <a:t>Async</a:t>
                      </a:r>
                      <a:r>
                        <a:rPr lang="es-ES" altLang="en-US" dirty="0"/>
                        <a:t> - </a:t>
                      </a:r>
                      <a:r>
                        <a:rPr lang="es-ES" altLang="en-US" dirty="0" err="1"/>
                        <a:t>await</a:t>
                      </a:r>
                      <a:r>
                        <a:rPr lang="es-ES" altLang="en-US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03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US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'Antes de la </a:t>
                      </a:r>
                      <a:r>
                        <a:rPr lang="en-US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petición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data 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httpGet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'https://www.sena.edu.co/api'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data )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getNombre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'7'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getNombre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'7'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400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print )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en-US" sz="1400" b="0" i="1" dirty="0" err="1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recibe</a:t>
                      </a:r>
                      <a:r>
                        <a:rPr lang="en-US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 e </a:t>
                      </a:r>
                      <a:r>
                        <a:rPr lang="en-US" sz="1400" b="0" i="1" dirty="0" err="1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imprime</a:t>
                      </a:r>
                      <a:r>
                        <a:rPr lang="en-US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1" dirty="0" err="1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US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1" dirty="0" err="1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datos</a:t>
                      </a: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//print( </a:t>
                      </a:r>
                      <a:r>
                        <a:rPr lang="en-US" sz="1400" b="0" i="1" dirty="0" err="1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n-US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 );</a:t>
                      </a: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'Fin del </a:t>
                      </a:r>
                      <a:r>
                        <a:rPr lang="en-US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programa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r>
                        <a:rPr lang="en-US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Future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getNombre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n-US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id ) </a:t>
                      </a:r>
                      <a:r>
                        <a:rPr lang="en-US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{ </a:t>
                      </a:r>
                      <a:r>
                        <a:rPr lang="en-US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//El async </a:t>
                      </a:r>
                      <a:r>
                        <a:rPr lang="en-US" sz="1400" b="0" i="1" dirty="0" err="1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requiere</a:t>
                      </a:r>
                      <a:r>
                        <a:rPr lang="en-US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 del future</a:t>
                      </a: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'$</a:t>
                      </a:r>
                      <a:r>
                        <a:rPr lang="en-US" sz="1400" b="0" dirty="0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 - Diego'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Future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httpGet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n-US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url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){</a:t>
                      </a: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Future</a:t>
                      </a:r>
                      <a:r>
                        <a:rPr lang="en-US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delayed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n-US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Duration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seconds</a:t>
                      </a:r>
                      <a:r>
                        <a:rPr lang="en-US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C0768E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 () {</a:t>
                      </a: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'Hola </a:t>
                      </a:r>
                      <a:r>
                        <a:rPr lang="en-US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mundo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 - 3 </a:t>
                      </a:r>
                      <a:r>
                        <a:rPr lang="en-US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segundos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 )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10674985" y="31445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en-US"/>
              <a:t>	</a:t>
            </a:r>
          </a:p>
        </p:txBody>
      </p:sp>
      <p:sp>
        <p:nvSpPr>
          <p:cNvPr id="6" name="Flecha derecha 5"/>
          <p:cNvSpPr/>
          <p:nvPr/>
        </p:nvSpPr>
        <p:spPr>
          <a:xfrm>
            <a:off x="5443846" y="5407466"/>
            <a:ext cx="3018155" cy="45275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/>
              <a:t>DART: Programas requeridos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001A6E3-452F-A464-DD69-0ACF1759C6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2911279631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1471455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Programas requeridos</a:t>
                      </a:r>
                      <a:endParaRPr lang="es-CO" dirty="0"/>
                    </a:p>
                  </a:txBody>
                  <a:tcPr marL="103396" marR="103396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Temas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VsCode</a:t>
                      </a: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</a:p>
                  </a:txBody>
                  <a:tcPr marL="103396" marR="103396"/>
                </a:tc>
                <a:extLst>
                  <a:ext uri="{0D108BD9-81ED-4DB2-BD59-A6C34878D82A}">
                    <a16:rowId xmlns:a16="http://schemas.microsoft.com/office/drawing/2014/main" val="55652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VS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Postman</a:t>
                      </a: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Android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studio</a:t>
                      </a: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Plugins</a:t>
                      </a: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Awesome</a:t>
                      </a: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Flutter</a:t>
                      </a: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Snippets</a:t>
                      </a: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Bracket</a:t>
                      </a: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Pair</a:t>
                      </a: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Colorizer</a:t>
                      </a: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Dart</a:t>
                      </a: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Flutter</a:t>
                      </a: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Material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Icon</a:t>
                      </a: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Theme</a:t>
                      </a: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Paste JSON as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Terminal</a:t>
                      </a:r>
                    </a:p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 marL="103396" marR="103396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Tokio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Night</a:t>
                      </a: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Better</a:t>
                      </a: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comments</a:t>
                      </a: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Pubspec</a:t>
                      </a: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Assist</a:t>
                      </a: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CO" dirty="0"/>
                    </a:p>
                  </a:txBody>
                  <a:tcPr marL="103396" marR="103396"/>
                </a:tc>
                <a:extLst>
                  <a:ext uri="{0D108BD9-81ED-4DB2-BD59-A6C34878D82A}">
                    <a16:rowId xmlns:a16="http://schemas.microsoft.com/office/drawing/2014/main" val="70727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23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¿Por qué DART?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altLang="en-US" dirty="0" err="1"/>
              <a:t>Aot</a:t>
            </a:r>
            <a:r>
              <a:rPr lang="es-ES" altLang="en-US" dirty="0"/>
              <a:t>: (</a:t>
            </a:r>
            <a:r>
              <a:rPr lang="es-ES" altLang="en-US" dirty="0" err="1"/>
              <a:t>Ahead</a:t>
            </a:r>
            <a:r>
              <a:rPr lang="es-ES" altLang="en-US" dirty="0"/>
              <a:t> </a:t>
            </a:r>
            <a:r>
              <a:rPr lang="es-ES" altLang="en-US" dirty="0" err="1"/>
              <a:t>of</a:t>
            </a:r>
            <a:r>
              <a:rPr lang="es-ES" altLang="en-US" dirty="0"/>
              <a:t> time): Compilado a un rápido y predecible código nativo</a:t>
            </a:r>
          </a:p>
          <a:p>
            <a:r>
              <a:rPr lang="es-ES" altLang="en-US" dirty="0"/>
              <a:t>Puede ser JIT (Just in Time): Compilado para una velocidad excepcional de desarrollo</a:t>
            </a:r>
          </a:p>
          <a:p>
            <a:r>
              <a:rPr lang="es-ES" altLang="en-US" dirty="0"/>
              <a:t>Hace fácil la creación de animaciones y </a:t>
            </a:r>
            <a:r>
              <a:rPr lang="es-ES" altLang="en-US" dirty="0" err="1"/>
              <a:t>transciciones</a:t>
            </a:r>
            <a:r>
              <a:rPr lang="es-ES" altLang="en-US" dirty="0"/>
              <a:t> que corren a 60 </a:t>
            </a:r>
            <a:r>
              <a:rPr lang="es-ES" altLang="en-US" dirty="0" err="1"/>
              <a:t>fps</a:t>
            </a:r>
            <a:r>
              <a:rPr lang="es-ES" altLang="en-US" dirty="0"/>
              <a:t>(</a:t>
            </a:r>
            <a:r>
              <a:rPr lang="es-ES" altLang="en-US" dirty="0" err="1"/>
              <a:t>frames</a:t>
            </a:r>
            <a:r>
              <a:rPr lang="es-ES" altLang="en-US" dirty="0"/>
              <a:t> por segundo)</a:t>
            </a:r>
          </a:p>
          <a:p>
            <a:endParaRPr lang="es-ES" altLang="en-US" dirty="0"/>
          </a:p>
          <a:p>
            <a:r>
              <a:rPr lang="es-ES" altLang="en-US" dirty="0"/>
              <a:t>Al ser compilado en código nativo no hay puentes innecesarios para correr el código.</a:t>
            </a:r>
          </a:p>
          <a:p>
            <a:endParaRPr lang="es-ES" altLang="en-US" dirty="0"/>
          </a:p>
          <a:p>
            <a:r>
              <a:rPr lang="es-ES" altLang="en-US" dirty="0"/>
              <a:t>Dart le permite a </a:t>
            </a:r>
            <a:r>
              <a:rPr lang="es-ES" altLang="en-US" dirty="0" err="1"/>
              <a:t>flutter</a:t>
            </a:r>
            <a:r>
              <a:rPr lang="es-ES" altLang="en-US" dirty="0"/>
              <a:t> evitar el diseño en archivos independientes como JSX o XML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DART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4580255" cy="4351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altLang="en-US" dirty="0"/>
              <a:t>En </a:t>
            </a:r>
            <a:r>
              <a:rPr lang="es-ES" altLang="en-US" dirty="0" err="1"/>
              <a:t>DartPad</a:t>
            </a:r>
            <a:r>
              <a:rPr lang="es-ES" altLang="en-US" dirty="0"/>
              <a:t> digitar el siguiente código:</a:t>
            </a:r>
          </a:p>
          <a:p>
            <a:pPr marL="0" indent="0">
              <a:buNone/>
            </a:pPr>
            <a:endParaRPr lang="es-ES" altLang="en-US" dirty="0"/>
          </a:p>
          <a:p>
            <a:endParaRPr lang="es-ES" altLang="en-US" dirty="0"/>
          </a:p>
          <a:p>
            <a:endParaRPr lang="es-ES" altLang="en-US" dirty="0"/>
          </a:p>
          <a:p>
            <a:endParaRPr lang="es-ES" altLang="en-US" dirty="0"/>
          </a:p>
          <a:p>
            <a:endParaRPr lang="es-ES" altLang="en-US" dirty="0"/>
          </a:p>
          <a:p>
            <a:endParaRPr lang="es-ES" altLang="en-US" dirty="0"/>
          </a:p>
        </p:txBody>
      </p:sp>
      <p:pic>
        <p:nvPicPr>
          <p:cNvPr id="5" name="Marcador de posición de contenido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1163"/>
          <a:stretch/>
        </p:blipFill>
        <p:spPr>
          <a:xfrm>
            <a:off x="5323206" y="1826260"/>
            <a:ext cx="5420994" cy="435102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65940D5-0268-8680-4976-CDF86EAB6F6B}"/>
              </a:ext>
            </a:extLst>
          </p:cNvPr>
          <p:cNvSpPr/>
          <p:nvPr/>
        </p:nvSpPr>
        <p:spPr>
          <a:xfrm>
            <a:off x="788303" y="2541514"/>
            <a:ext cx="4439652" cy="363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/>
              <a:t>Tipos de datos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r>
              <a:rPr lang="es-CO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String</a:t>
            </a: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 err="1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b="0" dirty="0" err="1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nombre </a:t>
            </a:r>
            <a:r>
              <a:rPr lang="es-C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'Diego'</a:t>
            </a:r>
            <a:r>
              <a:rPr lang="es-C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b="0" dirty="0" err="1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apellidos </a:t>
            </a:r>
            <a:r>
              <a:rPr lang="es-C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'López'</a:t>
            </a:r>
            <a:r>
              <a:rPr lang="es-C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b="0" i="1" dirty="0">
                <a:solidFill>
                  <a:srgbClr val="444B6A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s-CO" b="0" i="1" dirty="0" err="1">
                <a:solidFill>
                  <a:srgbClr val="444B6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CO" b="0" i="1" dirty="0">
                <a:solidFill>
                  <a:srgbClr val="444B6A"/>
                </a:solidFill>
                <a:effectLst/>
                <a:latin typeface="Consolas" panose="020B0609020204030204" pitchFamily="49" charset="0"/>
              </a:rPr>
              <a:t> nombre= 'López';</a:t>
            </a: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b="0" i="1" dirty="0">
                <a:solidFill>
                  <a:srgbClr val="444B6A"/>
                </a:solidFill>
                <a:effectLst/>
                <a:latin typeface="Consolas" panose="020B0609020204030204" pitchFamily="49" charset="0"/>
              </a:rPr>
              <a:t>//final nombre= 'López';</a:t>
            </a: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es-CO" b="0" dirty="0">
                <a:solidFill>
                  <a:srgbClr val="E0687A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CO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b="0" dirty="0">
                <a:solidFill>
                  <a:srgbClr val="E0687A"/>
                </a:solidFill>
                <a:effectLst/>
                <a:latin typeface="Consolas" panose="020B0609020204030204" pitchFamily="49" charset="0"/>
              </a:rPr>
              <a:t>apellidos</a:t>
            </a:r>
            <a:r>
              <a:rPr lang="es-CO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C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</a:b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altLang="en-US" dirty="0">
              <a:sym typeface="+mn-ea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ABC62C2-A74D-9FA1-E4AD-0AFA6F9D75C6}"/>
              </a:ext>
            </a:extLst>
          </p:cNvPr>
          <p:cNvSpPr/>
          <p:nvPr/>
        </p:nvSpPr>
        <p:spPr>
          <a:xfrm>
            <a:off x="7169426" y="2531165"/>
            <a:ext cx="3220278" cy="33660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Una variable </a:t>
            </a:r>
            <a:r>
              <a:rPr lang="es-MX" dirty="0" err="1"/>
              <a:t>const</a:t>
            </a:r>
            <a:r>
              <a:rPr lang="es-MX" dirty="0"/>
              <a:t> no puede ser algo a calcular a la hora de la ejecución, es decir, deben ser inicializadas con un valor constante.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Una final, aunque inmutable (es decir, su valor no puede cambiar), sí que se puede inicializar con algo en run-time:</a:t>
            </a:r>
          </a:p>
          <a:p>
            <a:pPr algn="ctr"/>
            <a:endParaRPr lang="es-MX" dirty="0"/>
          </a:p>
          <a:p>
            <a:pPr algn="ctr"/>
            <a:endParaRPr lang="es-CO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Tipos de datos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CO" b="0" dirty="0" err="1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s-CO" b="0" i="1" dirty="0">
                <a:solidFill>
                  <a:srgbClr val="444B6A"/>
                </a:solidFill>
                <a:effectLst/>
                <a:latin typeface="Consolas" panose="020B0609020204030204" pitchFamily="49" charset="0"/>
              </a:rPr>
              <a:t>//Números</a:t>
            </a: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empleados </a:t>
            </a:r>
            <a:r>
              <a:rPr lang="es-C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C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salario </a:t>
            </a:r>
            <a:r>
              <a:rPr lang="es-C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500.50</a:t>
            </a:r>
            <a:r>
              <a:rPr lang="es-C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</a:b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es-CO" b="0" dirty="0">
                <a:solidFill>
                  <a:srgbClr val="E0687A"/>
                </a:solidFill>
                <a:effectLst/>
                <a:latin typeface="Consolas" panose="020B0609020204030204" pitchFamily="49" charset="0"/>
              </a:rPr>
              <a:t>empleados</a:t>
            </a:r>
            <a:r>
              <a:rPr lang="es-CO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C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es-CO" b="0" dirty="0">
                <a:solidFill>
                  <a:srgbClr val="E0687A"/>
                </a:solidFill>
                <a:effectLst/>
                <a:latin typeface="Consolas" panose="020B0609020204030204" pitchFamily="49" charset="0"/>
              </a:rPr>
              <a:t>salario</a:t>
            </a:r>
            <a:r>
              <a:rPr lang="es-CO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C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altLang="en-US" dirty="0"/>
          </a:p>
        </p:txBody>
      </p:sp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Tipos de datos boolean</a:t>
            </a:r>
          </a:p>
        </p:txBody>
      </p:sp>
      <p:graphicFrame>
        <p:nvGraphicFramePr>
          <p:cNvPr id="6" name="Marcador de posición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290638"/>
              </p:ext>
            </p:extLst>
          </p:nvPr>
        </p:nvGraphicFramePr>
        <p:xfrm>
          <a:off x="1023938" y="2286000"/>
          <a:ext cx="9720262" cy="3865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5458">
                <a:tc>
                  <a:txBody>
                    <a:bodyPr/>
                    <a:lstStyle/>
                    <a:p>
                      <a:r>
                        <a:rPr lang="es-CO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estado 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>
                          <a:solidFill>
                            <a:srgbClr val="C0768E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estado ){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'Estado  es activo'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'Estado es inactivo'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buNone/>
                      </a:pPr>
                      <a:endParaRPr lang="es-ES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1002" marR="8100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es-CO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?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estado 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C0768E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estado </a:t>
                      </a:r>
                      <a:r>
                        <a:rPr lang="es-CO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C0768E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'Estado  es nulo'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'Estado no es nulo'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buNone/>
                      </a:pPr>
                      <a:endParaRPr lang="es-ES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1002" marR="81002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/>
              <a:t>Tipos de datos lista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r>
              <a:rPr lang="es-MX" sz="1600" b="0" dirty="0" err="1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MX" sz="1600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MX" sz="1600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numeros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MX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numeros</a:t>
            </a:r>
            <a:r>
              <a:rPr lang="es-MX" sz="16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60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MX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MX" sz="160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numeros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MX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MX" sz="1600" b="0" i="1" dirty="0">
                <a:solidFill>
                  <a:srgbClr val="444B6A"/>
                </a:solidFill>
                <a:effectLst/>
                <a:latin typeface="Consolas" panose="020B0609020204030204" pitchFamily="49" charset="0"/>
              </a:rPr>
              <a:t>//Generar una lista de 100 números con un método estático</a:t>
            </a:r>
            <a:endParaRPr lang="es-MX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MX" sz="1600" b="0" i="1" dirty="0">
                <a:solidFill>
                  <a:srgbClr val="444B6A"/>
                </a:solidFill>
                <a:effectLst/>
                <a:latin typeface="Consolas" panose="020B0609020204030204" pitchFamily="49" charset="0"/>
              </a:rPr>
              <a:t>//Los métodos estáticos no requieren crear el objeto </a:t>
            </a:r>
            <a:endParaRPr lang="es-MX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MX" sz="1600" b="0" i="1" dirty="0">
                <a:solidFill>
                  <a:srgbClr val="9D7CD8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masNumeros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s-MX" sz="16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60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generate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MX" sz="1600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MX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MX" sz="160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masNumeros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MX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9BF2161-F68F-3E26-2AF3-D5C739303921}"/>
              </a:ext>
            </a:extLst>
          </p:cNvPr>
          <p:cNvSpPr/>
          <p:nvPr/>
        </p:nvSpPr>
        <p:spPr>
          <a:xfrm>
            <a:off x="6599583" y="2716695"/>
            <a:ext cx="3935896" cy="3326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dirty="0"/>
          </a:p>
          <a:p>
            <a:pPr algn="ctr"/>
            <a:endParaRPr lang="es-MX" sz="1200" dirty="0"/>
          </a:p>
          <a:p>
            <a:pPr algn="ctr"/>
            <a:endParaRPr lang="es-MX" sz="1200" dirty="0"/>
          </a:p>
          <a:p>
            <a:pPr algn="ctr"/>
            <a:endParaRPr lang="es-MX" sz="1200" dirty="0"/>
          </a:p>
          <a:p>
            <a:pPr algn="ctr"/>
            <a:endParaRPr lang="es-MX" sz="1400" dirty="0"/>
          </a:p>
          <a:p>
            <a:pPr algn="ctr"/>
            <a:endParaRPr lang="es-MX" sz="1400" dirty="0"/>
          </a:p>
          <a:p>
            <a:pPr algn="just"/>
            <a:r>
              <a:rPr lang="es-MX" sz="1400" dirty="0"/>
              <a:t>A partir de los siguientes datos: 567.89, 240.99,821.05, 245.78, 923.32, 111.25, 91.56, 23.43, 145.97, 114.21</a:t>
            </a:r>
          </a:p>
          <a:p>
            <a:pPr algn="just"/>
            <a:endParaRPr lang="es-MX" sz="2000" dirty="0"/>
          </a:p>
          <a:p>
            <a:pPr algn="just"/>
            <a:endParaRPr lang="es-MX" sz="2000" dirty="0"/>
          </a:p>
          <a:p>
            <a:pPr marL="342900" indent="-342900" algn="just">
              <a:buFont typeface="+mj-lt"/>
              <a:buAutoNum type="arabicPeriod"/>
            </a:pPr>
            <a:r>
              <a:rPr lang="es-MX" sz="1400" dirty="0"/>
              <a:t>Imprima ordenadamente los datos: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1400" dirty="0"/>
              <a:t>Calcular e imprimir: Promedio, valor máximo, valor mínimo,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1400" dirty="0"/>
              <a:t>Cantidad de valores superiores a 100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1400" dirty="0"/>
              <a:t>Cantidad de valores inferiores a 100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1400" dirty="0"/>
              <a:t>Almacene en otra lista auxiliar los datos redondeados a 1 cifra decimal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1400" dirty="0"/>
              <a:t>Imprima los datos de la lista x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1400" dirty="0"/>
              <a:t>Realizar un ejemplo con TAKE, SKIP y WHERE</a:t>
            </a:r>
          </a:p>
          <a:p>
            <a:pPr algn="ctr"/>
            <a:r>
              <a:rPr lang="es-MX" sz="800" dirty="0"/>
              <a:t>//</a:t>
            </a:r>
            <a:r>
              <a:rPr lang="es-MX" sz="800" b="0" dirty="0" err="1">
                <a:effectLst/>
                <a:latin typeface="Consolas" panose="020B0609020204030204" pitchFamily="49" charset="0"/>
              </a:rPr>
              <a:t>toStringAsFixed</a:t>
            </a:r>
            <a:endParaRPr lang="es-MX" sz="800" b="0" dirty="0">
              <a:effectLst/>
              <a:latin typeface="Consolas" panose="020B0609020204030204" pitchFamily="49" charset="0"/>
            </a:endParaRP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CO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6354</TotalTime>
  <Words>2059</Words>
  <Application>Microsoft Office PowerPoint</Application>
  <PresentationFormat>Panorámica</PresentationFormat>
  <Paragraphs>430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1" baseType="lpstr">
      <vt:lpstr>微软雅黑</vt:lpstr>
      <vt:lpstr>Arial</vt:lpstr>
      <vt:lpstr>Calibri</vt:lpstr>
      <vt:lpstr>Consolas</vt:lpstr>
      <vt:lpstr>Helvetica Neue</vt:lpstr>
      <vt:lpstr>Tw Cen MT</vt:lpstr>
      <vt:lpstr>Tw Cen MT Condensed</vt:lpstr>
      <vt:lpstr>Wingdings 3</vt:lpstr>
      <vt:lpstr>Integral</vt:lpstr>
      <vt:lpstr>DART</vt:lpstr>
      <vt:lpstr>DART</vt:lpstr>
      <vt:lpstr>DART: Programas requeridos</vt:lpstr>
      <vt:lpstr>¿Por qué DART?</vt:lpstr>
      <vt:lpstr>DART</vt:lpstr>
      <vt:lpstr>Tipos de datos</vt:lpstr>
      <vt:lpstr>Tipos de datos</vt:lpstr>
      <vt:lpstr>Tipos de datos boolean</vt:lpstr>
      <vt:lpstr>Tipos de datos lista</vt:lpstr>
      <vt:lpstr>Tipos de datos lista -solucón</vt:lpstr>
      <vt:lpstr>Tipos de datos map</vt:lpstr>
      <vt:lpstr>Tipos de datos map</vt:lpstr>
      <vt:lpstr>Funciones</vt:lpstr>
      <vt:lpstr>Funciones</vt:lpstr>
      <vt:lpstr>Clases</vt:lpstr>
      <vt:lpstr>Clases</vt:lpstr>
      <vt:lpstr>Clases</vt:lpstr>
      <vt:lpstr>Clases</vt:lpstr>
      <vt:lpstr>Clases</vt:lpstr>
      <vt:lpstr>Clases</vt:lpstr>
      <vt:lpstr>FUTURES</vt:lpstr>
      <vt:lpstr>ASYNC AWAIT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TP</dc:creator>
  <cp:lastModifiedBy>TP</cp:lastModifiedBy>
  <cp:revision>201</cp:revision>
  <dcterms:created xsi:type="dcterms:W3CDTF">2022-12-26T18:33:00Z</dcterms:created>
  <dcterms:modified xsi:type="dcterms:W3CDTF">2024-02-13T19:46:24Z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1033-11.2.0.11440</vt:lpwstr>
  </property>
  <property fmtid="{D5CDD505-2E9C-101B-9397-08002B2CF9AE}" pid="3" name="ICV">
    <vt:lpwstr>040C73C11151440CAF042B87DB9657EE</vt:lpwstr>
  </property>
</Properties>
</file>