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Marcador de posición de fecha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Marcador de posición de pie de página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Marcador de posición de número de diapositiva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Marcador de posición de fecha 3"/>
          <p:cNvSpPr>
            <a:spLocks noGrp="1"/>
          </p:cNvSpPr>
          <p:nvPr>
            <p:ph type="dt" sz="half" idx="10"/>
          </p:nvPr>
        </p:nvSpPr>
        <p:spPr/>
        <p:txBody>
          <a:bodyPr/>
          <a:p>
            <a:fld id="{760FBDFE-C587-4B4C-A407-44438C67B59E}" type="datetimeFigureOut">
              <a:rPr lang="en-US" smtClean="0"/>
            </a:fld>
            <a:endParaRPr lang="en-US"/>
          </a:p>
        </p:txBody>
      </p:sp>
      <p:sp>
        <p:nvSpPr>
          <p:cNvPr id="5" name="Marcador de posición de pie de página 4"/>
          <p:cNvSpPr>
            <a:spLocks noGrp="1"/>
          </p:cNvSpPr>
          <p:nvPr>
            <p:ph type="ftr" sz="quarter" idx="11"/>
          </p:nvPr>
        </p:nvSpPr>
        <p:spPr/>
        <p:txBody>
          <a:bodyPr/>
          <a:p>
            <a:endParaRPr lang="en-US"/>
          </a:p>
        </p:txBody>
      </p:sp>
      <p:sp>
        <p:nvSpPr>
          <p:cNvPr id="6" name="Marcador de posición de número de diapositiva 5"/>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Marcador de posición de fecha 3"/>
          <p:cNvSpPr>
            <a:spLocks noGrp="1"/>
          </p:cNvSpPr>
          <p:nvPr>
            <p:ph type="dt" sz="half" idx="10"/>
          </p:nvPr>
        </p:nvSpPr>
        <p:spPr/>
        <p:txBody>
          <a:bodyPr/>
          <a:p>
            <a:fld id="{760FBDFE-C587-4B4C-A407-44438C67B59E}" type="datetimeFigureOut">
              <a:rPr lang="en-US" smtClean="0"/>
            </a:fld>
            <a:endParaRPr lang="en-US"/>
          </a:p>
        </p:txBody>
      </p:sp>
      <p:sp>
        <p:nvSpPr>
          <p:cNvPr id="5" name="Marcador de posición de pie de página 4"/>
          <p:cNvSpPr>
            <a:spLocks noGrp="1"/>
          </p:cNvSpPr>
          <p:nvPr>
            <p:ph type="ftr" sz="quarter" idx="11"/>
          </p:nvPr>
        </p:nvSpPr>
        <p:spPr/>
        <p:txBody>
          <a:bodyPr/>
          <a:p>
            <a:endParaRPr lang="en-US"/>
          </a:p>
        </p:txBody>
      </p:sp>
      <p:sp>
        <p:nvSpPr>
          <p:cNvPr id="6" name="Marcador de posición de número de diapositiva 5"/>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Marcador de posición de fecha 3"/>
          <p:cNvSpPr>
            <a:spLocks noGrp="1"/>
          </p:cNvSpPr>
          <p:nvPr>
            <p:ph type="dt" sz="half" idx="10"/>
          </p:nvPr>
        </p:nvSpPr>
        <p:spPr/>
        <p:txBody>
          <a:bodyPr/>
          <a:p>
            <a:fld id="{760FBDFE-C587-4B4C-A407-44438C67B59E}" type="datetimeFigureOut">
              <a:rPr lang="en-US" smtClean="0"/>
            </a:fld>
            <a:endParaRPr lang="en-US"/>
          </a:p>
        </p:txBody>
      </p:sp>
      <p:sp>
        <p:nvSpPr>
          <p:cNvPr id="5" name="Marcador de posición de pie de página 4"/>
          <p:cNvSpPr>
            <a:spLocks noGrp="1"/>
          </p:cNvSpPr>
          <p:nvPr>
            <p:ph type="ftr" sz="quarter" idx="11"/>
          </p:nvPr>
        </p:nvSpPr>
        <p:spPr/>
        <p:txBody>
          <a:bodyPr/>
          <a:p>
            <a:endParaRPr lang="en-US"/>
          </a:p>
        </p:txBody>
      </p:sp>
      <p:sp>
        <p:nvSpPr>
          <p:cNvPr id="6" name="Marcador de posición de número de diapositiva 5"/>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Marcador de posición de fecha 4"/>
          <p:cNvSpPr>
            <a:spLocks noGrp="1"/>
          </p:cNvSpPr>
          <p:nvPr>
            <p:ph type="dt" sz="half" idx="10"/>
          </p:nvPr>
        </p:nvSpPr>
        <p:spPr/>
        <p:txBody>
          <a:bodyPr/>
          <a:p>
            <a:fld id="{760FBDFE-C587-4B4C-A407-44438C67B59E}" type="datetimeFigureOut">
              <a:rPr lang="en-US" smtClean="0"/>
            </a:fld>
            <a:endParaRPr lang="en-US"/>
          </a:p>
        </p:txBody>
      </p:sp>
      <p:sp>
        <p:nvSpPr>
          <p:cNvPr id="6" name="Marcador de posición de pie de página 5"/>
          <p:cNvSpPr>
            <a:spLocks noGrp="1"/>
          </p:cNvSpPr>
          <p:nvPr>
            <p:ph type="ftr" sz="quarter" idx="11"/>
          </p:nvPr>
        </p:nvSpPr>
        <p:spPr/>
        <p:txBody>
          <a:bodyPr/>
          <a:p>
            <a:endParaRPr lang="en-US"/>
          </a:p>
        </p:txBody>
      </p:sp>
      <p:sp>
        <p:nvSpPr>
          <p:cNvPr id="7" name="Marcador de posición de número de diapositiva 6"/>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Marcador de posición de fecha 6"/>
          <p:cNvSpPr>
            <a:spLocks noGrp="1"/>
          </p:cNvSpPr>
          <p:nvPr>
            <p:ph type="dt" sz="half" idx="10"/>
          </p:nvPr>
        </p:nvSpPr>
        <p:spPr/>
        <p:txBody>
          <a:bodyPr/>
          <a:p>
            <a:fld id="{760FBDFE-C587-4B4C-A407-44438C67B59E}" type="datetimeFigureOut">
              <a:rPr lang="en-US" smtClean="0"/>
            </a:fld>
            <a:endParaRPr lang="en-US"/>
          </a:p>
        </p:txBody>
      </p:sp>
      <p:sp>
        <p:nvSpPr>
          <p:cNvPr id="8" name="Marcador de posición de pie de página 7"/>
          <p:cNvSpPr>
            <a:spLocks noGrp="1"/>
          </p:cNvSpPr>
          <p:nvPr>
            <p:ph type="ftr" sz="quarter" idx="11"/>
          </p:nvPr>
        </p:nvSpPr>
        <p:spPr/>
        <p:txBody>
          <a:bodyPr/>
          <a:p>
            <a:endParaRPr lang="en-US"/>
          </a:p>
        </p:txBody>
      </p:sp>
      <p:sp>
        <p:nvSpPr>
          <p:cNvPr id="9" name="Marcador de posición de número de diapositiva 8"/>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Marcador de posición de fecha 2"/>
          <p:cNvSpPr>
            <a:spLocks noGrp="1"/>
          </p:cNvSpPr>
          <p:nvPr>
            <p:ph type="dt" sz="half" idx="10"/>
          </p:nvPr>
        </p:nvSpPr>
        <p:spPr/>
        <p:txBody>
          <a:bodyPr/>
          <a:p>
            <a:fld id="{760FBDFE-C587-4B4C-A407-44438C67B59E}" type="datetimeFigureOut">
              <a:rPr lang="en-US" smtClean="0"/>
            </a:fld>
            <a:endParaRPr lang="en-US"/>
          </a:p>
        </p:txBody>
      </p:sp>
      <p:sp>
        <p:nvSpPr>
          <p:cNvPr id="4" name="Marcador de posición de pie de página 3"/>
          <p:cNvSpPr>
            <a:spLocks noGrp="1"/>
          </p:cNvSpPr>
          <p:nvPr>
            <p:ph type="ftr" sz="quarter" idx="11"/>
          </p:nvPr>
        </p:nvSpPr>
        <p:spPr/>
        <p:txBody>
          <a:bodyPr/>
          <a:p>
            <a:endParaRPr lang="en-US"/>
          </a:p>
        </p:txBody>
      </p:sp>
      <p:sp>
        <p:nvSpPr>
          <p:cNvPr id="5" name="Marcador de posición de número de diapositiva 4"/>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a:p>
            <a:fld id="{760FBDFE-C587-4B4C-A407-44438C67B59E}" type="datetimeFigureOut">
              <a:rPr lang="en-US" smtClean="0"/>
            </a:fld>
            <a:endParaRPr lang="en-US"/>
          </a:p>
        </p:txBody>
      </p:sp>
      <p:sp>
        <p:nvSpPr>
          <p:cNvPr id="3" name="Marcador de posición de pie de página 2"/>
          <p:cNvSpPr>
            <a:spLocks noGrp="1"/>
          </p:cNvSpPr>
          <p:nvPr>
            <p:ph type="ftr" sz="quarter" idx="11"/>
          </p:nvPr>
        </p:nvSpPr>
        <p:spPr/>
        <p:txBody>
          <a:bodyPr/>
          <a:p>
            <a:endParaRPr lang="en-US"/>
          </a:p>
        </p:txBody>
      </p:sp>
      <p:sp>
        <p:nvSpPr>
          <p:cNvPr id="4" name="Marcador de posición de número de diapositiva 3"/>
          <p:cNvSpPr>
            <a:spLocks noGrp="1"/>
          </p:cNvSpPr>
          <p:nvPr>
            <p:ph type="sldNum" sz="quarter" idx="12"/>
          </p:nvPr>
        </p:nvSpPr>
        <p:spPr/>
        <p:txBody>
          <a:bodyPr/>
          <a:p>
            <a:fld id="{49AE70B2-8BF9-45C0-BB95-33D1B9D3A854}"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Marcador de posición de fecha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Marcador de posición de pie de página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Marcador de posición de número de diapositiva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Marcador de posición de fecha 4"/>
          <p:cNvSpPr>
            <a:spLocks noGrp="1"/>
          </p:cNvSpPr>
          <p:nvPr>
            <p:ph type="dt" sz="half" idx="10"/>
          </p:nvPr>
        </p:nvSpPr>
        <p:spPr/>
        <p:txBody>
          <a:bodyPr/>
          <a:p>
            <a:fld id="{9EFD9D74-47D9-4702-A33C-335B63B48DBF}" type="datetimeFigureOut">
              <a:rPr lang="en-US" smtClean="0"/>
            </a:fld>
            <a:endParaRPr lang="en-US" dirty="0"/>
          </a:p>
        </p:txBody>
      </p:sp>
      <p:sp>
        <p:nvSpPr>
          <p:cNvPr id="6" name="Marcador de posición de pie de página 5"/>
          <p:cNvSpPr>
            <a:spLocks noGrp="1"/>
          </p:cNvSpPr>
          <p:nvPr>
            <p:ph type="ftr" sz="quarter" idx="11"/>
          </p:nvPr>
        </p:nvSpPr>
        <p:spPr/>
        <p:txBody>
          <a:bodyPr/>
          <a:p>
            <a:endParaRPr lang="en-US" dirty="0"/>
          </a:p>
        </p:txBody>
      </p:sp>
      <p:sp>
        <p:nvSpPr>
          <p:cNvPr id="7" name="Marcador de posición de número de diapositiva 6"/>
          <p:cNvSpPr>
            <a:spLocks noGrp="1"/>
          </p:cNvSpPr>
          <p:nvPr>
            <p:ph type="sldNum" sz="quarter" idx="12"/>
          </p:nvPr>
        </p:nvSpPr>
        <p:spPr/>
        <p:txBody>
          <a:bodyPr/>
          <a:p>
            <a:fld id="{FABC47A4-756D-490B-A52F-7D9E2C9FC05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en-US" smtClean="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altLang="en-US"/>
              <a:t>JWT</a:t>
            </a:r>
            <a:endParaRPr lang="es-ES" altLang="en-US"/>
          </a:p>
        </p:txBody>
      </p:sp>
      <p:sp>
        <p:nvSpPr>
          <p:cNvPr id="5" name="Subtitle 4"/>
          <p:cNvSpPr>
            <a:spLocks noGrp="1"/>
          </p:cNvSpPr>
          <p:nvPr>
            <p:ph type="subTitle" idx="1"/>
          </p:nvPr>
        </p:nvSpPr>
        <p:spPr/>
        <p:txBody>
          <a:bodyPr/>
          <a:lstStyle/>
          <a:p>
            <a:r>
              <a:rPr lang="es-ES" altLang="en-US"/>
              <a:t>JASON WEB TOKENS</a:t>
            </a:r>
            <a:endParaRPr lang="es-E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a:xfrm>
            <a:off x="647700" y="1131570"/>
            <a:ext cx="10515600" cy="5045710"/>
          </a:xfrm>
        </p:spPr>
        <p:txBody>
          <a:bodyPr>
            <a:normAutofit fontScale="70000"/>
          </a:bodyPr>
          <a:p>
            <a:pPr algn="just"/>
            <a:r>
              <a:rPr lang="es-ES" altLang="en-US" sz="3100" b="1"/>
              <a:t>¿Cómo funciona un JSON Web Token?</a:t>
            </a:r>
            <a:endParaRPr lang="es-ES" altLang="en-US" sz="3100" b="1"/>
          </a:p>
          <a:p>
            <a:pPr algn="just"/>
            <a:endParaRPr lang="es-ES" altLang="en-US" sz="3100"/>
          </a:p>
          <a:p>
            <a:pPr algn="just"/>
            <a:r>
              <a:rPr lang="es-ES" altLang="en-US" sz="3100"/>
              <a:t>El inicio de sesión de usuario ejemplifica bien la función del JSON Web Token.</a:t>
            </a:r>
            <a:endParaRPr lang="es-ES" altLang="en-US" sz="3100"/>
          </a:p>
          <a:p>
            <a:pPr algn="just"/>
            <a:r>
              <a:rPr lang="es-ES" altLang="en-US" sz="3100"/>
              <a:t> Antes de utilizar el JWT, hay que establecer una clave secreta. </a:t>
            </a:r>
            <a:endParaRPr lang="es-ES" altLang="en-US" sz="3100"/>
          </a:p>
          <a:p>
            <a:pPr algn="just"/>
            <a:r>
              <a:rPr lang="es-ES" altLang="en-US" sz="3100"/>
              <a:t>Una vez que el usuario ha introducido correctamente sus credenciales, el JWT se devuelve con la clave y se guarda localmente. La transmisión debe realizarse a través de HTTPS para que los datos estén mejor protegidos.</a:t>
            </a:r>
            <a:endParaRPr lang="es-ES" altLang="en-US" sz="3100"/>
          </a:p>
          <a:p>
            <a:pPr algn="just"/>
            <a:endParaRPr lang="es-ES" altLang="en-US" sz="3100"/>
          </a:p>
          <a:p>
            <a:pPr algn="just"/>
            <a:r>
              <a:rPr lang="es-ES" altLang="en-US" sz="3100"/>
              <a:t>De esta manera, cada vez que el usuario accede a recursos protegidos, como a una API o a una ruta protegida, el user agent utiliza el JWT como parámetro (por ejemplo, jwt para peticiones GET) o como header de autorización (para POST, PUT, OPTIONS y DELETE). La otra parte puede descifrar el JSON Web Token y ejecutar la solicitud si la verificación se realiza correctame</a:t>
            </a:r>
            <a:r>
              <a:rPr lang="es-ES" altLang="en-US"/>
              <a:t>nte.</a:t>
            </a:r>
            <a:endParaRPr lang="es-E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a:xfrm>
            <a:off x="647700" y="1131570"/>
            <a:ext cx="10515600" cy="5045710"/>
          </a:xfrm>
        </p:spPr>
        <p:txBody>
          <a:bodyPr>
            <a:normAutofit fontScale="60000"/>
          </a:bodyPr>
          <a:p>
            <a:pPr algn="just"/>
            <a:r>
              <a:rPr lang="es-ES" altLang="en-US" b="1"/>
              <a:t>¿En qué casos se utiliza JSON Web Token?</a:t>
            </a:r>
            <a:endParaRPr lang="es-ES" altLang="en-US" b="1"/>
          </a:p>
          <a:p>
            <a:pPr algn="just"/>
            <a:endParaRPr lang="es-ES" altLang="en-US"/>
          </a:p>
          <a:p>
            <a:pPr algn="just"/>
            <a:r>
              <a:rPr lang="es-ES" altLang="en-US"/>
              <a:t>JSON Web Token ofrece varias ventajas en comparación con el método tradicional de autentificación y autorización con cookies, por lo que se utiliza en las siguientes situaciones:</a:t>
            </a:r>
            <a:endParaRPr lang="es-ES" altLang="en-US"/>
          </a:p>
          <a:p>
            <a:pPr algn="just"/>
            <a:endParaRPr lang="es-ES" altLang="en-US"/>
          </a:p>
          <a:p>
            <a:pPr algn="just"/>
            <a:r>
              <a:rPr lang="es-ES" altLang="en-US" b="1"/>
              <a:t>Aplicaciones REST:</a:t>
            </a:r>
            <a:r>
              <a:rPr lang="es-ES" altLang="en-US"/>
              <a:t> En las aplicaciones REST, el JWT garantiza la ausencia de estado enviando los datos de autentificación directamente con la petición.</a:t>
            </a:r>
            <a:endParaRPr lang="es-ES" altLang="en-US"/>
          </a:p>
          <a:p>
            <a:pPr algn="just"/>
            <a:endParaRPr lang="es-ES" altLang="en-US"/>
          </a:p>
          <a:p>
            <a:pPr algn="just"/>
            <a:r>
              <a:rPr lang="es-ES" altLang="en-US" b="1"/>
              <a:t>Intercambio de recursos de origen cruzado: </a:t>
            </a:r>
            <a:r>
              <a:rPr lang="es-ES" altLang="en-US"/>
              <a:t>JSON Web Token envía información mediante el llamado cross-origin resource sharing, lo cual le da una gran ventaja sobre las cookies, que no suelen enviarse con este procedimiento.</a:t>
            </a:r>
            <a:endParaRPr lang="es-ES" altLang="en-US"/>
          </a:p>
          <a:p>
            <a:pPr algn="just"/>
            <a:endParaRPr lang="es-ES" altLang="en-US"/>
          </a:p>
          <a:p>
            <a:pPr algn="just"/>
            <a:r>
              <a:rPr lang="es-ES" altLang="en-US" b="1"/>
              <a:t>Uso de varios frameworks:</a:t>
            </a:r>
            <a:r>
              <a:rPr lang="es-ES" altLang="en-US"/>
              <a:t> JSON Web Token está estandarizado y puede utilizarse una y otra vez. Cuando se emplean múltiples frameworks, los datos de autentificación pueden compartirse más fácilmente.</a:t>
            </a:r>
            <a:endParaRPr lang="es-E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a:xfrm>
            <a:off x="647700" y="1131570"/>
            <a:ext cx="10515600" cy="5045710"/>
          </a:xfrm>
        </p:spPr>
        <p:txBody>
          <a:bodyPr>
            <a:normAutofit/>
          </a:bodyPr>
          <a:p>
            <a:pPr marL="0" indent="0" algn="just">
              <a:buNone/>
            </a:pPr>
            <a:r>
              <a:rPr lang="es-ES" altLang="en-US" b="1"/>
              <a:t>Ejemplo de JWT:</a:t>
            </a:r>
            <a:endParaRPr lang="es-ES" altLang="en-US" b="1"/>
          </a:p>
          <a:p>
            <a:pPr marL="0" indent="0" algn="just">
              <a:buNone/>
            </a:pPr>
            <a:r>
              <a:rPr lang="es-ES" altLang="en-US"/>
              <a:t>el header:</a:t>
            </a:r>
            <a:endParaRPr lang="es-ES" altLang="en-US"/>
          </a:p>
          <a:p>
            <a:pPr marL="0" indent="0" algn="just">
              <a:buNone/>
            </a:pPr>
            <a:r>
              <a:rPr lang="es-ES" altLang="en-US"/>
              <a:t>{</a:t>
            </a:r>
            <a:endParaRPr lang="es-ES" altLang="en-US"/>
          </a:p>
          <a:p>
            <a:pPr marL="0" indent="0" algn="just">
              <a:buNone/>
            </a:pPr>
            <a:r>
              <a:rPr lang="es-ES" altLang="en-US"/>
              <a:t>	"alg": "HS256",</a:t>
            </a:r>
            <a:endParaRPr lang="es-ES" altLang="en-US"/>
          </a:p>
          <a:p>
            <a:pPr marL="0" indent="0" algn="just">
              <a:buNone/>
            </a:pPr>
            <a:r>
              <a:rPr lang="es-ES" altLang="en-US"/>
              <a:t>	"typ": "JWT"</a:t>
            </a:r>
            <a:endParaRPr lang="es-ES" altLang="en-US"/>
          </a:p>
          <a:p>
            <a:pPr marL="0" indent="0" algn="just">
              <a:buNone/>
            </a:pPr>
            <a:r>
              <a:rPr lang="es-ES" altLang="en-US"/>
              <a:t>}</a:t>
            </a:r>
            <a:endParaRPr lang="es-E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a:xfrm>
            <a:off x="647700" y="1131570"/>
            <a:ext cx="10515600" cy="5045710"/>
          </a:xfrm>
        </p:spPr>
        <p:txBody>
          <a:bodyPr>
            <a:normAutofit/>
          </a:bodyPr>
          <a:p>
            <a:pPr marL="0" indent="0" algn="just">
              <a:buNone/>
            </a:pPr>
            <a:r>
              <a:rPr lang="es-ES" altLang="en-US" b="1"/>
              <a:t>Ejemplo de JWT:</a:t>
            </a:r>
            <a:endParaRPr lang="es-ES" altLang="en-US" b="1"/>
          </a:p>
          <a:p>
            <a:pPr marL="0" indent="0" algn="just">
              <a:buNone/>
            </a:pPr>
            <a:r>
              <a:rPr lang="es-ES" altLang="en-US"/>
              <a:t>el payload:</a:t>
            </a:r>
            <a:endParaRPr lang="es-ES" altLang="en-US"/>
          </a:p>
          <a:p>
            <a:pPr marL="0" indent="0" algn="just">
              <a:buNone/>
            </a:pPr>
            <a:r>
              <a:rPr lang="es-ES" altLang="en-US"/>
              <a:t>{</a:t>
            </a:r>
            <a:endParaRPr lang="es-ES" altLang="en-US"/>
          </a:p>
          <a:p>
            <a:pPr marL="0" indent="0" algn="just">
              <a:buNone/>
            </a:pPr>
            <a:r>
              <a:rPr lang="es-ES" altLang="en-US"/>
              <a:t>	"sub": "0123456789",</a:t>
            </a:r>
            <a:endParaRPr lang="es-ES" altLang="en-US"/>
          </a:p>
          <a:p>
            <a:pPr marL="0" indent="0" algn="just">
              <a:buNone/>
            </a:pPr>
            <a:r>
              <a:rPr lang="es-ES" altLang="en-US"/>
              <a:t>	"name": "Juan Ejemplo",</a:t>
            </a:r>
            <a:endParaRPr lang="es-ES" altLang="en-US"/>
          </a:p>
          <a:p>
            <a:pPr marL="0" indent="0" algn="just">
              <a:buNone/>
            </a:pPr>
            <a:r>
              <a:rPr lang="es-ES" altLang="en-US"/>
              <a:t>	"admin": true</a:t>
            </a:r>
            <a:endParaRPr lang="es-ES" altLang="en-US"/>
          </a:p>
          <a:p>
            <a:pPr marL="0" indent="0" algn="just">
              <a:buNone/>
            </a:pPr>
            <a:r>
              <a:rPr lang="es-ES" altLang="en-US"/>
              <a:t>}</a:t>
            </a:r>
            <a:endParaRPr lang="es-E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a:xfrm>
            <a:off x="647700" y="1131570"/>
            <a:ext cx="10515600" cy="5045710"/>
          </a:xfrm>
        </p:spPr>
        <p:txBody>
          <a:bodyPr>
            <a:normAutofit/>
          </a:bodyPr>
          <a:p>
            <a:pPr marL="0" indent="0" algn="just">
              <a:buNone/>
            </a:pPr>
            <a:r>
              <a:rPr lang="es-ES" altLang="en-US" sz="2800" b="1"/>
              <a:t>Ejemplo de JWT:</a:t>
            </a:r>
            <a:endParaRPr lang="es-ES" altLang="en-US" sz="2800" b="1"/>
          </a:p>
          <a:p>
            <a:pPr marL="0" indent="0" algn="just">
              <a:buNone/>
            </a:pPr>
            <a:r>
              <a:rPr lang="es-ES" altLang="en-US" sz="2800"/>
              <a:t>Para lograr la estructura real del JWT (tres partes separadas por puntos), el header y el payload deben codificarse con Base64.</a:t>
            </a:r>
            <a:endParaRPr lang="es-ES" altLang="en-US" sz="2800"/>
          </a:p>
          <a:p>
            <a:pPr marL="0" indent="0" algn="just">
              <a:buNone/>
            </a:pPr>
            <a:endParaRPr lang="es-ES" altLang="en-US" sz="2800"/>
          </a:p>
          <a:p>
            <a:pPr marL="0" indent="0" algn="just">
              <a:buNone/>
            </a:pPr>
            <a:r>
              <a:rPr lang="es-ES" altLang="en-US" sz="2800"/>
              <a:t> La codificación del header se realizaría del siguiente modo:</a:t>
            </a:r>
            <a:endParaRPr lang="es-ES" altLang="en-US" sz="2800"/>
          </a:p>
          <a:p>
            <a:pPr marL="0" indent="0" algn="just">
              <a:buNone/>
            </a:pPr>
            <a:endParaRPr lang="es-ES" altLang="en-US" sz="2800"/>
          </a:p>
          <a:p>
            <a:pPr marL="0" indent="0" algn="just">
              <a:buNone/>
            </a:pPr>
            <a:r>
              <a:rPr lang="es-ES" altLang="en-US" sz="2800"/>
              <a:t>base64Header = base64Encode(header)</a:t>
            </a:r>
            <a:endParaRPr lang="es-ES" altLang="en-US" sz="2800"/>
          </a:p>
          <a:p>
            <a:pPr marL="0" indent="0" algn="just">
              <a:buNone/>
            </a:pPr>
            <a:r>
              <a:rPr lang="es-ES" altLang="en-US" sz="2800"/>
              <a:t>// eyJhbGciOiJIUzI1NiIsInR5cCI6IkpXVCJ9</a:t>
            </a:r>
            <a:endParaRPr lang="es-ES"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a:xfrm>
            <a:off x="647700" y="1131570"/>
            <a:ext cx="10515600" cy="5045710"/>
          </a:xfrm>
        </p:spPr>
        <p:txBody>
          <a:bodyPr>
            <a:normAutofit/>
          </a:bodyPr>
          <a:p>
            <a:pPr marL="0" indent="0" algn="just">
              <a:buNone/>
            </a:pPr>
            <a:r>
              <a:rPr lang="es-ES" altLang="en-US" sz="2800" b="1"/>
              <a:t>Ejemplo de JWT:</a:t>
            </a:r>
            <a:endParaRPr lang="es-ES" altLang="en-US" sz="2800" b="1"/>
          </a:p>
          <a:p>
            <a:pPr marL="0" indent="0" algn="just">
              <a:buNone/>
            </a:pPr>
            <a:r>
              <a:rPr lang="es-ES" altLang="en-US" sz="2800"/>
              <a:t>Lo mismo debe hacerse para el payload:</a:t>
            </a:r>
            <a:endParaRPr lang="es-ES" altLang="en-US" sz="2800"/>
          </a:p>
          <a:p>
            <a:pPr marL="0" indent="0" algn="just">
              <a:buNone/>
            </a:pPr>
            <a:endParaRPr lang="es-ES" altLang="en-US" sz="2800"/>
          </a:p>
          <a:p>
            <a:pPr marL="0" indent="0" algn="just">
              <a:buNone/>
            </a:pPr>
            <a:r>
              <a:rPr lang="es-ES" altLang="en-US" sz="2800"/>
              <a:t>base64Payload = base64Encode(payload)</a:t>
            </a:r>
            <a:endParaRPr lang="es-ES" altLang="en-US" sz="2800"/>
          </a:p>
          <a:p>
            <a:pPr marL="0" indent="0" algn="l">
              <a:buNone/>
            </a:pPr>
            <a:r>
              <a:rPr lang="es-ES" altLang="en-US" sz="2800"/>
              <a:t>// </a:t>
            </a:r>
            <a:r>
              <a:rPr lang="es-ES" altLang="en-US" sz="1800"/>
              <a:t>eyJzdWIiOiIxMjM0NTY3ODkwIiwibmFtZSI6IkpvaG4gRG9lIiwiYWRtaW4iOnRydWV9</a:t>
            </a:r>
            <a:endParaRPr lang="es-ES" altLang="en-US" sz="1800"/>
          </a:p>
          <a:p>
            <a:pPr marL="0" indent="0" algn="l">
              <a:buNone/>
            </a:pPr>
            <a:endParaRPr lang="es-ES" altLang="en-US" sz="1800"/>
          </a:p>
          <a:p>
            <a:pPr marL="0" indent="0" algn="l">
              <a:buNone/>
            </a:pPr>
            <a:r>
              <a:rPr lang="es-ES" altLang="en-US" sz="2800"/>
              <a:t>Ahora creamos la firma. En el header, indicamos que se firme con HMAC-SHA256:</a:t>
            </a:r>
            <a:endParaRPr lang="es-ES" altLang="en-US" sz="2800"/>
          </a:p>
          <a:p>
            <a:pPr marL="0" indent="0" algn="l">
              <a:buNone/>
            </a:pPr>
            <a:endParaRPr lang="es-ES" altLang="en-US" sz="1800"/>
          </a:p>
          <a:p>
            <a:pPr marL="0" indent="0" algn="l">
              <a:buNone/>
            </a:pPr>
            <a:r>
              <a:rPr lang="es-ES" altLang="en-US" sz="1800"/>
              <a:t>signature = HS256(base64Header + '.' + base64Payload, 'secret')</a:t>
            </a:r>
            <a:endParaRPr lang="es-ES" altLang="en-US" sz="1800"/>
          </a:p>
          <a:p>
            <a:pPr marL="0" indent="0" algn="l">
              <a:buNone/>
            </a:pPr>
            <a:r>
              <a:rPr lang="es-ES" altLang="en-US" sz="1800"/>
              <a:t>// dyt0CoTl4WoVjAHI9Q_CwSKhl6d_9rhM3NrXuJttkao</a:t>
            </a:r>
            <a:endParaRPr lang="es-ES"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a:xfrm>
            <a:off x="647700" y="1131570"/>
            <a:ext cx="10515600" cy="5045710"/>
          </a:xfrm>
        </p:spPr>
        <p:txBody>
          <a:bodyPr>
            <a:normAutofit lnSpcReduction="10000"/>
          </a:bodyPr>
          <a:p>
            <a:pPr marL="0" indent="0" algn="just">
              <a:buNone/>
            </a:pPr>
            <a:r>
              <a:rPr lang="es-ES" altLang="en-US" sz="2000"/>
              <a:t>Como último paso, estas tres partes deben unirse con puntos entre ellas:</a:t>
            </a:r>
            <a:endParaRPr lang="es-ES" altLang="en-US" sz="2000"/>
          </a:p>
          <a:p>
            <a:pPr marL="0" indent="0" algn="just">
              <a:buNone/>
            </a:pPr>
            <a:endParaRPr lang="es-ES" altLang="en-US" sz="2000"/>
          </a:p>
          <a:p>
            <a:pPr marL="0" indent="0" algn="just">
              <a:buNone/>
            </a:pPr>
            <a:r>
              <a:rPr lang="es-ES" altLang="en-US" sz="2000"/>
              <a:t>Token = base64Header + '.' + base64Payload + '.' + signature</a:t>
            </a:r>
            <a:endParaRPr lang="es-ES" altLang="en-US" sz="2000"/>
          </a:p>
          <a:p>
            <a:pPr marL="0" indent="0" algn="just">
              <a:buNone/>
            </a:pPr>
            <a:r>
              <a:rPr lang="es-ES" altLang="en-US" sz="1000" b="1"/>
              <a:t>// eyJhbGciOiJIUzI1NiIsInR5cCI6IkpXVCJ9.eyJzdWIiOiIxMjM0NTY3ODkwIiwibmFtZSI6IkpvaG4gRG9lIiwiYWRtaW4iOnRydWV9.dyt0CoTl4WoVjAHI9Q_CwSKhl6d_9rhM3NrXuJttkao</a:t>
            </a:r>
            <a:endParaRPr lang="es-ES" altLang="en-US" sz="10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Fuente</a:t>
            </a:r>
            <a:endParaRPr lang="es-ES" altLang="en-US"/>
          </a:p>
        </p:txBody>
      </p:sp>
      <p:sp>
        <p:nvSpPr>
          <p:cNvPr id="3" name="Marcador de posición de contenido 2"/>
          <p:cNvSpPr>
            <a:spLocks noGrp="1"/>
          </p:cNvSpPr>
          <p:nvPr>
            <p:ph idx="1"/>
          </p:nvPr>
        </p:nvSpPr>
        <p:spPr/>
        <p:txBody>
          <a:bodyPr/>
          <a:p>
            <a:r>
              <a:rPr lang="es-ES" altLang="en-US"/>
              <a:t>https://www.ionos.es/digitalguide/paginas-web/desarrollo-web/json-web-token-jwt/</a:t>
            </a:r>
            <a:endParaRPr lang="es-E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a:xfrm>
            <a:off x="647700" y="1131570"/>
            <a:ext cx="10515600" cy="5045710"/>
          </a:xfrm>
        </p:spPr>
        <p:txBody>
          <a:bodyPr>
            <a:normAutofit lnSpcReduction="10000"/>
          </a:bodyPr>
          <a:p>
            <a:pPr algn="just"/>
            <a:endParaRPr lang="es-ES" altLang="en-US" sz="2000"/>
          </a:p>
          <a:p>
            <a:pPr marL="0" indent="0" algn="just">
              <a:buNone/>
            </a:pPr>
            <a:r>
              <a:rPr lang="es-ES" altLang="en-US" sz="2000"/>
              <a:t>function parseJwt (token) {</a:t>
            </a:r>
            <a:endParaRPr lang="es-ES" altLang="en-US" sz="2000"/>
          </a:p>
          <a:p>
            <a:pPr marL="0" indent="0" algn="just">
              <a:buNone/>
            </a:pPr>
            <a:r>
              <a:rPr lang="es-ES" altLang="en-US" sz="2000"/>
              <a:t>    var base64Url = token.split('.')[1];</a:t>
            </a:r>
            <a:endParaRPr lang="es-ES" altLang="en-US" sz="2000"/>
          </a:p>
          <a:p>
            <a:pPr marL="0" indent="0" algn="just">
              <a:buNone/>
            </a:pPr>
            <a:r>
              <a:rPr lang="es-ES" altLang="en-US" sz="2000"/>
              <a:t>    var base64 = base64Url.replace('-', '+').replace('_', '/');</a:t>
            </a:r>
            <a:endParaRPr lang="es-ES" altLang="en-US" sz="2000"/>
          </a:p>
          <a:p>
            <a:pPr marL="0" indent="0" algn="just">
              <a:buNone/>
            </a:pPr>
            <a:r>
              <a:rPr lang="es-ES" altLang="en-US" sz="2000"/>
              <a:t>    return JSON.parse(window.atob(base64));</a:t>
            </a:r>
            <a:endParaRPr lang="es-ES" altLang="en-US" sz="2000"/>
          </a:p>
          <a:p>
            <a:pPr marL="0" indent="0" algn="just">
              <a:buNone/>
            </a:pPr>
            <a:r>
              <a:rPr lang="es-ES" altLang="en-US" sz="2000"/>
              <a:t>};</a:t>
            </a:r>
            <a:endParaRPr lang="es-ES" altLang="en-US" sz="1000" b="1"/>
          </a:p>
          <a:p>
            <a:pPr marL="0" indent="0" algn="just">
              <a:buNone/>
            </a:pPr>
            <a:endParaRPr lang="es-ES" altLang="en-US" sz="1000" b="1"/>
          </a:p>
          <a:p>
            <a:pPr marL="0" indent="0" algn="just">
              <a:buNone/>
            </a:pPr>
            <a:endParaRPr lang="es-ES" altLang="en-US" sz="1000" b="1"/>
          </a:p>
          <a:p>
            <a:pPr marL="0" indent="0" algn="just">
              <a:buNone/>
            </a:pPr>
            <a:r>
              <a:rPr lang="es-ES" altLang="en-US" sz="1000" b="1"/>
              <a:t>parseJWT(eyJhbGciOiJIUzI1NiIsInR5cCI6IkpXVCJ9.eyJ1aWQiOiI2MzdjYThlYjg3Njc2ZmJhNDhkMGRlMzciLCJpYXQiOjE2Njk2MTA1MDAsImV4cCI6MTY2OTYxNDEwMH0.kLPty3Ki2snWI_DQCDlc9OsuBjdk_rAcx6wjb4qTsnU)</a:t>
            </a:r>
            <a:endParaRPr lang="es-ES" altLang="en-US" sz="1000" b="1"/>
          </a:p>
          <a:p>
            <a:pPr marL="0" indent="0" algn="just">
              <a:buNone/>
            </a:pPr>
            <a:endParaRPr lang="es-ES" altLang="en-US" sz="1000" b="1"/>
          </a:p>
          <a:p>
            <a:pPr marL="0" indent="0" algn="just">
              <a:buNone/>
            </a:pPr>
            <a:r>
              <a:rPr lang="es-ES" altLang="en-US" sz="1000" b="1"/>
              <a:t>exp = new Date()</a:t>
            </a:r>
            <a:endParaRPr lang="es-ES" altLang="en-US" sz="1000" b="1"/>
          </a:p>
          <a:p>
            <a:pPr marL="0" indent="0" algn="just">
              <a:buNone/>
            </a:pPr>
            <a:r>
              <a:rPr lang="es-ES" altLang="en-US" sz="1000" b="1"/>
              <a:t>exp.setTime(1669614100 * 1000)</a:t>
            </a:r>
            <a:endParaRPr lang="es-ES" altLang="en-US" sz="1000" b="1"/>
          </a:p>
          <a:p>
            <a:pPr marL="0" indent="0" algn="just">
              <a:buNone/>
            </a:pPr>
            <a:r>
              <a:rPr lang="es-ES" altLang="en-US" sz="1000" b="1"/>
              <a:t>exp</a:t>
            </a:r>
            <a:endParaRPr lang="es-ES" altLang="en-US" sz="1000" b="1"/>
          </a:p>
          <a:p>
            <a:pPr marL="0" indent="0" algn="just">
              <a:buNone/>
            </a:pPr>
            <a:r>
              <a:rPr lang="es-ES" altLang="en-US" sz="1000" b="1"/>
              <a:t>1669614100000</a:t>
            </a:r>
            <a:endParaRPr lang="es-ES" altLang="en-US" sz="1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p:txBody>
          <a:bodyPr/>
          <a:p>
            <a:pPr algn="just"/>
            <a:r>
              <a:rPr lang="es-ES" altLang="en-US" sz="2800" b="1"/>
              <a:t>TOKEN</a:t>
            </a:r>
            <a:r>
              <a:rPr lang="es-ES" altLang="en-US" sz="2800"/>
              <a:t>: Código lógico que permite el acceso a una aplicación.</a:t>
            </a:r>
            <a:endParaRPr lang="es-ES" altLang="en-US" sz="2800"/>
          </a:p>
          <a:p>
            <a:endParaRPr lang="es-ES" altLang="en-US" sz="2800"/>
          </a:p>
          <a:p>
            <a:pPr algn="just"/>
            <a:r>
              <a:rPr lang="es-ES" altLang="en-US" sz="2800"/>
              <a:t>“Un JSON Web Token es un token de acceso estandarizado en el RFC 7519 que permite el intercambio seguro de datos entre dos partes. Contiene toda la información importante sobre una entidad, lo que implica que no hace falta consultar una base de datos ni que la sesión tenga que guardarse en el servidor (sesión sin estado).”</a:t>
            </a:r>
            <a:endParaRPr lang="es-ES" altLang="en-US" sz="2800"/>
          </a:p>
          <a:p>
            <a:pPr algn="just"/>
            <a:endParaRPr lang="es-ES" altLang="en-US" sz="2800"/>
          </a:p>
          <a:p>
            <a:r>
              <a:rPr lang="es-ES" altLang="en-US" sz="2800"/>
              <a:t>Se compone de un head, payload y firma</a:t>
            </a:r>
            <a:endParaRPr lang="es-ES"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p:txBody>
          <a:bodyPr/>
          <a:p>
            <a:pPr algn="just"/>
            <a:r>
              <a:rPr lang="es-ES" altLang="en-US" b="1"/>
              <a:t>Header</a:t>
            </a:r>
            <a:r>
              <a:rPr lang="es-ES" altLang="en-US"/>
              <a:t>: consta generalmente de dos valores y proporciona información importante sobre el token. Contiene el tipo de token y el algoritmo de la firma y/o cifrado utilizados. Este podría ser un ejemplo de header de un JWT:</a:t>
            </a:r>
            <a:endParaRPr lang="es-ES" altLang="en-US"/>
          </a:p>
          <a:p>
            <a:pPr algn="just"/>
            <a:endParaRPr lang="es-ES" altLang="en-US"/>
          </a:p>
          <a:p>
            <a:pPr algn="just"/>
            <a:r>
              <a:rPr lang="es-ES" altLang="en-US"/>
              <a:t>{ "alg": "HS256", "typ": "JWT" }</a:t>
            </a:r>
            <a:endParaRPr lang="es-E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p:txBody>
          <a:bodyPr>
            <a:normAutofit/>
          </a:bodyPr>
          <a:p>
            <a:pPr algn="just"/>
            <a:r>
              <a:rPr lang="es-ES" altLang="en-US" b="1"/>
              <a:t>payload</a:t>
            </a:r>
            <a:r>
              <a:rPr lang="es-ES" altLang="en-US"/>
              <a:t>: El campo payload de JSON Web Token contiene la información real que se transmitirá a la aplicación. Aquí se definen algunos estándares que determinan qué datos se transmiten y cómo. La información se proporciona como pares key/value (clave-valor); las claves se denominan claims en JWT. Hay tres tipos diferentes de claims:</a:t>
            </a:r>
            <a:endParaRPr lang="es-ES" altLang="en-US"/>
          </a:p>
          <a:p>
            <a:endParaRPr lang="es-ES" altLang="en-US"/>
          </a:p>
          <a:p>
            <a:endParaRPr lang="es-E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p:txBody>
          <a:bodyPr>
            <a:normAutofit fontScale="70000"/>
          </a:bodyPr>
          <a:p>
            <a:pPr algn="just"/>
            <a:r>
              <a:rPr lang="es-ES" altLang="en-US"/>
              <a:t>Los claims </a:t>
            </a:r>
            <a:r>
              <a:rPr lang="es-ES" altLang="en-US" b="1"/>
              <a:t>registrados </a:t>
            </a:r>
            <a:r>
              <a:rPr lang="es-ES" altLang="en-US"/>
              <a:t>son los quefiguran en el IANA JSON Web Token Claim Register y cuyo propósito se establece en un estándar. Algunos ejemplos son el emisor del token (iss, de issuer), el dominio de destino (aud, de audience) y el tiempo de vencimiento (exp, de expiration time). Se utilizan nombres de claim cortos para abreviar el token lo máximo posible.</a:t>
            </a:r>
            <a:endParaRPr lang="es-ES" altLang="en-US"/>
          </a:p>
          <a:p>
            <a:pPr algn="just"/>
            <a:r>
              <a:rPr lang="es-ES" altLang="en-US"/>
              <a:t>Los claims </a:t>
            </a:r>
            <a:r>
              <a:rPr lang="es-ES" altLang="en-US" b="1"/>
              <a:t>públicos </a:t>
            </a:r>
            <a:r>
              <a:rPr lang="es-ES" altLang="en-US"/>
              <a:t>pueden definirse a voluntad, ya que no están sujetos a restricciones. Para que no se produzcan conflictos en la semántica de las claves, es necesario registrar los claims públicamente en el JSON Web Token Claim Register de la IANA o asignarles nombres que no puedan coincidir.</a:t>
            </a:r>
            <a:endParaRPr lang="es-ES" altLang="en-US"/>
          </a:p>
          <a:p>
            <a:pPr algn="just"/>
            <a:r>
              <a:rPr lang="es-ES" altLang="en-US"/>
              <a:t>Los claims </a:t>
            </a:r>
            <a:r>
              <a:rPr lang="es-ES" altLang="en-US" b="1"/>
              <a:t>privados </a:t>
            </a:r>
            <a:r>
              <a:rPr lang="es-ES" altLang="en-US"/>
              <a:t>están destinados a los datos que intercambiamos especialmente con nuestras propias aplicaciones. Si bien los claims públicos contienen información como nombre o correo electrónico, los claims privados son más concretos. Por ejemplo, suelen incluir datos como identificación de usuario o nombre de departamento. Al nombrarlos, es importante asegurarse de que no vayan a entrar en conflicto con ningún claim registrado o público.</a:t>
            </a:r>
            <a:endParaRPr lang="es-ES" altLang="en-US"/>
          </a:p>
          <a:p>
            <a:endParaRPr lang="es-E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p:txBody>
          <a:bodyPr>
            <a:normAutofit/>
          </a:bodyPr>
          <a:p>
            <a:pPr marL="0" indent="0" algn="just">
              <a:buNone/>
            </a:pPr>
            <a:r>
              <a:rPr lang="es-ES" altLang="en-US"/>
              <a:t>Un payload podría estructurarse, por lo tanto, de la siguiente manera:</a:t>
            </a:r>
            <a:endParaRPr lang="es-ES" altLang="en-US"/>
          </a:p>
          <a:p>
            <a:pPr marL="0" indent="0" algn="just">
              <a:buNone/>
            </a:pPr>
            <a:endParaRPr lang="es-ES" altLang="en-US"/>
          </a:p>
          <a:p>
            <a:pPr marL="0" indent="0" algn="just">
              <a:buNone/>
            </a:pPr>
            <a:r>
              <a:rPr lang="es-ES" altLang="en-US"/>
              <a:t>{ "sub": "123", "name": "Alicia", "exp": 30 }</a:t>
            </a:r>
            <a:endParaRPr lang="es-E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p:txBody>
          <a:bodyPr>
            <a:normAutofit/>
          </a:bodyPr>
          <a:p>
            <a:pPr algn="just"/>
            <a:r>
              <a:rPr lang="es-ES" altLang="en-US" sz="2800" b="1"/>
              <a:t>Firma</a:t>
            </a:r>
            <a:endParaRPr lang="es-ES" altLang="en-US" sz="2800" b="1"/>
          </a:p>
          <a:p>
            <a:pPr algn="just"/>
            <a:r>
              <a:rPr lang="es-ES" altLang="en-US" sz="2800"/>
              <a:t>La firma de un JSON Web Token se crea utilizando la codificación Base64 del header y del payload, así como el método de firma o cifrado especificado. La estructura viene definida por JSON Web Signature (JWS), un estándar establecido en el RFC 7515. Para que la firma sea eficaz, es necesario utilizar una </a:t>
            </a:r>
            <a:r>
              <a:rPr lang="es-ES" altLang="en-US" sz="2800" b="1"/>
              <a:t>clave secreta</a:t>
            </a:r>
            <a:r>
              <a:rPr lang="es-ES" altLang="en-US" sz="2800"/>
              <a:t> que solo conozca la aplicación original. Por un lado, la firma verifica que el mensaje no se ha modificado por el camino. Por otro, si el token está firmado con una clave privada, también garantiza que el remitente del JWT sea el correcto.</a:t>
            </a:r>
            <a:endParaRPr lang="es-ES" altLang="en-US" sz="2800"/>
          </a:p>
          <a:p>
            <a:pPr algn="just"/>
            <a:endParaRPr lang="es-ES"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a:xfrm>
            <a:off x="647700" y="1131570"/>
            <a:ext cx="10515600" cy="5045710"/>
          </a:xfrm>
        </p:spPr>
        <p:txBody>
          <a:bodyPr/>
          <a:p>
            <a:pPr marL="0" indent="0" algn="just">
              <a:buNone/>
            </a:pPr>
            <a:r>
              <a:rPr lang="es-ES" altLang="en-US" sz="1600" b="1"/>
              <a:t>Firma</a:t>
            </a:r>
            <a:endParaRPr lang="es-ES" altLang="en-US" sz="1600" b="1"/>
          </a:p>
          <a:p>
            <a:pPr marL="0" indent="0" algn="just">
              <a:buNone/>
            </a:pPr>
            <a:r>
              <a:rPr lang="es-ES" altLang="en-US" sz="1600"/>
              <a:t>Existen diferentes métodos de firma:</a:t>
            </a:r>
            <a:endParaRPr lang="es-ES" altLang="en-US" sz="1600"/>
          </a:p>
          <a:p>
            <a:pPr marL="0" indent="0" algn="just">
              <a:buNone/>
            </a:pPr>
            <a:endParaRPr lang="es-ES" altLang="en-US" sz="1600"/>
          </a:p>
          <a:p>
            <a:pPr marL="0" indent="0" algn="just">
              <a:buNone/>
            </a:pPr>
            <a:r>
              <a:rPr lang="es-ES" altLang="en-US" sz="1600" b="1"/>
              <a:t>Sin protección:</a:t>
            </a:r>
            <a:r>
              <a:rPr lang="es-ES" altLang="en-US" sz="1600"/>
              <a:t> si los datos no requieren un nivel de protección alto, puede especificarse el valor none en el header. En este caso, no se genera ninguna firma y el JWT solo constará de header y payload. Sin esta medida de protección, el payload puede leerse como texto en claro una vez descifrado el código Base64 y no se comprueba si el mensaje procede del remitente correcto o si fue modificado al transferirse.</a:t>
            </a:r>
            <a:endParaRPr lang="es-ES" altLang="en-US" sz="1600"/>
          </a:p>
          <a:p>
            <a:pPr marL="0" indent="0" algn="just">
              <a:buNone/>
            </a:pPr>
            <a:endParaRPr lang="es-ES" altLang="en-US" sz="1600"/>
          </a:p>
          <a:p>
            <a:pPr marL="0" indent="0" algn="just">
              <a:buNone/>
            </a:pPr>
            <a:r>
              <a:rPr lang="es-ES" altLang="en-US" sz="1600" b="1"/>
              <a:t>Firma (JWS)</a:t>
            </a:r>
            <a:r>
              <a:rPr lang="es-ES" altLang="en-US" sz="1600"/>
              <a:t>: por lo general, basta con comprobar si los datos provienen del remitente correcto y si han sido modificados. Para ello, se utiliza el esquema JSON Web Signature (JWS), que garantiza que el mensaje no se haya cambiado por el camino y proceda del remitente correcto. Con este procedimiento, el payload también puede leerse como texto en claro tras el descifrado de Base64.</a:t>
            </a:r>
            <a:endParaRPr lang="es-ES" altLang="en-US" sz="1600"/>
          </a:p>
          <a:p>
            <a:pPr marL="0" indent="0" algn="just">
              <a:buNone/>
            </a:pPr>
            <a:endParaRPr lang="es-ES" altLang="en-US" sz="1600"/>
          </a:p>
          <a:p>
            <a:pPr marL="0" indent="0" algn="just">
              <a:buNone/>
            </a:pPr>
            <a:r>
              <a:rPr lang="es-ES" altLang="en-US" sz="1600" b="1"/>
              <a:t>Firma (JWS) y cifrado (JWE):</a:t>
            </a:r>
            <a:r>
              <a:rPr lang="es-ES" altLang="en-US" sz="1600"/>
              <a:t> además de JWS, es posible emplear JSON Web Encryption (JWE). JWE cifra el contenido del payload, que luego se firma con JWS. Para descifrar el contenido, se indica una contraseña común o una clave privada. De este modo, el remitente se verifica, el mensaje es confidencial y se autentifica, y el payload no puede leerse como texto en claro tras el descifrado de Base64.</a:t>
            </a:r>
            <a:endParaRPr lang="es-ES"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JWT</a:t>
            </a:r>
            <a:endParaRPr lang="es-ES" altLang="en-US"/>
          </a:p>
        </p:txBody>
      </p:sp>
      <p:sp>
        <p:nvSpPr>
          <p:cNvPr id="3" name="Marcador de posición de contenido 2"/>
          <p:cNvSpPr>
            <a:spLocks noGrp="1"/>
          </p:cNvSpPr>
          <p:nvPr>
            <p:ph idx="1"/>
          </p:nvPr>
        </p:nvSpPr>
        <p:spPr>
          <a:xfrm>
            <a:off x="647700" y="1131570"/>
            <a:ext cx="10515600" cy="5045710"/>
          </a:xfrm>
        </p:spPr>
        <p:txBody>
          <a:bodyPr>
            <a:normAutofit/>
          </a:bodyPr>
          <a:p>
            <a:pPr marL="0" indent="0" algn="just">
              <a:buNone/>
            </a:pPr>
            <a:r>
              <a:rPr lang="es-ES" altLang="en-US" sz="2400" b="1"/>
              <a:t>Firma</a:t>
            </a:r>
            <a:endParaRPr lang="es-ES" altLang="en-US" sz="2400" b="1"/>
          </a:p>
          <a:p>
            <a:pPr marL="0" indent="0" algn="just">
              <a:buNone/>
            </a:pPr>
            <a:r>
              <a:rPr lang="es-ES" altLang="en-US" sz="2400"/>
              <a:t>El cifrado crea una secuencia de caracteres aparentemente aleatoria:</a:t>
            </a:r>
            <a:endParaRPr lang="es-ES" altLang="en-US" sz="2400"/>
          </a:p>
          <a:p>
            <a:pPr marL="0" indent="0" algn="just">
              <a:buNone/>
            </a:pPr>
            <a:endParaRPr lang="es-ES" altLang="en-US" sz="2400"/>
          </a:p>
          <a:p>
            <a:pPr marL="0" indent="0" algn="just">
              <a:buNone/>
            </a:pPr>
            <a:r>
              <a:rPr lang="es-ES" altLang="en-US" sz="2400"/>
              <a:t>{ 7WK5T79u5mIzjIXXi2oI9Fglmgivv7RAJ7izyj9tUyQ }</a:t>
            </a:r>
            <a:endParaRPr lang="es-ES" altLang="en-US" sz="2400"/>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7324</Words>
  <Application>WPS Presentation</Application>
  <PresentationFormat>宽屏</PresentationFormat>
  <Paragraphs>152</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Arial</vt:lpstr>
      <vt:lpstr>SimSun</vt:lpstr>
      <vt:lpstr>Wingdings</vt:lpstr>
      <vt:lpstr>Microsoft YaHei</vt:lpstr>
      <vt:lpstr>Arial Unicode MS</vt:lpstr>
      <vt:lpstr>Data Pie Charts</vt:lpstr>
      <vt:lpstr>JWT</vt:lpstr>
      <vt:lpstr>JWT</vt:lpstr>
      <vt:lpstr>JWT</vt:lpstr>
      <vt:lpstr>JWT</vt:lpstr>
      <vt:lpstr>JWT</vt:lpstr>
      <vt:lpstr>JWT</vt:lpstr>
      <vt:lpstr>JWT</vt:lpstr>
      <vt:lpstr>JWT</vt:lpstr>
      <vt:lpstr>JWT</vt:lpstr>
      <vt:lpstr>JWT</vt:lpstr>
      <vt:lpstr>JWT</vt:lpstr>
      <vt:lpstr>JWT</vt:lpstr>
      <vt:lpstr>JWT</vt:lpstr>
      <vt:lpstr>JWT</vt:lpstr>
      <vt:lpstr>JWT</vt:lpstr>
      <vt:lpstr>JWT</vt:lpstr>
      <vt:lpstr>Fuente</vt:lpstr>
      <vt:lpstr>JWT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DIEGO LOPEZ</cp:lastModifiedBy>
  <cp:revision>17</cp:revision>
  <dcterms:created xsi:type="dcterms:W3CDTF">2022-11-21T03:02:00Z</dcterms:created>
  <dcterms:modified xsi:type="dcterms:W3CDTF">2022-11-28T05:01:12Z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3082-11.2.0.11417</vt:lpwstr>
  </property>
  <property fmtid="{D5CDD505-2E9C-101B-9397-08002B2CF9AE}" pid="3" name="ICV">
    <vt:lpwstr>B8FFC41D56864CCD87913D679BA20EFD</vt:lpwstr>
  </property>
</Properties>
</file>