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468" r:id="rId2"/>
    <p:sldId id="456" r:id="rId3"/>
    <p:sldId id="470" r:id="rId4"/>
    <p:sldId id="458" r:id="rId5"/>
    <p:sldId id="457" r:id="rId6"/>
    <p:sldId id="459" r:id="rId7"/>
    <p:sldId id="461" r:id="rId8"/>
    <p:sldId id="471" r:id="rId9"/>
    <p:sldId id="472" r:id="rId10"/>
    <p:sldId id="467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504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550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20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7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developers.google.com/v8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s/docs/Glossary/Callback_function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9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r>
              <a:rPr lang="es-ES" sz="9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9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endParaRPr lang="es-ES" sz="9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502342-2DBE-43DA-B1EF-2C3460996CAE}"/>
              </a:ext>
            </a:extLst>
          </p:cNvPr>
          <p:cNvSpPr txBox="1"/>
          <p:nvPr/>
        </p:nvSpPr>
        <p:spPr>
          <a:xfrm>
            <a:off x="6152836" y="5726154"/>
            <a:ext cx="553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Instructor: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182257" y="2710855"/>
            <a:ext cx="4101400" cy="140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 sz="4000"/>
            </a:pPr>
            <a:r>
              <a:rPr lang="es-ES_tradnl" sz="2133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Para las diapositivas con fondo de color naranja, es recomendable colocar la versión blanca del logo de la marca externa.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081282" y="5736732"/>
            <a:ext cx="1755993" cy="75263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srgbClr val="FFFF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081281" y="5920083"/>
            <a:ext cx="17559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FFFFFF"/>
                </a:solidFill>
              </a:rPr>
              <a:t>Marca externa</a:t>
            </a:r>
          </a:p>
        </p:txBody>
      </p:sp>
    </p:spTree>
    <p:extLst>
      <p:ext uri="{BB962C8B-B14F-4D97-AF65-F5344CB8AC3E}">
        <p14:creationId xmlns:p14="http://schemas.microsoft.com/office/powerpoint/2010/main" val="41179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591154" y="1836508"/>
            <a:ext cx="3185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r>
              <a:rPr lang="es-ES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7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endParaRPr lang="es-ES" sz="7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516923" y="3036837"/>
            <a:ext cx="5112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Es un entorno en tiempo de ejecución basado en JavaScript y en el motor</a:t>
            </a:r>
            <a:r>
              <a:rPr lang="es-MX" sz="2800" b="1" dirty="0">
                <a:effectLst/>
              </a:rPr>
              <a:t> </a:t>
            </a:r>
            <a:r>
              <a:rPr lang="es-MX" sz="2800" b="1" dirty="0">
                <a:effectLst/>
                <a:hlinkClick r:id="rId2"/>
              </a:rPr>
              <a:t>Chrome V8</a:t>
            </a:r>
            <a:r>
              <a:rPr lang="es-MX" sz="2800" b="1" dirty="0">
                <a:effectLst/>
              </a:rPr>
              <a:t> </a:t>
            </a:r>
            <a:r>
              <a:rPr lang="es-MX" sz="2800" dirty="0"/>
              <a:t>de Google</a:t>
            </a:r>
            <a:r>
              <a:rPr lang="es-MX" sz="2800" b="1" dirty="0">
                <a:effectLst/>
              </a:rPr>
              <a:t>.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591154" y="2841465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1026" name="Picture 2" descr="Empresa de desarrollo de aplicaciones web con Node JS | App Design">
            <a:extLst>
              <a:ext uri="{FF2B5EF4-FFF2-40B4-BE49-F238E27FC236}">
                <a16:creationId xmlns:a16="http://schemas.microsoft.com/office/drawing/2014/main" id="{EC131881-752C-463E-A67F-C68C5428D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3" t="9108" r="57188" b="75877"/>
          <a:stretch/>
        </p:blipFill>
        <p:spPr bwMode="auto">
          <a:xfrm>
            <a:off x="999030" y="6053051"/>
            <a:ext cx="1617784" cy="57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mpresa de desarrollo de aplicaciones web con Node JS | App Design">
            <a:extLst>
              <a:ext uri="{FF2B5EF4-FFF2-40B4-BE49-F238E27FC236}">
                <a16:creationId xmlns:a16="http://schemas.microsoft.com/office/drawing/2014/main" id="{447AA86C-EEF6-4669-83C9-33E673B2D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46" t="8739" r="12585" b="76246"/>
          <a:stretch/>
        </p:blipFill>
        <p:spPr bwMode="auto">
          <a:xfrm>
            <a:off x="2795092" y="6053049"/>
            <a:ext cx="1617784" cy="57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mpresa de desarrollo de aplicaciones web con Node JS | App Design">
            <a:extLst>
              <a:ext uri="{FF2B5EF4-FFF2-40B4-BE49-F238E27FC236}">
                <a16:creationId xmlns:a16="http://schemas.microsoft.com/office/drawing/2014/main" id="{70A33832-9718-4EB4-9B10-1B612CB15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6" t="34985" r="55535" b="50000"/>
          <a:stretch/>
        </p:blipFill>
        <p:spPr bwMode="auto">
          <a:xfrm>
            <a:off x="4591154" y="6053051"/>
            <a:ext cx="1617784" cy="57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mpresa de desarrollo de aplicaciones web con Node JS | App Design">
            <a:extLst>
              <a:ext uri="{FF2B5EF4-FFF2-40B4-BE49-F238E27FC236}">
                <a16:creationId xmlns:a16="http://schemas.microsoft.com/office/drawing/2014/main" id="{C99AFC97-CA0F-4ABC-BBA4-BBC22599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71" t="55292" r="9160" b="29693"/>
          <a:stretch/>
        </p:blipFill>
        <p:spPr bwMode="auto">
          <a:xfrm>
            <a:off x="6388010" y="6053049"/>
            <a:ext cx="1617784" cy="57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mpresa de desarrollo de aplicaciones web con Node JS | App Design">
            <a:extLst>
              <a:ext uri="{FF2B5EF4-FFF2-40B4-BE49-F238E27FC236}">
                <a16:creationId xmlns:a16="http://schemas.microsoft.com/office/drawing/2014/main" id="{F13880DB-939C-49DE-8640-F7DC2F14A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t="75078" r="58544" b="9907"/>
          <a:stretch/>
        </p:blipFill>
        <p:spPr bwMode="auto">
          <a:xfrm>
            <a:off x="8180502" y="6053048"/>
            <a:ext cx="1617784" cy="57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mpresa de desarrollo de aplicaciones web con Node JS | App Design">
            <a:extLst>
              <a:ext uri="{FF2B5EF4-FFF2-40B4-BE49-F238E27FC236}">
                <a16:creationId xmlns:a16="http://schemas.microsoft.com/office/drawing/2014/main" id="{0BDD14CB-CD8C-4B10-AB8A-C8BDA00A2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7" t="75366" r="13204" b="9619"/>
          <a:stretch/>
        </p:blipFill>
        <p:spPr bwMode="auto">
          <a:xfrm>
            <a:off x="9980928" y="6053048"/>
            <a:ext cx="1617784" cy="57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Nodo Js Logo Nodejs - Gráficos vectoriales gratis en Pixabay">
            <a:extLst>
              <a:ext uri="{FF2B5EF4-FFF2-40B4-BE49-F238E27FC236}">
                <a16:creationId xmlns:a16="http://schemas.microsoft.com/office/drawing/2014/main" id="{F5B5F55A-0AD8-4340-A134-41307978B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144" y="-71512"/>
            <a:ext cx="5481711" cy="274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structura y arquitecura de software">
            <a:extLst>
              <a:ext uri="{FF2B5EF4-FFF2-40B4-BE49-F238E27FC236}">
                <a16:creationId xmlns:a16="http://schemas.microsoft.com/office/drawing/2014/main" id="{73557D4E-95E1-4B7F-9D71-82EC79F83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31" y="3429000"/>
            <a:ext cx="5059127" cy="191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8 (intérprete de JavaScript) - Wikipedia, la enciclopedia libre">
            <a:extLst>
              <a:ext uri="{FF2B5EF4-FFF2-40B4-BE49-F238E27FC236}">
                <a16:creationId xmlns:a16="http://schemas.microsoft.com/office/drawing/2014/main" id="{0E7FC04A-0B9C-44E9-9846-81F20000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739" y="3076189"/>
            <a:ext cx="2155873" cy="215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C7333F6-9A0C-4BB3-B39A-9F854F55CDC7}"/>
              </a:ext>
            </a:extLst>
          </p:cNvPr>
          <p:cNvSpPr/>
          <p:nvPr/>
        </p:nvSpPr>
        <p:spPr>
          <a:xfrm>
            <a:off x="1415048" y="5563878"/>
            <a:ext cx="3235309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Arquitectura Cliente-Servidor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0885B22-5714-4030-9014-D63000F400C7}"/>
              </a:ext>
            </a:extLst>
          </p:cNvPr>
          <p:cNvSpPr/>
          <p:nvPr/>
        </p:nvSpPr>
        <p:spPr>
          <a:xfrm>
            <a:off x="9328963" y="5563878"/>
            <a:ext cx="1238544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 V8 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6F8418DC-323D-48D1-8EEF-612E4C4D777F}"/>
              </a:ext>
            </a:extLst>
          </p:cNvPr>
          <p:cNvSpPr/>
          <p:nvPr/>
        </p:nvSpPr>
        <p:spPr>
          <a:xfrm rot="16200000">
            <a:off x="5874193" y="-1596594"/>
            <a:ext cx="509953" cy="86855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82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DD86E6E8-501A-324D-8771-6B61F4215C56}"/>
              </a:ext>
            </a:extLst>
          </p:cNvPr>
          <p:cNvSpPr txBox="1"/>
          <p:nvPr/>
        </p:nvSpPr>
        <p:spPr>
          <a:xfrm>
            <a:off x="320305" y="457786"/>
            <a:ext cx="706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196"/>
            <a:r>
              <a:rPr lang="es-CO" sz="2400" b="1" dirty="0">
                <a:solidFill>
                  <a:srgbClr val="FF6C00"/>
                </a:solidFill>
                <a:latin typeface="Josefin Sans" pitchFamily="2" charset="77"/>
                <a:cs typeface="Arial" panose="020B0604020202020204" pitchFamily="34" charset="0"/>
                <a:sym typeface="Helvetica Neue"/>
              </a:rPr>
              <a:t>Ventajas de </a:t>
            </a:r>
            <a:r>
              <a:rPr lang="es-CO" sz="2400" b="1" dirty="0" err="1">
                <a:solidFill>
                  <a:srgbClr val="FF6C00"/>
                </a:solidFill>
                <a:latin typeface="Josefin Sans" pitchFamily="2" charset="77"/>
                <a:cs typeface="Arial" panose="020B0604020202020204" pitchFamily="34" charset="0"/>
                <a:sym typeface="Helvetica Neue"/>
              </a:rPr>
              <a:t>NodeJs</a:t>
            </a:r>
            <a:endParaRPr lang="es-CO" sz="2400" b="1" dirty="0">
              <a:solidFill>
                <a:srgbClr val="FF6C00"/>
              </a:solidFill>
              <a:latin typeface="Josefin Sans" pitchFamily="2" charset="77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3BE30F-56F6-47C3-94CD-A668D731449E}"/>
              </a:ext>
            </a:extLst>
          </p:cNvPr>
          <p:cNvSpPr txBox="1"/>
          <p:nvPr/>
        </p:nvSpPr>
        <p:spPr>
          <a:xfrm>
            <a:off x="5444271" y="1708536"/>
            <a:ext cx="609834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 El motor V8 de JavaScript utilizado en Google Chrome es rápido y puede ejecutar miles de instrucciones por segundo.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 Node.js fomenta un estilo de codificación asíncrono que hace código más rápido para gestionar la concurrencia y evitar problemas de multihilo.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 Debido a su popularidad, JavaScript ofrece a Node.js acceso a muchas bibliotecas útiles y por supuesto, Node.js nos proporciona la capacidad de compartir código entre el navegador y el servidor, ya que ambos utilizan código JavaScript.</a:t>
            </a:r>
          </a:p>
        </p:txBody>
      </p:sp>
      <p:pic>
        <p:nvPicPr>
          <p:cNvPr id="2056" name="Picture 8" descr="Icono Nodejs, logo en Vector Logo">
            <a:extLst>
              <a:ext uri="{FF2B5EF4-FFF2-40B4-BE49-F238E27FC236}">
                <a16:creationId xmlns:a16="http://schemas.microsoft.com/office/drawing/2014/main" id="{30BD9091-4823-48D1-BA44-7AF7906AD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41" y="1466283"/>
            <a:ext cx="4577934" cy="4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28655" y="277021"/>
            <a:ext cx="4274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Instalaciones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28655" y="1265133"/>
            <a:ext cx="4991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Herramientas necesarias.</a:t>
            </a:r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8655" y="104705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63A4A3-7884-4281-90D9-6EA476945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55" y="1852120"/>
            <a:ext cx="6274191" cy="287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69F0ADB-FC2D-468F-A495-04B6FD0077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61" t="22346" r="23616" b="30862"/>
          <a:stretch/>
        </p:blipFill>
        <p:spPr>
          <a:xfrm>
            <a:off x="7047914" y="4134726"/>
            <a:ext cx="4909060" cy="2723274"/>
          </a:xfrm>
          <a:prstGeom prst="rect">
            <a:avLst/>
          </a:prstGeom>
        </p:spPr>
      </p:pic>
      <p:sp>
        <p:nvSpPr>
          <p:cNvPr id="10" name="Flecha: doblada 9">
            <a:extLst>
              <a:ext uri="{FF2B5EF4-FFF2-40B4-BE49-F238E27FC236}">
                <a16:creationId xmlns:a16="http://schemas.microsoft.com/office/drawing/2014/main" id="{D82ACF0E-F90B-41E0-9F13-D8B7324A2293}"/>
              </a:ext>
            </a:extLst>
          </p:cNvPr>
          <p:cNvSpPr/>
          <p:nvPr/>
        </p:nvSpPr>
        <p:spPr>
          <a:xfrm flipV="1">
            <a:off x="4047644" y="4865201"/>
            <a:ext cx="3000270" cy="1481049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4100" name="Picture 4" descr="npm - Wikidata">
            <a:extLst>
              <a:ext uri="{FF2B5EF4-FFF2-40B4-BE49-F238E27FC236}">
                <a16:creationId xmlns:a16="http://schemas.microsoft.com/office/drawing/2014/main" id="{8FFEE9E7-9272-4D98-8269-3656A8B6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813" y="1876050"/>
            <a:ext cx="2177020" cy="84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: hacia arriba 8">
            <a:extLst>
              <a:ext uri="{FF2B5EF4-FFF2-40B4-BE49-F238E27FC236}">
                <a16:creationId xmlns:a16="http://schemas.microsoft.com/office/drawing/2014/main" id="{02D3E670-F5F1-41A8-84AB-94127A76689F}"/>
              </a:ext>
            </a:extLst>
          </p:cNvPr>
          <p:cNvSpPr/>
          <p:nvPr/>
        </p:nvSpPr>
        <p:spPr>
          <a:xfrm>
            <a:off x="9682338" y="3065758"/>
            <a:ext cx="513969" cy="6471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1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Javascript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F2C4C84-6ADB-4BF4-AC4A-8E9998605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29403"/>
              </p:ext>
            </p:extLst>
          </p:nvPr>
        </p:nvGraphicFramePr>
        <p:xfrm>
          <a:off x="725817" y="2031816"/>
          <a:ext cx="2551956" cy="4352844"/>
        </p:xfrm>
        <a:graphic>
          <a:graphicData uri="http://schemas.openxmlformats.org/drawingml/2006/table">
            <a:tbl>
              <a:tblPr/>
              <a:tblGrid>
                <a:gridCol w="2551956">
                  <a:extLst>
                    <a:ext uri="{9D8B030D-6E8A-4147-A177-3AD203B41FA5}">
                      <a16:colId xmlns:a16="http://schemas.microsoft.com/office/drawing/2014/main" val="1291451873"/>
                    </a:ext>
                  </a:extLst>
                </a:gridCol>
              </a:tblGrid>
              <a:tr h="1088211"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b="1" dirty="0">
                          <a:effectLst/>
                        </a:rPr>
                        <a:t>Funciones flecha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993035"/>
                  </a:ext>
                </a:extLst>
              </a:tr>
              <a:tr h="1088211"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b="1" dirty="0" err="1">
                          <a:effectLst/>
                        </a:rPr>
                        <a:t>Callback</a:t>
                      </a:r>
                      <a:endParaRPr lang="es-CO" b="1" dirty="0">
                        <a:effectLst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554811"/>
                  </a:ext>
                </a:extLst>
              </a:tr>
              <a:tr h="1088211"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b="1" dirty="0">
                          <a:effectLst/>
                        </a:rPr>
                        <a:t>Promesas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85537"/>
                  </a:ext>
                </a:extLst>
              </a:tr>
              <a:tr h="1088211"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b="1" dirty="0" err="1">
                          <a:effectLst/>
                        </a:rPr>
                        <a:t>Async</a:t>
                      </a:r>
                      <a:r>
                        <a:rPr lang="es-CO" b="1" dirty="0">
                          <a:effectLst/>
                        </a:rPr>
                        <a:t> </a:t>
                      </a:r>
                      <a:r>
                        <a:rPr lang="es-CO" b="1" dirty="0" err="1">
                          <a:effectLst/>
                        </a:rPr>
                        <a:t>Await</a:t>
                      </a:r>
                      <a:endParaRPr lang="es-CO" b="1" dirty="0">
                        <a:effectLst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239461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32005CD-3A21-4F59-90EF-7358A9F49120}"/>
              </a:ext>
            </a:extLst>
          </p:cNvPr>
          <p:cNvSpPr txBox="1"/>
          <p:nvPr/>
        </p:nvSpPr>
        <p:spPr>
          <a:xfrm>
            <a:off x="3894247" y="3302391"/>
            <a:ext cx="75719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0" i="0" dirty="0">
                <a:solidFill>
                  <a:srgbClr val="292929"/>
                </a:solidFill>
                <a:effectLst/>
                <a:latin typeface="charter"/>
              </a:rPr>
              <a:t>Un </a:t>
            </a:r>
            <a:r>
              <a:rPr lang="es-MX" sz="2000" b="0" i="1" u="sng" dirty="0" err="1">
                <a:effectLst/>
                <a:latin typeface="charter"/>
                <a:hlinkClick r:id="rId2"/>
              </a:rPr>
              <a:t>callback</a:t>
            </a:r>
            <a:r>
              <a:rPr lang="es-MX" sz="2000" b="0" i="0" dirty="0">
                <a:solidFill>
                  <a:srgbClr val="292929"/>
                </a:solidFill>
                <a:effectLst/>
                <a:latin typeface="charter"/>
              </a:rPr>
              <a:t> (llamada de vuelta) es una función que recibe como argumento otra función y la ejecuta. </a:t>
            </a:r>
            <a:endParaRPr lang="es-CO" sz="2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4220F0B-F6FB-4DEF-9032-6F5102844B59}"/>
              </a:ext>
            </a:extLst>
          </p:cNvPr>
          <p:cNvSpPr txBox="1"/>
          <p:nvPr/>
        </p:nvSpPr>
        <p:spPr>
          <a:xfrm>
            <a:off x="3860464" y="1734123"/>
            <a:ext cx="80970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000" dirty="0">
                <a:solidFill>
                  <a:srgbClr val="292929"/>
                </a:solidFill>
                <a:latin typeface="charter"/>
              </a:rPr>
              <a:t>Las funciones flecha son funciones anónimas con una sintaxis más compacta y que aparte de la diferencia en la sintaxis también tienen algunas peculiaridades como que no vinculan su propio </a:t>
            </a:r>
            <a:r>
              <a:rPr lang="es-CO" sz="2000" dirty="0" err="1">
                <a:solidFill>
                  <a:srgbClr val="292929"/>
                </a:solidFill>
                <a:latin typeface="charter"/>
              </a:rPr>
              <a:t>this</a:t>
            </a:r>
            <a:r>
              <a:rPr lang="es-CO" sz="2000" dirty="0">
                <a:solidFill>
                  <a:srgbClr val="292929"/>
                </a:solidFill>
                <a:latin typeface="charter"/>
              </a:rPr>
              <a:t> o que no se pueden usar como constructores.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BBBC6F2-A22C-4AD2-8EFC-B678A2AF0EC0}"/>
              </a:ext>
            </a:extLst>
          </p:cNvPr>
          <p:cNvSpPr txBox="1"/>
          <p:nvPr/>
        </p:nvSpPr>
        <p:spPr>
          <a:xfrm>
            <a:off x="3908314" y="4450096"/>
            <a:ext cx="80970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rgbClr val="292929"/>
                </a:solidFill>
                <a:latin typeface="charter"/>
              </a:rPr>
              <a:t>Una </a:t>
            </a:r>
            <a:r>
              <a:rPr lang="es-CO" sz="2000" dirty="0" err="1">
                <a:solidFill>
                  <a:srgbClr val="292929"/>
                </a:solidFill>
                <a:latin typeface="charter"/>
              </a:rPr>
              <a:t>Promise</a:t>
            </a:r>
            <a:r>
              <a:rPr lang="es-CO" sz="2000" dirty="0">
                <a:solidFill>
                  <a:srgbClr val="292929"/>
                </a:solidFill>
                <a:latin typeface="charter"/>
              </a:rPr>
              <a:t> (promesa en castellano) es un objeto que representa la terminación o el fracaso de una operación asíncrona.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3A2213-CC0A-4D92-ABD1-AB08AD9CEF38}"/>
              </a:ext>
            </a:extLst>
          </p:cNvPr>
          <p:cNvSpPr txBox="1"/>
          <p:nvPr/>
        </p:nvSpPr>
        <p:spPr>
          <a:xfrm>
            <a:off x="3894247" y="5531667"/>
            <a:ext cx="79507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rgbClr val="292929"/>
                </a:solidFill>
                <a:latin typeface="charter"/>
              </a:rPr>
              <a:t>La finalidad de las funciones </a:t>
            </a:r>
            <a:r>
              <a:rPr lang="es-CO" sz="2000" dirty="0" err="1">
                <a:solidFill>
                  <a:srgbClr val="292929"/>
                </a:solidFill>
                <a:latin typeface="charter"/>
              </a:rPr>
              <a:t>async</a:t>
            </a:r>
            <a:r>
              <a:rPr lang="es-CO" sz="2000" dirty="0">
                <a:solidFill>
                  <a:srgbClr val="292929"/>
                </a:solidFill>
                <a:latin typeface="charter"/>
              </a:rPr>
              <a:t>/</a:t>
            </a:r>
            <a:r>
              <a:rPr lang="es-CO" sz="2000" dirty="0" err="1">
                <a:solidFill>
                  <a:srgbClr val="292929"/>
                </a:solidFill>
                <a:latin typeface="charter"/>
              </a:rPr>
              <a:t>await</a:t>
            </a:r>
            <a:r>
              <a:rPr lang="es-CO" sz="2000" dirty="0">
                <a:solidFill>
                  <a:srgbClr val="292929"/>
                </a:solidFill>
                <a:latin typeface="charter"/>
              </a:rPr>
              <a:t> es simplificar el comportamiento del uso síncrono de promesas y realizar algún comportamiento específico en un grupo de </a:t>
            </a:r>
            <a:r>
              <a:rPr lang="es-CO" sz="2000" dirty="0" err="1">
                <a:solidFill>
                  <a:srgbClr val="292929"/>
                </a:solidFill>
                <a:latin typeface="charter"/>
              </a:rPr>
              <a:t>Promises</a:t>
            </a:r>
            <a:r>
              <a:rPr lang="es-CO" sz="2000" dirty="0">
                <a:solidFill>
                  <a:srgbClr val="292929"/>
                </a:solidFill>
                <a:latin typeface="charter"/>
              </a:rPr>
              <a:t>.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66EE36E7-C216-4845-B447-B24986CE5CD6}"/>
              </a:ext>
            </a:extLst>
          </p:cNvPr>
          <p:cNvSpPr/>
          <p:nvPr/>
        </p:nvSpPr>
        <p:spPr>
          <a:xfrm>
            <a:off x="3390314" y="2395842"/>
            <a:ext cx="470150" cy="29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96BD358A-AE3B-43F7-AFD8-51F93ACE9B65}"/>
              </a:ext>
            </a:extLst>
          </p:cNvPr>
          <p:cNvSpPr/>
          <p:nvPr/>
        </p:nvSpPr>
        <p:spPr>
          <a:xfrm>
            <a:off x="3387810" y="3429000"/>
            <a:ext cx="470150" cy="29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D88B389B-22E9-4087-92B8-3A40F7903605}"/>
              </a:ext>
            </a:extLst>
          </p:cNvPr>
          <p:cNvSpPr/>
          <p:nvPr/>
        </p:nvSpPr>
        <p:spPr>
          <a:xfrm>
            <a:off x="3387810" y="4658495"/>
            <a:ext cx="470150" cy="29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59A650DA-2C11-4A0D-852C-A827159F7BA7}"/>
              </a:ext>
            </a:extLst>
          </p:cNvPr>
          <p:cNvSpPr/>
          <p:nvPr/>
        </p:nvSpPr>
        <p:spPr>
          <a:xfrm>
            <a:off x="3387810" y="5839885"/>
            <a:ext cx="470150" cy="29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086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4BA0704F-ECC0-4818-A850-7F02A0B49502}"/>
              </a:ext>
            </a:extLst>
          </p:cNvPr>
          <p:cNvGrpSpPr/>
          <p:nvPr/>
        </p:nvGrpSpPr>
        <p:grpSpPr>
          <a:xfrm>
            <a:off x="0" y="3024554"/>
            <a:ext cx="12192000" cy="1209821"/>
            <a:chOff x="0" y="3024554"/>
            <a:chExt cx="12192000" cy="1209821"/>
          </a:xfrm>
        </p:grpSpPr>
        <p:pic>
          <p:nvPicPr>
            <p:cNvPr id="6146" name="Picture 2" descr="Cómo funciona el destructuring en Javascript? - YouTube">
              <a:extLst>
                <a:ext uri="{FF2B5EF4-FFF2-40B4-BE49-F238E27FC236}">
                  <a16:creationId xmlns:a16="http://schemas.microsoft.com/office/drawing/2014/main" id="{FF003DC9-C67A-49DC-B9B5-D3B3C60614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058" b="38319"/>
            <a:stretch/>
          </p:blipFill>
          <p:spPr bwMode="auto">
            <a:xfrm>
              <a:off x="0" y="3024554"/>
              <a:ext cx="12192000" cy="1209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Cómo funciona el destructuring en Javascript? - YouTube">
              <a:extLst>
                <a:ext uri="{FF2B5EF4-FFF2-40B4-BE49-F238E27FC236}">
                  <a16:creationId xmlns:a16="http://schemas.microsoft.com/office/drawing/2014/main" id="{63D373CA-50E9-42F6-8930-29042352E2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04" t="8583" r="-231" b="73794"/>
            <a:stretch/>
          </p:blipFill>
          <p:spPr bwMode="auto">
            <a:xfrm>
              <a:off x="10578905" y="3024554"/>
              <a:ext cx="1441938" cy="1209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DD861AD-1CB6-472E-AD8D-505CD0F0E5FE}"/>
              </a:ext>
            </a:extLst>
          </p:cNvPr>
          <p:cNvSpPr txBox="1"/>
          <p:nvPr/>
        </p:nvSpPr>
        <p:spPr>
          <a:xfrm>
            <a:off x="3130063" y="973021"/>
            <a:ext cx="60983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desestructuración ( </a:t>
            </a:r>
            <a:r>
              <a:rPr lang="es-MX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destructuring</a:t>
            </a:r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) es una </a:t>
            </a:r>
            <a:r>
              <a:rPr lang="es-MX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téchica</a:t>
            </a:r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utilizada para extraer y declarar varias variables a la vez. Podemos aplicar esta técnica a </a:t>
            </a:r>
            <a:r>
              <a:rPr lang="es-MX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objetos, y a otras dos tipos de estructuras nuevas en ES6: </a:t>
            </a:r>
            <a:r>
              <a:rPr lang="es-MX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maps</a:t>
            </a:r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sets.</a:t>
            </a:r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48" name="Picture 4" descr="JavaScript Destructuring (Basics) | by Abhinav Singh Chauhan | Towards Dev">
            <a:extLst>
              <a:ext uri="{FF2B5EF4-FFF2-40B4-BE49-F238E27FC236}">
                <a16:creationId xmlns:a16="http://schemas.microsoft.com/office/drawing/2014/main" id="{730A6F01-B101-487B-AA12-2F41E827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4" y="4557931"/>
            <a:ext cx="3773482" cy="209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ow Destructuring Works in JavaScript - Agile Actors #learning">
            <a:extLst>
              <a:ext uri="{FF2B5EF4-FFF2-40B4-BE49-F238E27FC236}">
                <a16:creationId xmlns:a16="http://schemas.microsoft.com/office/drawing/2014/main" id="{E7F48FC4-F235-4F8B-B33A-EB75B4F9C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20"/>
          <a:stretch/>
        </p:blipFill>
        <p:spPr bwMode="auto">
          <a:xfrm>
            <a:off x="4403795" y="4557931"/>
            <a:ext cx="2293034" cy="209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ES6-Destructuring. ECMAScript6 introduce un nuevo concepto… | by Gloria  Fernández | Medium">
            <a:extLst>
              <a:ext uri="{FF2B5EF4-FFF2-40B4-BE49-F238E27FC236}">
                <a16:creationId xmlns:a16="http://schemas.microsoft.com/office/drawing/2014/main" id="{75A596BC-271C-4CC8-A618-390014D3D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29" y="4557931"/>
            <a:ext cx="4855156" cy="209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76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1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err="1">
                <a:solidFill>
                  <a:schemeClr val="bg1"/>
                </a:solidFill>
              </a:rPr>
              <a:t>Node</a:t>
            </a:r>
            <a:r>
              <a:rPr lang="es-ES" sz="4800" b="1" dirty="0">
                <a:solidFill>
                  <a:schemeClr val="bg1"/>
                </a:solidFill>
              </a:rPr>
              <a:t> </a:t>
            </a:r>
            <a:r>
              <a:rPr lang="es-ES" sz="4800" b="1" dirty="0" err="1">
                <a:solidFill>
                  <a:schemeClr val="bg1"/>
                </a:solidFill>
              </a:rPr>
              <a:t>Js</a:t>
            </a:r>
            <a:endParaRPr lang="es-ES" sz="4800" b="1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CD99F89-67FD-422A-9ADE-5D44F6636333}"/>
              </a:ext>
            </a:extLst>
          </p:cNvPr>
          <p:cNvSpPr txBox="1"/>
          <p:nvPr/>
        </p:nvSpPr>
        <p:spPr>
          <a:xfrm>
            <a:off x="231986" y="1435574"/>
            <a:ext cx="8438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Ciclo de eventos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632387E-7AC1-4C76-8918-5264245559A0}"/>
              </a:ext>
            </a:extLst>
          </p:cNvPr>
          <p:cNvSpPr txBox="1"/>
          <p:nvPr/>
        </p:nvSpPr>
        <p:spPr>
          <a:xfrm>
            <a:off x="750681" y="2589736"/>
            <a:ext cx="5112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El bucle de eventos es un bucle concurrente asincrónico, sin bloqueo y de un solo subproceso.</a:t>
            </a:r>
            <a:endParaRPr lang="es-CO" sz="28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4D4F42C-F4B9-45FB-BE06-45A753EE6A32}"/>
              </a:ext>
            </a:extLst>
          </p:cNvPr>
          <p:cNvSpPr/>
          <p:nvPr/>
        </p:nvSpPr>
        <p:spPr>
          <a:xfrm>
            <a:off x="432210" y="244497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BC1B637-F889-4C70-B814-F1AF8269C411}"/>
              </a:ext>
            </a:extLst>
          </p:cNvPr>
          <p:cNvSpPr txBox="1"/>
          <p:nvPr/>
        </p:nvSpPr>
        <p:spPr>
          <a:xfrm>
            <a:off x="632584" y="5325010"/>
            <a:ext cx="5631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Ciclo de vida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46EF2CB-FA13-45C0-B4E0-F6F82C5B01FA}"/>
              </a:ext>
            </a:extLst>
          </p:cNvPr>
          <p:cNvSpPr/>
          <p:nvPr/>
        </p:nvSpPr>
        <p:spPr>
          <a:xfrm>
            <a:off x="4479220" y="6300666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7" name="Flecha: arriba y abajo 6">
            <a:extLst>
              <a:ext uri="{FF2B5EF4-FFF2-40B4-BE49-F238E27FC236}">
                <a16:creationId xmlns:a16="http://schemas.microsoft.com/office/drawing/2014/main" id="{BF2F31F3-8CC4-4252-A71B-7BFB72BDBED9}"/>
              </a:ext>
            </a:extLst>
          </p:cNvPr>
          <p:cNvSpPr/>
          <p:nvPr/>
        </p:nvSpPr>
        <p:spPr>
          <a:xfrm>
            <a:off x="2461846" y="4037431"/>
            <a:ext cx="731520" cy="13849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E619F9-5F87-4592-AAB1-C2F7A1E0C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96" t="18652" r="36906" b="38430"/>
          <a:stretch/>
        </p:blipFill>
        <p:spPr>
          <a:xfrm>
            <a:off x="7582486" y="2022909"/>
            <a:ext cx="4085965" cy="4502430"/>
          </a:xfrm>
          <a:prstGeom prst="rect">
            <a:avLst/>
          </a:prstGeom>
        </p:spPr>
      </p:pic>
      <p:sp>
        <p:nvSpPr>
          <p:cNvPr id="10" name="Abrir llave 9">
            <a:extLst>
              <a:ext uri="{FF2B5EF4-FFF2-40B4-BE49-F238E27FC236}">
                <a16:creationId xmlns:a16="http://schemas.microsoft.com/office/drawing/2014/main" id="{575A709D-C8A8-435D-8AE3-235F8848A114}"/>
              </a:ext>
            </a:extLst>
          </p:cNvPr>
          <p:cNvSpPr/>
          <p:nvPr/>
        </p:nvSpPr>
        <p:spPr>
          <a:xfrm>
            <a:off x="7040002" y="1844671"/>
            <a:ext cx="204860" cy="481872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751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Nodemon - Restart your server automatically | Sariful Islam">
            <a:extLst>
              <a:ext uri="{FF2B5EF4-FFF2-40B4-BE49-F238E27FC236}">
                <a16:creationId xmlns:a16="http://schemas.microsoft.com/office/drawing/2014/main" id="{8A19ADF1-5C37-4C78-A60D-29B8A9B08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91C5F7A-C166-421B-8699-3BD186D3B647}"/>
              </a:ext>
            </a:extLst>
          </p:cNvPr>
          <p:cNvSpPr txBox="1"/>
          <p:nvPr/>
        </p:nvSpPr>
        <p:spPr>
          <a:xfrm>
            <a:off x="5834575" y="5413774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N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odemon</a:t>
            </a:r>
            <a:r>
              <a:rPr lang="es-MX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es una herramienta que ayuda a desarrollar aplicaciones basadas en Node.js al reiniciar automáticamente la aplicación del nodo cuando se detectan cambios en los archivos del directorio.</a:t>
            </a:r>
            <a:endParaRPr lang="es-CO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C3DAF4B-D005-4616-A30E-E39C9A1BF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01" y="5248962"/>
            <a:ext cx="3570208" cy="113966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Instalación: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-g </a:t>
            </a:r>
            <a:r>
              <a:rPr kumimoji="0" lang="es-CO" altLang="es-CO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nodemon</a:t>
            </a:r>
            <a:endParaRPr kumimoji="0" lang="es-CO" altLang="es-CO" sz="3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17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378</Words>
  <Application>Microsoft Office PowerPoint</Application>
  <PresentationFormat>Panorámica</PresentationFormat>
  <Paragraphs>37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Calibir</vt:lpstr>
      <vt:lpstr>Calibri</vt:lpstr>
      <vt:lpstr>Calibri Light</vt:lpstr>
      <vt:lpstr>charter</vt:lpstr>
      <vt:lpstr>Courier New</vt:lpstr>
      <vt:lpstr>Josefin Sans</vt:lpstr>
      <vt:lpstr>Source Sans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TP</cp:lastModifiedBy>
  <cp:revision>18</cp:revision>
  <dcterms:created xsi:type="dcterms:W3CDTF">2020-10-01T23:51:28Z</dcterms:created>
  <dcterms:modified xsi:type="dcterms:W3CDTF">2023-09-25T03:36:16Z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