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6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y="6858000" cx="12192000"/>
  <p:notesSz cx="6858000" cy="9144000"/>
  <p:embeddedFontLst>
    <p:embeddedFont>
      <p:font typeface="Work Sans"/>
      <p:bold r:id="rId32"/>
      <p:boldItalic r:id="rId33"/>
    </p:embeddedFont>
    <p:embeddedFont>
      <p:font typeface="Work Sans Light"/>
      <p:regular r:id="rId34"/>
      <p:bold r:id="rId35"/>
      <p:italic r:id="rId36"/>
      <p:boldItalic r:id="rId37"/>
    </p:embeddedFont>
    <p:embeddedFont>
      <p:font typeface="Helvetica Neue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595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87">
          <p15:clr>
            <a:srgbClr val="A4A3A4"/>
          </p15:clr>
        </p15:guide>
      </p15:sldGuideLst>
    </p:ext>
    <p:ext uri="GoogleSlidesCustomDataVersion2">
      <go:slidesCustomData xmlns:go="http://customooxmlschemas.google.com/" r:id="rId42" roundtripDataSignature="AMtx7mjFn7jkArZnVZIvsb1TdU9k4VDr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43D21AD-C9DD-4570-8D7E-B579D72DB5F8}">
  <a:tblStyle styleId="{543D21AD-C9DD-4570-8D7E-B579D72DB5F8}" styleName="Table_0">
    <a:wholeTbl>
      <a:tcTxStyle b="off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F1FA"/>
          </a:solidFill>
        </a:fill>
      </a:tcStyle>
    </a:wholeTbl>
    <a:band1H>
      <a:tcTxStyle/>
      <a:tcStyle>
        <a:fill>
          <a:solidFill>
            <a:srgbClr val="CBE2F5"/>
          </a:solidFill>
        </a:fill>
      </a:tcStyle>
    </a:band1H>
    <a:band2H>
      <a:tcTxStyle/>
    </a:band2H>
    <a:band1V>
      <a:tcTxStyle/>
      <a:tcStyle>
        <a:fill>
          <a:solidFill>
            <a:srgbClr val="CBE2F5"/>
          </a:solidFill>
        </a:fill>
      </a:tcStyle>
    </a:band1V>
    <a:band2V>
      <a:tcTxStyle/>
    </a:band2V>
    <a:lastCol>
      <a:tcTxStyle b="on" i="off">
        <a:font>
          <a:latin typeface="Tw Cen MT"/>
          <a:ea typeface="Tw Cen MT"/>
          <a:cs typeface="Tw Cen MT"/>
        </a:font>
        <a:srgbClr val="FFFFFF"/>
      </a:tcTxStyle>
      <a:tcStyle>
        <a:fill>
          <a:solidFill>
            <a:srgbClr val="1CADE4"/>
          </a:solidFill>
        </a:fill>
      </a:tcStyle>
    </a:lastCol>
    <a:firstCol>
      <a:tcTxStyle b="on" i="off">
        <a:font>
          <a:latin typeface="Tw Cen MT"/>
          <a:ea typeface="Tw Cen MT"/>
          <a:cs typeface="Tw Cen MT"/>
        </a:font>
        <a:srgbClr val="FFFFFF"/>
      </a:tcTxStyle>
      <a:tcStyle>
        <a:fill>
          <a:solidFill>
            <a:srgbClr val="1CADE4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1CADE4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1CADE4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95" orient="horz"/>
        <p:guide pos="3840"/>
        <p:guide pos="18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italic.fntdata"/><Relationship Id="rId20" Type="http://schemas.openxmlformats.org/officeDocument/2006/relationships/slide" Target="slides/slide13.xml"/><Relationship Id="rId42" Type="http://customschemas.google.com/relationships/presentationmetadata" Target="metadata"/><Relationship Id="rId41" Type="http://schemas.openxmlformats.org/officeDocument/2006/relationships/font" Target="fonts/HelveticaNeue-boldItalic.fnt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WorkSans-boldItalic.fntdata"/><Relationship Id="rId10" Type="http://schemas.openxmlformats.org/officeDocument/2006/relationships/slide" Target="slides/slide3.xml"/><Relationship Id="rId32" Type="http://schemas.openxmlformats.org/officeDocument/2006/relationships/font" Target="fonts/WorkSans-bold.fntdata"/><Relationship Id="rId13" Type="http://schemas.openxmlformats.org/officeDocument/2006/relationships/slide" Target="slides/slide6.xml"/><Relationship Id="rId35" Type="http://schemas.openxmlformats.org/officeDocument/2006/relationships/font" Target="fonts/WorkSansLight-bold.fntdata"/><Relationship Id="rId12" Type="http://schemas.openxmlformats.org/officeDocument/2006/relationships/slide" Target="slides/slide5.xml"/><Relationship Id="rId34" Type="http://schemas.openxmlformats.org/officeDocument/2006/relationships/font" Target="fonts/WorkSansLight-regular.fntdata"/><Relationship Id="rId15" Type="http://schemas.openxmlformats.org/officeDocument/2006/relationships/slide" Target="slides/slide8.xml"/><Relationship Id="rId37" Type="http://schemas.openxmlformats.org/officeDocument/2006/relationships/font" Target="fonts/WorkSansLight-boldItalic.fntdata"/><Relationship Id="rId14" Type="http://schemas.openxmlformats.org/officeDocument/2006/relationships/slide" Target="slides/slide7.xml"/><Relationship Id="rId36" Type="http://schemas.openxmlformats.org/officeDocument/2006/relationships/font" Target="fonts/WorkSansLight-italic.fntdata"/><Relationship Id="rId17" Type="http://schemas.openxmlformats.org/officeDocument/2006/relationships/slide" Target="slides/slide10.xml"/><Relationship Id="rId39" Type="http://schemas.openxmlformats.org/officeDocument/2006/relationships/font" Target="fonts/HelveticaNeue-bold.fntdata"/><Relationship Id="rId16" Type="http://schemas.openxmlformats.org/officeDocument/2006/relationships/slide" Target="slides/slide9.xml"/><Relationship Id="rId38" Type="http://schemas.openxmlformats.org/officeDocument/2006/relationships/font" Target="fonts/HelveticaNeue-regular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d40b6ecbbe_1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2d40b6ecbbe_1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d40b6ecbbe_1_1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2d40b6ecbbe_1_1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d40b6ecbbe_1_1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2d40b6ecbbe_1_1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d40b6ecbbe_1_1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2d40b6ecbbe_1_1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d40b6ecbbe_1_1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2d40b6ecbbe_1_1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d40b6ecbbe_1_1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2d40b6ecbbe_1_1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d40b6ecbbe_1_1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2d40b6ecbbe_1_1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d40b6ecbbe_1_1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2d40b6ecbbe_1_1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d40b6ecbbe_1_1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2d40b6ecbbe_1_1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d40b6ecbbe_1_1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2d40b6ecbbe_1_1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d40b6ecbbe_1_1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g2d40b6ecbbe_1_1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d40b6ecbbe_1_1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g2d40b6ecbbe_1_1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d40b6ecbbe_1_1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g2d40b6ecbbe_1_1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d40b6ecbbe_1_2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g2d40b6ecbbe_1_2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d40b6ecbbe_1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2d40b6ecbbe_1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d40b6ecbbe_1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2d40b6ecbbe_1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d40b6ecbbe_1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2d40b6ecbbe_1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d40b6ecbbe_1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2d40b6ecbbe_1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d40b6ecbbe_1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2d40b6ecbbe_1_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Encabezado de sección">
  <p:cSld name="2_Encabezado de sección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trón de fondo&#10;&#10;Descripción generada automáticamente" id="16" name="Google Shape;16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54859" y="303050"/>
            <a:ext cx="855785" cy="833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3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5" name="Google Shape;10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7" name="Google Shape;11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0" name="Google Shape;130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2" name="Google Shape;132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1" name="Google Shape;2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4" name="Google Shape;144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5" name="Google Shape;14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2" name="Google Shape;152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2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3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3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3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3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4" name="Google Shape;94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hyperlink" Target="https://dartpad.dev/" TargetMode="External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"/>
          <p:cNvSpPr txBox="1"/>
          <p:nvPr/>
        </p:nvSpPr>
        <p:spPr>
          <a:xfrm>
            <a:off x="995422" y="2551837"/>
            <a:ext cx="6453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Work Sans"/>
              <a:buNone/>
            </a:pPr>
            <a:r>
              <a:rPr b="1" lang="es-CO" sz="5400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DART</a:t>
            </a:r>
            <a:endParaRPr b="1" i="0" sz="4000" u="none" cap="none" strike="noStrike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d40b6ecbbe_1_93"/>
          <p:cNvSpPr txBox="1"/>
          <p:nvPr/>
        </p:nvSpPr>
        <p:spPr>
          <a:xfrm>
            <a:off x="456236" y="416690"/>
            <a:ext cx="9815700" cy="5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Work Sans"/>
              <a:buNone/>
            </a:pPr>
            <a:r>
              <a:rPr b="1" lang="es-CO" sz="36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Tipos de Datos Lista</a:t>
            </a:r>
            <a:endParaRPr/>
          </a:p>
        </p:txBody>
      </p:sp>
      <p:sp>
        <p:nvSpPr>
          <p:cNvPr id="239" name="Google Shape;239;g2d40b6ecbbe_1_93"/>
          <p:cNvSpPr txBox="1"/>
          <p:nvPr/>
        </p:nvSpPr>
        <p:spPr>
          <a:xfrm>
            <a:off x="1024128" y="2286000"/>
            <a:ext cx="9720000" cy="4023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45700" spcFirstLastPara="1" rIns="45700" wrap="square" tIns="45700">
            <a:normAutofit fontScale="77500" lnSpcReduction="20000"/>
          </a:bodyPr>
          <a:lstStyle/>
          <a:p>
            <a:pPr indent="-9144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ct val="100000"/>
              <a:buFont typeface="Twentieth Century"/>
              <a:buChar char=" "/>
            </a:pPr>
            <a:r>
              <a:rPr lang="es-CO" sz="1600">
                <a:solidFill>
                  <a:srgbClr val="BB9AF7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s-CO" sz="1600">
                <a:solidFill>
                  <a:srgbClr val="A9B1D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O" sz="1600">
                <a:solidFill>
                  <a:srgbClr val="7AA2F7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s-CO" sz="1600">
                <a:solidFill>
                  <a:srgbClr val="A9B1D6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2200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1CADE4"/>
              </a:buClr>
              <a:buSzPct val="100000"/>
              <a:buFont typeface="Twentieth Century"/>
              <a:buChar char=" "/>
            </a:pPr>
            <a:r>
              <a:rPr lang="es-CO" sz="1600">
                <a:solidFill>
                  <a:srgbClr val="A9B1D6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lang="es-CO" sz="1600">
                <a:solidFill>
                  <a:srgbClr val="0DB9D7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s-CO" sz="1600">
                <a:solidFill>
                  <a:srgbClr val="A9B1D6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-CO" sz="1600">
                <a:solidFill>
                  <a:srgbClr val="0DB9D7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CO" sz="1600">
                <a:solidFill>
                  <a:srgbClr val="A9B1D6"/>
                </a:solidFill>
                <a:latin typeface="Consolas"/>
                <a:ea typeface="Consolas"/>
                <a:cs typeface="Consolas"/>
                <a:sym typeface="Consolas"/>
              </a:rPr>
              <a:t>&gt; numeros </a:t>
            </a:r>
            <a:r>
              <a:rPr lang="es-CO" sz="16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CO" sz="1600">
                <a:solidFill>
                  <a:srgbClr val="A9B1D6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lang="es-CO" sz="1600">
                <a:solidFill>
                  <a:srgbClr val="C0768E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-CO" sz="16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-CO" sz="1600">
                <a:solidFill>
                  <a:srgbClr val="C0768E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s-CO" sz="16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-CO" sz="1600">
                <a:solidFill>
                  <a:srgbClr val="C0768E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s-CO" sz="16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-CO" sz="1600">
                <a:solidFill>
                  <a:srgbClr val="C0768E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s-CO" sz="16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-CO" sz="1600">
                <a:solidFill>
                  <a:srgbClr val="C0768E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s-CO" sz="16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-CO" sz="1600">
                <a:solidFill>
                  <a:srgbClr val="C0768E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s-CO" sz="16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-CO" sz="1600">
                <a:solidFill>
                  <a:srgbClr val="C0768E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s-CO" sz="16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-CO" sz="1600">
                <a:solidFill>
                  <a:srgbClr val="C0768E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es-CO" sz="16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-CO" sz="1600">
                <a:solidFill>
                  <a:srgbClr val="C0768E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es-CO" sz="16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-CO" sz="1600">
                <a:solidFill>
                  <a:srgbClr val="C0768E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s-CO" sz="1600">
                <a:solidFill>
                  <a:srgbClr val="A9B1D6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s-CO" sz="16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9B1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1CADE4"/>
              </a:buClr>
              <a:buSzPct val="100000"/>
              <a:buFont typeface="Twentieth Century"/>
              <a:buChar char=" "/>
            </a:pPr>
            <a:r>
              <a:rPr lang="es-CO" sz="1600">
                <a:solidFill>
                  <a:srgbClr val="A9B1D6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endParaRPr sz="2200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1CADE4"/>
              </a:buClr>
              <a:buSzPct val="100000"/>
              <a:buFont typeface="Twentieth Century"/>
              <a:buChar char=" "/>
            </a:pPr>
            <a:r>
              <a:rPr lang="es-CO" sz="1600">
                <a:solidFill>
                  <a:srgbClr val="A9B1D6"/>
                </a:solidFill>
                <a:latin typeface="Consolas"/>
                <a:ea typeface="Consolas"/>
                <a:cs typeface="Consolas"/>
                <a:sym typeface="Consolas"/>
              </a:rPr>
              <a:t>  numeros</a:t>
            </a:r>
            <a:r>
              <a:rPr lang="es-CO" sz="16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CO" sz="1600">
                <a:solidFill>
                  <a:srgbClr val="7AA2F7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s-CO" sz="1600">
                <a:solidFill>
                  <a:srgbClr val="A9B1D6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CO" sz="1600">
                <a:solidFill>
                  <a:srgbClr val="C0768E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r>
              <a:rPr lang="es-CO" sz="1600">
                <a:solidFill>
                  <a:srgbClr val="A9B1D6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-CO" sz="16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9B1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1CADE4"/>
              </a:buClr>
              <a:buSzPct val="100000"/>
              <a:buFont typeface="Twentieth Century"/>
              <a:buChar char=" "/>
            </a:pPr>
            <a:r>
              <a:rPr lang="es-CO" sz="1600">
                <a:solidFill>
                  <a:srgbClr val="A9B1D6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endParaRPr sz="2200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1CADE4"/>
              </a:buClr>
              <a:buSzPct val="100000"/>
              <a:buFont typeface="Twentieth Century"/>
              <a:buChar char=" "/>
            </a:pPr>
            <a:r>
              <a:rPr lang="es-CO" sz="1600">
                <a:solidFill>
                  <a:srgbClr val="A9B1D6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lang="es-CO" sz="1600">
                <a:solidFill>
                  <a:srgbClr val="7AA2F7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s-CO" sz="1600">
                <a:solidFill>
                  <a:srgbClr val="A9B1D6"/>
                </a:solidFill>
                <a:latin typeface="Consolas"/>
                <a:ea typeface="Consolas"/>
                <a:cs typeface="Consolas"/>
                <a:sym typeface="Consolas"/>
              </a:rPr>
              <a:t>(numeros)</a:t>
            </a:r>
            <a:r>
              <a:rPr lang="es-CO" sz="16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9B1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1CADE4"/>
              </a:buClr>
              <a:buSzPct val="100000"/>
              <a:buFont typeface="Twentieth Century"/>
              <a:buChar char=" "/>
            </a:pPr>
            <a:r>
              <a:rPr lang="es-CO" sz="1600">
                <a:solidFill>
                  <a:srgbClr val="A9B1D6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endParaRPr sz="2200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1CADE4"/>
              </a:buClr>
              <a:buSzPct val="100000"/>
              <a:buFont typeface="Twentieth Century"/>
              <a:buChar char=" "/>
            </a:pPr>
            <a:r>
              <a:rPr lang="es-CO" sz="1600">
                <a:solidFill>
                  <a:srgbClr val="A9B1D6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i="1" lang="es-CO" sz="1600">
                <a:solidFill>
                  <a:srgbClr val="444B6A"/>
                </a:solidFill>
                <a:latin typeface="Consolas"/>
                <a:ea typeface="Consolas"/>
                <a:cs typeface="Consolas"/>
                <a:sym typeface="Consolas"/>
              </a:rPr>
              <a:t>//Generar una lista de 100 números con un método estático</a:t>
            </a:r>
            <a:endParaRPr sz="1600">
              <a:solidFill>
                <a:srgbClr val="A9B1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1CADE4"/>
              </a:buClr>
              <a:buSzPct val="100000"/>
              <a:buFont typeface="Twentieth Century"/>
              <a:buChar char=" "/>
            </a:pPr>
            <a:r>
              <a:rPr lang="es-CO" sz="1600">
                <a:solidFill>
                  <a:srgbClr val="A9B1D6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i="1" lang="es-CO" sz="1600">
                <a:solidFill>
                  <a:srgbClr val="444B6A"/>
                </a:solidFill>
                <a:latin typeface="Consolas"/>
                <a:ea typeface="Consolas"/>
                <a:cs typeface="Consolas"/>
                <a:sym typeface="Consolas"/>
              </a:rPr>
              <a:t>//Los métodos estáticos no requieren crear el objeto </a:t>
            </a:r>
            <a:endParaRPr sz="1600">
              <a:solidFill>
                <a:srgbClr val="A9B1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1CADE4"/>
              </a:buClr>
              <a:buSzPct val="100000"/>
              <a:buFont typeface="Twentieth Century"/>
              <a:buChar char=" "/>
            </a:pPr>
            <a:r>
              <a:rPr lang="es-CO" sz="1600">
                <a:solidFill>
                  <a:srgbClr val="A9B1D6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i="1" lang="es-CO" sz="1600">
                <a:solidFill>
                  <a:srgbClr val="9D7CD8"/>
                </a:solidFill>
                <a:latin typeface="Consolas"/>
                <a:ea typeface="Consolas"/>
                <a:cs typeface="Consolas"/>
                <a:sym typeface="Consolas"/>
              </a:rPr>
              <a:t>final</a:t>
            </a:r>
            <a:r>
              <a:rPr lang="es-CO" sz="1600">
                <a:solidFill>
                  <a:srgbClr val="A9B1D6"/>
                </a:solidFill>
                <a:latin typeface="Consolas"/>
                <a:ea typeface="Consolas"/>
                <a:cs typeface="Consolas"/>
                <a:sym typeface="Consolas"/>
              </a:rPr>
              <a:t> masNumeros  </a:t>
            </a:r>
            <a:r>
              <a:rPr lang="es-CO" sz="16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CO" sz="1600">
                <a:solidFill>
                  <a:srgbClr val="A9B1D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O" sz="1600">
                <a:solidFill>
                  <a:srgbClr val="0DB9D7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s-CO" sz="16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CO" sz="1600">
                <a:solidFill>
                  <a:srgbClr val="7AA2F7"/>
                </a:solidFill>
                <a:latin typeface="Consolas"/>
                <a:ea typeface="Consolas"/>
                <a:cs typeface="Consolas"/>
                <a:sym typeface="Consolas"/>
              </a:rPr>
              <a:t>generate</a:t>
            </a:r>
            <a:r>
              <a:rPr lang="es-CO" sz="1600">
                <a:solidFill>
                  <a:srgbClr val="A9B1D6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CO" sz="1600">
                <a:solidFill>
                  <a:srgbClr val="C0768E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s-CO" sz="16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-CO" sz="1600">
                <a:solidFill>
                  <a:srgbClr val="A9B1D6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s-CO" sz="1600">
                <a:solidFill>
                  <a:srgbClr val="0DB9D7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CO" sz="1600">
                <a:solidFill>
                  <a:srgbClr val="A9B1D6"/>
                </a:solidFill>
                <a:latin typeface="Consolas"/>
                <a:ea typeface="Consolas"/>
                <a:cs typeface="Consolas"/>
                <a:sym typeface="Consolas"/>
              </a:rPr>
              <a:t> index) </a:t>
            </a:r>
            <a:r>
              <a:rPr lang="es-CO" sz="16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s-CO" sz="1600">
                <a:solidFill>
                  <a:srgbClr val="A9B1D6"/>
                </a:solidFill>
                <a:latin typeface="Consolas"/>
                <a:ea typeface="Consolas"/>
                <a:cs typeface="Consolas"/>
                <a:sym typeface="Consolas"/>
              </a:rPr>
              <a:t> index)</a:t>
            </a:r>
            <a:r>
              <a:rPr lang="es-CO" sz="16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9B1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1CADE4"/>
              </a:buClr>
              <a:buSzPct val="100000"/>
              <a:buFont typeface="Twentieth Century"/>
              <a:buChar char=" "/>
            </a:pPr>
            <a:r>
              <a:rPr lang="es-CO" sz="1600">
                <a:solidFill>
                  <a:srgbClr val="A9B1D6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endParaRPr sz="2200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1CADE4"/>
              </a:buClr>
              <a:buSzPct val="100000"/>
              <a:buFont typeface="Twentieth Century"/>
              <a:buChar char=" "/>
            </a:pPr>
            <a:r>
              <a:rPr lang="es-CO" sz="1600">
                <a:solidFill>
                  <a:srgbClr val="A9B1D6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lang="es-CO" sz="1600">
                <a:solidFill>
                  <a:srgbClr val="7AA2F7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s-CO" sz="1600">
                <a:solidFill>
                  <a:srgbClr val="A9B1D6"/>
                </a:solidFill>
                <a:latin typeface="Consolas"/>
                <a:ea typeface="Consolas"/>
                <a:cs typeface="Consolas"/>
                <a:sym typeface="Consolas"/>
              </a:rPr>
              <a:t>(masNumeros)</a:t>
            </a:r>
            <a:r>
              <a:rPr lang="es-CO" sz="16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9B1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1CADE4"/>
              </a:buClr>
              <a:buSzPct val="100000"/>
              <a:buFont typeface="Twentieth Century"/>
              <a:buChar char=" "/>
            </a:pPr>
            <a:r>
              <a:rPr lang="es-CO" sz="1600">
                <a:solidFill>
                  <a:srgbClr val="A9B1D6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 sz="2200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0" name="Google Shape;240;g2d40b6ecbbe_1_93"/>
          <p:cNvSpPr/>
          <p:nvPr/>
        </p:nvSpPr>
        <p:spPr>
          <a:xfrm>
            <a:off x="6599583" y="2716695"/>
            <a:ext cx="3936000" cy="3326400"/>
          </a:xfrm>
          <a:prstGeom prst="rect">
            <a:avLst/>
          </a:prstGeom>
          <a:solidFill>
            <a:srgbClr val="000000"/>
          </a:solidFill>
          <a:ln cap="flat" cmpd="sng" w="158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 partir de los siguientes datos: 567.89, 240.99,821.05, 245.78, 923.32, 111.25, 91.56, 23.43, 145.97, 114.21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wentieth Century"/>
              <a:buAutoNum type="arabicPeriod"/>
            </a:pPr>
            <a:r>
              <a:rPr lang="es-CO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Imprima ordenadamente los datos: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wentieth Century"/>
              <a:buAutoNum type="arabicPeriod"/>
            </a:pPr>
            <a:r>
              <a:rPr lang="es-CO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Calcular e imprimir: Promedio, valor máximo, valor mínimo,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wentieth Century"/>
              <a:buAutoNum type="arabicPeriod"/>
            </a:pPr>
            <a:r>
              <a:rPr lang="es-CO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Cantidad de valores superiores a 100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wentieth Century"/>
              <a:buAutoNum type="arabicPeriod"/>
            </a:pPr>
            <a:r>
              <a:rPr lang="es-CO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Cantidad de valores inferiores a 100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wentieth Century"/>
              <a:buAutoNum type="arabicPeriod"/>
            </a:pPr>
            <a:r>
              <a:rPr lang="es-CO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Almacene en otra lista auxiliar los datos redondeados a 1 cifra decimal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wentieth Century"/>
              <a:buAutoNum type="arabicPeriod"/>
            </a:pPr>
            <a:r>
              <a:rPr lang="es-CO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Imprima los datos de la lista x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wentieth Century"/>
              <a:buAutoNum type="arabicPeriod"/>
            </a:pPr>
            <a:r>
              <a:rPr lang="es-CO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Realizar un ejemplo con TAKE, SKIP y WHERE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8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//</a:t>
            </a:r>
            <a:r>
              <a:rPr b="0" lang="es-CO" sz="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toStringAsFixed</a:t>
            </a:r>
            <a:endParaRPr b="0" sz="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d40b6ecbbe_1_107"/>
          <p:cNvSpPr txBox="1"/>
          <p:nvPr/>
        </p:nvSpPr>
        <p:spPr>
          <a:xfrm>
            <a:off x="456236" y="416690"/>
            <a:ext cx="9815700" cy="5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Work Sans"/>
              <a:buNone/>
            </a:pPr>
            <a:r>
              <a:rPr b="1" lang="es-CO" sz="36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Tipos de Datos Lista - Solución</a:t>
            </a:r>
            <a:endParaRPr/>
          </a:p>
        </p:txBody>
      </p:sp>
      <p:sp>
        <p:nvSpPr>
          <p:cNvPr id="246" name="Google Shape;246;g2d40b6ecbbe_1_107"/>
          <p:cNvSpPr txBox="1"/>
          <p:nvPr/>
        </p:nvSpPr>
        <p:spPr>
          <a:xfrm>
            <a:off x="985978" y="2047525"/>
            <a:ext cx="9720000" cy="4023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45700" spcFirstLastPara="1" rIns="45700" wrap="square" tIns="45700">
            <a:normAutofit lnSpcReduction="20000"/>
          </a:bodyPr>
          <a:lstStyle/>
          <a:p>
            <a:pPr indent="-1016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1600"/>
              <a:buFont typeface="Twentieth Century"/>
              <a:buChar char=" "/>
            </a:pPr>
            <a:r>
              <a:rPr lang="es-CO" sz="1600">
                <a:solidFill>
                  <a:srgbClr val="A9B1D6"/>
                </a:solidFill>
                <a:latin typeface="Consolas"/>
                <a:ea typeface="Consolas"/>
                <a:cs typeface="Consolas"/>
                <a:sym typeface="Consolas"/>
              </a:rPr>
              <a:t>void main() {</a:t>
            </a:r>
            <a:endParaRPr sz="2200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A9B1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016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1CADE4"/>
              </a:buClr>
              <a:buSzPts val="1600"/>
              <a:buFont typeface="Twentieth Century"/>
              <a:buChar char=" "/>
            </a:pPr>
            <a:r>
              <a:rPr lang="es-CO" sz="1600">
                <a:solidFill>
                  <a:srgbClr val="A9B1D6"/>
                </a:solidFill>
                <a:latin typeface="Consolas"/>
                <a:ea typeface="Consolas"/>
                <a:cs typeface="Consolas"/>
                <a:sym typeface="Consolas"/>
              </a:rPr>
              <a:t> List&lt;double&gt; ventas = [567.33, 240.36,821.99, 245.78, 923.32, 111.25, 91.56, 23.43, 145.97, 114.21];</a:t>
            </a:r>
            <a:endParaRPr sz="2200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1016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1CADE4"/>
              </a:buClr>
              <a:buSzPts val="1600"/>
              <a:buFont typeface="Twentieth Century"/>
              <a:buChar char=" "/>
            </a:pPr>
            <a:r>
              <a:rPr lang="es-CO" sz="1600">
                <a:solidFill>
                  <a:srgbClr val="A9B1D6"/>
                </a:solidFill>
                <a:latin typeface="Consolas"/>
                <a:ea typeface="Consolas"/>
                <a:cs typeface="Consolas"/>
                <a:sym typeface="Consolas"/>
              </a:rPr>
              <a:t> List&lt;String&gt; ventas1 = [];</a:t>
            </a:r>
            <a:endParaRPr sz="2200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1016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1CADE4"/>
              </a:buClr>
              <a:buSzPts val="1600"/>
              <a:buFont typeface="Twentieth Century"/>
              <a:buChar char=" "/>
            </a:pPr>
            <a:r>
              <a:rPr lang="es-CO" sz="1600">
                <a:solidFill>
                  <a:srgbClr val="A9B1D6"/>
                </a:solidFill>
                <a:latin typeface="Consolas"/>
                <a:ea typeface="Consolas"/>
                <a:cs typeface="Consolas"/>
                <a:sym typeface="Consolas"/>
              </a:rPr>
              <a:t> ventas.sort();</a:t>
            </a:r>
            <a:endParaRPr sz="2200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1016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1CADE4"/>
              </a:buClr>
              <a:buSzPts val="1600"/>
              <a:buFont typeface="Twentieth Century"/>
              <a:buChar char=" "/>
            </a:pPr>
            <a:r>
              <a:rPr lang="es-CO" sz="1600">
                <a:solidFill>
                  <a:srgbClr val="A9B1D6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2200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1016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1CADE4"/>
              </a:buClr>
              <a:buSzPts val="1600"/>
              <a:buFont typeface="Twentieth Century"/>
              <a:buChar char=" "/>
            </a:pPr>
            <a:r>
              <a:rPr lang="es-CO" sz="1600">
                <a:solidFill>
                  <a:srgbClr val="A9B1D6"/>
                </a:solidFill>
                <a:latin typeface="Consolas"/>
                <a:ea typeface="Consolas"/>
                <a:cs typeface="Consolas"/>
                <a:sym typeface="Consolas"/>
              </a:rPr>
              <a:t> for(int i = 0; i &lt; ventas.length; i++){</a:t>
            </a:r>
            <a:endParaRPr sz="2200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1016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1CADE4"/>
              </a:buClr>
              <a:buSzPts val="1600"/>
              <a:buFont typeface="Twentieth Century"/>
              <a:buChar char=" "/>
            </a:pPr>
            <a:r>
              <a:rPr lang="es-CO" sz="1600">
                <a:solidFill>
                  <a:srgbClr val="A9B1D6"/>
                </a:solidFill>
                <a:latin typeface="Consolas"/>
                <a:ea typeface="Consolas"/>
                <a:cs typeface="Consolas"/>
                <a:sym typeface="Consolas"/>
              </a:rPr>
              <a:t>   print(ventas[i]);</a:t>
            </a:r>
            <a:endParaRPr sz="2200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1016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1CADE4"/>
              </a:buClr>
              <a:buSzPts val="1600"/>
              <a:buFont typeface="Twentieth Century"/>
              <a:buChar char=" "/>
            </a:pPr>
            <a:r>
              <a:rPr lang="es-CO" sz="1600">
                <a:solidFill>
                  <a:srgbClr val="A9B1D6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 sz="2200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A9B1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A9B1D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7" name="Google Shape;247;g2d40b6ecbbe_1_107"/>
          <p:cNvSpPr/>
          <p:nvPr/>
        </p:nvSpPr>
        <p:spPr>
          <a:xfrm>
            <a:off x="6599575" y="3281150"/>
            <a:ext cx="3936000" cy="2460900"/>
          </a:xfrm>
          <a:prstGeom prst="rect">
            <a:avLst/>
          </a:prstGeom>
          <a:solidFill>
            <a:srgbClr val="000000"/>
          </a:solidFill>
          <a:ln cap="flat" cmpd="sng" w="158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CO" sz="1100">
                <a:solidFill>
                  <a:srgbClr val="A9B1D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CO" sz="1100">
                <a:solidFill>
                  <a:srgbClr val="A9B1D6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CO" sz="1100">
                <a:solidFill>
                  <a:srgbClr val="A9B1D6"/>
                </a:solidFill>
                <a:latin typeface="Consolas"/>
                <a:ea typeface="Consolas"/>
                <a:cs typeface="Consolas"/>
                <a:sym typeface="Consolas"/>
              </a:rPr>
              <a:t>   for(int i = 0; i &lt; ventas.length; i++){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CO" sz="1100">
                <a:solidFill>
                  <a:srgbClr val="A9B1D6"/>
                </a:solidFill>
                <a:latin typeface="Consolas"/>
                <a:ea typeface="Consolas"/>
                <a:cs typeface="Consolas"/>
                <a:sym typeface="Consolas"/>
              </a:rPr>
              <a:t>   print(ventas[i].toStringAsFixed(1));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CO" sz="1100">
                <a:solidFill>
                  <a:srgbClr val="A9B1D6"/>
                </a:solidFill>
                <a:latin typeface="Consolas"/>
                <a:ea typeface="Consolas"/>
                <a:cs typeface="Consolas"/>
                <a:sym typeface="Consolas"/>
              </a:rPr>
              <a:t>     ventas1.add(ventas[i].toStringAsFixed(1));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CO" sz="1100">
                <a:solidFill>
                  <a:srgbClr val="A9B1D6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CO" sz="1100">
                <a:solidFill>
                  <a:srgbClr val="A9B1D6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CO" sz="1100">
                <a:solidFill>
                  <a:srgbClr val="A9B1D6"/>
                </a:solidFill>
                <a:latin typeface="Consolas"/>
                <a:ea typeface="Consolas"/>
                <a:cs typeface="Consolas"/>
                <a:sym typeface="Consolas"/>
              </a:rPr>
              <a:t>  print(ventas1);</a:t>
            </a:r>
            <a:endParaRPr sz="1100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}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d40b6ecbbe_1_114"/>
          <p:cNvSpPr txBox="1"/>
          <p:nvPr/>
        </p:nvSpPr>
        <p:spPr>
          <a:xfrm>
            <a:off x="456236" y="416690"/>
            <a:ext cx="9815700" cy="5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Work Sans"/>
              <a:buNone/>
            </a:pPr>
            <a:r>
              <a:rPr b="1" lang="es-CO" sz="36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Tipos de Datos Map</a:t>
            </a:r>
            <a:endParaRPr/>
          </a:p>
        </p:txBody>
      </p:sp>
      <p:sp>
        <p:nvSpPr>
          <p:cNvPr id="253" name="Google Shape;253;g2d40b6ecbbe_1_114"/>
          <p:cNvSpPr txBox="1"/>
          <p:nvPr/>
        </p:nvSpPr>
        <p:spPr>
          <a:xfrm>
            <a:off x="1024128" y="1600200"/>
            <a:ext cx="9720000" cy="4709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9144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1200"/>
              <a:buFont typeface="Twentieth Century"/>
              <a:buChar char=" "/>
            </a:pPr>
            <a:r>
              <a:rPr lang="es-CO" sz="1200">
                <a:solidFill>
                  <a:srgbClr val="0DB9D7"/>
                </a:solidFill>
                <a:latin typeface="Consolas"/>
                <a:ea typeface="Consolas"/>
                <a:cs typeface="Consolas"/>
                <a:sym typeface="Consolas"/>
              </a:rPr>
              <a:t>Map</a:t>
            </a:r>
            <a:r>
              <a:rPr lang="es-CO" sz="1200">
                <a:solidFill>
                  <a:srgbClr val="BB9AF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s-CO" sz="1200">
                <a:solidFill>
                  <a:srgbClr val="A9B1D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O" sz="1200">
                <a:solidFill>
                  <a:srgbClr val="0DB9D7"/>
                </a:solidFill>
                <a:latin typeface="Consolas"/>
                <a:ea typeface="Consolas"/>
                <a:cs typeface="Consolas"/>
                <a:sym typeface="Consolas"/>
              </a:rPr>
              <a:t>Objetos</a:t>
            </a:r>
            <a:r>
              <a:rPr lang="es-CO" sz="1200">
                <a:solidFill>
                  <a:srgbClr val="A9B1D6"/>
                </a:solidFill>
                <a:latin typeface="Consolas"/>
                <a:ea typeface="Consolas"/>
                <a:cs typeface="Consolas"/>
                <a:sym typeface="Consolas"/>
              </a:rPr>
              <a:t> literales</a:t>
            </a:r>
            <a:r>
              <a:rPr lang="es-CO" sz="12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-CO" sz="1200">
                <a:solidFill>
                  <a:srgbClr val="A9B1D6"/>
                </a:solidFill>
                <a:latin typeface="Consolas"/>
                <a:ea typeface="Consolas"/>
                <a:cs typeface="Consolas"/>
                <a:sym typeface="Consolas"/>
              </a:rPr>
              <a:t> diccionarios</a:t>
            </a:r>
            <a:r>
              <a:rPr lang="es-CO" sz="12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. “Un Map permite almacenar datos asociando una llave a un valor. Un objeto es usado como la llave y otro objeto es usado como el valor. Por ejemplo vamos a crear un Map donde las llaves sean un color y el valor sea su código hexadecimal.”</a:t>
            </a:r>
            <a:endParaRPr sz="1200">
              <a:solidFill>
                <a:srgbClr val="A9B1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1CADE4"/>
              </a:buClr>
              <a:buSzPts val="1050"/>
              <a:buFont typeface="Twentieth Century"/>
              <a:buChar char=" "/>
            </a:pPr>
            <a:r>
              <a:rPr lang="es-CO" sz="1050">
                <a:solidFill>
                  <a:srgbClr val="BB9AF7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s-CO" sz="1050">
                <a:solidFill>
                  <a:srgbClr val="A9B1D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O" sz="1050">
                <a:solidFill>
                  <a:srgbClr val="7AA2F7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s-CO" sz="1050">
                <a:solidFill>
                  <a:srgbClr val="A9B1D6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2200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1CADE4"/>
              </a:buClr>
              <a:buSzPts val="1050"/>
              <a:buFont typeface="Twentieth Century"/>
              <a:buChar char=" "/>
            </a:pPr>
            <a:r>
              <a:rPr lang="es-CO" sz="1050">
                <a:solidFill>
                  <a:srgbClr val="A9B1D6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lang="es-CO" sz="1050">
                <a:solidFill>
                  <a:srgbClr val="0DB9D7"/>
                </a:solidFill>
                <a:latin typeface="Consolas"/>
                <a:ea typeface="Consolas"/>
                <a:cs typeface="Consolas"/>
                <a:sym typeface="Consolas"/>
              </a:rPr>
              <a:t>Map</a:t>
            </a:r>
            <a:r>
              <a:rPr lang="es-CO" sz="1050">
                <a:solidFill>
                  <a:srgbClr val="A9B1D6"/>
                </a:solidFill>
                <a:latin typeface="Consolas"/>
                <a:ea typeface="Consolas"/>
                <a:cs typeface="Consolas"/>
                <a:sym typeface="Consolas"/>
              </a:rPr>
              <a:t> personas </a:t>
            </a:r>
            <a:r>
              <a:rPr lang="es-CO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CO" sz="1050">
                <a:solidFill>
                  <a:srgbClr val="A9B1D6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2200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1CADE4"/>
              </a:buClr>
              <a:buSzPts val="1050"/>
              <a:buFont typeface="Twentieth Century"/>
              <a:buChar char=" "/>
            </a:pPr>
            <a:r>
              <a:rPr lang="es-CO" sz="1050">
                <a:solidFill>
                  <a:srgbClr val="A9B1D6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s-CO" sz="1050">
                <a:solidFill>
                  <a:srgbClr val="85D0B7"/>
                </a:solidFill>
                <a:latin typeface="Consolas"/>
                <a:ea typeface="Consolas"/>
                <a:cs typeface="Consolas"/>
                <a:sym typeface="Consolas"/>
              </a:rPr>
              <a:t>'documento'</a:t>
            </a:r>
            <a:r>
              <a:rPr lang="es-CO" sz="1050">
                <a:solidFill>
                  <a:srgbClr val="BB9AF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s-CO" sz="1050">
                <a:solidFill>
                  <a:srgbClr val="A9B1D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O" sz="1050">
                <a:solidFill>
                  <a:srgbClr val="C0768E"/>
                </a:solidFill>
                <a:latin typeface="Consolas"/>
                <a:ea typeface="Consolas"/>
                <a:cs typeface="Consolas"/>
                <a:sym typeface="Consolas"/>
              </a:rPr>
              <a:t>71280</a:t>
            </a:r>
            <a:r>
              <a:rPr lang="es-CO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rgbClr val="A9B1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1CADE4"/>
              </a:buClr>
              <a:buSzPts val="1050"/>
              <a:buFont typeface="Twentieth Century"/>
              <a:buChar char=" "/>
            </a:pPr>
            <a:r>
              <a:rPr lang="es-CO" sz="1050">
                <a:solidFill>
                  <a:srgbClr val="A9B1D6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s-CO" sz="1050">
                <a:solidFill>
                  <a:srgbClr val="85D0B7"/>
                </a:solidFill>
                <a:latin typeface="Consolas"/>
                <a:ea typeface="Consolas"/>
                <a:cs typeface="Consolas"/>
                <a:sym typeface="Consolas"/>
              </a:rPr>
              <a:t>'nombre'</a:t>
            </a:r>
            <a:r>
              <a:rPr lang="es-CO" sz="1050">
                <a:solidFill>
                  <a:srgbClr val="BB9AF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s-CO" sz="1050">
                <a:solidFill>
                  <a:srgbClr val="A9B1D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O" sz="1050">
                <a:solidFill>
                  <a:srgbClr val="85D0B7"/>
                </a:solidFill>
                <a:latin typeface="Consolas"/>
                <a:ea typeface="Consolas"/>
                <a:cs typeface="Consolas"/>
                <a:sym typeface="Consolas"/>
              </a:rPr>
              <a:t>'Diego Lopez'</a:t>
            </a:r>
            <a:r>
              <a:rPr lang="es-CO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rgbClr val="A9B1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1CADE4"/>
              </a:buClr>
              <a:buSzPts val="1050"/>
              <a:buFont typeface="Twentieth Century"/>
              <a:buChar char=" "/>
            </a:pPr>
            <a:r>
              <a:rPr lang="es-CO" sz="1050">
                <a:solidFill>
                  <a:srgbClr val="A9B1D6"/>
                </a:solidFill>
                <a:latin typeface="Consolas"/>
                <a:ea typeface="Consolas"/>
                <a:cs typeface="Consolas"/>
                <a:sym typeface="Consolas"/>
              </a:rPr>
              <a:t>     </a:t>
            </a:r>
            <a:r>
              <a:rPr lang="es-CO" sz="1050">
                <a:solidFill>
                  <a:srgbClr val="C0768E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s-CO" sz="1050">
                <a:solidFill>
                  <a:srgbClr val="BB9AF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s-CO" sz="1050">
                <a:solidFill>
                  <a:srgbClr val="A9B1D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O" sz="1050">
                <a:solidFill>
                  <a:srgbClr val="C0768E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s-CO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rgbClr val="A9B1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1CADE4"/>
              </a:buClr>
              <a:buSzPts val="1050"/>
              <a:buFont typeface="Twentieth Century"/>
              <a:buChar char=" "/>
            </a:pPr>
            <a:r>
              <a:rPr lang="es-CO" sz="1050">
                <a:solidFill>
                  <a:srgbClr val="A9B1D6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s-CO" sz="1050">
                <a:solidFill>
                  <a:srgbClr val="C0768E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-CO" sz="1050">
                <a:solidFill>
                  <a:srgbClr val="BB9AF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s-CO" sz="1050">
                <a:solidFill>
                  <a:srgbClr val="A9B1D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O" sz="1050">
                <a:solidFill>
                  <a:srgbClr val="C0768E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lang="es-CO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rgbClr val="A9B1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1CADE4"/>
              </a:buClr>
              <a:buSzPts val="1050"/>
              <a:buFont typeface="Twentieth Century"/>
              <a:buChar char=" "/>
            </a:pPr>
            <a:r>
              <a:rPr lang="es-CO" sz="1050">
                <a:solidFill>
                  <a:srgbClr val="A9B1D6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s-CO" sz="1050">
                <a:solidFill>
                  <a:srgbClr val="C0768E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s-CO" sz="1050">
                <a:solidFill>
                  <a:srgbClr val="BB9AF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s-CO" sz="1050">
                <a:solidFill>
                  <a:srgbClr val="C0768E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endParaRPr sz="1050">
              <a:solidFill>
                <a:srgbClr val="A9B1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1CADE4"/>
              </a:buClr>
              <a:buSzPts val="1050"/>
              <a:buFont typeface="Twentieth Century"/>
              <a:buChar char=" "/>
            </a:pPr>
            <a:r>
              <a:rPr lang="es-CO" sz="1050">
                <a:solidFill>
                  <a:srgbClr val="A9B1D6"/>
                </a:solidFill>
                <a:latin typeface="Consolas"/>
                <a:ea typeface="Consolas"/>
                <a:cs typeface="Consolas"/>
                <a:sym typeface="Consolas"/>
              </a:rPr>
              <a:t>  }</a:t>
            </a:r>
            <a:r>
              <a:rPr lang="es-CO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A9B1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1CADE4"/>
              </a:buClr>
              <a:buSzPts val="1050"/>
              <a:buFont typeface="Twentieth Century"/>
              <a:buChar char=" "/>
            </a:pPr>
            <a:r>
              <a:rPr lang="es-CO" sz="1050">
                <a:solidFill>
                  <a:srgbClr val="A9B1D6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lang="es-CO" sz="1050">
                <a:solidFill>
                  <a:srgbClr val="7AA2F7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s-CO" sz="1050">
                <a:solidFill>
                  <a:srgbClr val="A9B1D6"/>
                </a:solidFill>
                <a:latin typeface="Consolas"/>
                <a:ea typeface="Consolas"/>
                <a:cs typeface="Consolas"/>
                <a:sym typeface="Consolas"/>
              </a:rPr>
              <a:t>(personas)</a:t>
            </a:r>
            <a:r>
              <a:rPr lang="es-CO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A9B1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1CADE4"/>
              </a:buClr>
              <a:buSzPts val="1050"/>
              <a:buFont typeface="Twentieth Century"/>
              <a:buChar char=" "/>
            </a:pPr>
            <a:r>
              <a:rPr lang="es-CO" sz="1050">
                <a:solidFill>
                  <a:srgbClr val="A9B1D6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lang="es-CO" sz="1050">
                <a:solidFill>
                  <a:srgbClr val="7AA2F7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s-CO" sz="1050">
                <a:solidFill>
                  <a:srgbClr val="A9B1D6"/>
                </a:solidFill>
                <a:latin typeface="Consolas"/>
                <a:ea typeface="Consolas"/>
                <a:cs typeface="Consolas"/>
                <a:sym typeface="Consolas"/>
              </a:rPr>
              <a:t>(personas[</a:t>
            </a:r>
            <a:r>
              <a:rPr lang="es-CO" sz="1050">
                <a:solidFill>
                  <a:srgbClr val="85D0B7"/>
                </a:solidFill>
                <a:latin typeface="Consolas"/>
                <a:ea typeface="Consolas"/>
                <a:cs typeface="Consolas"/>
                <a:sym typeface="Consolas"/>
              </a:rPr>
              <a:t>'nombre'</a:t>
            </a:r>
            <a:r>
              <a:rPr lang="es-CO" sz="1050">
                <a:solidFill>
                  <a:srgbClr val="A9B1D6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r>
              <a:rPr lang="es-CO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A9B1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1CADE4"/>
              </a:buClr>
              <a:buSzPts val="1050"/>
              <a:buFont typeface="Twentieth Century"/>
              <a:buChar char=" "/>
            </a:pPr>
            <a:r>
              <a:rPr lang="es-CO" sz="1050">
                <a:solidFill>
                  <a:srgbClr val="A9B1D6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lang="es-CO" sz="1050">
                <a:solidFill>
                  <a:srgbClr val="7AA2F7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s-CO" sz="1050">
                <a:solidFill>
                  <a:srgbClr val="A9B1D6"/>
                </a:solidFill>
                <a:latin typeface="Consolas"/>
                <a:ea typeface="Consolas"/>
                <a:cs typeface="Consolas"/>
                <a:sym typeface="Consolas"/>
              </a:rPr>
              <a:t>(personas[</a:t>
            </a:r>
            <a:r>
              <a:rPr lang="es-CO" sz="1050">
                <a:solidFill>
                  <a:srgbClr val="C0768E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s-CO" sz="1050">
                <a:solidFill>
                  <a:srgbClr val="A9B1D6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r>
              <a:rPr lang="es-CO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A9B1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1CADE4"/>
              </a:buClr>
              <a:buSzPts val="1050"/>
              <a:buFont typeface="Twentieth Century"/>
              <a:buChar char=" "/>
            </a:pPr>
            <a:r>
              <a:rPr lang="es-CO" sz="1050">
                <a:solidFill>
                  <a:srgbClr val="A9B1D6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lang="es-CO" sz="1050">
                <a:solidFill>
                  <a:srgbClr val="7AA2F7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s-CO" sz="1050">
                <a:solidFill>
                  <a:srgbClr val="A9B1D6"/>
                </a:solidFill>
                <a:latin typeface="Consolas"/>
                <a:ea typeface="Consolas"/>
                <a:cs typeface="Consolas"/>
                <a:sym typeface="Consolas"/>
              </a:rPr>
              <a:t>(personas[</a:t>
            </a:r>
            <a:r>
              <a:rPr lang="es-CO" sz="1050">
                <a:solidFill>
                  <a:srgbClr val="C0768E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s-CO" sz="1050">
                <a:solidFill>
                  <a:srgbClr val="A9B1D6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r>
              <a:rPr lang="es-CO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A9B1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1CADE4"/>
              </a:buClr>
              <a:buSzPts val="1050"/>
              <a:buFont typeface="Twentieth Century"/>
              <a:buChar char=" "/>
            </a:pPr>
            <a:r>
              <a:rPr lang="es-CO" sz="1050">
                <a:solidFill>
                  <a:srgbClr val="A9B1D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200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br>
              <a:rPr lang="es-CO" sz="900">
                <a:solidFill>
                  <a:srgbClr val="A9B1D6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900">
              <a:solidFill>
                <a:srgbClr val="A9B1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54" name="Google Shape;254;g2d40b6ecbbe_1_114"/>
          <p:cNvSpPr/>
          <p:nvPr/>
        </p:nvSpPr>
        <p:spPr>
          <a:xfrm>
            <a:off x="5486400" y="2160905"/>
            <a:ext cx="4863600" cy="3948300"/>
          </a:xfrm>
          <a:prstGeom prst="rect">
            <a:avLst/>
          </a:prstGeom>
          <a:solidFill>
            <a:srgbClr val="000000"/>
          </a:solidFill>
          <a:ln cap="flat" cmpd="sng" w="158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Ejercicio: Crear 2 mapas con los datos de 2 entidades de su proyecto, imprimir los datos</a:t>
            </a:r>
            <a:endParaRPr sz="1800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d40b6ecbbe_1_122"/>
          <p:cNvSpPr txBox="1"/>
          <p:nvPr/>
        </p:nvSpPr>
        <p:spPr>
          <a:xfrm>
            <a:off x="456236" y="416690"/>
            <a:ext cx="9815700" cy="5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Work Sans"/>
              <a:buNone/>
            </a:pPr>
            <a:r>
              <a:rPr b="1" lang="es-CO" sz="36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Tipos de Datos Map</a:t>
            </a:r>
            <a:endParaRPr/>
          </a:p>
        </p:txBody>
      </p:sp>
      <p:sp>
        <p:nvSpPr>
          <p:cNvPr id="260" name="Google Shape;260;g2d40b6ecbbe_1_122"/>
          <p:cNvSpPr txBox="1"/>
          <p:nvPr/>
        </p:nvSpPr>
        <p:spPr>
          <a:xfrm>
            <a:off x="903812" y="1588167"/>
            <a:ext cx="9720000" cy="4803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45700" spcFirstLastPara="1" rIns="45700" wrap="square" tIns="45700">
            <a:normAutofit fontScale="40000" lnSpcReduction="10000"/>
          </a:bodyPr>
          <a:lstStyle/>
          <a:p>
            <a:pPr indent="-7874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ct val="100000"/>
              <a:buFont typeface="Twentieth Century"/>
              <a:buChar char=" "/>
            </a:pPr>
            <a:r>
              <a:rPr lang="es-CO" sz="3100">
                <a:solidFill>
                  <a:srgbClr val="BB9AF7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s-CO" sz="3100">
                <a:solidFill>
                  <a:srgbClr val="A9B1D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O" sz="3100">
                <a:solidFill>
                  <a:srgbClr val="7AA2F7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s-CO" sz="3100">
                <a:solidFill>
                  <a:srgbClr val="A9B1D6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2200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787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1CADE4"/>
              </a:buClr>
              <a:buSzPct val="100000"/>
              <a:buFont typeface="Twentieth Century"/>
              <a:buChar char=" "/>
            </a:pPr>
            <a:r>
              <a:rPr lang="es-CO" sz="3100">
                <a:solidFill>
                  <a:srgbClr val="A9B1D6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lang="es-CO" sz="3100">
                <a:solidFill>
                  <a:srgbClr val="0DB9D7"/>
                </a:solidFill>
                <a:latin typeface="Consolas"/>
                <a:ea typeface="Consolas"/>
                <a:cs typeface="Consolas"/>
                <a:sym typeface="Consolas"/>
              </a:rPr>
              <a:t>Map</a:t>
            </a:r>
            <a:r>
              <a:rPr lang="es-CO" sz="3100">
                <a:solidFill>
                  <a:srgbClr val="A9B1D6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-CO" sz="3100">
                <a:solidFill>
                  <a:srgbClr val="0DB9D7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s-CO" sz="3100">
                <a:solidFill>
                  <a:srgbClr val="A9B1D6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-CO" sz="3100">
                <a:solidFill>
                  <a:srgbClr val="0DB9D7"/>
                </a:solidFill>
                <a:latin typeface="Consolas"/>
                <a:ea typeface="Consolas"/>
                <a:cs typeface="Consolas"/>
                <a:sym typeface="Consolas"/>
              </a:rPr>
              <a:t>dynamic</a:t>
            </a:r>
            <a:r>
              <a:rPr lang="es-CO" sz="3100">
                <a:solidFill>
                  <a:srgbClr val="A9B1D6"/>
                </a:solidFill>
                <a:latin typeface="Consolas"/>
                <a:ea typeface="Consolas"/>
                <a:cs typeface="Consolas"/>
                <a:sym typeface="Consolas"/>
              </a:rPr>
              <a:t>&gt; personas </a:t>
            </a:r>
            <a:r>
              <a:rPr lang="es-CO" sz="31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CO" sz="3100">
                <a:solidFill>
                  <a:srgbClr val="A9B1D6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2200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787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1CADE4"/>
              </a:buClr>
              <a:buSzPct val="100000"/>
              <a:buFont typeface="Twentieth Century"/>
              <a:buChar char=" "/>
            </a:pPr>
            <a:r>
              <a:rPr lang="es-CO" sz="3100">
                <a:solidFill>
                  <a:srgbClr val="A9B1D6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s-CO" sz="3100">
                <a:solidFill>
                  <a:srgbClr val="85D0B7"/>
                </a:solidFill>
                <a:latin typeface="Consolas"/>
                <a:ea typeface="Consolas"/>
                <a:cs typeface="Consolas"/>
                <a:sym typeface="Consolas"/>
              </a:rPr>
              <a:t>'documento'</a:t>
            </a:r>
            <a:r>
              <a:rPr lang="es-CO" sz="3100">
                <a:solidFill>
                  <a:srgbClr val="BB9AF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s-CO" sz="3100">
                <a:solidFill>
                  <a:srgbClr val="A9B1D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O" sz="3100">
                <a:solidFill>
                  <a:srgbClr val="C0768E"/>
                </a:solidFill>
                <a:latin typeface="Consolas"/>
                <a:ea typeface="Consolas"/>
                <a:cs typeface="Consolas"/>
                <a:sym typeface="Consolas"/>
              </a:rPr>
              <a:t>71280</a:t>
            </a:r>
            <a:r>
              <a:rPr lang="es-CO" sz="31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3100">
              <a:solidFill>
                <a:srgbClr val="A9B1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787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1CADE4"/>
              </a:buClr>
              <a:buSzPct val="100000"/>
              <a:buFont typeface="Twentieth Century"/>
              <a:buChar char=" "/>
            </a:pPr>
            <a:r>
              <a:rPr lang="es-CO" sz="3100">
                <a:solidFill>
                  <a:srgbClr val="A9B1D6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s-CO" sz="3100">
                <a:solidFill>
                  <a:srgbClr val="85D0B7"/>
                </a:solidFill>
                <a:latin typeface="Consolas"/>
                <a:ea typeface="Consolas"/>
                <a:cs typeface="Consolas"/>
                <a:sym typeface="Consolas"/>
              </a:rPr>
              <a:t>'nombre'</a:t>
            </a:r>
            <a:r>
              <a:rPr lang="es-CO" sz="3100">
                <a:solidFill>
                  <a:srgbClr val="BB9AF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s-CO" sz="3100">
                <a:solidFill>
                  <a:srgbClr val="A9B1D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O" sz="3100">
                <a:solidFill>
                  <a:srgbClr val="85D0B7"/>
                </a:solidFill>
                <a:latin typeface="Consolas"/>
                <a:ea typeface="Consolas"/>
                <a:cs typeface="Consolas"/>
                <a:sym typeface="Consolas"/>
              </a:rPr>
              <a:t>'Diego Lopez'</a:t>
            </a:r>
            <a:r>
              <a:rPr lang="es-CO" sz="31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3100">
              <a:solidFill>
                <a:srgbClr val="A9B1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787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1CADE4"/>
              </a:buClr>
              <a:buSzPct val="100000"/>
              <a:buFont typeface="Twentieth Century"/>
              <a:buChar char=" "/>
            </a:pPr>
            <a:r>
              <a:rPr lang="es-CO" sz="3100">
                <a:solidFill>
                  <a:srgbClr val="A9B1D6"/>
                </a:solidFill>
                <a:latin typeface="Consolas"/>
                <a:ea typeface="Consolas"/>
                <a:cs typeface="Consolas"/>
                <a:sym typeface="Consolas"/>
              </a:rPr>
              <a:t>     </a:t>
            </a:r>
            <a:r>
              <a:rPr lang="es-CO" sz="3100">
                <a:solidFill>
                  <a:srgbClr val="85D0B7"/>
                </a:solidFill>
                <a:latin typeface="Consolas"/>
                <a:ea typeface="Consolas"/>
                <a:cs typeface="Consolas"/>
                <a:sym typeface="Consolas"/>
              </a:rPr>
              <a:t>'salario'</a:t>
            </a:r>
            <a:r>
              <a:rPr lang="es-CO" sz="3100">
                <a:solidFill>
                  <a:srgbClr val="BB9AF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s-CO" sz="3100">
                <a:solidFill>
                  <a:srgbClr val="A9B1D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O" sz="3100">
                <a:solidFill>
                  <a:srgbClr val="C0768E"/>
                </a:solidFill>
                <a:latin typeface="Consolas"/>
                <a:ea typeface="Consolas"/>
                <a:cs typeface="Consolas"/>
                <a:sym typeface="Consolas"/>
              </a:rPr>
              <a:t>120000</a:t>
            </a:r>
            <a:endParaRPr sz="3100">
              <a:solidFill>
                <a:srgbClr val="A9B1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787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1CADE4"/>
              </a:buClr>
              <a:buSzPct val="100000"/>
              <a:buFont typeface="Twentieth Century"/>
              <a:buChar char=" "/>
            </a:pPr>
            <a:r>
              <a:rPr lang="es-CO" sz="3100">
                <a:solidFill>
                  <a:srgbClr val="A9B1D6"/>
                </a:solidFill>
                <a:latin typeface="Consolas"/>
                <a:ea typeface="Consolas"/>
                <a:cs typeface="Consolas"/>
                <a:sym typeface="Consolas"/>
              </a:rPr>
              <a:t>  }</a:t>
            </a:r>
            <a:r>
              <a:rPr lang="es-CO" sz="31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3100">
              <a:solidFill>
                <a:srgbClr val="A9B1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787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1CADE4"/>
              </a:buClr>
              <a:buSzPct val="100000"/>
              <a:buFont typeface="Twentieth Century"/>
              <a:buChar char=" "/>
            </a:pPr>
            <a:r>
              <a:rPr lang="es-CO" sz="3100">
                <a:solidFill>
                  <a:srgbClr val="A9B1D6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endParaRPr sz="2200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787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1CADE4"/>
              </a:buClr>
              <a:buSzPct val="100000"/>
              <a:buFont typeface="Twentieth Century"/>
              <a:buChar char=" "/>
            </a:pPr>
            <a:r>
              <a:rPr lang="es-CO" sz="3100">
                <a:solidFill>
                  <a:srgbClr val="A9B1D6"/>
                </a:solidFill>
                <a:latin typeface="Consolas"/>
                <a:ea typeface="Consolas"/>
                <a:cs typeface="Consolas"/>
                <a:sym typeface="Consolas"/>
              </a:rPr>
              <a:t>  personas</a:t>
            </a:r>
            <a:r>
              <a:rPr lang="es-CO" sz="31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CO" sz="3100">
                <a:solidFill>
                  <a:srgbClr val="7AA2F7"/>
                </a:solidFill>
                <a:latin typeface="Consolas"/>
                <a:ea typeface="Consolas"/>
                <a:cs typeface="Consolas"/>
                <a:sym typeface="Consolas"/>
              </a:rPr>
              <a:t>addAll</a:t>
            </a:r>
            <a:r>
              <a:rPr lang="es-CO" sz="3100">
                <a:solidFill>
                  <a:srgbClr val="A9B1D6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r>
              <a:rPr lang="es-CO" sz="3100">
                <a:solidFill>
                  <a:srgbClr val="85D0B7"/>
                </a:solidFill>
                <a:latin typeface="Consolas"/>
                <a:ea typeface="Consolas"/>
                <a:cs typeface="Consolas"/>
                <a:sym typeface="Consolas"/>
              </a:rPr>
              <a:t>'cargo'</a:t>
            </a:r>
            <a:r>
              <a:rPr lang="es-CO" sz="3100">
                <a:solidFill>
                  <a:srgbClr val="BB9AF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s-CO" sz="3100">
                <a:solidFill>
                  <a:srgbClr val="85D0B7"/>
                </a:solidFill>
                <a:latin typeface="Consolas"/>
                <a:ea typeface="Consolas"/>
                <a:cs typeface="Consolas"/>
                <a:sym typeface="Consolas"/>
              </a:rPr>
              <a:t>'Ingeniero'</a:t>
            </a:r>
            <a:r>
              <a:rPr lang="es-CO" sz="3100">
                <a:solidFill>
                  <a:srgbClr val="A9B1D6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r>
              <a:rPr lang="es-CO" sz="31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3100">
              <a:solidFill>
                <a:srgbClr val="A9B1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787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1CADE4"/>
              </a:buClr>
              <a:buSzPct val="100000"/>
              <a:buFont typeface="Twentieth Century"/>
              <a:buChar char=" "/>
            </a:pPr>
            <a:r>
              <a:rPr lang="es-CO" sz="3100">
                <a:solidFill>
                  <a:srgbClr val="A9B1D6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lang="es-CO" sz="3100">
                <a:solidFill>
                  <a:srgbClr val="7AA2F7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s-CO" sz="3100">
                <a:solidFill>
                  <a:srgbClr val="A9B1D6"/>
                </a:solidFill>
                <a:latin typeface="Consolas"/>
                <a:ea typeface="Consolas"/>
                <a:cs typeface="Consolas"/>
                <a:sym typeface="Consolas"/>
              </a:rPr>
              <a:t>(personas)</a:t>
            </a:r>
            <a:r>
              <a:rPr lang="es-CO" sz="31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3100">
              <a:solidFill>
                <a:srgbClr val="A9B1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787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1CADE4"/>
              </a:buClr>
              <a:buSzPct val="100000"/>
              <a:buFont typeface="Twentieth Century"/>
              <a:buChar char=" "/>
            </a:pPr>
            <a:r>
              <a:rPr lang="es-CO" sz="3100">
                <a:solidFill>
                  <a:srgbClr val="A9B1D6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lang="es-CO" sz="3100">
                <a:solidFill>
                  <a:srgbClr val="7AA2F7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s-CO" sz="3100">
                <a:solidFill>
                  <a:srgbClr val="A9B1D6"/>
                </a:solidFill>
                <a:latin typeface="Consolas"/>
                <a:ea typeface="Consolas"/>
                <a:cs typeface="Consolas"/>
                <a:sym typeface="Consolas"/>
              </a:rPr>
              <a:t>(personas[</a:t>
            </a:r>
            <a:r>
              <a:rPr lang="es-CO" sz="3100">
                <a:solidFill>
                  <a:srgbClr val="85D0B7"/>
                </a:solidFill>
                <a:latin typeface="Consolas"/>
                <a:ea typeface="Consolas"/>
                <a:cs typeface="Consolas"/>
                <a:sym typeface="Consolas"/>
              </a:rPr>
              <a:t>'nombre'</a:t>
            </a:r>
            <a:r>
              <a:rPr lang="es-CO" sz="3100">
                <a:solidFill>
                  <a:srgbClr val="A9B1D6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r>
              <a:rPr lang="es-CO" sz="31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3100">
              <a:solidFill>
                <a:srgbClr val="A9B1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787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1CADE4"/>
              </a:buClr>
              <a:buSzPct val="100000"/>
              <a:buFont typeface="Twentieth Century"/>
              <a:buChar char=" "/>
            </a:pPr>
            <a:r>
              <a:rPr lang="es-CO" sz="3100">
                <a:solidFill>
                  <a:srgbClr val="A9B1D6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lang="es-CO" sz="3100">
                <a:solidFill>
                  <a:srgbClr val="7AA2F7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s-CO" sz="3100">
                <a:solidFill>
                  <a:srgbClr val="A9B1D6"/>
                </a:solidFill>
                <a:latin typeface="Consolas"/>
                <a:ea typeface="Consolas"/>
                <a:cs typeface="Consolas"/>
                <a:sym typeface="Consolas"/>
              </a:rPr>
              <a:t>(personas[</a:t>
            </a:r>
            <a:r>
              <a:rPr lang="es-CO" sz="3100">
                <a:solidFill>
                  <a:srgbClr val="85D0B7"/>
                </a:solidFill>
                <a:latin typeface="Consolas"/>
                <a:ea typeface="Consolas"/>
                <a:cs typeface="Consolas"/>
                <a:sym typeface="Consolas"/>
              </a:rPr>
              <a:t>'documento'</a:t>
            </a:r>
            <a:r>
              <a:rPr lang="es-CO" sz="3100">
                <a:solidFill>
                  <a:srgbClr val="A9B1D6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r>
              <a:rPr lang="es-CO" sz="31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3100">
              <a:solidFill>
                <a:srgbClr val="A9B1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787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1CADE4"/>
              </a:buClr>
              <a:buSzPct val="100000"/>
              <a:buFont typeface="Twentieth Century"/>
              <a:buChar char=" "/>
            </a:pPr>
            <a:r>
              <a:rPr lang="es-CO" sz="3100">
                <a:solidFill>
                  <a:srgbClr val="A9B1D6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lang="es-CO" sz="3100">
                <a:solidFill>
                  <a:srgbClr val="7AA2F7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s-CO" sz="3100">
                <a:solidFill>
                  <a:srgbClr val="A9B1D6"/>
                </a:solidFill>
                <a:latin typeface="Consolas"/>
                <a:ea typeface="Consolas"/>
                <a:cs typeface="Consolas"/>
                <a:sym typeface="Consolas"/>
              </a:rPr>
              <a:t>(personas[</a:t>
            </a:r>
            <a:r>
              <a:rPr lang="es-CO" sz="3100">
                <a:solidFill>
                  <a:srgbClr val="85D0B7"/>
                </a:solidFill>
                <a:latin typeface="Consolas"/>
                <a:ea typeface="Consolas"/>
                <a:cs typeface="Consolas"/>
                <a:sym typeface="Consolas"/>
              </a:rPr>
              <a:t>'salario'</a:t>
            </a:r>
            <a:r>
              <a:rPr lang="es-CO" sz="3100">
                <a:solidFill>
                  <a:srgbClr val="A9B1D6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r>
              <a:rPr lang="es-CO" sz="31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3100">
              <a:solidFill>
                <a:srgbClr val="A9B1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787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1CADE4"/>
              </a:buClr>
              <a:buSzPct val="100000"/>
              <a:buFont typeface="Twentieth Century"/>
              <a:buChar char=" "/>
            </a:pPr>
            <a:r>
              <a:rPr lang="es-CO" sz="3100">
                <a:solidFill>
                  <a:srgbClr val="A9B1D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200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8382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1CADE4"/>
              </a:buClr>
              <a:buSzPct val="100000"/>
              <a:buFont typeface="Twentieth Century"/>
              <a:buChar char=" "/>
            </a:pPr>
            <a:br>
              <a:rPr lang="es-CO" sz="1600">
                <a:solidFill>
                  <a:srgbClr val="A9B1D6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600">
              <a:solidFill>
                <a:srgbClr val="A9B1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d40b6ecbbe_1_129"/>
          <p:cNvSpPr txBox="1"/>
          <p:nvPr/>
        </p:nvSpPr>
        <p:spPr>
          <a:xfrm>
            <a:off x="429425" y="96575"/>
            <a:ext cx="11438100" cy="5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Work Sans"/>
              <a:buNone/>
            </a:pPr>
            <a:r>
              <a:rPr b="1" lang="es-CO" sz="36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Funciones con argumentos y argumentos opcionales</a:t>
            </a:r>
            <a:endParaRPr/>
          </a:p>
        </p:txBody>
      </p:sp>
      <p:graphicFrame>
        <p:nvGraphicFramePr>
          <p:cNvPr id="266" name="Google Shape;266;g2d40b6ecbbe_1_129"/>
          <p:cNvGraphicFramePr/>
          <p:nvPr/>
        </p:nvGraphicFramePr>
        <p:xfrm>
          <a:off x="1023937" y="16459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{543D21AD-C9DD-4570-8D7E-B579D72DB5F8}</a:tableStyleId>
              </a:tblPr>
              <a:tblGrid>
                <a:gridCol w="3482075"/>
                <a:gridCol w="6767025"/>
              </a:tblGrid>
              <a:tr h="437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wentieth Century"/>
                        <a:buNone/>
                      </a:pPr>
                      <a:r>
                        <a:rPr lang="es-CO" sz="1800"/>
                        <a:t>Con argumentos</a:t>
                      </a:r>
                      <a:endParaRPr/>
                    </a:p>
                  </a:txBody>
                  <a:tcPr marT="45725" marB="45725" marR="81000" marL="81000">
                    <a:solidFill>
                      <a:srgbClr val="38AA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wentieth Century"/>
                        <a:buNone/>
                      </a:pPr>
                      <a:r>
                        <a:rPr lang="es-CO" sz="1800"/>
                        <a:t>Con argumentos opcionales</a:t>
                      </a:r>
                      <a:endParaRPr/>
                    </a:p>
                  </a:txBody>
                  <a:tcPr marT="45725" marB="45725" marR="81000" marL="81000">
                    <a:solidFill>
                      <a:srgbClr val="38AA00"/>
                    </a:solidFill>
                  </a:tcPr>
                </a:tc>
              </a:tr>
              <a:tr h="4515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800">
                          <a:solidFill>
                            <a:srgbClr val="BB9AF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r>
                        <a:rPr b="0" lang="es-CO" sz="18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lang="es-CO" sz="1800">
                          <a:solidFill>
                            <a:srgbClr val="7AA2F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main</a:t>
                      </a:r>
                      <a:r>
                        <a:rPr b="0" lang="es-CO" sz="18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(){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8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8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</a:t>
                      </a:r>
                      <a:r>
                        <a:rPr b="0" i="1" lang="es-CO" sz="1800">
                          <a:solidFill>
                            <a:srgbClr val="9D7C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final</a:t>
                      </a:r>
                      <a:r>
                        <a:rPr b="0" lang="es-CO" sz="18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nombre </a:t>
                      </a:r>
                      <a:r>
                        <a:rPr b="0" lang="es-CO" sz="1800">
                          <a:solidFill>
                            <a:srgbClr val="89DD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b="0" lang="es-CO" sz="18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lang="es-CO" sz="1800">
                          <a:solidFill>
                            <a:srgbClr val="85D0B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'Diego'</a:t>
                      </a:r>
                      <a:r>
                        <a:rPr b="0" lang="es-CO" sz="1800">
                          <a:solidFill>
                            <a:srgbClr val="89DD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b="0" sz="1800">
                        <a:solidFill>
                          <a:srgbClr val="A9B1D6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8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</a:t>
                      </a:r>
                      <a:r>
                        <a:rPr b="0" lang="es-CO" sz="1800">
                          <a:solidFill>
                            <a:srgbClr val="7AA2F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saludar</a:t>
                      </a:r>
                      <a:r>
                        <a:rPr b="0" lang="es-CO" sz="18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(nombre)</a:t>
                      </a:r>
                      <a:r>
                        <a:rPr b="0" lang="es-CO" sz="1800">
                          <a:solidFill>
                            <a:srgbClr val="89DD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b="0" sz="1800">
                        <a:solidFill>
                          <a:srgbClr val="A9B1D6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8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8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b="0" lang="es-CO" sz="18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b="0" lang="es-CO" sz="18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0" lang="es-CO" sz="1800">
                          <a:solidFill>
                            <a:srgbClr val="7AA2F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saludar</a:t>
                      </a:r>
                      <a:r>
                        <a:rPr b="0" lang="es-CO" sz="18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 nombre ){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8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8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</a:t>
                      </a:r>
                      <a:r>
                        <a:rPr b="0" lang="es-CO" sz="1800">
                          <a:solidFill>
                            <a:srgbClr val="7AA2F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</a:t>
                      </a:r>
                      <a:r>
                        <a:rPr b="0" lang="es-CO" sz="18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b="0" lang="es-CO" sz="1800">
                          <a:solidFill>
                            <a:srgbClr val="85D0B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'Hola $</a:t>
                      </a:r>
                      <a:r>
                        <a:rPr b="0" lang="es-CO" sz="1800">
                          <a:solidFill>
                            <a:srgbClr val="E0687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nombre</a:t>
                      </a:r>
                      <a:r>
                        <a:rPr b="0" lang="es-CO" sz="1800">
                          <a:solidFill>
                            <a:srgbClr val="85D0B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</a:t>
                      </a:r>
                      <a:r>
                        <a:rPr b="0" lang="es-CO" sz="18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b="0" lang="es-CO" sz="1800">
                          <a:solidFill>
                            <a:srgbClr val="89DD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b="0" sz="1800">
                        <a:solidFill>
                          <a:srgbClr val="A9B1D6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8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8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wentieth Century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81000" marL="8100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800">
                          <a:solidFill>
                            <a:srgbClr val="BB9AF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r>
                        <a:rPr b="0" lang="es-CO" sz="18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lang="es-CO" sz="1800">
                          <a:solidFill>
                            <a:srgbClr val="7AA2F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main</a:t>
                      </a:r>
                      <a:r>
                        <a:rPr b="0" lang="es-CO" sz="18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(){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8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8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</a:t>
                      </a:r>
                      <a:r>
                        <a:rPr b="0" i="1" lang="es-CO" sz="1800">
                          <a:solidFill>
                            <a:srgbClr val="9D7C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final</a:t>
                      </a:r>
                      <a:r>
                        <a:rPr b="0" lang="es-CO" sz="18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nombre </a:t>
                      </a:r>
                      <a:r>
                        <a:rPr b="0" lang="es-CO" sz="1800">
                          <a:solidFill>
                            <a:srgbClr val="89DD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b="0" lang="es-CO" sz="18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lang="es-CO" sz="1800">
                          <a:solidFill>
                            <a:srgbClr val="85D0B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'Diego'</a:t>
                      </a:r>
                      <a:r>
                        <a:rPr b="0" lang="es-CO" sz="1800">
                          <a:solidFill>
                            <a:srgbClr val="89DD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b="0" sz="1800">
                        <a:solidFill>
                          <a:srgbClr val="A9B1D6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8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</a:t>
                      </a:r>
                      <a:r>
                        <a:rPr b="0" lang="es-CO" sz="1800">
                          <a:solidFill>
                            <a:srgbClr val="7AA2F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saludar</a:t>
                      </a:r>
                      <a:r>
                        <a:rPr b="0" lang="es-CO" sz="18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(nombre)</a:t>
                      </a:r>
                      <a:r>
                        <a:rPr b="0" lang="es-CO" sz="1800">
                          <a:solidFill>
                            <a:srgbClr val="89DD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b="0" sz="1800">
                        <a:solidFill>
                          <a:srgbClr val="A9B1D6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8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8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b="0" lang="es-CO" sz="18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b="0" lang="es-CO" sz="18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0" lang="es-CO" sz="1800">
                          <a:solidFill>
                            <a:srgbClr val="7AA2F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saludar</a:t>
                      </a:r>
                      <a:r>
                        <a:rPr b="0" lang="es-CO" sz="18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 nombre</a:t>
                      </a:r>
                      <a:r>
                        <a:rPr b="0" lang="es-CO" sz="1800">
                          <a:solidFill>
                            <a:srgbClr val="89DD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b="0" lang="es-CO" sz="18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[</a:t>
                      </a:r>
                      <a:r>
                        <a:rPr b="0" lang="es-CO" sz="1800">
                          <a:solidFill>
                            <a:srgbClr val="0DB9D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r>
                        <a:rPr b="0" lang="es-CO" sz="18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mensaje </a:t>
                      </a:r>
                      <a:r>
                        <a:rPr b="0" lang="es-CO" sz="1800">
                          <a:solidFill>
                            <a:srgbClr val="89DD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b="0" lang="es-CO" sz="18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lang="es-CO" sz="1800">
                          <a:solidFill>
                            <a:srgbClr val="85D0B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'Hola'</a:t>
                      </a:r>
                      <a:r>
                        <a:rPr b="0" lang="es-CO" sz="18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){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8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8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</a:t>
                      </a:r>
                      <a:r>
                        <a:rPr b="0" lang="es-CO" sz="1800">
                          <a:solidFill>
                            <a:srgbClr val="7AA2F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</a:t>
                      </a:r>
                      <a:r>
                        <a:rPr b="0" lang="es-CO" sz="18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b="0" lang="es-CO" sz="1800">
                          <a:solidFill>
                            <a:srgbClr val="85D0B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'$</a:t>
                      </a:r>
                      <a:r>
                        <a:rPr b="0" lang="es-CO" sz="1800">
                          <a:solidFill>
                            <a:srgbClr val="E0687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mensaje</a:t>
                      </a:r>
                      <a:r>
                        <a:rPr b="0" lang="es-CO" sz="1800">
                          <a:solidFill>
                            <a:srgbClr val="85D0B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</a:t>
                      </a:r>
                      <a:r>
                        <a:rPr b="0" lang="es-CO" sz="1800">
                          <a:solidFill>
                            <a:srgbClr val="E0687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nombre</a:t>
                      </a:r>
                      <a:r>
                        <a:rPr b="0" lang="es-CO" sz="1800">
                          <a:solidFill>
                            <a:srgbClr val="85D0B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</a:t>
                      </a:r>
                      <a:r>
                        <a:rPr b="0" lang="es-CO" sz="18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b="0" lang="es-CO" sz="1800">
                          <a:solidFill>
                            <a:srgbClr val="89DD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b="0" sz="1800">
                        <a:solidFill>
                          <a:srgbClr val="A9B1D6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8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8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wentieth Century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81000" marL="81000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d40b6ecbbe_1_136"/>
          <p:cNvSpPr txBox="1"/>
          <p:nvPr/>
        </p:nvSpPr>
        <p:spPr>
          <a:xfrm>
            <a:off x="456236" y="416690"/>
            <a:ext cx="9815700" cy="5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Work Sans"/>
              <a:buNone/>
            </a:pPr>
            <a:r>
              <a:rPr b="1" lang="es-CO" sz="36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Funciones con argumentos obligatorios</a:t>
            </a:r>
            <a:endParaRPr/>
          </a:p>
        </p:txBody>
      </p:sp>
      <p:graphicFrame>
        <p:nvGraphicFramePr>
          <p:cNvPr id="272" name="Google Shape;272;g2d40b6ecbbe_1_136"/>
          <p:cNvGraphicFramePr/>
          <p:nvPr/>
        </p:nvGraphicFramePr>
        <p:xfrm>
          <a:off x="769714" y="161627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{543D21AD-C9DD-4570-8D7E-B579D72DB5F8}</a:tableStyleId>
              </a:tblPr>
              <a:tblGrid>
                <a:gridCol w="10571575"/>
              </a:tblGrid>
              <a:tr h="321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wentieth Century"/>
                        <a:buNone/>
                      </a:pPr>
                      <a:r>
                        <a:rPr lang="es-CO" sz="1800"/>
                        <a:t>Con argumentos obligatorios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38AA00"/>
                    </a:solidFill>
                  </a:tcPr>
                </a:tc>
              </a:tr>
              <a:tr h="4708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800">
                          <a:solidFill>
                            <a:srgbClr val="BB9AF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r>
                        <a:rPr b="0" lang="es-CO" sz="18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lang="es-CO" sz="1800">
                          <a:solidFill>
                            <a:srgbClr val="7AA2F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main</a:t>
                      </a:r>
                      <a:r>
                        <a:rPr b="0" lang="es-CO" sz="18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(){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8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</a:t>
                      </a:r>
                      <a:r>
                        <a:rPr b="0" i="1" lang="es-CO" sz="1800">
                          <a:solidFill>
                            <a:srgbClr val="9D7C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final</a:t>
                      </a:r>
                      <a:r>
                        <a:rPr b="0" lang="es-CO" sz="18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nombre </a:t>
                      </a:r>
                      <a:r>
                        <a:rPr b="0" lang="es-CO" sz="1800">
                          <a:solidFill>
                            <a:srgbClr val="89DD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b="0" lang="es-CO" sz="18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lang="es-CO" sz="1800">
                          <a:solidFill>
                            <a:srgbClr val="85D0B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'Diego'</a:t>
                      </a:r>
                      <a:r>
                        <a:rPr b="0" lang="es-CO" sz="1800">
                          <a:solidFill>
                            <a:srgbClr val="89DD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b="0" sz="1800">
                        <a:solidFill>
                          <a:srgbClr val="A9B1D6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8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</a:t>
                      </a:r>
                      <a:r>
                        <a:rPr b="0" i="1" lang="es-CO" sz="1800">
                          <a:solidFill>
                            <a:srgbClr val="444B6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//saludar(nombre);</a:t>
                      </a:r>
                      <a:endParaRPr b="0" sz="1800">
                        <a:solidFill>
                          <a:srgbClr val="A9B1D6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8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</a:t>
                      </a:r>
                      <a:r>
                        <a:rPr b="0" lang="es-CO" sz="1800">
                          <a:solidFill>
                            <a:srgbClr val="7AA2F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saludar2</a:t>
                      </a:r>
                      <a:r>
                        <a:rPr b="0" lang="es-CO" sz="18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(nombre</a:t>
                      </a:r>
                      <a:r>
                        <a:rPr b="0" lang="es-CO" sz="1800">
                          <a:solidFill>
                            <a:srgbClr val="BB9AF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b="0" lang="es-CO" sz="18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nombre</a:t>
                      </a:r>
                      <a:r>
                        <a:rPr b="0" lang="es-CO" sz="1800">
                          <a:solidFill>
                            <a:srgbClr val="89DD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b="0" lang="es-CO" sz="18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mensaje </a:t>
                      </a:r>
                      <a:r>
                        <a:rPr b="0" lang="es-CO" sz="1800">
                          <a:solidFill>
                            <a:srgbClr val="BB9AF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b="0" lang="es-CO" sz="18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lang="es-CO" sz="1800">
                          <a:solidFill>
                            <a:srgbClr val="85D0B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'hola'</a:t>
                      </a:r>
                      <a:r>
                        <a:rPr b="0" lang="es-CO" sz="18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b="0" lang="es-CO" sz="1800">
                          <a:solidFill>
                            <a:srgbClr val="89DD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b="0" sz="1800">
                        <a:solidFill>
                          <a:srgbClr val="A9B1D6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8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b="0" lang="es-CO" sz="18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0" lang="es-CO" sz="1800">
                          <a:solidFill>
                            <a:srgbClr val="7AA2F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saludar</a:t>
                      </a:r>
                      <a:r>
                        <a:rPr b="0" lang="es-CO" sz="18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 nombre</a:t>
                      </a:r>
                      <a:r>
                        <a:rPr b="0" lang="es-CO" sz="1800">
                          <a:solidFill>
                            <a:srgbClr val="89DD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b="0" lang="es-CO" sz="18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[</a:t>
                      </a:r>
                      <a:r>
                        <a:rPr b="0" lang="es-CO" sz="1800">
                          <a:solidFill>
                            <a:srgbClr val="0DB9D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r>
                        <a:rPr b="0" lang="es-CO" sz="18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mensaje </a:t>
                      </a:r>
                      <a:r>
                        <a:rPr b="0" lang="es-CO" sz="1800">
                          <a:solidFill>
                            <a:srgbClr val="89DD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b="0" lang="es-CO" sz="18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lang="es-CO" sz="1800">
                          <a:solidFill>
                            <a:srgbClr val="85D0B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'Hola'</a:t>
                      </a:r>
                      <a:r>
                        <a:rPr b="0" lang="es-CO" sz="18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){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8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</a:t>
                      </a:r>
                      <a:r>
                        <a:rPr b="0" lang="es-CO" sz="1800">
                          <a:solidFill>
                            <a:srgbClr val="7AA2F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</a:t>
                      </a:r>
                      <a:r>
                        <a:rPr b="0" lang="es-CO" sz="18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b="0" lang="es-CO" sz="1800">
                          <a:solidFill>
                            <a:srgbClr val="85D0B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'$</a:t>
                      </a:r>
                      <a:r>
                        <a:rPr b="0" lang="es-CO" sz="1800">
                          <a:solidFill>
                            <a:srgbClr val="E0687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mensaje</a:t>
                      </a:r>
                      <a:r>
                        <a:rPr b="0" lang="es-CO" sz="1800">
                          <a:solidFill>
                            <a:srgbClr val="85D0B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</a:t>
                      </a:r>
                      <a:r>
                        <a:rPr b="0" lang="es-CO" sz="1800">
                          <a:solidFill>
                            <a:srgbClr val="E0687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nombre</a:t>
                      </a:r>
                      <a:r>
                        <a:rPr b="0" lang="es-CO" sz="1800">
                          <a:solidFill>
                            <a:srgbClr val="85D0B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</a:t>
                      </a:r>
                      <a:r>
                        <a:rPr b="0" lang="es-CO" sz="18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b="0" lang="es-CO" sz="1800">
                          <a:solidFill>
                            <a:srgbClr val="89DD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b="0" sz="1800">
                        <a:solidFill>
                          <a:srgbClr val="A9B1D6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8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b="0" lang="es-CO" sz="18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0" lang="es-CO" sz="1800">
                          <a:solidFill>
                            <a:srgbClr val="7AA2F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saludar2</a:t>
                      </a:r>
                      <a:r>
                        <a:rPr b="0" lang="es-CO" sz="18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({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8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</a:t>
                      </a:r>
                      <a:r>
                        <a:rPr b="0" i="1" lang="es-CO" sz="1800">
                          <a:solidFill>
                            <a:srgbClr val="9D7C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required</a:t>
                      </a:r>
                      <a:r>
                        <a:rPr b="0" lang="es-CO" sz="18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lang="es-CO" sz="1800">
                          <a:solidFill>
                            <a:srgbClr val="0DB9D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r>
                        <a:rPr b="0" lang="es-CO" sz="18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nombre</a:t>
                      </a:r>
                      <a:r>
                        <a:rPr b="0" lang="es-CO" sz="1800">
                          <a:solidFill>
                            <a:srgbClr val="89DD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b="0" lang="es-CO" sz="18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8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</a:t>
                      </a:r>
                      <a:r>
                        <a:rPr b="0" i="1" lang="es-CO" sz="1800">
                          <a:solidFill>
                            <a:srgbClr val="9D7C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required</a:t>
                      </a:r>
                      <a:r>
                        <a:rPr b="0" lang="es-CO" sz="18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lang="es-CO" sz="1800">
                          <a:solidFill>
                            <a:srgbClr val="0DB9D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r>
                        <a:rPr b="0" lang="es-CO" sz="18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mensaje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8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}){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8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</a:t>
                      </a:r>
                      <a:r>
                        <a:rPr b="0" lang="es-CO" sz="1800">
                          <a:solidFill>
                            <a:srgbClr val="7AA2F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</a:t>
                      </a:r>
                      <a:r>
                        <a:rPr b="0" lang="es-CO" sz="18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b="0" lang="es-CO" sz="1800">
                          <a:solidFill>
                            <a:srgbClr val="85D0B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'$</a:t>
                      </a:r>
                      <a:r>
                        <a:rPr b="0" lang="es-CO" sz="1800">
                          <a:solidFill>
                            <a:srgbClr val="E0687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nombre</a:t>
                      </a:r>
                      <a:r>
                        <a:rPr b="0" lang="es-CO" sz="1800">
                          <a:solidFill>
                            <a:srgbClr val="85D0B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$</a:t>
                      </a:r>
                      <a:r>
                        <a:rPr b="0" lang="es-CO" sz="1800">
                          <a:solidFill>
                            <a:srgbClr val="E0687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mensaje</a:t>
                      </a:r>
                      <a:r>
                        <a:rPr b="0" lang="es-CO" sz="1800">
                          <a:solidFill>
                            <a:srgbClr val="85D0B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</a:t>
                      </a:r>
                      <a:r>
                        <a:rPr b="0" lang="es-CO" sz="18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b="0" lang="es-CO" sz="1800">
                          <a:solidFill>
                            <a:srgbClr val="89DD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b="0" sz="1800">
                        <a:solidFill>
                          <a:srgbClr val="A9B1D6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8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>
                        <a:solidFill>
                          <a:srgbClr val="A9B1D6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d40b6ecbbe_1_142"/>
          <p:cNvSpPr txBox="1"/>
          <p:nvPr/>
        </p:nvSpPr>
        <p:spPr>
          <a:xfrm>
            <a:off x="456236" y="416690"/>
            <a:ext cx="9815700" cy="5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Work Sans"/>
              <a:buNone/>
            </a:pPr>
            <a:r>
              <a:rPr b="1" lang="es-CO" sz="36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Clases</a:t>
            </a:r>
            <a:endParaRPr/>
          </a:p>
        </p:txBody>
      </p:sp>
      <p:graphicFrame>
        <p:nvGraphicFramePr>
          <p:cNvPr id="278" name="Google Shape;278;g2d40b6ecbbe_1_142"/>
          <p:cNvGraphicFramePr/>
          <p:nvPr/>
        </p:nvGraphicFramePr>
        <p:xfrm>
          <a:off x="2576021" y="159440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{543D21AD-C9DD-4570-8D7E-B579D72DB5F8}</a:tableStyleId>
              </a:tblPr>
              <a:tblGrid>
                <a:gridCol w="67965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wentieth Century"/>
                        <a:buNone/>
                      </a:pPr>
                      <a:r>
                        <a:rPr lang="es-CO" sz="1800"/>
                        <a:t>Ejemplo de Clase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38AA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b="0" lang="es-CO" sz="18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0" lang="es-CO" sz="1800">
                          <a:solidFill>
                            <a:srgbClr val="BB9AF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r>
                        <a:rPr b="0" lang="es-CO" sz="18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lang="es-CO" sz="1800">
                          <a:solidFill>
                            <a:srgbClr val="7AA2F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main</a:t>
                      </a:r>
                      <a:r>
                        <a:rPr b="0" lang="es-CO" sz="18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(){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s-CO" sz="1800">
                          <a:solidFill>
                            <a:srgbClr val="9D7C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final</a:t>
                      </a:r>
                      <a:r>
                        <a:rPr b="0" lang="es-CO" sz="18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instructor1 </a:t>
                      </a:r>
                      <a:r>
                        <a:rPr b="0" lang="es-CO" sz="1800">
                          <a:solidFill>
                            <a:srgbClr val="89DD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b="0" lang="es-CO" sz="18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lang="es-CO" sz="1800">
                          <a:solidFill>
                            <a:srgbClr val="BB9AF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new</a:t>
                      </a:r>
                      <a:r>
                        <a:rPr b="0" lang="es-CO" sz="18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lang="es-CO" sz="1800">
                          <a:solidFill>
                            <a:srgbClr val="0DB9D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Instructor</a:t>
                      </a:r>
                      <a:r>
                        <a:rPr b="0" lang="es-CO" sz="18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r>
                        <a:rPr b="0" lang="es-CO" sz="1800">
                          <a:solidFill>
                            <a:srgbClr val="89DD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b="0" sz="1800">
                        <a:solidFill>
                          <a:srgbClr val="A9B1D6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8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 (instructor1)</a:t>
                      </a:r>
                      <a:r>
                        <a:rPr b="0" lang="es-CO" sz="1800">
                          <a:solidFill>
                            <a:srgbClr val="89DD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b="0" sz="1800">
                        <a:solidFill>
                          <a:srgbClr val="A9B1D6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b="0" lang="es-CO" sz="18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0" lang="es-CO" sz="18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b="0" lang="es-CO" sz="18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0" lang="es-CO" sz="1800">
                          <a:solidFill>
                            <a:srgbClr val="BB9AF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b="0" lang="es-CO" sz="18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lang="es-CO" sz="1800">
                          <a:solidFill>
                            <a:srgbClr val="0DB9D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Instructor</a:t>
                      </a:r>
                      <a:r>
                        <a:rPr b="0" lang="es-CO" sz="18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800">
                          <a:solidFill>
                            <a:srgbClr val="0DB9D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r>
                        <a:rPr b="0" lang="es-CO" sz="1800">
                          <a:solidFill>
                            <a:srgbClr val="BB9AF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?</a:t>
                      </a:r>
                      <a:r>
                        <a:rPr b="0" lang="es-CO" sz="18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nombre</a:t>
                      </a:r>
                      <a:r>
                        <a:rPr b="0" lang="es-CO" sz="1800">
                          <a:solidFill>
                            <a:srgbClr val="89DD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b="0" sz="1800">
                        <a:solidFill>
                          <a:srgbClr val="A9B1D6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800">
                          <a:solidFill>
                            <a:srgbClr val="0DB9D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r>
                        <a:rPr b="0" lang="es-CO" sz="1800">
                          <a:solidFill>
                            <a:srgbClr val="BB9AF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?</a:t>
                      </a:r>
                      <a:r>
                        <a:rPr b="0" lang="es-CO" sz="18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lenguaje</a:t>
                      </a:r>
                      <a:r>
                        <a:rPr b="0" lang="es-CO" sz="1800">
                          <a:solidFill>
                            <a:srgbClr val="89DD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b="0" sz="1800">
                        <a:solidFill>
                          <a:srgbClr val="A9B1D6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8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>
                        <a:solidFill>
                          <a:srgbClr val="A9B1D6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>
                        <a:solidFill>
                          <a:srgbClr val="A9B1D6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d40b6ecbbe_1_149"/>
          <p:cNvSpPr txBox="1"/>
          <p:nvPr/>
        </p:nvSpPr>
        <p:spPr>
          <a:xfrm>
            <a:off x="456236" y="416690"/>
            <a:ext cx="9815700" cy="5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Work Sans"/>
              <a:buNone/>
            </a:pPr>
            <a:r>
              <a:rPr b="1" lang="es-CO" sz="36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Clases</a:t>
            </a:r>
            <a:endParaRPr/>
          </a:p>
        </p:txBody>
      </p:sp>
      <p:graphicFrame>
        <p:nvGraphicFramePr>
          <p:cNvPr id="284" name="Google Shape;284;g2d40b6ecbbe_1_149"/>
          <p:cNvGraphicFramePr/>
          <p:nvPr/>
        </p:nvGraphicFramePr>
        <p:xfrm>
          <a:off x="1235964" y="153438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{543D21AD-C9DD-4570-8D7E-B579D72DB5F8}</a:tableStyleId>
              </a:tblPr>
              <a:tblGrid>
                <a:gridCol w="9720075"/>
              </a:tblGrid>
              <a:tr h="331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wentieth Century"/>
                        <a:buNone/>
                      </a:pPr>
                      <a:r>
                        <a:rPr lang="es-CO" sz="1800"/>
                        <a:t>Ejemplo de Clase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38AA00"/>
                    </a:solidFill>
                  </a:tcPr>
                </a:tc>
              </a:tr>
              <a:tr h="4739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600">
                          <a:solidFill>
                            <a:srgbClr val="BB9AF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r>
                        <a:rPr b="0" lang="es-CO" sz="16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lang="es-CO" sz="1600">
                          <a:solidFill>
                            <a:srgbClr val="7AA2F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main</a:t>
                      </a:r>
                      <a:r>
                        <a:rPr b="0" lang="es-CO" sz="16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(){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6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6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</a:t>
                      </a:r>
                      <a:r>
                        <a:rPr b="0" i="1" lang="es-CO" sz="1600">
                          <a:solidFill>
                            <a:srgbClr val="9D7C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final</a:t>
                      </a:r>
                      <a:r>
                        <a:rPr b="0" lang="es-CO" sz="16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instructor1 </a:t>
                      </a:r>
                      <a:r>
                        <a:rPr b="0" lang="es-CO" sz="1600">
                          <a:solidFill>
                            <a:srgbClr val="89DD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b="0" lang="es-CO" sz="16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lang="es-CO" sz="1600">
                          <a:solidFill>
                            <a:srgbClr val="BB9AF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new</a:t>
                      </a:r>
                      <a:r>
                        <a:rPr b="0" lang="es-CO" sz="16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lang="es-CO" sz="1600">
                          <a:solidFill>
                            <a:srgbClr val="0DB9D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Instructor</a:t>
                      </a:r>
                      <a:r>
                        <a:rPr b="0" lang="es-CO" sz="16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(nombre</a:t>
                      </a:r>
                      <a:r>
                        <a:rPr b="0" lang="es-CO" sz="1600">
                          <a:solidFill>
                            <a:srgbClr val="BB9AF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b="0" lang="es-CO" sz="16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lang="es-CO" sz="1600">
                          <a:solidFill>
                            <a:srgbClr val="85D0B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'Diego'</a:t>
                      </a:r>
                      <a:r>
                        <a:rPr b="0" lang="es-CO" sz="1600">
                          <a:solidFill>
                            <a:srgbClr val="89DD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b="0" lang="es-CO" sz="16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lenguaje</a:t>
                      </a:r>
                      <a:r>
                        <a:rPr b="0" lang="es-CO" sz="1600">
                          <a:solidFill>
                            <a:srgbClr val="BB9AF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b="0" lang="es-CO" sz="16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lang="es-CO" sz="1600">
                          <a:solidFill>
                            <a:srgbClr val="85D0B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'Dart'</a:t>
                      </a:r>
                      <a:r>
                        <a:rPr b="0" lang="es-CO" sz="16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b="0" lang="es-CO" sz="1600">
                          <a:solidFill>
                            <a:srgbClr val="89DD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b="0" sz="1600">
                        <a:solidFill>
                          <a:srgbClr val="A9B1D6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b="0" lang="es-CO" sz="16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0" lang="es-CO" sz="16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print (instructor1)</a:t>
                      </a:r>
                      <a:r>
                        <a:rPr b="0" lang="es-CO" sz="1600">
                          <a:solidFill>
                            <a:srgbClr val="89DD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b="0" sz="1600">
                        <a:solidFill>
                          <a:srgbClr val="A9B1D6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6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6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b="0" lang="es-CO" sz="16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0" lang="es-CO" sz="1600">
                          <a:solidFill>
                            <a:srgbClr val="BB9AF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b="0" lang="es-CO" sz="16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lang="es-CO" sz="1600">
                          <a:solidFill>
                            <a:srgbClr val="0DB9D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Instructor</a:t>
                      </a:r>
                      <a:r>
                        <a:rPr b="0" lang="es-CO" sz="16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6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</a:t>
                      </a:r>
                      <a:r>
                        <a:rPr b="0" lang="es-CO" sz="1600">
                          <a:solidFill>
                            <a:srgbClr val="0DB9D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r>
                        <a:rPr b="0" lang="es-CO" sz="16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nombre</a:t>
                      </a:r>
                      <a:r>
                        <a:rPr b="0" lang="es-CO" sz="1600">
                          <a:solidFill>
                            <a:srgbClr val="89DD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b="0" sz="1600">
                        <a:solidFill>
                          <a:srgbClr val="A9B1D6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6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</a:t>
                      </a:r>
                      <a:r>
                        <a:rPr b="0" lang="es-CO" sz="1600">
                          <a:solidFill>
                            <a:srgbClr val="0DB9D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r>
                        <a:rPr b="0" lang="es-CO" sz="16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lenguaje</a:t>
                      </a:r>
                      <a:r>
                        <a:rPr b="0" lang="es-CO" sz="1600">
                          <a:solidFill>
                            <a:srgbClr val="89DD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b="0" sz="1600">
                        <a:solidFill>
                          <a:srgbClr val="A9B1D6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6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6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</a:t>
                      </a:r>
                      <a:r>
                        <a:rPr b="0" lang="es-CO" sz="1600">
                          <a:solidFill>
                            <a:srgbClr val="0DB9D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Instructor</a:t>
                      </a:r>
                      <a:r>
                        <a:rPr b="0" lang="es-CO" sz="16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({</a:t>
                      </a:r>
                      <a:r>
                        <a:rPr b="0" i="1" lang="es-CO" sz="1600">
                          <a:solidFill>
                            <a:srgbClr val="9D7C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required</a:t>
                      </a:r>
                      <a:r>
                        <a:rPr b="0" lang="es-CO" sz="16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lang="es-CO" sz="1600">
                          <a:solidFill>
                            <a:srgbClr val="F7768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this</a:t>
                      </a:r>
                      <a:r>
                        <a:rPr b="0" lang="es-CO" sz="1600">
                          <a:solidFill>
                            <a:srgbClr val="89DD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b="0" lang="es-CO" sz="16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nombre</a:t>
                      </a:r>
                      <a:r>
                        <a:rPr b="0" lang="es-CO" sz="1600">
                          <a:solidFill>
                            <a:srgbClr val="89DD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b="0" lang="es-CO" sz="16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1" lang="es-CO" sz="1600">
                          <a:solidFill>
                            <a:srgbClr val="9D7C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required</a:t>
                      </a:r>
                      <a:r>
                        <a:rPr b="0" lang="es-CO" sz="16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lang="es-CO" sz="1600">
                          <a:solidFill>
                            <a:srgbClr val="F7768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this</a:t>
                      </a:r>
                      <a:r>
                        <a:rPr b="0" lang="es-CO" sz="1600">
                          <a:solidFill>
                            <a:srgbClr val="89DD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b="0" lang="es-CO" sz="16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lenguaje })</a:t>
                      </a:r>
                      <a:r>
                        <a:rPr b="0" lang="es-CO" sz="1600">
                          <a:solidFill>
                            <a:srgbClr val="89DD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b="0" sz="1600">
                        <a:solidFill>
                          <a:srgbClr val="A9B1D6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6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6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</a:t>
                      </a:r>
                      <a:r>
                        <a:rPr b="0" lang="es-CO" sz="1600">
                          <a:solidFill>
                            <a:srgbClr val="0DB9D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r>
                        <a:rPr b="0" lang="es-CO" sz="16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lang="es-CO" sz="1600">
                          <a:solidFill>
                            <a:srgbClr val="7AA2F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toString</a:t>
                      </a:r>
                      <a:r>
                        <a:rPr b="0" lang="es-CO" sz="16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(){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6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</a:t>
                      </a:r>
                      <a:r>
                        <a:rPr b="0" lang="es-CO" sz="1600">
                          <a:solidFill>
                            <a:srgbClr val="BB9AF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b="0" lang="es-CO" sz="16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lang="es-CO" sz="1600">
                          <a:solidFill>
                            <a:srgbClr val="85D0B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'Instructor: nombre: ${</a:t>
                      </a:r>
                      <a:r>
                        <a:rPr b="0" lang="es-CO" sz="1600">
                          <a:solidFill>
                            <a:srgbClr val="F7768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this</a:t>
                      </a:r>
                      <a:r>
                        <a:rPr b="0" lang="es-CO" sz="1600">
                          <a:solidFill>
                            <a:srgbClr val="85D0B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b="0" lang="es-CO" sz="1600">
                          <a:solidFill>
                            <a:srgbClr val="E0687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nombre</a:t>
                      </a:r>
                      <a:r>
                        <a:rPr b="0" lang="es-CO" sz="1600">
                          <a:solidFill>
                            <a:srgbClr val="85D0B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 lenguaje: ${</a:t>
                      </a:r>
                      <a:r>
                        <a:rPr b="0" lang="es-CO" sz="1600">
                          <a:solidFill>
                            <a:srgbClr val="F7768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this</a:t>
                      </a:r>
                      <a:r>
                        <a:rPr b="0" lang="es-CO" sz="1600">
                          <a:solidFill>
                            <a:srgbClr val="85D0B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b="0" lang="es-CO" sz="1600">
                          <a:solidFill>
                            <a:srgbClr val="E0687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lenguaje</a:t>
                      </a:r>
                      <a:r>
                        <a:rPr b="0" lang="es-CO" sz="1600">
                          <a:solidFill>
                            <a:srgbClr val="85D0B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}'</a:t>
                      </a:r>
                      <a:r>
                        <a:rPr b="0" lang="es-CO" sz="1600">
                          <a:solidFill>
                            <a:srgbClr val="89DD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b="0" sz="1600">
                        <a:solidFill>
                          <a:srgbClr val="A9B1D6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6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}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6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d40b6ecbbe_1_156"/>
          <p:cNvSpPr txBox="1"/>
          <p:nvPr/>
        </p:nvSpPr>
        <p:spPr>
          <a:xfrm>
            <a:off x="456236" y="416690"/>
            <a:ext cx="9815700" cy="5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Work Sans"/>
              <a:buNone/>
            </a:pPr>
            <a:r>
              <a:rPr b="1" lang="es-CO" sz="36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Clases </a:t>
            </a:r>
            <a:endParaRPr/>
          </a:p>
        </p:txBody>
      </p:sp>
      <p:graphicFrame>
        <p:nvGraphicFramePr>
          <p:cNvPr id="290" name="Google Shape;290;g2d40b6ecbbe_1_156"/>
          <p:cNvGraphicFramePr/>
          <p:nvPr/>
        </p:nvGraphicFramePr>
        <p:xfrm>
          <a:off x="1856004" y="133247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{543D21AD-C9DD-4570-8D7E-B579D72DB5F8}</a:tableStyleId>
              </a:tblPr>
              <a:tblGrid>
                <a:gridCol w="8480000"/>
              </a:tblGrid>
              <a:tr h="331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wentieth Century"/>
                        <a:buNone/>
                      </a:pPr>
                      <a:r>
                        <a:rPr lang="es-CO" sz="1800"/>
                        <a:t>Constructores con nombre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38AA00"/>
                    </a:solidFill>
                  </a:tcPr>
                </a:tc>
              </a:tr>
              <a:tr h="4915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200">
                          <a:solidFill>
                            <a:srgbClr val="BB9AF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r>
                        <a:rPr b="0" lang="es-CO" sz="12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lang="es-CO" sz="1200">
                          <a:solidFill>
                            <a:srgbClr val="7AA2F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main</a:t>
                      </a:r>
                      <a:r>
                        <a:rPr b="0" lang="es-CO" sz="12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(){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2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</a:t>
                      </a:r>
                      <a:r>
                        <a:rPr b="0" i="1" lang="es-CO" sz="1200">
                          <a:solidFill>
                            <a:srgbClr val="9D7C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final</a:t>
                      </a:r>
                      <a:r>
                        <a:rPr b="0" lang="es-CO" sz="12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rawJson </a:t>
                      </a:r>
                      <a:r>
                        <a:rPr b="0" lang="es-CO" sz="1200">
                          <a:solidFill>
                            <a:srgbClr val="89DD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b="0" lang="es-CO" sz="12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2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</a:t>
                      </a:r>
                      <a:r>
                        <a:rPr b="0" lang="es-CO" sz="1200">
                          <a:solidFill>
                            <a:srgbClr val="85D0B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'nombre'</a:t>
                      </a:r>
                      <a:r>
                        <a:rPr b="0" lang="es-CO" sz="12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lang="es-CO" sz="1200">
                          <a:solidFill>
                            <a:srgbClr val="BB9AF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b="0" lang="es-CO" sz="12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lang="es-CO" sz="1200">
                          <a:solidFill>
                            <a:srgbClr val="85D0B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'Diego López'</a:t>
                      </a:r>
                      <a:r>
                        <a:rPr b="0" lang="es-CO" sz="1200">
                          <a:solidFill>
                            <a:srgbClr val="89DD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endParaRPr b="0" sz="1200">
                        <a:solidFill>
                          <a:srgbClr val="A9B1D6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2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</a:t>
                      </a:r>
                      <a:r>
                        <a:rPr b="0" lang="es-CO" sz="1200">
                          <a:solidFill>
                            <a:srgbClr val="85D0B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'lenguaje'</a:t>
                      </a:r>
                      <a:r>
                        <a:rPr b="0" lang="es-CO" sz="12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lang="es-CO" sz="1200">
                          <a:solidFill>
                            <a:srgbClr val="BB9AF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b="0" lang="es-CO" sz="12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lang="es-CO" sz="1200">
                          <a:solidFill>
                            <a:srgbClr val="85D0B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'Dart'</a:t>
                      </a:r>
                      <a:endParaRPr b="0" sz="1200">
                        <a:solidFill>
                          <a:srgbClr val="A9B1D6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b="0" lang="es-CO" sz="12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0" lang="es-CO" sz="12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}</a:t>
                      </a:r>
                      <a:r>
                        <a:rPr b="0" lang="es-CO" sz="1200">
                          <a:solidFill>
                            <a:srgbClr val="89DD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b="0" sz="1200">
                        <a:solidFill>
                          <a:srgbClr val="A9B1D6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2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2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</a:t>
                      </a:r>
                      <a:r>
                        <a:rPr b="0" i="1" lang="es-CO" sz="1200">
                          <a:solidFill>
                            <a:srgbClr val="9D7C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final</a:t>
                      </a:r>
                      <a:r>
                        <a:rPr b="0" lang="es-CO" sz="12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instructor1 </a:t>
                      </a:r>
                      <a:r>
                        <a:rPr b="0" lang="es-CO" sz="1200">
                          <a:solidFill>
                            <a:srgbClr val="89DD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b="0" lang="es-CO" sz="12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lang="es-CO" sz="1200">
                          <a:solidFill>
                            <a:srgbClr val="BB9AF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new</a:t>
                      </a:r>
                      <a:r>
                        <a:rPr b="0" lang="es-CO" sz="12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lang="es-CO" sz="1200">
                          <a:solidFill>
                            <a:srgbClr val="0DB9D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Instructor</a:t>
                      </a:r>
                      <a:r>
                        <a:rPr b="0" lang="es-CO" sz="1200">
                          <a:solidFill>
                            <a:srgbClr val="89DD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b="0" lang="es-CO" sz="1200">
                          <a:solidFill>
                            <a:srgbClr val="7AA2F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fromJson</a:t>
                      </a:r>
                      <a:r>
                        <a:rPr b="0" lang="es-CO" sz="12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 rawJson ) </a:t>
                      </a:r>
                      <a:r>
                        <a:rPr b="0" lang="es-CO" sz="1200">
                          <a:solidFill>
                            <a:srgbClr val="89DD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b="0" sz="1200">
                        <a:solidFill>
                          <a:srgbClr val="A9B1D6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2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</a:t>
                      </a:r>
                      <a:r>
                        <a:rPr b="0" lang="es-CO" sz="1200">
                          <a:solidFill>
                            <a:srgbClr val="7AA2F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</a:t>
                      </a:r>
                      <a:r>
                        <a:rPr b="0" lang="es-CO" sz="12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(instructor1)</a:t>
                      </a:r>
                      <a:r>
                        <a:rPr b="0" lang="es-CO" sz="1200">
                          <a:solidFill>
                            <a:srgbClr val="89DD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b="0" sz="1200">
                        <a:solidFill>
                          <a:srgbClr val="A9B1D6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2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b="0" lang="es-CO" sz="12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0" lang="es-CO" sz="1200">
                          <a:solidFill>
                            <a:srgbClr val="BB9AF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b="0" lang="es-CO" sz="12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lang="es-CO" sz="1200">
                          <a:solidFill>
                            <a:srgbClr val="0DB9D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Instructor</a:t>
                      </a:r>
                      <a:r>
                        <a:rPr b="0" lang="es-CO" sz="12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2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</a:t>
                      </a:r>
                      <a:r>
                        <a:rPr b="0" lang="es-CO" sz="1200">
                          <a:solidFill>
                            <a:srgbClr val="0DB9D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r>
                        <a:rPr b="0" lang="es-CO" sz="12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nombre</a:t>
                      </a:r>
                      <a:r>
                        <a:rPr b="0" lang="es-CO" sz="1200">
                          <a:solidFill>
                            <a:srgbClr val="89DD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r>
                        <a:rPr b="0" lang="es-CO" sz="12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1" lang="es-CO" sz="1200">
                          <a:solidFill>
                            <a:srgbClr val="444B6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//?opcional</a:t>
                      </a:r>
                      <a:endParaRPr b="0" sz="1200">
                        <a:solidFill>
                          <a:srgbClr val="A9B1D6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2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</a:t>
                      </a:r>
                      <a:r>
                        <a:rPr b="0" lang="es-CO" sz="1200">
                          <a:solidFill>
                            <a:srgbClr val="0DB9D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r>
                        <a:rPr b="0" lang="es-CO" sz="1200">
                          <a:solidFill>
                            <a:srgbClr val="BB9AF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?</a:t>
                      </a:r>
                      <a:r>
                        <a:rPr b="0" lang="es-CO" sz="12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lenguaje</a:t>
                      </a:r>
                      <a:r>
                        <a:rPr b="0" lang="es-CO" sz="1200">
                          <a:solidFill>
                            <a:srgbClr val="89DD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r>
                        <a:rPr b="0" lang="es-CO" sz="12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 </a:t>
                      </a:r>
                      <a:r>
                        <a:rPr b="0" i="1" lang="es-CO" sz="1200">
                          <a:solidFill>
                            <a:srgbClr val="444B6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//?opcional</a:t>
                      </a:r>
                      <a:endParaRPr b="0" sz="1200">
                        <a:solidFill>
                          <a:srgbClr val="A9B1D6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2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2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</a:t>
                      </a:r>
                      <a:r>
                        <a:rPr b="0" lang="es-CO" sz="1200">
                          <a:solidFill>
                            <a:srgbClr val="0DB9D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Instructor</a:t>
                      </a:r>
                      <a:r>
                        <a:rPr b="0" lang="es-CO" sz="12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({</a:t>
                      </a:r>
                      <a:r>
                        <a:rPr b="0" i="1" lang="es-CO" sz="1200">
                          <a:solidFill>
                            <a:srgbClr val="9D7C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required</a:t>
                      </a:r>
                      <a:r>
                        <a:rPr b="0" lang="es-CO" sz="12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lang="es-CO" sz="1200">
                          <a:solidFill>
                            <a:srgbClr val="F7768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this</a:t>
                      </a:r>
                      <a:r>
                        <a:rPr b="0" lang="es-CO" sz="1200">
                          <a:solidFill>
                            <a:srgbClr val="89DD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b="0" lang="es-CO" sz="12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nombre</a:t>
                      </a:r>
                      <a:r>
                        <a:rPr b="0" lang="es-CO" sz="1200">
                          <a:solidFill>
                            <a:srgbClr val="89DD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b="0" lang="es-CO" sz="12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1" lang="es-CO" sz="1200">
                          <a:solidFill>
                            <a:srgbClr val="9D7C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required</a:t>
                      </a:r>
                      <a:r>
                        <a:rPr b="0" lang="es-CO" sz="12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lang="es-CO" sz="1200">
                          <a:solidFill>
                            <a:srgbClr val="F7768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this</a:t>
                      </a:r>
                      <a:r>
                        <a:rPr b="0" lang="es-CO" sz="1200">
                          <a:solidFill>
                            <a:srgbClr val="89DD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b="0" lang="es-CO" sz="12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lenguaje })</a:t>
                      </a:r>
                      <a:r>
                        <a:rPr b="0" lang="es-CO" sz="1200">
                          <a:solidFill>
                            <a:srgbClr val="89DD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b="0" sz="1200">
                        <a:solidFill>
                          <a:srgbClr val="A9B1D6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2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2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</a:t>
                      </a:r>
                      <a:r>
                        <a:rPr b="0" lang="es-CO" sz="1200">
                          <a:solidFill>
                            <a:srgbClr val="0DB9D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Instructor</a:t>
                      </a:r>
                      <a:r>
                        <a:rPr b="0" lang="es-CO" sz="1200">
                          <a:solidFill>
                            <a:srgbClr val="89DD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b="0" lang="es-CO" sz="1200">
                          <a:solidFill>
                            <a:srgbClr val="7AA2F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fromJson</a:t>
                      </a:r>
                      <a:r>
                        <a:rPr b="0" lang="es-CO" sz="12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 </a:t>
                      </a:r>
                      <a:r>
                        <a:rPr b="0" lang="es-CO" sz="1200">
                          <a:solidFill>
                            <a:srgbClr val="0DB9D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Map</a:t>
                      </a:r>
                      <a:r>
                        <a:rPr b="0" lang="es-CO" sz="12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b="0" lang="es-CO" sz="1200">
                          <a:solidFill>
                            <a:srgbClr val="0DB9D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r>
                        <a:rPr b="0" lang="es-CO" sz="12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b="0" lang="es-CO" sz="1200">
                          <a:solidFill>
                            <a:srgbClr val="0DB9D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r>
                        <a:rPr b="0" lang="es-CO" sz="12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 json)</a:t>
                      </a:r>
                      <a:r>
                        <a:rPr b="0" lang="es-CO" sz="1200">
                          <a:solidFill>
                            <a:srgbClr val="BB9AF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b="0" lang="es-CO" sz="12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1" lang="es-CO" sz="1200">
                          <a:solidFill>
                            <a:srgbClr val="444B6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//Recibe un mapa se ejecuta al momento de crear la instancia</a:t>
                      </a:r>
                      <a:endParaRPr b="0" sz="1200">
                        <a:solidFill>
                          <a:srgbClr val="A9B1D6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2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</a:t>
                      </a:r>
                      <a:r>
                        <a:rPr b="0" lang="es-CO" sz="1200">
                          <a:solidFill>
                            <a:srgbClr val="F7768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this</a:t>
                      </a:r>
                      <a:r>
                        <a:rPr b="0" lang="es-CO" sz="1200">
                          <a:solidFill>
                            <a:srgbClr val="89DD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b="0" lang="es-CO" sz="12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nombre </a:t>
                      </a:r>
                      <a:r>
                        <a:rPr b="0" lang="es-CO" sz="1200">
                          <a:solidFill>
                            <a:srgbClr val="89DD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b="0" lang="es-CO" sz="12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json[</a:t>
                      </a:r>
                      <a:r>
                        <a:rPr b="0" lang="es-CO" sz="1200">
                          <a:solidFill>
                            <a:srgbClr val="85D0B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'nombre'</a:t>
                      </a:r>
                      <a:r>
                        <a:rPr b="0" lang="es-CO" sz="12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r>
                        <a:rPr b="0" lang="es-CO" sz="1200">
                          <a:solidFill>
                            <a:srgbClr val="BB9AF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</a:t>
                      </a:r>
                      <a:r>
                        <a:rPr b="0" lang="es-CO" sz="1200">
                          <a:solidFill>
                            <a:srgbClr val="89DD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b="0" i="1" lang="es-CO" sz="1200">
                          <a:solidFill>
                            <a:srgbClr val="444B6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//!:null safety</a:t>
                      </a:r>
                      <a:endParaRPr b="0" sz="1200">
                        <a:solidFill>
                          <a:srgbClr val="A9B1D6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2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</a:t>
                      </a:r>
                      <a:r>
                        <a:rPr b="0" lang="es-CO" sz="1200">
                          <a:solidFill>
                            <a:srgbClr val="F7768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this</a:t>
                      </a:r>
                      <a:r>
                        <a:rPr b="0" lang="es-CO" sz="1200">
                          <a:solidFill>
                            <a:srgbClr val="89DD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b="0" lang="es-CO" sz="12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lenguaje </a:t>
                      </a:r>
                      <a:r>
                        <a:rPr b="0" lang="es-CO" sz="1200">
                          <a:solidFill>
                            <a:srgbClr val="89DD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b="0" lang="es-CO" sz="12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json[</a:t>
                      </a:r>
                      <a:r>
                        <a:rPr b="0" lang="es-CO" sz="1200">
                          <a:solidFill>
                            <a:srgbClr val="85D0B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'lenguaje'</a:t>
                      </a:r>
                      <a:r>
                        <a:rPr b="0" lang="es-CO" sz="12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r>
                        <a:rPr b="0" lang="es-CO" sz="1200">
                          <a:solidFill>
                            <a:srgbClr val="BB9AF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??</a:t>
                      </a:r>
                      <a:r>
                        <a:rPr b="0" lang="es-CO" sz="12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lang="es-CO" sz="1200">
                          <a:solidFill>
                            <a:srgbClr val="85D0B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'No tiene lenguaje'</a:t>
                      </a:r>
                      <a:r>
                        <a:rPr b="0" lang="es-CO" sz="1200">
                          <a:solidFill>
                            <a:srgbClr val="89DD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r>
                        <a:rPr b="0" i="1" lang="es-CO" sz="1200">
                          <a:solidFill>
                            <a:srgbClr val="444B6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//??: opcional</a:t>
                      </a:r>
                      <a:endParaRPr b="0" sz="1200">
                        <a:solidFill>
                          <a:srgbClr val="A9B1D6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2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2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</a:t>
                      </a:r>
                      <a:r>
                        <a:rPr b="0" lang="es-CO" sz="1200">
                          <a:solidFill>
                            <a:srgbClr val="0DB9D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r>
                        <a:rPr b="0" lang="es-CO" sz="12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lang="es-CO" sz="1200">
                          <a:solidFill>
                            <a:srgbClr val="7AA2F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toString</a:t>
                      </a:r>
                      <a:r>
                        <a:rPr b="0" lang="es-CO" sz="12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(){ 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2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</a:t>
                      </a:r>
                      <a:r>
                        <a:rPr b="0" lang="es-CO" sz="1200">
                          <a:solidFill>
                            <a:srgbClr val="BB9AF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b="0" lang="es-CO" sz="12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lang="es-CO" sz="1200">
                          <a:solidFill>
                            <a:srgbClr val="85D0B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'Instructor: nombre: ${</a:t>
                      </a:r>
                      <a:r>
                        <a:rPr b="0" lang="es-CO" sz="1200">
                          <a:solidFill>
                            <a:srgbClr val="F7768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this</a:t>
                      </a:r>
                      <a:r>
                        <a:rPr b="0" lang="es-CO" sz="1200">
                          <a:solidFill>
                            <a:srgbClr val="85D0B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b="0" lang="es-CO" sz="1200">
                          <a:solidFill>
                            <a:srgbClr val="E0687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nombre</a:t>
                      </a:r>
                      <a:r>
                        <a:rPr b="0" lang="es-CO" sz="1200">
                          <a:solidFill>
                            <a:srgbClr val="85D0B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 poder: ${</a:t>
                      </a:r>
                      <a:r>
                        <a:rPr b="0" lang="es-CO" sz="1200">
                          <a:solidFill>
                            <a:srgbClr val="F7768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this</a:t>
                      </a:r>
                      <a:r>
                        <a:rPr b="0" lang="es-CO" sz="1200">
                          <a:solidFill>
                            <a:srgbClr val="85D0B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b="0" lang="es-CO" sz="1200">
                          <a:solidFill>
                            <a:srgbClr val="E0687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lenguaje</a:t>
                      </a:r>
                      <a:r>
                        <a:rPr b="0" lang="es-CO" sz="1200">
                          <a:solidFill>
                            <a:srgbClr val="85D0B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}'</a:t>
                      </a:r>
                      <a:r>
                        <a:rPr b="0" lang="es-CO" sz="1200">
                          <a:solidFill>
                            <a:srgbClr val="89DD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b="0" sz="1200">
                        <a:solidFill>
                          <a:srgbClr val="A9B1D6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2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}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2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200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d40b6ecbbe_1_163"/>
          <p:cNvSpPr txBox="1"/>
          <p:nvPr/>
        </p:nvSpPr>
        <p:spPr>
          <a:xfrm>
            <a:off x="456236" y="416690"/>
            <a:ext cx="9815700" cy="5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Work Sans"/>
              <a:buNone/>
            </a:pPr>
            <a:r>
              <a:rPr b="1" lang="es-CO" sz="36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Clases Setters y Getters </a:t>
            </a:r>
            <a:endParaRPr/>
          </a:p>
        </p:txBody>
      </p:sp>
      <p:graphicFrame>
        <p:nvGraphicFramePr>
          <p:cNvPr id="296" name="Google Shape;296;g2d40b6ecbbe_1_163"/>
          <p:cNvGraphicFramePr/>
          <p:nvPr/>
        </p:nvGraphicFramePr>
        <p:xfrm>
          <a:off x="1835370" y="134035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{543D21AD-C9DD-4570-8D7E-B579D72DB5F8}</a:tableStyleId>
              </a:tblPr>
              <a:tblGrid>
                <a:gridCol w="4146550"/>
                <a:gridCol w="4146550"/>
              </a:tblGrid>
              <a:tr h="371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wentieth Century"/>
                        <a:buNone/>
                      </a:pPr>
                      <a:r>
                        <a:rPr lang="es-CO" sz="1800"/>
                        <a:t>setters y getters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38AA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wentieth Century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38AA00"/>
                    </a:solidFill>
                  </a:tcPr>
                </a:tc>
              </a:tr>
              <a:tr h="4892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s-CO" sz="1400">
                          <a:solidFill>
                            <a:srgbClr val="444B6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//import 'dart.math' as math;</a:t>
                      </a:r>
                      <a:endParaRPr b="0" sz="1400">
                        <a:solidFill>
                          <a:srgbClr val="A9B1D6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0" lang="es-CO" sz="1400">
                          <a:solidFill>
                            <a:srgbClr val="BB9AF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lang="es-CO" sz="1400">
                          <a:solidFill>
                            <a:srgbClr val="7AA2F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main</a:t>
                      </a: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(){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</a:t>
                      </a:r>
                      <a:r>
                        <a:rPr b="0" i="1" lang="es-CO" sz="1400">
                          <a:solidFill>
                            <a:srgbClr val="9D7C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final</a:t>
                      </a: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cuadrado </a:t>
                      </a:r>
                      <a:r>
                        <a:rPr b="0" lang="es-CO" sz="1400">
                          <a:solidFill>
                            <a:srgbClr val="89DD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lang="es-CO" sz="1400">
                          <a:solidFill>
                            <a:srgbClr val="BB9AF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new</a:t>
                      </a: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lang="es-CO" sz="1400">
                          <a:solidFill>
                            <a:srgbClr val="0DB9D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Cuadrado</a:t>
                      </a: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 </a:t>
                      </a:r>
                      <a:r>
                        <a:rPr b="0" lang="es-CO" sz="1400">
                          <a:solidFill>
                            <a:srgbClr val="C0768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)</a:t>
                      </a:r>
                      <a:r>
                        <a:rPr b="0" lang="es-CO" sz="1400">
                          <a:solidFill>
                            <a:srgbClr val="89DD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b="0" sz="1400">
                        <a:solidFill>
                          <a:srgbClr val="A9B1D6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cuadrado</a:t>
                      </a:r>
                      <a:r>
                        <a:rPr b="0" lang="es-CO" sz="1400">
                          <a:solidFill>
                            <a:srgbClr val="89DD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lado </a:t>
                      </a:r>
                      <a:r>
                        <a:rPr b="0" lang="es-CO" sz="1400">
                          <a:solidFill>
                            <a:srgbClr val="89DD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lang="es-CO" sz="1400">
                          <a:solidFill>
                            <a:srgbClr val="C0768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b="0" lang="es-CO" sz="1400">
                          <a:solidFill>
                            <a:srgbClr val="89DD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b="0" sz="1400">
                        <a:solidFill>
                          <a:srgbClr val="A9B1D6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cuadrado</a:t>
                      </a:r>
                      <a:r>
                        <a:rPr b="0" lang="es-CO" sz="1400">
                          <a:solidFill>
                            <a:srgbClr val="89DD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area </a:t>
                      </a:r>
                      <a:r>
                        <a:rPr b="0" lang="es-CO" sz="1400">
                          <a:solidFill>
                            <a:srgbClr val="89DD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lang="es-CO" sz="1400">
                          <a:solidFill>
                            <a:srgbClr val="C0768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</a:t>
                      </a:r>
                      <a:r>
                        <a:rPr b="0" lang="es-CO" sz="1400">
                          <a:solidFill>
                            <a:srgbClr val="89DD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b="0" sz="1400">
                        <a:solidFill>
                          <a:srgbClr val="A9B1D6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</a:t>
                      </a:r>
                      <a:r>
                        <a:rPr b="0" lang="es-CO" sz="1400">
                          <a:solidFill>
                            <a:srgbClr val="7AA2F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</a:t>
                      </a: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 </a:t>
                      </a:r>
                      <a:r>
                        <a:rPr b="0" lang="es-CO" sz="1400">
                          <a:solidFill>
                            <a:srgbClr val="85D0B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'Área: ${ </a:t>
                      </a:r>
                      <a:r>
                        <a:rPr b="0" lang="es-CO" sz="1400">
                          <a:solidFill>
                            <a:srgbClr val="E0687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cuadrado</a:t>
                      </a:r>
                      <a:r>
                        <a:rPr b="0" lang="es-CO" sz="1400">
                          <a:solidFill>
                            <a:srgbClr val="85D0B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b="0" lang="es-CO" sz="1400">
                          <a:solidFill>
                            <a:srgbClr val="7AA2F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calcularArea</a:t>
                      </a:r>
                      <a:r>
                        <a:rPr b="0" lang="es-CO" sz="1400">
                          <a:solidFill>
                            <a:srgbClr val="85D0B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 }'</a:t>
                      </a: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)</a:t>
                      </a:r>
                      <a:r>
                        <a:rPr b="0" lang="es-CO" sz="1400">
                          <a:solidFill>
                            <a:srgbClr val="89DD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b="0" sz="1400">
                        <a:solidFill>
                          <a:srgbClr val="A9B1D6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</a:t>
                      </a:r>
                      <a:r>
                        <a:rPr b="0" lang="es-CO" sz="1400">
                          <a:solidFill>
                            <a:srgbClr val="7AA2F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</a:t>
                      </a: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 </a:t>
                      </a:r>
                      <a:r>
                        <a:rPr b="0" lang="es-CO" sz="1400">
                          <a:solidFill>
                            <a:srgbClr val="85D0B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'Lado: ${ </a:t>
                      </a:r>
                      <a:r>
                        <a:rPr b="0" lang="es-CO" sz="1400">
                          <a:solidFill>
                            <a:srgbClr val="E0687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cuadrado</a:t>
                      </a:r>
                      <a:r>
                        <a:rPr b="0" lang="es-CO" sz="1400">
                          <a:solidFill>
                            <a:srgbClr val="85D0B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b="0" lang="es-CO" sz="1400">
                          <a:solidFill>
                            <a:srgbClr val="E0687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lado</a:t>
                      </a:r>
                      <a:r>
                        <a:rPr b="0" lang="es-CO" sz="1400">
                          <a:solidFill>
                            <a:srgbClr val="85D0B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 '</a:t>
                      </a: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b="0" lang="es-CO" sz="1400">
                          <a:solidFill>
                            <a:srgbClr val="89DD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b="0" sz="1400">
                        <a:solidFill>
                          <a:srgbClr val="A9B1D6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</a:t>
                      </a:r>
                      <a:r>
                        <a:rPr b="0" lang="es-CO" sz="1400">
                          <a:solidFill>
                            <a:srgbClr val="7AA2F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</a:t>
                      </a: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 </a:t>
                      </a:r>
                      <a:r>
                        <a:rPr b="0" lang="es-CO" sz="1400">
                          <a:solidFill>
                            <a:srgbClr val="85D0B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'get Área: ${ </a:t>
                      </a:r>
                      <a:r>
                        <a:rPr b="0" lang="es-CO" sz="1400">
                          <a:solidFill>
                            <a:srgbClr val="E0687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cuadrado</a:t>
                      </a:r>
                      <a:r>
                        <a:rPr b="0" lang="es-CO" sz="1400">
                          <a:solidFill>
                            <a:srgbClr val="85D0B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b="0" lang="es-CO" sz="1400">
                          <a:solidFill>
                            <a:srgbClr val="E0687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area</a:t>
                      </a:r>
                      <a:r>
                        <a:rPr b="0" lang="es-CO" sz="1400">
                          <a:solidFill>
                            <a:srgbClr val="85D0B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}'</a:t>
                      </a: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)</a:t>
                      </a:r>
                      <a:r>
                        <a:rPr b="0" lang="es-CO" sz="1400">
                          <a:solidFill>
                            <a:srgbClr val="89DD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b="0" sz="1400">
                        <a:solidFill>
                          <a:srgbClr val="A9B1D6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 b="0" sz="1400">
                        <a:solidFill>
                          <a:srgbClr val="A9B1D6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wentieth Century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wentieth Century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wentieth Century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wentieth Century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wentieth Century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wentieth Century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wentieth Century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400">
                          <a:solidFill>
                            <a:srgbClr val="BB9AF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lang="es-CO" sz="1400">
                          <a:solidFill>
                            <a:srgbClr val="0DB9D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Cuadrado</a:t>
                      </a: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</a:t>
                      </a:r>
                      <a:r>
                        <a:rPr b="0" lang="es-CO" sz="1400">
                          <a:solidFill>
                            <a:srgbClr val="0DB9D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double</a:t>
                      </a: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lado</a:t>
                      </a:r>
                      <a:r>
                        <a:rPr b="0" lang="es-CO" sz="1400">
                          <a:solidFill>
                            <a:srgbClr val="89DD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b="0" sz="1400">
                        <a:solidFill>
                          <a:srgbClr val="A9B1D6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</a:t>
                      </a:r>
                      <a:r>
                        <a:rPr b="0" lang="es-CO" sz="1400">
                          <a:solidFill>
                            <a:srgbClr val="0DB9D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Cuadrado</a:t>
                      </a: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 </a:t>
                      </a:r>
                      <a:r>
                        <a:rPr b="0" lang="es-CO" sz="1400">
                          <a:solidFill>
                            <a:srgbClr val="0DB9D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double</a:t>
                      </a: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lado )</a:t>
                      </a:r>
                      <a:r>
                        <a:rPr b="0" lang="es-CO" sz="1400">
                          <a:solidFill>
                            <a:srgbClr val="BB9AF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endParaRPr b="0" sz="1400">
                        <a:solidFill>
                          <a:srgbClr val="A9B1D6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</a:t>
                      </a:r>
                      <a:r>
                        <a:rPr b="0" lang="es-CO" sz="1400">
                          <a:solidFill>
                            <a:srgbClr val="F7768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this</a:t>
                      </a:r>
                      <a:r>
                        <a:rPr b="0" lang="es-CO" sz="1400">
                          <a:solidFill>
                            <a:srgbClr val="89DD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lado </a:t>
                      </a:r>
                      <a:r>
                        <a:rPr b="0" lang="es-CO" sz="1400">
                          <a:solidFill>
                            <a:srgbClr val="89DD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lado</a:t>
                      </a:r>
                      <a:r>
                        <a:rPr b="0" lang="es-CO" sz="1400">
                          <a:solidFill>
                            <a:srgbClr val="89DD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b="0" sz="1400">
                        <a:solidFill>
                          <a:srgbClr val="A9B1D6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</a:t>
                      </a:r>
                      <a:r>
                        <a:rPr b="0" lang="es-CO" sz="1400">
                          <a:solidFill>
                            <a:srgbClr val="0DB9D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double</a:t>
                      </a: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lang="es-CO" sz="1400">
                          <a:solidFill>
                            <a:srgbClr val="BB9AF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</a:t>
                      </a: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area{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</a:t>
                      </a:r>
                      <a:r>
                        <a:rPr b="0" lang="es-CO" sz="1400">
                          <a:solidFill>
                            <a:srgbClr val="BB9AF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lang="es-CO" sz="1400">
                          <a:solidFill>
                            <a:srgbClr val="F7768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this</a:t>
                      </a:r>
                      <a:r>
                        <a:rPr b="0" lang="es-CO" sz="1400">
                          <a:solidFill>
                            <a:srgbClr val="89DD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lado </a:t>
                      </a:r>
                      <a:r>
                        <a:rPr b="0" lang="es-CO" sz="1400">
                          <a:solidFill>
                            <a:srgbClr val="89DD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</a:t>
                      </a: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lang="es-CO" sz="1400">
                          <a:solidFill>
                            <a:srgbClr val="F7768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this</a:t>
                      </a:r>
                      <a:r>
                        <a:rPr b="0" lang="es-CO" sz="1400">
                          <a:solidFill>
                            <a:srgbClr val="89DD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lado</a:t>
                      </a:r>
                      <a:r>
                        <a:rPr b="0" lang="es-CO" sz="1400">
                          <a:solidFill>
                            <a:srgbClr val="89DD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b="0" sz="1400">
                        <a:solidFill>
                          <a:srgbClr val="A9B1D6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}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</a:t>
                      </a:r>
                      <a:r>
                        <a:rPr b="0" lang="es-CO" sz="1400">
                          <a:solidFill>
                            <a:srgbClr val="BB9AF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</a:t>
                      </a: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lang="es-CO" sz="1400">
                          <a:solidFill>
                            <a:srgbClr val="7AA2F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area</a:t>
                      </a: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 </a:t>
                      </a:r>
                      <a:r>
                        <a:rPr b="0" lang="es-CO" sz="1400">
                          <a:solidFill>
                            <a:srgbClr val="0DB9D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double</a:t>
                      </a: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valor ){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</a:t>
                      </a:r>
                      <a:r>
                        <a:rPr b="0" lang="es-CO" sz="1400">
                          <a:solidFill>
                            <a:srgbClr val="F7768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this</a:t>
                      </a:r>
                      <a:r>
                        <a:rPr b="0" lang="es-CO" sz="1400">
                          <a:solidFill>
                            <a:srgbClr val="89DD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lado </a:t>
                      </a:r>
                      <a:r>
                        <a:rPr b="0" lang="es-CO" sz="1400">
                          <a:solidFill>
                            <a:srgbClr val="89DD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(valor</a:t>
                      </a:r>
                      <a:r>
                        <a:rPr b="0" lang="es-CO" sz="1400">
                          <a:solidFill>
                            <a:srgbClr val="89DD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valor)</a:t>
                      </a:r>
                      <a:r>
                        <a:rPr b="0" lang="es-CO" sz="1400">
                          <a:solidFill>
                            <a:srgbClr val="89DD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b="0" sz="1400">
                        <a:solidFill>
                          <a:srgbClr val="A9B1D6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}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</a:t>
                      </a:r>
                      <a:r>
                        <a:rPr b="0" lang="es-CO" sz="1400">
                          <a:solidFill>
                            <a:srgbClr val="0DB9D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double</a:t>
                      </a: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lang="es-CO" sz="1400">
                          <a:solidFill>
                            <a:srgbClr val="7AA2F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calcularArea</a:t>
                      </a: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(){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</a:t>
                      </a:r>
                      <a:r>
                        <a:rPr b="0" lang="es-CO" sz="1400">
                          <a:solidFill>
                            <a:srgbClr val="BB9AF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lang="es-CO" sz="1400">
                          <a:solidFill>
                            <a:srgbClr val="F7768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this</a:t>
                      </a:r>
                      <a:r>
                        <a:rPr b="0" lang="es-CO" sz="1400">
                          <a:solidFill>
                            <a:srgbClr val="89DD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lado </a:t>
                      </a:r>
                      <a:r>
                        <a:rPr b="0" lang="es-CO" sz="1400">
                          <a:solidFill>
                            <a:srgbClr val="89DD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</a:t>
                      </a: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lang="es-CO" sz="1400">
                          <a:solidFill>
                            <a:srgbClr val="F7768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this</a:t>
                      </a:r>
                      <a:r>
                        <a:rPr b="0" lang="es-CO" sz="1400">
                          <a:solidFill>
                            <a:srgbClr val="89DD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lado</a:t>
                      </a:r>
                      <a:r>
                        <a:rPr b="0" lang="es-CO" sz="1400">
                          <a:solidFill>
                            <a:srgbClr val="89DD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b="0" sz="1400">
                        <a:solidFill>
                          <a:srgbClr val="A9B1D6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}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wentieth Century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"/>
          <p:cNvSpPr txBox="1"/>
          <p:nvPr/>
        </p:nvSpPr>
        <p:spPr>
          <a:xfrm>
            <a:off x="4664579" y="2238946"/>
            <a:ext cx="286284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C"/>
              </a:buClr>
              <a:buSzPts val="6000"/>
              <a:buFont typeface="Work Sans"/>
              <a:buNone/>
            </a:pPr>
            <a:r>
              <a:rPr b="1" lang="es-CO" sz="6000">
                <a:solidFill>
                  <a:srgbClr val="4D4D4C"/>
                </a:solidFill>
                <a:latin typeface="Work Sans"/>
                <a:ea typeface="Work Sans"/>
                <a:cs typeface="Work Sans"/>
                <a:sym typeface="Work Sans"/>
              </a:rPr>
              <a:t>DART</a:t>
            </a:r>
            <a:endParaRPr b="1" sz="7200" u="none" cap="none" strike="noStrike">
              <a:solidFill>
                <a:srgbClr val="4D4D4C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182" name="Google Shape;182;p5"/>
          <p:cNvCxnSpPr/>
          <p:nvPr/>
        </p:nvCxnSpPr>
        <p:spPr>
          <a:xfrm>
            <a:off x="4972228" y="3324314"/>
            <a:ext cx="2247544" cy="0"/>
          </a:xfrm>
          <a:prstGeom prst="straightConnector1">
            <a:avLst/>
          </a:prstGeom>
          <a:noFill/>
          <a:ln cap="flat" cmpd="sng" w="12700">
            <a:solidFill>
              <a:srgbClr val="38AA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3" name="Google Shape;183;p5"/>
          <p:cNvSpPr txBox="1"/>
          <p:nvPr/>
        </p:nvSpPr>
        <p:spPr>
          <a:xfrm>
            <a:off x="4168816" y="3463724"/>
            <a:ext cx="38544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O" sz="18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“Dart es un lenguaje </a:t>
            </a:r>
            <a:r>
              <a:rPr i="1" lang="es-CO" sz="18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 source</a:t>
            </a:r>
            <a:r>
              <a:rPr lang="es-CO" sz="18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desarrollado en Google con el objetivo de permitir a los desarrolladores utilizar un lenguaje orientado a objetos”</a:t>
            </a:r>
            <a:endParaRPr sz="1800">
              <a:solidFill>
                <a:srgbClr val="0C0C0C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Work Sans Light"/>
              <a:buNone/>
            </a:pPr>
            <a:r>
              <a:t/>
            </a:r>
            <a:endParaRPr sz="1600"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d40b6ecbbe_1_170"/>
          <p:cNvSpPr txBox="1"/>
          <p:nvPr/>
        </p:nvSpPr>
        <p:spPr>
          <a:xfrm>
            <a:off x="456236" y="416690"/>
            <a:ext cx="9815700" cy="5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Work Sans"/>
              <a:buNone/>
            </a:pPr>
            <a:r>
              <a:rPr b="1" lang="es-CO" sz="36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Clases Setters y Getters </a:t>
            </a:r>
            <a:endParaRPr/>
          </a:p>
        </p:txBody>
      </p:sp>
      <p:graphicFrame>
        <p:nvGraphicFramePr>
          <p:cNvPr id="302" name="Google Shape;302;g2d40b6ecbbe_1_170"/>
          <p:cNvGraphicFramePr/>
          <p:nvPr/>
        </p:nvGraphicFramePr>
        <p:xfrm>
          <a:off x="1798766" y="12705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{543D21AD-C9DD-4570-8D7E-B579D72DB5F8}</a:tableStyleId>
              </a:tblPr>
              <a:tblGrid>
                <a:gridCol w="4026425"/>
                <a:gridCol w="4769475"/>
              </a:tblGrid>
              <a:tr h="39497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wentieth Century"/>
                        <a:buNone/>
                      </a:pPr>
                      <a:r>
                        <a:rPr lang="es-CO" sz="1800"/>
                        <a:t>Clase abstracta: Clase que no se puede instanciar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38AA00"/>
                    </a:solidFill>
                  </a:tcPr>
                </a:tc>
                <a:tc hMerge="1"/>
              </a:tr>
              <a:tr h="5094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wentieth Century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400">
                          <a:solidFill>
                            <a:srgbClr val="BB9AF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lang="es-CO" sz="1400">
                          <a:solidFill>
                            <a:srgbClr val="7AA2F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main</a:t>
                      </a: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(){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</a:t>
                      </a:r>
                      <a:r>
                        <a:rPr b="0" i="1" lang="es-CO" sz="1400">
                          <a:solidFill>
                            <a:srgbClr val="9D7C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final</a:t>
                      </a: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perro </a:t>
                      </a:r>
                      <a:r>
                        <a:rPr b="0" lang="es-CO" sz="1400">
                          <a:solidFill>
                            <a:srgbClr val="89DD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lang="es-CO" sz="1400">
                          <a:solidFill>
                            <a:srgbClr val="BB9AF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new</a:t>
                      </a: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lang="es-CO" sz="1400">
                          <a:solidFill>
                            <a:srgbClr val="0DB9D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Perro</a:t>
                      </a: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r>
                        <a:rPr b="0" lang="es-CO" sz="1400">
                          <a:solidFill>
                            <a:srgbClr val="89DD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b="0" sz="1400">
                        <a:solidFill>
                          <a:srgbClr val="A9B1D6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</a:t>
                      </a:r>
                      <a:r>
                        <a:rPr b="0" lang="es-CO" sz="1400">
                          <a:solidFill>
                            <a:srgbClr val="7AA2F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sonidoAnimal</a:t>
                      </a: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(perro)</a:t>
                      </a:r>
                      <a:r>
                        <a:rPr b="0" lang="es-CO" sz="1400">
                          <a:solidFill>
                            <a:srgbClr val="89DD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b="0" sz="1400">
                        <a:solidFill>
                          <a:srgbClr val="A9B1D6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</a:t>
                      </a:r>
                      <a:r>
                        <a:rPr b="0" i="1" lang="es-CO" sz="1400">
                          <a:solidFill>
                            <a:srgbClr val="9D7C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final</a:t>
                      </a: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gato </a:t>
                      </a:r>
                      <a:r>
                        <a:rPr b="0" lang="es-CO" sz="1400">
                          <a:solidFill>
                            <a:srgbClr val="89DD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lang="es-CO" sz="1400">
                          <a:solidFill>
                            <a:srgbClr val="BB9AF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new</a:t>
                      </a: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lang="es-CO" sz="1400">
                          <a:solidFill>
                            <a:srgbClr val="0DB9D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Gato</a:t>
                      </a: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r>
                        <a:rPr b="0" lang="es-CO" sz="1400">
                          <a:solidFill>
                            <a:srgbClr val="89DD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b="0" sz="1400">
                        <a:solidFill>
                          <a:srgbClr val="A9B1D6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</a:t>
                      </a:r>
                      <a:r>
                        <a:rPr b="0" lang="es-CO" sz="1400">
                          <a:solidFill>
                            <a:srgbClr val="7AA2F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sonidoAnimal</a:t>
                      </a: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(gato)</a:t>
                      </a:r>
                      <a:r>
                        <a:rPr b="0" lang="es-CO" sz="1400">
                          <a:solidFill>
                            <a:srgbClr val="89DD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b="0" sz="1400">
                        <a:solidFill>
                          <a:srgbClr val="A9B1D6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0" lang="es-CO" sz="1400">
                          <a:solidFill>
                            <a:srgbClr val="BB9AF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lang="es-CO" sz="1400">
                          <a:solidFill>
                            <a:srgbClr val="7AA2F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sonidoAnimal</a:t>
                      </a: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 </a:t>
                      </a:r>
                      <a:r>
                        <a:rPr b="0" lang="es-CO" sz="1400">
                          <a:solidFill>
                            <a:srgbClr val="0DB9D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Animal</a:t>
                      </a: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animal ){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animal</a:t>
                      </a:r>
                      <a:r>
                        <a:rPr b="0" lang="es-CO" sz="1400">
                          <a:solidFill>
                            <a:srgbClr val="89DD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b="0" lang="es-CO" sz="1400">
                          <a:solidFill>
                            <a:srgbClr val="7AA2F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emitirSonido</a:t>
                      </a: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r>
                        <a:rPr b="0" lang="es-CO" sz="1400">
                          <a:solidFill>
                            <a:srgbClr val="89DD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b="0" sz="1400">
                        <a:solidFill>
                          <a:srgbClr val="A9B1D6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0" lang="es-CO" sz="1400">
                          <a:solidFill>
                            <a:srgbClr val="BB9AF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abstract</a:t>
                      </a: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lang="es-CO" sz="1400">
                          <a:solidFill>
                            <a:srgbClr val="BB9AF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lang="es-CO" sz="1400">
                          <a:solidFill>
                            <a:srgbClr val="0DB9D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Animal</a:t>
                      </a: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</a:t>
                      </a:r>
                      <a:r>
                        <a:rPr b="0" lang="es-CO" sz="1400">
                          <a:solidFill>
                            <a:srgbClr val="0DB9D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b="0" lang="es-CO" sz="1400">
                          <a:solidFill>
                            <a:srgbClr val="BB9AF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?</a:t>
                      </a: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patas</a:t>
                      </a:r>
                      <a:r>
                        <a:rPr b="0" lang="es-CO" sz="1400">
                          <a:solidFill>
                            <a:srgbClr val="89DD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b="0" sz="1400">
                        <a:solidFill>
                          <a:srgbClr val="A9B1D6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</a:t>
                      </a:r>
                      <a:r>
                        <a:rPr b="0" lang="es-CO" sz="1400">
                          <a:solidFill>
                            <a:srgbClr val="BB9AF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lang="es-CO" sz="1400">
                          <a:solidFill>
                            <a:srgbClr val="7AA2F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emitirSonido</a:t>
                      </a: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r>
                        <a:rPr b="0" lang="es-CO" sz="1400">
                          <a:solidFill>
                            <a:srgbClr val="89DD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b="0" sz="1400">
                        <a:solidFill>
                          <a:srgbClr val="A9B1D6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wentieth Century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wentieth Century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wentieth Century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wentieth Century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400">
                          <a:solidFill>
                            <a:srgbClr val="BB9AF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lang="es-CO" sz="1400">
                          <a:solidFill>
                            <a:srgbClr val="0DB9D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Perro</a:t>
                      </a: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lang="es-CO" sz="1400">
                          <a:solidFill>
                            <a:srgbClr val="BB9AF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implements</a:t>
                      </a: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lang="es-CO" sz="1400">
                          <a:solidFill>
                            <a:srgbClr val="0DB9D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Animal</a:t>
                      </a: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</a:t>
                      </a:r>
                      <a:r>
                        <a:rPr b="0" lang="es-CO" sz="1400">
                          <a:solidFill>
                            <a:srgbClr val="0DB9D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b="0" lang="es-CO" sz="1400">
                          <a:solidFill>
                            <a:srgbClr val="BB9AF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?</a:t>
                      </a: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patas</a:t>
                      </a:r>
                      <a:r>
                        <a:rPr b="0" lang="es-CO" sz="1400">
                          <a:solidFill>
                            <a:srgbClr val="89DD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b="0" sz="1400">
                        <a:solidFill>
                          <a:srgbClr val="A9B1D6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</a:t>
                      </a:r>
                      <a:r>
                        <a:rPr b="0" lang="es-CO" sz="1400">
                          <a:solidFill>
                            <a:srgbClr val="BB9AF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lang="es-CO" sz="1400">
                          <a:solidFill>
                            <a:srgbClr val="7AA2F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emitirSonido</a:t>
                      </a: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 </a:t>
                      </a:r>
                      <a:r>
                        <a:rPr b="0" lang="es-CO" sz="1400">
                          <a:solidFill>
                            <a:srgbClr val="89DD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=&gt;</a:t>
                      </a: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lang="es-CO" sz="1400">
                          <a:solidFill>
                            <a:srgbClr val="7AA2F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</a:t>
                      </a: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b="0" lang="es-CO" sz="1400">
                          <a:solidFill>
                            <a:srgbClr val="85D0B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'Guauuu'</a:t>
                      </a: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b="0" lang="es-CO" sz="1400">
                          <a:solidFill>
                            <a:srgbClr val="89DD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b="0" sz="1400">
                        <a:solidFill>
                          <a:srgbClr val="A9B1D6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0" lang="es-CO" sz="1400">
                          <a:solidFill>
                            <a:srgbClr val="BB9AF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lang="es-CO" sz="1400">
                          <a:solidFill>
                            <a:srgbClr val="0DB9D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Gato</a:t>
                      </a: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lang="es-CO" sz="1400">
                          <a:solidFill>
                            <a:srgbClr val="BB9AF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implements</a:t>
                      </a: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lang="es-CO" sz="1400">
                          <a:solidFill>
                            <a:srgbClr val="0DB9D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Animal</a:t>
                      </a: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</a:t>
                      </a:r>
                      <a:r>
                        <a:rPr b="0" lang="es-CO" sz="1400">
                          <a:solidFill>
                            <a:srgbClr val="0DB9D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b="0" lang="es-CO" sz="1400">
                          <a:solidFill>
                            <a:srgbClr val="BB9AF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?</a:t>
                      </a: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patas</a:t>
                      </a:r>
                      <a:r>
                        <a:rPr b="0" lang="es-CO" sz="1400">
                          <a:solidFill>
                            <a:srgbClr val="89DD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b="0" sz="1400">
                        <a:solidFill>
                          <a:srgbClr val="A9B1D6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</a:t>
                      </a:r>
                      <a:r>
                        <a:rPr b="0" lang="es-CO" sz="1400">
                          <a:solidFill>
                            <a:srgbClr val="BB9AF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lang="es-CO" sz="1400">
                          <a:solidFill>
                            <a:srgbClr val="7AA2F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emitirSonido</a:t>
                      </a: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 </a:t>
                      </a:r>
                      <a:r>
                        <a:rPr b="0" lang="es-CO" sz="1400">
                          <a:solidFill>
                            <a:srgbClr val="89DD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=&gt;</a:t>
                      </a: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lang="es-CO" sz="1400">
                          <a:solidFill>
                            <a:srgbClr val="7AA2F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</a:t>
                      </a: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b="0" lang="es-CO" sz="1400">
                          <a:solidFill>
                            <a:srgbClr val="85D0B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'Miauuu'</a:t>
                      </a: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b="0" lang="es-CO" sz="1400">
                          <a:solidFill>
                            <a:srgbClr val="89DD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b="0" sz="1400">
                        <a:solidFill>
                          <a:srgbClr val="A9B1D6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 b="0" sz="1400">
                        <a:solidFill>
                          <a:srgbClr val="A9B1D6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wentieth Century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wentieth Century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wentieth Century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wentieth Century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wentieth Century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wentieth Century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wentieth Century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d40b6ecbbe_1_176"/>
          <p:cNvSpPr txBox="1"/>
          <p:nvPr/>
        </p:nvSpPr>
        <p:spPr>
          <a:xfrm>
            <a:off x="456236" y="416690"/>
            <a:ext cx="9815700" cy="5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Work Sans"/>
              <a:buNone/>
            </a:pPr>
            <a:r>
              <a:rPr b="1" lang="es-CO" sz="36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Clases extends</a:t>
            </a:r>
            <a:endParaRPr/>
          </a:p>
        </p:txBody>
      </p:sp>
      <p:graphicFrame>
        <p:nvGraphicFramePr>
          <p:cNvPr id="308" name="Google Shape;308;g2d40b6ecbbe_1_176"/>
          <p:cNvGraphicFramePr/>
          <p:nvPr/>
        </p:nvGraphicFramePr>
        <p:xfrm>
          <a:off x="1280995" y="15025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{543D21AD-C9DD-4570-8D7E-B579D72DB5F8}</a:tableStyleId>
              </a:tblPr>
              <a:tblGrid>
                <a:gridCol w="4737925"/>
                <a:gridCol w="4146550"/>
              </a:tblGrid>
              <a:tr h="32987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wentieth Century"/>
                        <a:buNone/>
                      </a:pPr>
                      <a:r>
                        <a:rPr lang="es-CO" sz="1800"/>
                        <a:t>extends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38AA00"/>
                    </a:solidFill>
                  </a:tcPr>
                </a:tc>
                <a:tc hMerge="1"/>
              </a:tr>
              <a:tr h="4669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400">
                          <a:solidFill>
                            <a:srgbClr val="BB9AF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lang="es-CO" sz="1400">
                          <a:solidFill>
                            <a:srgbClr val="7AA2F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main</a:t>
                      </a: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(){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</a:t>
                      </a:r>
                      <a:r>
                        <a:rPr b="0" i="1" lang="es-CO" sz="1400">
                          <a:solidFill>
                            <a:srgbClr val="9D7C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final</a:t>
                      </a: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superman </a:t>
                      </a:r>
                      <a:r>
                        <a:rPr b="0" lang="es-CO" sz="1400">
                          <a:solidFill>
                            <a:srgbClr val="89DD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lang="es-CO" sz="1400">
                          <a:solidFill>
                            <a:srgbClr val="BB9AF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new</a:t>
                      </a: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lang="es-CO" sz="1400">
                          <a:solidFill>
                            <a:srgbClr val="0DB9D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Heroe</a:t>
                      </a: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b="0" lang="es-CO" sz="1400">
                          <a:solidFill>
                            <a:srgbClr val="85D0B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'Clark Kent'</a:t>
                      </a: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b="0" lang="es-CO" sz="1400">
                          <a:solidFill>
                            <a:srgbClr val="89DD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b="0" sz="1400">
                        <a:solidFill>
                          <a:srgbClr val="A9B1D6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</a:t>
                      </a:r>
                      <a:r>
                        <a:rPr b="0" i="1" lang="es-CO" sz="1400">
                          <a:solidFill>
                            <a:srgbClr val="9D7C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final</a:t>
                      </a: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luthor </a:t>
                      </a:r>
                      <a:r>
                        <a:rPr b="0" lang="es-CO" sz="1400">
                          <a:solidFill>
                            <a:srgbClr val="89DD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lang="es-CO" sz="1400">
                          <a:solidFill>
                            <a:srgbClr val="BB9AF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new</a:t>
                      </a: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lang="es-CO" sz="1400">
                          <a:solidFill>
                            <a:srgbClr val="0DB9D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Heroe</a:t>
                      </a: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b="0" lang="es-CO" sz="1400">
                          <a:solidFill>
                            <a:srgbClr val="85D0B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'Lex Luthor'</a:t>
                      </a: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b="0" lang="es-CO" sz="1400">
                          <a:solidFill>
                            <a:srgbClr val="89DD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b="0" sz="1400">
                        <a:solidFill>
                          <a:srgbClr val="A9B1D6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</a:t>
                      </a:r>
                      <a:r>
                        <a:rPr b="0" lang="es-CO" sz="1400">
                          <a:solidFill>
                            <a:srgbClr val="7AA2F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</a:t>
                      </a: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 superman )</a:t>
                      </a:r>
                      <a:r>
                        <a:rPr b="0" lang="es-CO" sz="1400">
                          <a:solidFill>
                            <a:srgbClr val="89DD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b="0" sz="1400">
                        <a:solidFill>
                          <a:srgbClr val="A9B1D6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</a:t>
                      </a:r>
                      <a:r>
                        <a:rPr b="0" lang="es-CO" sz="1400">
                          <a:solidFill>
                            <a:srgbClr val="7AA2F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</a:t>
                      </a: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 luthor )</a:t>
                      </a:r>
                      <a:r>
                        <a:rPr b="0" lang="es-CO" sz="1400">
                          <a:solidFill>
                            <a:srgbClr val="89DD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b="0" sz="1400">
                        <a:solidFill>
                          <a:srgbClr val="A9B1D6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0" lang="es-CO" sz="1400">
                          <a:solidFill>
                            <a:srgbClr val="BB9AF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abstract</a:t>
                      </a: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lang="es-CO" sz="1400">
                          <a:solidFill>
                            <a:srgbClr val="BB9AF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lang="es-CO" sz="1400">
                          <a:solidFill>
                            <a:srgbClr val="0DB9D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Personaje</a:t>
                      </a: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</a:t>
                      </a:r>
                      <a:r>
                        <a:rPr b="0" lang="es-CO" sz="1400">
                          <a:solidFill>
                            <a:srgbClr val="0DB9D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r>
                        <a:rPr b="0" lang="es-CO" sz="1400">
                          <a:solidFill>
                            <a:srgbClr val="BB9AF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?</a:t>
                      </a: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poder</a:t>
                      </a:r>
                      <a:r>
                        <a:rPr b="0" lang="es-CO" sz="1400">
                          <a:solidFill>
                            <a:srgbClr val="89DD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b="0" sz="1400">
                        <a:solidFill>
                          <a:srgbClr val="A9B1D6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</a:t>
                      </a:r>
                      <a:r>
                        <a:rPr b="0" lang="es-CO" sz="1400">
                          <a:solidFill>
                            <a:srgbClr val="0DB9D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nombre</a:t>
                      </a:r>
                      <a:r>
                        <a:rPr b="0" lang="es-CO" sz="1400">
                          <a:solidFill>
                            <a:srgbClr val="89DD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b="0" sz="1400">
                        <a:solidFill>
                          <a:srgbClr val="A9B1D6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</a:t>
                      </a:r>
                      <a:r>
                        <a:rPr b="0" lang="es-CO" sz="1400">
                          <a:solidFill>
                            <a:srgbClr val="0DB9D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Personaje</a:t>
                      </a: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 </a:t>
                      </a:r>
                      <a:r>
                        <a:rPr b="0" lang="es-CO" sz="1400">
                          <a:solidFill>
                            <a:srgbClr val="F7768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this</a:t>
                      </a:r>
                      <a:r>
                        <a:rPr b="0" lang="es-CO" sz="1400">
                          <a:solidFill>
                            <a:srgbClr val="89DD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nombre )</a:t>
                      </a:r>
                      <a:r>
                        <a:rPr b="0" lang="es-CO" sz="1400">
                          <a:solidFill>
                            <a:srgbClr val="89DD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b="0" sz="1400">
                        <a:solidFill>
                          <a:srgbClr val="A9B1D6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</a:t>
                      </a:r>
                      <a:r>
                        <a:rPr b="0" lang="es-CO" sz="1400">
                          <a:solidFill>
                            <a:srgbClr val="BB9AF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@override</a:t>
                      </a:r>
                      <a:endParaRPr b="0" sz="1400">
                        <a:solidFill>
                          <a:srgbClr val="A9B1D6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</a:t>
                      </a:r>
                      <a:r>
                        <a:rPr b="0" lang="es-CO" sz="1400">
                          <a:solidFill>
                            <a:srgbClr val="0DB9D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lang="es-CO" sz="1400">
                          <a:solidFill>
                            <a:srgbClr val="7AA2F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toString</a:t>
                      </a: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(){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</a:t>
                      </a:r>
                      <a:r>
                        <a:rPr b="0" lang="es-CO" sz="1400">
                          <a:solidFill>
                            <a:srgbClr val="BB9AF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lang="es-CO" sz="1400">
                          <a:solidFill>
                            <a:srgbClr val="85D0B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 $</a:t>
                      </a:r>
                      <a:r>
                        <a:rPr b="0" lang="es-CO" sz="1400">
                          <a:solidFill>
                            <a:srgbClr val="E0687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nombre</a:t>
                      </a:r>
                      <a:r>
                        <a:rPr b="0" lang="es-CO" sz="1400">
                          <a:solidFill>
                            <a:srgbClr val="85D0B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 $</a:t>
                      </a:r>
                      <a:r>
                        <a:rPr b="0" lang="es-CO" sz="1400">
                          <a:solidFill>
                            <a:srgbClr val="E0687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poder</a:t>
                      </a:r>
                      <a:r>
                        <a:rPr b="0" lang="es-CO" sz="1400">
                          <a:solidFill>
                            <a:srgbClr val="85D0B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'</a:t>
                      </a:r>
                      <a:r>
                        <a:rPr b="0" lang="es-CO" sz="1400">
                          <a:solidFill>
                            <a:srgbClr val="89DD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b="0" sz="1400">
                        <a:solidFill>
                          <a:srgbClr val="A9B1D6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}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b="0" sz="1400">
                        <a:solidFill>
                          <a:srgbClr val="A9B1D6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wentieth Century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wentieth Century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wentieth Century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wentieth Century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wentieth Century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400">
                          <a:solidFill>
                            <a:srgbClr val="BB9AF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lang="es-CO" sz="1400">
                          <a:solidFill>
                            <a:srgbClr val="0DB9D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Heroe</a:t>
                      </a: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lang="es-CO" sz="1400">
                          <a:solidFill>
                            <a:srgbClr val="BB9AF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extends</a:t>
                      </a: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lang="es-CO" sz="1400">
                          <a:solidFill>
                            <a:srgbClr val="0DB9D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Personaje</a:t>
                      </a: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</a:t>
                      </a:r>
                      <a:r>
                        <a:rPr b="0" lang="es-CO" sz="1400">
                          <a:solidFill>
                            <a:srgbClr val="0DB9D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valentia </a:t>
                      </a:r>
                      <a:r>
                        <a:rPr b="0" lang="es-CO" sz="1400">
                          <a:solidFill>
                            <a:srgbClr val="89DD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lang="es-CO" sz="1400">
                          <a:solidFill>
                            <a:srgbClr val="C0768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</a:t>
                      </a:r>
                      <a:r>
                        <a:rPr b="0" lang="es-CO" sz="1400">
                          <a:solidFill>
                            <a:srgbClr val="89DD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b="0" sz="1400">
                        <a:solidFill>
                          <a:srgbClr val="A9B1D6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</a:t>
                      </a:r>
                      <a:r>
                        <a:rPr b="0" lang="es-CO" sz="1400">
                          <a:solidFill>
                            <a:srgbClr val="0DB9D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Heroe</a:t>
                      </a: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 </a:t>
                      </a:r>
                      <a:r>
                        <a:rPr b="0" lang="es-CO" sz="1400">
                          <a:solidFill>
                            <a:srgbClr val="0DB9D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nombre) </a:t>
                      </a:r>
                      <a:r>
                        <a:rPr b="0" lang="es-CO" sz="1400">
                          <a:solidFill>
                            <a:srgbClr val="BB9AF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lang="es-CO" sz="1400">
                          <a:solidFill>
                            <a:srgbClr val="F7768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super</a:t>
                      </a: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 nombre )</a:t>
                      </a:r>
                      <a:r>
                        <a:rPr b="0" lang="es-CO" sz="1400">
                          <a:solidFill>
                            <a:srgbClr val="89DD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b="0" sz="1400">
                        <a:solidFill>
                          <a:srgbClr val="A9B1D6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0" lang="es-CO" sz="1400">
                          <a:solidFill>
                            <a:srgbClr val="BB9AF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lang="es-CO" sz="1400">
                          <a:solidFill>
                            <a:srgbClr val="0DB9D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Villano</a:t>
                      </a: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lang="es-CO" sz="1400">
                          <a:solidFill>
                            <a:srgbClr val="BB9AF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extends</a:t>
                      </a: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lang="es-CO" sz="1400">
                          <a:solidFill>
                            <a:srgbClr val="0DB9D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Personaje</a:t>
                      </a: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</a:t>
                      </a:r>
                      <a:r>
                        <a:rPr b="0" lang="es-CO" sz="1400">
                          <a:solidFill>
                            <a:srgbClr val="0DB9D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maldad </a:t>
                      </a:r>
                      <a:r>
                        <a:rPr b="0" lang="es-CO" sz="1400">
                          <a:solidFill>
                            <a:srgbClr val="89DD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lang="es-CO" sz="1400">
                          <a:solidFill>
                            <a:srgbClr val="C0768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99</a:t>
                      </a:r>
                      <a:r>
                        <a:rPr b="0" lang="es-CO" sz="1400">
                          <a:solidFill>
                            <a:srgbClr val="89DD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b="0" sz="1400">
                        <a:solidFill>
                          <a:srgbClr val="A9B1D6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</a:t>
                      </a:r>
                      <a:r>
                        <a:rPr b="0" lang="es-CO" sz="1400">
                          <a:solidFill>
                            <a:srgbClr val="0DB9D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Villano</a:t>
                      </a: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 </a:t>
                      </a:r>
                      <a:r>
                        <a:rPr b="0" lang="es-CO" sz="1400">
                          <a:solidFill>
                            <a:srgbClr val="0DB9D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nombre) </a:t>
                      </a:r>
                      <a:r>
                        <a:rPr b="0" lang="es-CO" sz="1400">
                          <a:solidFill>
                            <a:srgbClr val="BB9AF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lang="es-CO" sz="1400">
                          <a:solidFill>
                            <a:srgbClr val="F7768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super</a:t>
                      </a: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 nombre )</a:t>
                      </a:r>
                      <a:r>
                        <a:rPr b="0" lang="es-CO" sz="1400">
                          <a:solidFill>
                            <a:srgbClr val="89DD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b="0" sz="1400">
                        <a:solidFill>
                          <a:srgbClr val="A9B1D6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 b="0" sz="1400">
                        <a:solidFill>
                          <a:srgbClr val="A9B1D6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wentieth Century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wentieth Century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d40b6ecbbe_1_182"/>
          <p:cNvSpPr txBox="1"/>
          <p:nvPr/>
        </p:nvSpPr>
        <p:spPr>
          <a:xfrm>
            <a:off x="456236" y="416690"/>
            <a:ext cx="9815700" cy="5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Work Sans"/>
              <a:buNone/>
            </a:pPr>
            <a:r>
              <a:rPr b="1" lang="es-CO" sz="36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Future</a:t>
            </a:r>
            <a:endParaRPr/>
          </a:p>
        </p:txBody>
      </p:sp>
      <p:graphicFrame>
        <p:nvGraphicFramePr>
          <p:cNvPr id="314" name="Google Shape;314;g2d40b6ecbbe_1_182"/>
          <p:cNvGraphicFramePr/>
          <p:nvPr/>
        </p:nvGraphicFramePr>
        <p:xfrm>
          <a:off x="1949450" y="12410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{543D21AD-C9DD-4570-8D7E-B579D72DB5F8}</a:tableStyleId>
              </a:tblPr>
              <a:tblGrid>
                <a:gridCol w="8293100"/>
              </a:tblGrid>
              <a:tr h="419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wentieth Century"/>
                        <a:buNone/>
                      </a:pPr>
                      <a:r>
                        <a:rPr lang="es-CO" sz="1800"/>
                        <a:t>Future: Tarea asíncrona que se ejecuta en diferente tiempo o hilo.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38AA00"/>
                    </a:solidFill>
                  </a:tcPr>
                </a:tc>
              </a:tr>
              <a:tr h="3530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950">
                          <a:solidFill>
                            <a:srgbClr val="BB9AF7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r>
                        <a:rPr lang="es-CO" sz="950">
                          <a:solidFill>
                            <a:srgbClr val="A9B1D6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CO" sz="950">
                          <a:solidFill>
                            <a:srgbClr val="7AA2F7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main</a:t>
                      </a:r>
                      <a:r>
                        <a:rPr lang="es-CO" sz="950">
                          <a:solidFill>
                            <a:srgbClr val="A9B1D6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 {</a:t>
                      </a:r>
                      <a:endParaRPr sz="950">
                        <a:solidFill>
                          <a:srgbClr val="A9B1D6"/>
                        </a:solidFill>
                        <a:highlight>
                          <a:srgbClr val="1A1B26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950">
                          <a:solidFill>
                            <a:srgbClr val="A9B1D6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CO" sz="950">
                          <a:solidFill>
                            <a:srgbClr val="7AA2F7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</a:t>
                      </a:r>
                      <a:r>
                        <a:rPr lang="es-CO" sz="950">
                          <a:solidFill>
                            <a:srgbClr val="A9B1D6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s-CO" sz="950">
                          <a:solidFill>
                            <a:srgbClr val="9ECE6A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'Inicio del programa'</a:t>
                      </a:r>
                      <a:r>
                        <a:rPr lang="es-CO" sz="950">
                          <a:solidFill>
                            <a:srgbClr val="A9B1D6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s-CO" sz="950">
                          <a:solidFill>
                            <a:srgbClr val="89DDFF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sz="950">
                        <a:solidFill>
                          <a:srgbClr val="89DDFF"/>
                        </a:solidFill>
                        <a:highlight>
                          <a:srgbClr val="1A1B26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950">
                          <a:solidFill>
                            <a:srgbClr val="A9B1D6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 sz="950">
                        <a:solidFill>
                          <a:srgbClr val="A9B1D6"/>
                        </a:solidFill>
                        <a:highlight>
                          <a:srgbClr val="1A1B26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950">
                          <a:solidFill>
                            <a:srgbClr val="A9B1D6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i="1" lang="es-CO" sz="950">
                          <a:solidFill>
                            <a:srgbClr val="51597D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Llamar a una función que devuelve un Future</a:t>
                      </a:r>
                      <a:endParaRPr i="1" sz="950">
                        <a:solidFill>
                          <a:srgbClr val="51597D"/>
                        </a:solidFill>
                        <a:highlight>
                          <a:srgbClr val="1A1B26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950">
                          <a:solidFill>
                            <a:srgbClr val="A9B1D6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CO" sz="950">
                          <a:solidFill>
                            <a:srgbClr val="7AA2F7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getAdd</a:t>
                      </a:r>
                      <a:r>
                        <a:rPr lang="es-CO" sz="950">
                          <a:solidFill>
                            <a:srgbClr val="A9B1D6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r>
                        <a:rPr lang="es-CO" sz="950">
                          <a:solidFill>
                            <a:srgbClr val="89DDFF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s-CO" sz="950">
                          <a:solidFill>
                            <a:srgbClr val="7AA2F7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then</a:t>
                      </a:r>
                      <a:r>
                        <a:rPr lang="es-CO" sz="950">
                          <a:solidFill>
                            <a:srgbClr val="A9B1D6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((result) {</a:t>
                      </a:r>
                      <a:endParaRPr sz="950">
                        <a:solidFill>
                          <a:srgbClr val="A9B1D6"/>
                        </a:solidFill>
                        <a:highlight>
                          <a:srgbClr val="1A1B26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950">
                          <a:solidFill>
                            <a:srgbClr val="A9B1D6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s-CO" sz="950">
                          <a:solidFill>
                            <a:srgbClr val="7AA2F7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</a:t>
                      </a:r>
                      <a:r>
                        <a:rPr lang="es-CO" sz="950">
                          <a:solidFill>
                            <a:srgbClr val="A9B1D6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s-CO" sz="950">
                          <a:solidFill>
                            <a:srgbClr val="9ECE6A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'The result is: $</a:t>
                      </a:r>
                      <a:r>
                        <a:rPr lang="es-CO" sz="950">
                          <a:solidFill>
                            <a:srgbClr val="E0AF68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result</a:t>
                      </a:r>
                      <a:r>
                        <a:rPr lang="es-CO" sz="950">
                          <a:solidFill>
                            <a:srgbClr val="9ECE6A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</a:t>
                      </a:r>
                      <a:r>
                        <a:rPr lang="es-CO" sz="950">
                          <a:solidFill>
                            <a:srgbClr val="A9B1D6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s-CO" sz="950">
                          <a:solidFill>
                            <a:srgbClr val="89DDFF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sz="950">
                        <a:solidFill>
                          <a:srgbClr val="89DDFF"/>
                        </a:solidFill>
                        <a:highlight>
                          <a:srgbClr val="1A1B26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950">
                          <a:solidFill>
                            <a:srgbClr val="A9B1D6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})</a:t>
                      </a:r>
                      <a:r>
                        <a:rPr lang="es-CO" sz="950">
                          <a:solidFill>
                            <a:srgbClr val="89DDFF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s-CO" sz="950">
                          <a:solidFill>
                            <a:srgbClr val="7AA2F7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catchError</a:t>
                      </a:r>
                      <a:r>
                        <a:rPr lang="es-CO" sz="950">
                          <a:solidFill>
                            <a:srgbClr val="A9B1D6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((error) {</a:t>
                      </a:r>
                      <a:endParaRPr sz="950">
                        <a:solidFill>
                          <a:srgbClr val="A9B1D6"/>
                        </a:solidFill>
                        <a:highlight>
                          <a:srgbClr val="1A1B26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950">
                          <a:solidFill>
                            <a:srgbClr val="A9B1D6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s-CO" sz="950">
                          <a:solidFill>
                            <a:srgbClr val="7AA2F7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</a:t>
                      </a:r>
                      <a:r>
                        <a:rPr lang="es-CO" sz="950">
                          <a:solidFill>
                            <a:srgbClr val="A9B1D6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s-CO" sz="950">
                          <a:solidFill>
                            <a:srgbClr val="9ECE6A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'Error: $</a:t>
                      </a:r>
                      <a:r>
                        <a:rPr lang="es-CO" sz="950">
                          <a:solidFill>
                            <a:srgbClr val="E0AF68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error</a:t>
                      </a:r>
                      <a:r>
                        <a:rPr lang="es-CO" sz="950">
                          <a:solidFill>
                            <a:srgbClr val="9ECE6A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</a:t>
                      </a:r>
                      <a:r>
                        <a:rPr lang="es-CO" sz="950">
                          <a:solidFill>
                            <a:srgbClr val="A9B1D6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s-CO" sz="950">
                          <a:solidFill>
                            <a:srgbClr val="89DDFF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sz="950">
                        <a:solidFill>
                          <a:srgbClr val="89DDFF"/>
                        </a:solidFill>
                        <a:highlight>
                          <a:srgbClr val="1A1B26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950">
                          <a:solidFill>
                            <a:srgbClr val="A9B1D6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})</a:t>
                      </a:r>
                      <a:r>
                        <a:rPr lang="es-CO" sz="950">
                          <a:solidFill>
                            <a:srgbClr val="89DDFF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s-CO" sz="950">
                          <a:solidFill>
                            <a:srgbClr val="7AA2F7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whenComplete</a:t>
                      </a:r>
                      <a:r>
                        <a:rPr lang="es-CO" sz="950">
                          <a:solidFill>
                            <a:srgbClr val="A9B1D6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(() {</a:t>
                      </a:r>
                      <a:endParaRPr sz="950">
                        <a:solidFill>
                          <a:srgbClr val="A9B1D6"/>
                        </a:solidFill>
                        <a:highlight>
                          <a:srgbClr val="1A1B26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950">
                          <a:solidFill>
                            <a:srgbClr val="A9B1D6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s-CO" sz="950">
                          <a:solidFill>
                            <a:srgbClr val="7AA2F7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</a:t>
                      </a:r>
                      <a:r>
                        <a:rPr lang="es-CO" sz="950">
                          <a:solidFill>
                            <a:srgbClr val="A9B1D6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s-CO" sz="950">
                          <a:solidFill>
                            <a:srgbClr val="9ECE6A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'The operation has finished'</a:t>
                      </a:r>
                      <a:r>
                        <a:rPr lang="es-CO" sz="950">
                          <a:solidFill>
                            <a:srgbClr val="A9B1D6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s-CO" sz="950">
                          <a:solidFill>
                            <a:srgbClr val="89DDFF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sz="950">
                        <a:solidFill>
                          <a:srgbClr val="89DDFF"/>
                        </a:solidFill>
                        <a:highlight>
                          <a:srgbClr val="1A1B26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950">
                          <a:solidFill>
                            <a:srgbClr val="A9B1D6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})</a:t>
                      </a:r>
                      <a:r>
                        <a:rPr lang="es-CO" sz="950">
                          <a:solidFill>
                            <a:srgbClr val="89DDFF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sz="950">
                        <a:solidFill>
                          <a:srgbClr val="89DDFF"/>
                        </a:solidFill>
                        <a:highlight>
                          <a:srgbClr val="1A1B26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950">
                        <a:solidFill>
                          <a:srgbClr val="A9B1D6"/>
                        </a:solidFill>
                        <a:highlight>
                          <a:srgbClr val="1A1B26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950">
                          <a:solidFill>
                            <a:srgbClr val="A9B1D6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CO" sz="950">
                          <a:solidFill>
                            <a:srgbClr val="7AA2F7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</a:t>
                      </a:r>
                      <a:r>
                        <a:rPr lang="es-CO" sz="950">
                          <a:solidFill>
                            <a:srgbClr val="A9B1D6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s-CO" sz="950">
                          <a:solidFill>
                            <a:srgbClr val="9ECE6A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'Fin del programa'</a:t>
                      </a:r>
                      <a:r>
                        <a:rPr lang="es-CO" sz="950">
                          <a:solidFill>
                            <a:srgbClr val="A9B1D6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s-CO" sz="950">
                          <a:solidFill>
                            <a:srgbClr val="89DDFF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sz="950">
                        <a:solidFill>
                          <a:srgbClr val="89DDFF"/>
                        </a:solidFill>
                        <a:highlight>
                          <a:srgbClr val="1A1B26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950">
                          <a:solidFill>
                            <a:srgbClr val="A9B1D6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950">
                        <a:solidFill>
                          <a:srgbClr val="A9B1D6"/>
                        </a:solidFill>
                        <a:highlight>
                          <a:srgbClr val="1A1B26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950">
                        <a:solidFill>
                          <a:srgbClr val="A9B1D6"/>
                        </a:solidFill>
                        <a:highlight>
                          <a:srgbClr val="1A1B26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950">
                          <a:solidFill>
                            <a:srgbClr val="0DB9D7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Future</a:t>
                      </a:r>
                      <a:r>
                        <a:rPr lang="es-CO" sz="950">
                          <a:solidFill>
                            <a:srgbClr val="A9B1D6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s-CO" sz="950">
                          <a:solidFill>
                            <a:srgbClr val="0DB9D7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r>
                        <a:rPr lang="es-CO" sz="950">
                          <a:solidFill>
                            <a:srgbClr val="A9B1D6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 </a:t>
                      </a:r>
                      <a:r>
                        <a:rPr lang="es-CO" sz="950">
                          <a:solidFill>
                            <a:srgbClr val="7AA2F7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getAdd</a:t>
                      </a:r>
                      <a:r>
                        <a:rPr lang="es-CO" sz="950">
                          <a:solidFill>
                            <a:srgbClr val="A9B1D6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 {</a:t>
                      </a:r>
                      <a:endParaRPr sz="950">
                        <a:solidFill>
                          <a:srgbClr val="A9B1D6"/>
                        </a:solidFill>
                        <a:highlight>
                          <a:srgbClr val="1A1B26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950">
                          <a:solidFill>
                            <a:srgbClr val="A9B1D6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i="1" lang="es-CO" sz="950">
                          <a:solidFill>
                            <a:srgbClr val="BB9AF7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s-CO" sz="950">
                          <a:solidFill>
                            <a:srgbClr val="A9B1D6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CO" sz="950">
                          <a:solidFill>
                            <a:srgbClr val="0DB9D7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Future</a:t>
                      </a:r>
                      <a:r>
                        <a:rPr lang="es-CO" sz="950">
                          <a:solidFill>
                            <a:srgbClr val="89DDFF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s-CO" sz="950">
                          <a:solidFill>
                            <a:srgbClr val="7AA2F7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delayed</a:t>
                      </a:r>
                      <a:r>
                        <a:rPr lang="es-CO" sz="950">
                          <a:solidFill>
                            <a:srgbClr val="A9B1D6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s-CO" sz="950">
                          <a:solidFill>
                            <a:srgbClr val="0DB9D7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Duration</a:t>
                      </a:r>
                      <a:r>
                        <a:rPr lang="es-CO" sz="950">
                          <a:solidFill>
                            <a:srgbClr val="A9B1D6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(seconds</a:t>
                      </a:r>
                      <a:r>
                        <a:rPr lang="es-CO" sz="950">
                          <a:solidFill>
                            <a:srgbClr val="BB9AF7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s-CO" sz="950">
                          <a:solidFill>
                            <a:srgbClr val="A9B1D6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CO" sz="950">
                          <a:solidFill>
                            <a:srgbClr val="FF9E64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s-CO" sz="950">
                          <a:solidFill>
                            <a:srgbClr val="A9B1D6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s-CO" sz="950">
                          <a:solidFill>
                            <a:srgbClr val="89DDFF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s-CO" sz="950">
                          <a:solidFill>
                            <a:srgbClr val="A9B1D6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() {</a:t>
                      </a:r>
                      <a:endParaRPr sz="950">
                        <a:solidFill>
                          <a:srgbClr val="A9B1D6"/>
                        </a:solidFill>
                        <a:highlight>
                          <a:srgbClr val="1A1B26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950">
                          <a:solidFill>
                            <a:srgbClr val="A9B1D6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i="1" lang="es-CO" sz="950">
                          <a:solidFill>
                            <a:srgbClr val="51597D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Simulando una operación asíncrona que tarda 2 segundos en completarse</a:t>
                      </a:r>
                      <a:endParaRPr i="1" sz="950">
                        <a:solidFill>
                          <a:srgbClr val="51597D"/>
                        </a:solidFill>
                        <a:highlight>
                          <a:srgbClr val="1A1B26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950">
                          <a:solidFill>
                            <a:srgbClr val="A9B1D6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s-CO" sz="950">
                          <a:solidFill>
                            <a:srgbClr val="0DB9D7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s-CO" sz="950">
                          <a:solidFill>
                            <a:srgbClr val="A9B1D6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add </a:t>
                      </a:r>
                      <a:r>
                        <a:rPr lang="es-CO" sz="950">
                          <a:solidFill>
                            <a:srgbClr val="89DDFF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CO" sz="950">
                          <a:solidFill>
                            <a:srgbClr val="A9B1D6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CO" sz="950">
                          <a:solidFill>
                            <a:srgbClr val="FF9E64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s-CO" sz="950">
                          <a:solidFill>
                            <a:srgbClr val="89DDFF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sz="950">
                        <a:solidFill>
                          <a:srgbClr val="89DDFF"/>
                        </a:solidFill>
                        <a:highlight>
                          <a:srgbClr val="1A1B26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950">
                          <a:solidFill>
                            <a:srgbClr val="A9B1D6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s-CO" sz="950">
                          <a:solidFill>
                            <a:srgbClr val="BB9AF7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s-CO" sz="950">
                          <a:solidFill>
                            <a:srgbClr val="A9B1D6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s-CO" sz="950">
                          <a:solidFill>
                            <a:srgbClr val="0DB9D7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s-CO" sz="950">
                          <a:solidFill>
                            <a:srgbClr val="A9B1D6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 </a:t>
                      </a:r>
                      <a:r>
                        <a:rPr lang="es-CO" sz="950">
                          <a:solidFill>
                            <a:srgbClr val="89DDFF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CO" sz="950">
                          <a:solidFill>
                            <a:srgbClr val="A9B1D6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CO" sz="950">
                          <a:solidFill>
                            <a:srgbClr val="FF9E64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s-CO" sz="950">
                          <a:solidFill>
                            <a:srgbClr val="89DDFF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r>
                        <a:rPr lang="es-CO" sz="950">
                          <a:solidFill>
                            <a:srgbClr val="A9B1D6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 </a:t>
                      </a:r>
                      <a:r>
                        <a:rPr lang="es-CO" sz="950">
                          <a:solidFill>
                            <a:srgbClr val="BB9AF7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s-CO" sz="950">
                          <a:solidFill>
                            <a:srgbClr val="A9B1D6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CO" sz="950">
                          <a:solidFill>
                            <a:srgbClr val="FF9E64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1000</a:t>
                      </a:r>
                      <a:r>
                        <a:rPr lang="es-CO" sz="950">
                          <a:solidFill>
                            <a:srgbClr val="89DDFF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r>
                        <a:rPr lang="es-CO" sz="950">
                          <a:solidFill>
                            <a:srgbClr val="A9B1D6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</a:t>
                      </a:r>
                      <a:r>
                        <a:rPr lang="es-CO" sz="950">
                          <a:solidFill>
                            <a:srgbClr val="89DDFF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++</a:t>
                      </a:r>
                      <a:r>
                        <a:rPr lang="es-CO" sz="950">
                          <a:solidFill>
                            <a:srgbClr val="A9B1D6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){</a:t>
                      </a:r>
                      <a:endParaRPr sz="950">
                        <a:solidFill>
                          <a:srgbClr val="A9B1D6"/>
                        </a:solidFill>
                        <a:highlight>
                          <a:srgbClr val="1A1B26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950">
                          <a:solidFill>
                            <a:srgbClr val="A9B1D6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add </a:t>
                      </a:r>
                      <a:r>
                        <a:rPr lang="es-CO" sz="950">
                          <a:solidFill>
                            <a:srgbClr val="89DDFF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+=</a:t>
                      </a:r>
                      <a:r>
                        <a:rPr lang="es-CO" sz="950">
                          <a:solidFill>
                            <a:srgbClr val="A9B1D6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</a:t>
                      </a:r>
                      <a:r>
                        <a:rPr lang="es-CO" sz="950">
                          <a:solidFill>
                            <a:srgbClr val="89DDFF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sz="950">
                        <a:solidFill>
                          <a:srgbClr val="89DDFF"/>
                        </a:solidFill>
                        <a:highlight>
                          <a:srgbClr val="1A1B26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950">
                          <a:solidFill>
                            <a:srgbClr val="A9B1D6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}</a:t>
                      </a:r>
                      <a:endParaRPr sz="950">
                        <a:solidFill>
                          <a:srgbClr val="A9B1D6"/>
                        </a:solidFill>
                        <a:highlight>
                          <a:srgbClr val="1A1B26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950">
                          <a:solidFill>
                            <a:srgbClr val="A9B1D6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i="1" lang="es-CO" sz="950">
                          <a:solidFill>
                            <a:srgbClr val="BB9AF7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s-CO" sz="950">
                          <a:solidFill>
                            <a:srgbClr val="A9B1D6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CO" sz="950">
                          <a:solidFill>
                            <a:srgbClr val="9ECE6A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'$</a:t>
                      </a:r>
                      <a:r>
                        <a:rPr lang="es-CO" sz="950">
                          <a:solidFill>
                            <a:srgbClr val="E0AF68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</a:t>
                      </a:r>
                      <a:r>
                        <a:rPr lang="es-CO" sz="950">
                          <a:solidFill>
                            <a:srgbClr val="9ECE6A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</a:t>
                      </a:r>
                      <a:r>
                        <a:rPr lang="es-CO" sz="950">
                          <a:solidFill>
                            <a:srgbClr val="89DDFF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sz="950">
                        <a:solidFill>
                          <a:srgbClr val="89DDFF"/>
                        </a:solidFill>
                        <a:highlight>
                          <a:srgbClr val="1A1B26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950">
                          <a:solidFill>
                            <a:srgbClr val="A9B1D6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})</a:t>
                      </a:r>
                      <a:r>
                        <a:rPr lang="es-CO" sz="950">
                          <a:solidFill>
                            <a:srgbClr val="89DDFF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sz="950">
                        <a:solidFill>
                          <a:srgbClr val="89DDFF"/>
                        </a:solidFill>
                        <a:highlight>
                          <a:srgbClr val="1A1B26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s-CO" sz="950">
                          <a:solidFill>
                            <a:srgbClr val="A9B1D6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300">
                        <a:solidFill>
                          <a:srgbClr val="BB9AF7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d40b6ecbbe_1_280"/>
          <p:cNvSpPr txBox="1"/>
          <p:nvPr/>
        </p:nvSpPr>
        <p:spPr>
          <a:xfrm>
            <a:off x="456236" y="416690"/>
            <a:ext cx="9815700" cy="5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Work Sans"/>
              <a:buNone/>
            </a:pPr>
            <a:r>
              <a:rPr b="1" lang="es-CO" sz="36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Async - await</a:t>
            </a:r>
            <a:endParaRPr/>
          </a:p>
        </p:txBody>
      </p:sp>
      <p:graphicFrame>
        <p:nvGraphicFramePr>
          <p:cNvPr id="320" name="Google Shape;320;g2d40b6ecbbe_1_280"/>
          <p:cNvGraphicFramePr/>
          <p:nvPr/>
        </p:nvGraphicFramePr>
        <p:xfrm>
          <a:off x="1693841" y="14566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{543D21AD-C9DD-4570-8D7E-B579D72DB5F8}</a:tableStyleId>
              </a:tblPr>
              <a:tblGrid>
                <a:gridCol w="4458000"/>
                <a:gridCol w="4458000"/>
              </a:tblGrid>
              <a:tr h="2604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wentieth Century"/>
                        <a:buNone/>
                      </a:pPr>
                      <a:r>
                        <a:rPr lang="es-CO" sz="1800"/>
                        <a:t>Async - await.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38AA00"/>
                    </a:solidFill>
                  </a:tcPr>
                </a:tc>
                <a:tc hMerge="1"/>
              </a:tr>
              <a:tr h="3631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s-CO" sz="1150">
                          <a:solidFill>
                            <a:srgbClr val="BB9AF7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r>
                        <a:rPr lang="es-CO" sz="1150">
                          <a:solidFill>
                            <a:srgbClr val="A9B1D6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CO" sz="1150">
                          <a:solidFill>
                            <a:srgbClr val="7AA2F7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main</a:t>
                      </a:r>
                      <a:r>
                        <a:rPr lang="es-CO" sz="1150">
                          <a:solidFill>
                            <a:srgbClr val="A9B1D6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 </a:t>
                      </a:r>
                      <a:r>
                        <a:rPr lang="es-CO" sz="1150">
                          <a:solidFill>
                            <a:srgbClr val="BB9AF7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async</a:t>
                      </a:r>
                      <a:r>
                        <a:rPr lang="es-CO" sz="1150">
                          <a:solidFill>
                            <a:srgbClr val="A9B1D6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endParaRPr sz="1150">
                        <a:solidFill>
                          <a:srgbClr val="A9B1D6"/>
                        </a:solidFill>
                        <a:highlight>
                          <a:srgbClr val="1A1B26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s-CO" sz="1150">
                          <a:solidFill>
                            <a:srgbClr val="A9B1D6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CO" sz="1150">
                          <a:solidFill>
                            <a:srgbClr val="7AA2F7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</a:t>
                      </a:r>
                      <a:r>
                        <a:rPr lang="es-CO" sz="1150">
                          <a:solidFill>
                            <a:srgbClr val="A9B1D6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s-CO" sz="1150">
                          <a:solidFill>
                            <a:srgbClr val="9ECE6A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'Inicio del programa'</a:t>
                      </a:r>
                      <a:r>
                        <a:rPr lang="es-CO" sz="1150">
                          <a:solidFill>
                            <a:srgbClr val="A9B1D6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s-CO" sz="1150">
                          <a:solidFill>
                            <a:srgbClr val="89DDFF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sz="1150">
                        <a:solidFill>
                          <a:srgbClr val="89DDFF"/>
                        </a:solidFill>
                        <a:highlight>
                          <a:srgbClr val="1A1B26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t/>
                      </a:r>
                      <a:endParaRPr sz="1150">
                        <a:solidFill>
                          <a:srgbClr val="A9B1D6"/>
                        </a:solidFill>
                        <a:highlight>
                          <a:srgbClr val="1A1B26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s-CO" sz="1150">
                          <a:solidFill>
                            <a:srgbClr val="A9B1D6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CO" sz="1150">
                          <a:solidFill>
                            <a:srgbClr val="BB9AF7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try</a:t>
                      </a:r>
                      <a:r>
                        <a:rPr lang="es-CO" sz="1150">
                          <a:solidFill>
                            <a:srgbClr val="A9B1D6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endParaRPr sz="1150">
                        <a:solidFill>
                          <a:srgbClr val="A9B1D6"/>
                        </a:solidFill>
                        <a:highlight>
                          <a:srgbClr val="1A1B26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s-CO" sz="1150">
                          <a:solidFill>
                            <a:srgbClr val="A9B1D6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i="1" lang="es-CO" sz="1150">
                          <a:solidFill>
                            <a:srgbClr val="51597D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Usando async y await para esperar el resultado del Future</a:t>
                      </a:r>
                      <a:endParaRPr i="1" sz="1150">
                        <a:solidFill>
                          <a:srgbClr val="51597D"/>
                        </a:solidFill>
                        <a:highlight>
                          <a:srgbClr val="1A1B26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s-CO" sz="1150">
                          <a:solidFill>
                            <a:srgbClr val="A9B1D6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s-CO" sz="1150">
                          <a:solidFill>
                            <a:srgbClr val="0DB9D7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r>
                        <a:rPr lang="es-CO" sz="1150">
                          <a:solidFill>
                            <a:srgbClr val="A9B1D6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datos </a:t>
                      </a:r>
                      <a:r>
                        <a:rPr lang="es-CO" sz="1150">
                          <a:solidFill>
                            <a:srgbClr val="89DDFF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CO" sz="1150">
                          <a:solidFill>
                            <a:srgbClr val="A9B1D6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CO" sz="1150">
                          <a:solidFill>
                            <a:srgbClr val="BB9AF7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await</a:t>
                      </a:r>
                      <a:r>
                        <a:rPr lang="es-CO" sz="1150">
                          <a:solidFill>
                            <a:srgbClr val="A9B1D6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CO" sz="1150">
                          <a:solidFill>
                            <a:srgbClr val="7AA2F7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getAdd</a:t>
                      </a:r>
                      <a:r>
                        <a:rPr lang="es-CO" sz="1150">
                          <a:solidFill>
                            <a:srgbClr val="A9B1D6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r>
                        <a:rPr lang="es-CO" sz="1150">
                          <a:solidFill>
                            <a:srgbClr val="89DDFF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sz="1150">
                        <a:solidFill>
                          <a:srgbClr val="89DDFF"/>
                        </a:solidFill>
                        <a:highlight>
                          <a:srgbClr val="1A1B26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s-CO" sz="1150">
                          <a:solidFill>
                            <a:srgbClr val="A9B1D6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s-CO" sz="1150">
                          <a:solidFill>
                            <a:srgbClr val="7AA2F7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</a:t>
                      </a:r>
                      <a:r>
                        <a:rPr lang="es-CO" sz="1150">
                          <a:solidFill>
                            <a:srgbClr val="A9B1D6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s-CO" sz="1150">
                          <a:solidFill>
                            <a:srgbClr val="9ECE6A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'Datos recibidos: $</a:t>
                      </a:r>
                      <a:r>
                        <a:rPr lang="es-CO" sz="1150">
                          <a:solidFill>
                            <a:srgbClr val="E0AF68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datos</a:t>
                      </a:r>
                      <a:r>
                        <a:rPr lang="es-CO" sz="1150">
                          <a:solidFill>
                            <a:srgbClr val="9ECE6A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</a:t>
                      </a:r>
                      <a:r>
                        <a:rPr lang="es-CO" sz="1150">
                          <a:solidFill>
                            <a:srgbClr val="A9B1D6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s-CO" sz="1150">
                          <a:solidFill>
                            <a:srgbClr val="89DDFF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sz="1150">
                        <a:solidFill>
                          <a:srgbClr val="89DDFF"/>
                        </a:solidFill>
                        <a:highlight>
                          <a:srgbClr val="1A1B26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s-CO" sz="1150">
                          <a:solidFill>
                            <a:srgbClr val="A9B1D6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 </a:t>
                      </a:r>
                      <a:r>
                        <a:rPr lang="es-CO" sz="1150">
                          <a:solidFill>
                            <a:srgbClr val="BB9AF7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catch</a:t>
                      </a:r>
                      <a:r>
                        <a:rPr lang="es-CO" sz="1150">
                          <a:solidFill>
                            <a:srgbClr val="A9B1D6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(e) {</a:t>
                      </a:r>
                      <a:endParaRPr sz="1150">
                        <a:solidFill>
                          <a:srgbClr val="A9B1D6"/>
                        </a:solidFill>
                        <a:highlight>
                          <a:srgbClr val="1A1B26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s-CO" sz="1150">
                          <a:solidFill>
                            <a:srgbClr val="A9B1D6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s-CO" sz="1150">
                          <a:solidFill>
                            <a:srgbClr val="7AA2F7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</a:t>
                      </a:r>
                      <a:r>
                        <a:rPr lang="es-CO" sz="1150">
                          <a:solidFill>
                            <a:srgbClr val="A9B1D6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s-CO" sz="1150">
                          <a:solidFill>
                            <a:srgbClr val="9ECE6A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'Error: $</a:t>
                      </a:r>
                      <a:r>
                        <a:rPr lang="es-CO" sz="1150">
                          <a:solidFill>
                            <a:srgbClr val="E0AF68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r>
                        <a:rPr lang="es-CO" sz="1150">
                          <a:solidFill>
                            <a:srgbClr val="9ECE6A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</a:t>
                      </a:r>
                      <a:r>
                        <a:rPr lang="es-CO" sz="1150">
                          <a:solidFill>
                            <a:srgbClr val="A9B1D6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s-CO" sz="1150">
                          <a:solidFill>
                            <a:srgbClr val="89DDFF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sz="1150">
                        <a:solidFill>
                          <a:srgbClr val="89DDFF"/>
                        </a:solidFill>
                        <a:highlight>
                          <a:srgbClr val="1A1B26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s-CO" sz="1150">
                          <a:solidFill>
                            <a:srgbClr val="A9B1D6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</a:t>
                      </a:r>
                      <a:endParaRPr sz="1150">
                        <a:solidFill>
                          <a:srgbClr val="A9B1D6"/>
                        </a:solidFill>
                        <a:highlight>
                          <a:srgbClr val="1A1B26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t/>
                      </a:r>
                      <a:endParaRPr sz="1150">
                        <a:solidFill>
                          <a:srgbClr val="A9B1D6"/>
                        </a:solidFill>
                        <a:highlight>
                          <a:srgbClr val="1A1B26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s-CO" sz="1150">
                          <a:solidFill>
                            <a:srgbClr val="A9B1D6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CO" sz="1150">
                          <a:solidFill>
                            <a:srgbClr val="7AA2F7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</a:t>
                      </a:r>
                      <a:r>
                        <a:rPr lang="es-CO" sz="1150">
                          <a:solidFill>
                            <a:srgbClr val="A9B1D6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s-CO" sz="1150">
                          <a:solidFill>
                            <a:srgbClr val="9ECE6A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'Fin del programa'</a:t>
                      </a:r>
                      <a:r>
                        <a:rPr lang="es-CO" sz="1150">
                          <a:solidFill>
                            <a:srgbClr val="A9B1D6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s-CO" sz="1150">
                          <a:solidFill>
                            <a:srgbClr val="89DDFF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sz="1150">
                        <a:solidFill>
                          <a:srgbClr val="89DDFF"/>
                        </a:solidFill>
                        <a:highlight>
                          <a:srgbClr val="1A1B26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150">
                          <a:solidFill>
                            <a:srgbClr val="A9B1D6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350">
                        <a:solidFill>
                          <a:srgbClr val="BB9AF7"/>
                        </a:solidFill>
                        <a:highlight>
                          <a:srgbClr val="1A1B26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b="0" lang="es-CO" sz="15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b="0" lang="es-CO" sz="14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 b="0" sz="1400">
                        <a:solidFill>
                          <a:srgbClr val="A9B1D6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wentieth Century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wentieth Century"/>
                        <a:buNone/>
                      </a:pPr>
                      <a:r>
                        <a:t/>
                      </a:r>
                      <a:endParaRPr sz="1600"/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250">
                          <a:solidFill>
                            <a:srgbClr val="0DB9D7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Future</a:t>
                      </a:r>
                      <a:r>
                        <a:rPr lang="es-CO" sz="1250">
                          <a:solidFill>
                            <a:srgbClr val="A9B1D6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s-CO" sz="1250">
                          <a:solidFill>
                            <a:srgbClr val="0DB9D7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r>
                        <a:rPr lang="es-CO" sz="1250">
                          <a:solidFill>
                            <a:srgbClr val="A9B1D6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 </a:t>
                      </a:r>
                      <a:r>
                        <a:rPr lang="es-CO" sz="1250">
                          <a:solidFill>
                            <a:srgbClr val="7AA2F7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getAdd</a:t>
                      </a:r>
                      <a:r>
                        <a:rPr lang="es-CO" sz="1250">
                          <a:solidFill>
                            <a:srgbClr val="A9B1D6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 {</a:t>
                      </a:r>
                      <a:endParaRPr sz="1250">
                        <a:solidFill>
                          <a:srgbClr val="A9B1D6"/>
                        </a:solidFill>
                        <a:highlight>
                          <a:srgbClr val="1A1B26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250">
                          <a:solidFill>
                            <a:srgbClr val="A9B1D6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i="1" lang="es-CO" sz="1250">
                          <a:solidFill>
                            <a:srgbClr val="BB9AF7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s-CO" sz="1250">
                          <a:solidFill>
                            <a:srgbClr val="A9B1D6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CO" sz="1250">
                          <a:solidFill>
                            <a:srgbClr val="0DB9D7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Future</a:t>
                      </a:r>
                      <a:r>
                        <a:rPr lang="es-CO" sz="1250">
                          <a:solidFill>
                            <a:srgbClr val="89DDFF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s-CO" sz="1250">
                          <a:solidFill>
                            <a:srgbClr val="7AA2F7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delayed</a:t>
                      </a:r>
                      <a:r>
                        <a:rPr lang="es-CO" sz="1250">
                          <a:solidFill>
                            <a:srgbClr val="A9B1D6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s-CO" sz="1250">
                          <a:solidFill>
                            <a:srgbClr val="0DB9D7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Duration</a:t>
                      </a:r>
                      <a:r>
                        <a:rPr lang="es-CO" sz="1250">
                          <a:solidFill>
                            <a:srgbClr val="A9B1D6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(seconds</a:t>
                      </a:r>
                      <a:r>
                        <a:rPr lang="es-CO" sz="1250">
                          <a:solidFill>
                            <a:srgbClr val="BB9AF7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s-CO" sz="1250">
                          <a:solidFill>
                            <a:srgbClr val="A9B1D6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CO" sz="1250">
                          <a:solidFill>
                            <a:srgbClr val="FF9E64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s-CO" sz="1250">
                          <a:solidFill>
                            <a:srgbClr val="A9B1D6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s-CO" sz="1250">
                          <a:solidFill>
                            <a:srgbClr val="89DDFF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s-CO" sz="1250">
                          <a:solidFill>
                            <a:srgbClr val="A9B1D6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() {</a:t>
                      </a:r>
                      <a:endParaRPr sz="1250">
                        <a:solidFill>
                          <a:srgbClr val="A9B1D6"/>
                        </a:solidFill>
                        <a:highlight>
                          <a:srgbClr val="1A1B26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250">
                          <a:solidFill>
                            <a:srgbClr val="A9B1D6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i="1" lang="es-CO" sz="1250">
                          <a:solidFill>
                            <a:srgbClr val="51597D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Simulando una operación asíncrona que tarda 1 segundos en completarse</a:t>
                      </a:r>
                      <a:endParaRPr i="1" sz="1250">
                        <a:solidFill>
                          <a:srgbClr val="51597D"/>
                        </a:solidFill>
                        <a:highlight>
                          <a:srgbClr val="1A1B26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250">
                          <a:solidFill>
                            <a:srgbClr val="A9B1D6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s-CO" sz="1250">
                          <a:solidFill>
                            <a:srgbClr val="0DB9D7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s-CO" sz="1250">
                          <a:solidFill>
                            <a:srgbClr val="A9B1D6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add </a:t>
                      </a:r>
                      <a:r>
                        <a:rPr lang="es-CO" sz="1250">
                          <a:solidFill>
                            <a:srgbClr val="89DDFF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CO" sz="1250">
                          <a:solidFill>
                            <a:srgbClr val="A9B1D6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CO" sz="1250">
                          <a:solidFill>
                            <a:srgbClr val="FF9E64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s-CO" sz="1250">
                          <a:solidFill>
                            <a:srgbClr val="89DDFF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sz="1250">
                        <a:solidFill>
                          <a:srgbClr val="89DDFF"/>
                        </a:solidFill>
                        <a:highlight>
                          <a:srgbClr val="1A1B26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250">
                          <a:solidFill>
                            <a:srgbClr val="A9B1D6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s-CO" sz="1250">
                          <a:solidFill>
                            <a:srgbClr val="BB9AF7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s-CO" sz="1250">
                          <a:solidFill>
                            <a:srgbClr val="A9B1D6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s-CO" sz="1250">
                          <a:solidFill>
                            <a:srgbClr val="0DB9D7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s-CO" sz="1250">
                          <a:solidFill>
                            <a:srgbClr val="A9B1D6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 </a:t>
                      </a:r>
                      <a:r>
                        <a:rPr lang="es-CO" sz="1250">
                          <a:solidFill>
                            <a:srgbClr val="89DDFF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CO" sz="1250">
                          <a:solidFill>
                            <a:srgbClr val="A9B1D6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CO" sz="1250">
                          <a:solidFill>
                            <a:srgbClr val="FF9E64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s-CO" sz="1250">
                          <a:solidFill>
                            <a:srgbClr val="89DDFF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r>
                        <a:rPr lang="es-CO" sz="1250">
                          <a:solidFill>
                            <a:srgbClr val="A9B1D6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 </a:t>
                      </a:r>
                      <a:r>
                        <a:rPr lang="es-CO" sz="1250">
                          <a:solidFill>
                            <a:srgbClr val="BB9AF7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s-CO" sz="1250">
                          <a:solidFill>
                            <a:srgbClr val="A9B1D6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CO" sz="1250">
                          <a:solidFill>
                            <a:srgbClr val="FF9E64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1000</a:t>
                      </a:r>
                      <a:r>
                        <a:rPr lang="es-CO" sz="1250">
                          <a:solidFill>
                            <a:srgbClr val="89DDFF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r>
                        <a:rPr lang="es-CO" sz="1250">
                          <a:solidFill>
                            <a:srgbClr val="A9B1D6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</a:t>
                      </a:r>
                      <a:r>
                        <a:rPr lang="es-CO" sz="1250">
                          <a:solidFill>
                            <a:srgbClr val="89DDFF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++</a:t>
                      </a:r>
                      <a:r>
                        <a:rPr lang="es-CO" sz="1250">
                          <a:solidFill>
                            <a:srgbClr val="A9B1D6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){</a:t>
                      </a:r>
                      <a:endParaRPr sz="1250">
                        <a:solidFill>
                          <a:srgbClr val="A9B1D6"/>
                        </a:solidFill>
                        <a:highlight>
                          <a:srgbClr val="1A1B26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250">
                          <a:solidFill>
                            <a:srgbClr val="A9B1D6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add </a:t>
                      </a:r>
                      <a:r>
                        <a:rPr lang="es-CO" sz="1250">
                          <a:solidFill>
                            <a:srgbClr val="89DDFF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+=</a:t>
                      </a:r>
                      <a:r>
                        <a:rPr lang="es-CO" sz="1250">
                          <a:solidFill>
                            <a:srgbClr val="A9B1D6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</a:t>
                      </a:r>
                      <a:r>
                        <a:rPr lang="es-CO" sz="1250">
                          <a:solidFill>
                            <a:srgbClr val="89DDFF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sz="1250">
                        <a:solidFill>
                          <a:srgbClr val="89DDFF"/>
                        </a:solidFill>
                        <a:highlight>
                          <a:srgbClr val="1A1B26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250">
                          <a:solidFill>
                            <a:srgbClr val="A9B1D6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}</a:t>
                      </a:r>
                      <a:endParaRPr sz="1250">
                        <a:solidFill>
                          <a:srgbClr val="A9B1D6"/>
                        </a:solidFill>
                        <a:highlight>
                          <a:srgbClr val="1A1B26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250">
                          <a:solidFill>
                            <a:srgbClr val="A9B1D6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i="1" lang="es-CO" sz="1250">
                          <a:solidFill>
                            <a:srgbClr val="BB9AF7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s-CO" sz="1250">
                          <a:solidFill>
                            <a:srgbClr val="A9B1D6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CO" sz="1250">
                          <a:solidFill>
                            <a:srgbClr val="9ECE6A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'$</a:t>
                      </a:r>
                      <a:r>
                        <a:rPr lang="es-CO" sz="1250">
                          <a:solidFill>
                            <a:srgbClr val="E0AF68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</a:t>
                      </a:r>
                      <a:r>
                        <a:rPr lang="es-CO" sz="1250">
                          <a:solidFill>
                            <a:srgbClr val="9ECE6A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</a:t>
                      </a:r>
                      <a:r>
                        <a:rPr lang="es-CO" sz="1250">
                          <a:solidFill>
                            <a:srgbClr val="89DDFF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sz="1250">
                        <a:solidFill>
                          <a:srgbClr val="89DDFF"/>
                        </a:solidFill>
                        <a:highlight>
                          <a:srgbClr val="1A1B26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250">
                          <a:solidFill>
                            <a:srgbClr val="A9B1D6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})</a:t>
                      </a:r>
                      <a:r>
                        <a:rPr lang="es-CO" sz="1250">
                          <a:solidFill>
                            <a:srgbClr val="89DDFF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sz="1250">
                        <a:solidFill>
                          <a:srgbClr val="89DDFF"/>
                        </a:solidFill>
                        <a:highlight>
                          <a:srgbClr val="1A1B26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250">
                          <a:solidFill>
                            <a:srgbClr val="A9B1D6"/>
                          </a:solidFill>
                          <a:highlight>
                            <a:srgbClr val="1A1B2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250">
                        <a:solidFill>
                          <a:srgbClr val="A9B1D6"/>
                        </a:solidFill>
                        <a:highlight>
                          <a:srgbClr val="1A1B26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wentieth Century"/>
                        <a:buNone/>
                      </a:pPr>
                      <a:r>
                        <a:t/>
                      </a:r>
                      <a:endParaRPr>
                        <a:solidFill>
                          <a:srgbClr val="0DB9D7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"/>
          <p:cNvSpPr txBox="1"/>
          <p:nvPr/>
        </p:nvSpPr>
        <p:spPr>
          <a:xfrm>
            <a:off x="1074875" y="2027500"/>
            <a:ext cx="36180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AA00"/>
              </a:buClr>
              <a:buSzPts val="3600"/>
              <a:buFont typeface="Work Sans"/>
              <a:buNone/>
            </a:pPr>
            <a:r>
              <a:rPr b="1" lang="es-CO" sz="360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Características</a:t>
            </a:r>
            <a:endParaRPr/>
          </a:p>
        </p:txBody>
      </p:sp>
      <p:sp>
        <p:nvSpPr>
          <p:cNvPr id="189" name="Google Shape;189;p7"/>
          <p:cNvSpPr txBox="1"/>
          <p:nvPr/>
        </p:nvSpPr>
        <p:spPr>
          <a:xfrm>
            <a:off x="1074875" y="3054675"/>
            <a:ext cx="5802300" cy="3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Dart se diseñó con el objetivo de hacer el proceso de desarrollo lo más cómodo y rápido posible para los desarrolladores</a:t>
            </a:r>
            <a:endParaRPr sz="1600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¿Dónde se puede utilizar DART?</a:t>
            </a:r>
            <a:endParaRPr sz="1600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indent="-273050" lvl="0" marL="28575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Light"/>
              <a:buChar char="•"/>
            </a:pPr>
            <a:r>
              <a:rPr lang="es-CO" sz="16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En aplicaciones web, utilizando la librería de arte: html y el transpilador para transformar el código en Dart en JavaScript, o utilizando </a:t>
            </a:r>
            <a:r>
              <a:rPr i="1" lang="es-CO" sz="16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frameworks </a:t>
            </a:r>
            <a:r>
              <a:rPr lang="es-CO" sz="16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como AngularDart.</a:t>
            </a:r>
            <a:endParaRPr sz="1600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indent="-273050" lvl="0" marL="28575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Light"/>
              <a:buChar char="•"/>
            </a:pPr>
            <a:r>
              <a:rPr lang="es-CO" sz="16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En servidores, utilizando las librerías de arte: http y arte: io. También hay varios frameworks que se pueden utilizar, como por ejemplo Aqueduct.</a:t>
            </a:r>
            <a:endParaRPr sz="1600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indent="-273050" lvl="0" marL="28575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Light"/>
              <a:buChar char="•"/>
            </a:pPr>
            <a:r>
              <a:rPr lang="es-CO" sz="16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En aplicaciones de consola.</a:t>
            </a:r>
            <a:endParaRPr sz="1600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indent="-273050" lvl="0" marL="28575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Light"/>
              <a:buChar char="•"/>
            </a:pPr>
            <a:r>
              <a:rPr lang="es-CO" sz="16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En aplicaciones móviles gracias a Flutter.</a:t>
            </a:r>
            <a:endParaRPr sz="1600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cxnSp>
        <p:nvCxnSpPr>
          <p:cNvPr id="190" name="Google Shape;190;p7"/>
          <p:cNvCxnSpPr/>
          <p:nvPr/>
        </p:nvCxnSpPr>
        <p:spPr>
          <a:xfrm>
            <a:off x="1157468" y="2704095"/>
            <a:ext cx="1425934" cy="0"/>
          </a:xfrm>
          <a:prstGeom prst="straightConnector1">
            <a:avLst/>
          </a:prstGeom>
          <a:noFill/>
          <a:ln cap="flat" cmpd="sng" w="12700">
            <a:solidFill>
              <a:srgbClr val="4D4D4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91" name="Google Shape;191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2000" y="2027500"/>
            <a:ext cx="5143424" cy="3456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"/>
          <p:cNvSpPr txBox="1"/>
          <p:nvPr/>
        </p:nvSpPr>
        <p:spPr>
          <a:xfrm>
            <a:off x="456236" y="416690"/>
            <a:ext cx="9815809" cy="527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Work Sans"/>
              <a:buNone/>
            </a:pPr>
            <a:r>
              <a:rPr b="1" lang="es-CO" sz="36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Programas requeridos</a:t>
            </a:r>
            <a:endParaRPr/>
          </a:p>
        </p:txBody>
      </p:sp>
      <p:graphicFrame>
        <p:nvGraphicFramePr>
          <p:cNvPr id="197" name="Google Shape;197;p9"/>
          <p:cNvGraphicFramePr/>
          <p:nvPr/>
        </p:nvGraphicFramePr>
        <p:xfrm>
          <a:off x="1023938" y="2286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{543D21AD-C9DD-4570-8D7E-B579D72DB5F8}</a:tableStyleId>
              </a:tblPr>
              <a:tblGrid>
                <a:gridCol w="4860125"/>
                <a:gridCol w="48601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Programas requeridos</a:t>
                      </a:r>
                      <a:endParaRPr sz="1800"/>
                    </a:p>
                  </a:txBody>
                  <a:tcPr marT="45725" marB="45725" marR="103400" marL="1034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Temas VsCode: </a:t>
                      </a:r>
                      <a:endParaRPr/>
                    </a:p>
                  </a:txBody>
                  <a:tcPr marT="45725" marB="45725" marR="103400" marL="103400">
                    <a:solidFill>
                      <a:schemeClr val="dk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VS Code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Postman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Android studio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wentieth Century"/>
                        <a:buNone/>
                      </a:pPr>
                      <a:r>
                        <a:t/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Plugins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Awesome Flutter Snippets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Bracket Pair Colorizer 2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Dart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Flutter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Material Icon Theme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Paste JSON as Code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Terminal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103400" marL="1034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wentieth Century"/>
                        <a:buNone/>
                      </a:pPr>
                      <a:r>
                        <a:t/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Tokio Night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Better  comments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Pubspec Assist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103400" marL="103400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d40b6ecbbe_1_2"/>
          <p:cNvSpPr txBox="1"/>
          <p:nvPr/>
        </p:nvSpPr>
        <p:spPr>
          <a:xfrm>
            <a:off x="1074875" y="2027500"/>
            <a:ext cx="65271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AA00"/>
              </a:buClr>
              <a:buSzPts val="3600"/>
              <a:buFont typeface="Work Sans"/>
              <a:buNone/>
            </a:pPr>
            <a:r>
              <a:rPr b="1" lang="es-CO" sz="360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¿Por qué DART?</a:t>
            </a:r>
            <a:endParaRPr/>
          </a:p>
        </p:txBody>
      </p:sp>
      <p:sp>
        <p:nvSpPr>
          <p:cNvPr id="203" name="Google Shape;203;g2d40b6ecbbe_1_2"/>
          <p:cNvSpPr txBox="1"/>
          <p:nvPr/>
        </p:nvSpPr>
        <p:spPr>
          <a:xfrm>
            <a:off x="1074875" y="3054675"/>
            <a:ext cx="5802300" cy="3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Light"/>
              <a:buChar char="•"/>
            </a:pPr>
            <a:r>
              <a:rPr lang="es-CO" sz="16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Aot: (Ahead of time): Compilado a un rápido y predecible código nativo</a:t>
            </a:r>
            <a:endParaRPr sz="1600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Light"/>
              <a:buChar char="•"/>
            </a:pPr>
            <a:r>
              <a:rPr lang="es-CO" sz="16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Puede ser JIT (Just in Time): Compilado para una velocidad excepcional de desarrollo</a:t>
            </a:r>
            <a:endParaRPr sz="1600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Light"/>
              <a:buChar char="•"/>
            </a:pPr>
            <a:r>
              <a:rPr lang="es-CO" sz="16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Hace fácil la creación de animaciones y </a:t>
            </a:r>
            <a:r>
              <a:rPr lang="es-CO" sz="16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transiciones</a:t>
            </a:r>
            <a:r>
              <a:rPr lang="es-CO" sz="16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 que corren a 60 fps(frames por segundo)</a:t>
            </a:r>
            <a:endParaRPr sz="1600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Light"/>
              <a:buChar char="•"/>
            </a:pPr>
            <a:r>
              <a:rPr lang="es-CO" sz="16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Al ser compilado en código nativo no hay puentes innecesarios para correr el código.</a:t>
            </a:r>
            <a:endParaRPr sz="1600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Light"/>
              <a:buChar char="•"/>
            </a:pPr>
            <a:r>
              <a:rPr lang="es-CO" sz="16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Dart le permite a flutter evitar el diseño en archivos independientes como JSX o XML</a:t>
            </a:r>
            <a:endParaRPr sz="1600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cxnSp>
        <p:nvCxnSpPr>
          <p:cNvPr id="204" name="Google Shape;204;g2d40b6ecbbe_1_2"/>
          <p:cNvCxnSpPr/>
          <p:nvPr/>
        </p:nvCxnSpPr>
        <p:spPr>
          <a:xfrm>
            <a:off x="1157468" y="2704095"/>
            <a:ext cx="1425900" cy="0"/>
          </a:xfrm>
          <a:prstGeom prst="straightConnector1">
            <a:avLst/>
          </a:prstGeom>
          <a:noFill/>
          <a:ln cap="flat" cmpd="sng" w="12700">
            <a:solidFill>
              <a:srgbClr val="4D4D4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05" name="Google Shape;205;g2d40b6ecbbe_1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2000" y="2027500"/>
            <a:ext cx="5143424" cy="3456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d40b6ecbbe_1_30"/>
          <p:cNvSpPr txBox="1"/>
          <p:nvPr/>
        </p:nvSpPr>
        <p:spPr>
          <a:xfrm>
            <a:off x="1074875" y="2027500"/>
            <a:ext cx="110100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AA00"/>
              </a:buClr>
              <a:buSzPts val="3600"/>
              <a:buFont typeface="Work Sans"/>
              <a:buNone/>
            </a:pPr>
            <a:r>
              <a:rPr b="1" lang="es-CO" sz="360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¿Dónde desarrollar con DART?</a:t>
            </a:r>
            <a:endParaRPr/>
          </a:p>
        </p:txBody>
      </p:sp>
      <p:sp>
        <p:nvSpPr>
          <p:cNvPr id="211" name="Google Shape;211;g2d40b6ecbbe_1_30"/>
          <p:cNvSpPr txBox="1"/>
          <p:nvPr/>
        </p:nvSpPr>
        <p:spPr>
          <a:xfrm>
            <a:off x="1074875" y="3054675"/>
            <a:ext cx="58023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Light"/>
              <a:buChar char="•"/>
            </a:pPr>
            <a:r>
              <a:rPr lang="es-CO" sz="16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En el link </a:t>
            </a:r>
            <a:r>
              <a:rPr lang="es-CO" sz="1600" u="sng">
                <a:solidFill>
                  <a:schemeClr val="hlink"/>
                </a:solidFill>
                <a:latin typeface="Work Sans Light"/>
                <a:ea typeface="Work Sans Light"/>
                <a:cs typeface="Work Sans Light"/>
                <a:sym typeface="Work Sans Light"/>
                <a:hlinkClick r:id="rId4"/>
              </a:rPr>
              <a:t>https://dartpad.dev/</a:t>
            </a:r>
            <a:r>
              <a:rPr lang="es-CO" sz="16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 se pueden realizar algoritmos que no requieran entrada por teclado por consola o en visual studio code</a:t>
            </a:r>
            <a:endParaRPr sz="1600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cxnSp>
        <p:nvCxnSpPr>
          <p:cNvPr id="212" name="Google Shape;212;g2d40b6ecbbe_1_30"/>
          <p:cNvCxnSpPr/>
          <p:nvPr/>
        </p:nvCxnSpPr>
        <p:spPr>
          <a:xfrm>
            <a:off x="1157468" y="2704095"/>
            <a:ext cx="1425900" cy="0"/>
          </a:xfrm>
          <a:prstGeom prst="straightConnector1">
            <a:avLst/>
          </a:prstGeom>
          <a:noFill/>
          <a:ln cap="flat" cmpd="sng" w="12700">
            <a:solidFill>
              <a:srgbClr val="4D4D4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3" name="Google Shape;213;g2d40b6ecbbe_1_30"/>
          <p:cNvSpPr/>
          <p:nvPr/>
        </p:nvSpPr>
        <p:spPr>
          <a:xfrm>
            <a:off x="1551350" y="3967900"/>
            <a:ext cx="5220900" cy="2352300"/>
          </a:xfrm>
          <a:prstGeom prst="rect">
            <a:avLst/>
          </a:prstGeom>
          <a:solidFill>
            <a:srgbClr val="000000"/>
          </a:solidFill>
          <a:ln cap="flat" cmpd="sng" w="158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solidFill>
                  <a:srgbClr val="BB9AF7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s-CO" sz="1800" u="none" cap="none" strike="noStrike">
                <a:solidFill>
                  <a:srgbClr val="A9B1D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-CO" sz="1800" u="none" cap="none" strike="noStrike">
                <a:solidFill>
                  <a:srgbClr val="7AA2F7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b="0" i="0" lang="es-CO" sz="1800" u="none" cap="none" strike="noStrike">
                <a:solidFill>
                  <a:srgbClr val="A9B1D6"/>
                </a:solidFill>
                <a:latin typeface="Consolas"/>
                <a:ea typeface="Consolas"/>
                <a:cs typeface="Consolas"/>
                <a:sym typeface="Consolas"/>
              </a:rPr>
              <a:t>(){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CO" sz="1800">
                <a:solidFill>
                  <a:srgbClr val="A9B1D6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es-CO" sz="1800">
                <a:solidFill>
                  <a:srgbClr val="7AA2F7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s-CO" sz="1800">
                <a:solidFill>
                  <a:srgbClr val="A9B1D6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s-CO" sz="1800">
                <a:solidFill>
                  <a:srgbClr val="85D0B7"/>
                </a:solidFill>
                <a:latin typeface="Consolas"/>
                <a:ea typeface="Consolas"/>
                <a:cs typeface="Consolas"/>
                <a:sym typeface="Consolas"/>
              </a:rPr>
              <a:t>'Hello World'</a:t>
            </a:r>
            <a:r>
              <a:rPr b="0" lang="es-CO" sz="1800">
                <a:solidFill>
                  <a:srgbClr val="A9B1D6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lang="es-CO" sz="18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sz="1800">
              <a:solidFill>
                <a:srgbClr val="A9B1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CO" sz="1800">
                <a:solidFill>
                  <a:srgbClr val="A9B1D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s-CO" sz="1800">
                <a:solidFill>
                  <a:srgbClr val="A9B1D6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sz="1800">
              <a:solidFill>
                <a:srgbClr val="A9B1D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14" name="Google Shape;214;g2d40b6ecbbe_1_30"/>
          <p:cNvPicPr preferRelativeResize="0"/>
          <p:nvPr>
            <p:ph idx="4294967295" type="body"/>
          </p:nvPr>
        </p:nvPicPr>
        <p:blipFill rotWithShape="1">
          <a:blip r:embed="rId5">
            <a:alphaModFix/>
          </a:blip>
          <a:srcRect b="0" l="0" r="21160" t="0"/>
          <a:stretch/>
        </p:blipFill>
        <p:spPr>
          <a:xfrm>
            <a:off x="6982875" y="2766100"/>
            <a:ext cx="5159400" cy="355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d40b6ecbbe_1_38"/>
          <p:cNvSpPr txBox="1"/>
          <p:nvPr/>
        </p:nvSpPr>
        <p:spPr>
          <a:xfrm>
            <a:off x="456236" y="416690"/>
            <a:ext cx="9815700" cy="5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Work Sans"/>
              <a:buNone/>
            </a:pPr>
            <a:r>
              <a:rPr b="1" lang="es-CO" sz="36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Tipos de Datos String</a:t>
            </a:r>
            <a:endParaRPr/>
          </a:p>
        </p:txBody>
      </p:sp>
      <p:sp>
        <p:nvSpPr>
          <p:cNvPr id="220" name="Google Shape;220;g2d40b6ecbbe_1_38"/>
          <p:cNvSpPr txBox="1"/>
          <p:nvPr/>
        </p:nvSpPr>
        <p:spPr>
          <a:xfrm>
            <a:off x="1024128" y="2286000"/>
            <a:ext cx="9720000" cy="4023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45700" spcFirstLastPara="1" rIns="45700" wrap="square" tIns="45700">
            <a:normAutofit lnSpcReduction="20000"/>
          </a:bodyPr>
          <a:lstStyle/>
          <a:p>
            <a:pPr indent="-1397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2200"/>
              <a:buFont typeface="Twentieth Century"/>
              <a:buChar char=" "/>
            </a:pPr>
            <a:r>
              <a:rPr lang="es-CO" sz="2200">
                <a:solidFill>
                  <a:srgbClr val="0DB9D7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endParaRPr sz="2200">
              <a:solidFill>
                <a:srgbClr val="A9B1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1CADE4"/>
              </a:buClr>
              <a:buSzPts val="2200"/>
              <a:buFont typeface="Twentieth Century"/>
              <a:buChar char=" "/>
            </a:pPr>
            <a:r>
              <a:rPr lang="es-CO" sz="2200">
                <a:solidFill>
                  <a:srgbClr val="BB9AF7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s-CO" sz="2200">
                <a:solidFill>
                  <a:srgbClr val="A9B1D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O" sz="2200">
                <a:solidFill>
                  <a:srgbClr val="7AA2F7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s-CO" sz="2200">
                <a:solidFill>
                  <a:srgbClr val="A9B1D6"/>
                </a:solidFill>
                <a:latin typeface="Consolas"/>
                <a:ea typeface="Consolas"/>
                <a:cs typeface="Consolas"/>
                <a:sym typeface="Consolas"/>
              </a:rPr>
              <a:t>(){</a:t>
            </a:r>
            <a:endParaRPr sz="2200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1CADE4"/>
              </a:buClr>
              <a:buSzPts val="2200"/>
              <a:buFont typeface="Twentieth Century"/>
              <a:buChar char=" "/>
            </a:pPr>
            <a:r>
              <a:rPr lang="es-CO" sz="2200">
                <a:solidFill>
                  <a:srgbClr val="A9B1D6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lang="es-CO" sz="2200">
                <a:solidFill>
                  <a:srgbClr val="BB9AF7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s-CO" sz="2200">
                <a:solidFill>
                  <a:srgbClr val="A9B1D6"/>
                </a:solidFill>
                <a:latin typeface="Consolas"/>
                <a:ea typeface="Consolas"/>
                <a:cs typeface="Consolas"/>
                <a:sym typeface="Consolas"/>
              </a:rPr>
              <a:t> nombre </a:t>
            </a:r>
            <a:r>
              <a:rPr lang="es-CO" sz="22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CO" sz="2200">
                <a:solidFill>
                  <a:srgbClr val="A9B1D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O" sz="2200">
                <a:solidFill>
                  <a:srgbClr val="85D0B7"/>
                </a:solidFill>
                <a:latin typeface="Consolas"/>
                <a:ea typeface="Consolas"/>
                <a:cs typeface="Consolas"/>
                <a:sym typeface="Consolas"/>
              </a:rPr>
              <a:t>'Diego'</a:t>
            </a:r>
            <a:r>
              <a:rPr lang="es-CO" sz="22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200">
              <a:solidFill>
                <a:srgbClr val="A9B1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1CADE4"/>
              </a:buClr>
              <a:buSzPts val="2200"/>
              <a:buFont typeface="Twentieth Century"/>
              <a:buChar char=" "/>
            </a:pPr>
            <a:r>
              <a:rPr lang="es-CO" sz="2200">
                <a:solidFill>
                  <a:srgbClr val="A9B1D6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lang="es-CO" sz="2200">
                <a:solidFill>
                  <a:srgbClr val="BB9AF7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s-CO" sz="2200">
                <a:solidFill>
                  <a:srgbClr val="A9B1D6"/>
                </a:solidFill>
                <a:latin typeface="Consolas"/>
                <a:ea typeface="Consolas"/>
                <a:cs typeface="Consolas"/>
                <a:sym typeface="Consolas"/>
              </a:rPr>
              <a:t> apellidos </a:t>
            </a:r>
            <a:r>
              <a:rPr lang="es-CO" sz="22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CO" sz="2200">
                <a:solidFill>
                  <a:srgbClr val="A9B1D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O" sz="2200">
                <a:solidFill>
                  <a:srgbClr val="85D0B7"/>
                </a:solidFill>
                <a:latin typeface="Consolas"/>
                <a:ea typeface="Consolas"/>
                <a:cs typeface="Consolas"/>
                <a:sym typeface="Consolas"/>
              </a:rPr>
              <a:t>'López'</a:t>
            </a:r>
            <a:r>
              <a:rPr lang="es-CO" sz="22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200">
              <a:solidFill>
                <a:srgbClr val="A9B1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1CADE4"/>
              </a:buClr>
              <a:buSzPts val="2200"/>
              <a:buFont typeface="Twentieth Century"/>
              <a:buChar char=" "/>
            </a:pPr>
            <a:r>
              <a:rPr lang="es-CO" sz="2200">
                <a:solidFill>
                  <a:srgbClr val="A9B1D6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i="1" lang="es-CO" sz="2200">
                <a:solidFill>
                  <a:srgbClr val="444B6A"/>
                </a:solidFill>
                <a:latin typeface="Consolas"/>
                <a:ea typeface="Consolas"/>
                <a:cs typeface="Consolas"/>
                <a:sym typeface="Consolas"/>
              </a:rPr>
              <a:t>//String nombre= 'López';</a:t>
            </a:r>
            <a:endParaRPr sz="2200">
              <a:solidFill>
                <a:srgbClr val="A9B1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1CADE4"/>
              </a:buClr>
              <a:buSzPts val="2200"/>
              <a:buFont typeface="Twentieth Century"/>
              <a:buChar char=" "/>
            </a:pPr>
            <a:r>
              <a:rPr lang="es-CO" sz="2200">
                <a:solidFill>
                  <a:srgbClr val="A9B1D6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i="1" lang="es-CO" sz="2200">
                <a:solidFill>
                  <a:srgbClr val="444B6A"/>
                </a:solidFill>
                <a:latin typeface="Consolas"/>
                <a:ea typeface="Consolas"/>
                <a:cs typeface="Consolas"/>
                <a:sym typeface="Consolas"/>
              </a:rPr>
              <a:t>//final nombre= 'López';</a:t>
            </a:r>
            <a:endParaRPr sz="2200">
              <a:solidFill>
                <a:srgbClr val="A9B1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1CADE4"/>
              </a:buClr>
              <a:buSzPts val="2200"/>
              <a:buFont typeface="Twentieth Century"/>
              <a:buChar char=" "/>
            </a:pPr>
            <a:r>
              <a:rPr lang="es-CO" sz="2200">
                <a:solidFill>
                  <a:srgbClr val="A9B1D6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lang="es-CO" sz="2200">
                <a:solidFill>
                  <a:srgbClr val="7AA2F7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s-CO" sz="2200">
                <a:solidFill>
                  <a:srgbClr val="A9B1D6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CO" sz="2200">
                <a:solidFill>
                  <a:srgbClr val="85D0B7"/>
                </a:solidFill>
                <a:latin typeface="Consolas"/>
                <a:ea typeface="Consolas"/>
                <a:cs typeface="Consolas"/>
                <a:sym typeface="Consolas"/>
              </a:rPr>
              <a:t>'$</a:t>
            </a:r>
            <a:r>
              <a:rPr lang="es-CO" sz="2200">
                <a:solidFill>
                  <a:srgbClr val="E0687A"/>
                </a:solidFill>
                <a:latin typeface="Consolas"/>
                <a:ea typeface="Consolas"/>
                <a:cs typeface="Consolas"/>
                <a:sym typeface="Consolas"/>
              </a:rPr>
              <a:t>nombre</a:t>
            </a:r>
            <a:r>
              <a:rPr lang="es-CO" sz="2200">
                <a:solidFill>
                  <a:srgbClr val="85D0B7"/>
                </a:solidFill>
                <a:latin typeface="Consolas"/>
                <a:ea typeface="Consolas"/>
                <a:cs typeface="Consolas"/>
                <a:sym typeface="Consolas"/>
              </a:rPr>
              <a:t> $</a:t>
            </a:r>
            <a:r>
              <a:rPr lang="es-CO" sz="2200">
                <a:solidFill>
                  <a:srgbClr val="E0687A"/>
                </a:solidFill>
                <a:latin typeface="Consolas"/>
                <a:ea typeface="Consolas"/>
                <a:cs typeface="Consolas"/>
                <a:sym typeface="Consolas"/>
              </a:rPr>
              <a:t>apellidos</a:t>
            </a:r>
            <a:r>
              <a:rPr lang="es-CO" sz="2200">
                <a:solidFill>
                  <a:srgbClr val="85D0B7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s-CO" sz="2200">
                <a:solidFill>
                  <a:srgbClr val="A9B1D6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-CO" sz="22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200">
              <a:solidFill>
                <a:srgbClr val="A9B1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1CADE4"/>
              </a:buClr>
              <a:buSzPts val="2200"/>
              <a:buFont typeface="Twentieth Century"/>
              <a:buChar char=" "/>
            </a:pPr>
            <a:r>
              <a:rPr lang="es-CO" sz="2200">
                <a:solidFill>
                  <a:srgbClr val="A9B1D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s-CO" sz="2200">
                <a:solidFill>
                  <a:srgbClr val="A9B1D6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2200">
              <a:solidFill>
                <a:srgbClr val="A9B1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1" name="Google Shape;221;g2d40b6ecbbe_1_38"/>
          <p:cNvSpPr/>
          <p:nvPr/>
        </p:nvSpPr>
        <p:spPr>
          <a:xfrm>
            <a:off x="7169426" y="2531165"/>
            <a:ext cx="3220200" cy="3366000"/>
          </a:xfrm>
          <a:prstGeom prst="rect">
            <a:avLst/>
          </a:prstGeom>
          <a:solidFill>
            <a:srgbClr val="000000"/>
          </a:solidFill>
          <a:ln cap="flat" cmpd="sng" w="158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Una variable const no puede ser algo a calcular a la hora de la ejecución, es decir, deben ser inicializadas con un valor constante.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Una final, aunque inmutable (es decir, su valor no puede cambiar), sí que se puede inicializar con algo en run-time: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d40b6ecbbe_1_49"/>
          <p:cNvSpPr txBox="1"/>
          <p:nvPr/>
        </p:nvSpPr>
        <p:spPr>
          <a:xfrm>
            <a:off x="456236" y="416690"/>
            <a:ext cx="9815700" cy="5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Work Sans"/>
              <a:buNone/>
            </a:pPr>
            <a:r>
              <a:rPr b="1" lang="es-CO" sz="36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Tipos de Datos Numéricos</a:t>
            </a:r>
            <a:endParaRPr/>
          </a:p>
        </p:txBody>
      </p:sp>
      <p:sp>
        <p:nvSpPr>
          <p:cNvPr id="227" name="Google Shape;227;g2d40b6ecbbe_1_49"/>
          <p:cNvSpPr txBox="1"/>
          <p:nvPr/>
        </p:nvSpPr>
        <p:spPr>
          <a:xfrm>
            <a:off x="1291203" y="2190600"/>
            <a:ext cx="9720000" cy="4023300"/>
          </a:xfrm>
          <a:prstGeom prst="rect">
            <a:avLst/>
          </a:prstGeom>
          <a:solidFill>
            <a:srgbClr val="000000"/>
          </a:solidFill>
          <a:ln cap="flat" cmpd="sng" w="158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normAutofit lnSpcReduction="20000"/>
          </a:bodyPr>
          <a:lstStyle/>
          <a:p>
            <a:pPr indent="-1397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2200"/>
              <a:buFont typeface="Twentieth Century"/>
              <a:buChar char=" "/>
            </a:pPr>
            <a:r>
              <a:rPr lang="es-CO" sz="2200">
                <a:solidFill>
                  <a:srgbClr val="BB9AF7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s-CO" sz="2200">
                <a:solidFill>
                  <a:srgbClr val="A9B1D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O" sz="2200">
                <a:solidFill>
                  <a:srgbClr val="7AA2F7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s-CO" sz="2200">
                <a:solidFill>
                  <a:srgbClr val="A9B1D6"/>
                </a:solidFill>
                <a:latin typeface="Consolas"/>
                <a:ea typeface="Consolas"/>
                <a:cs typeface="Consolas"/>
                <a:sym typeface="Consolas"/>
              </a:rPr>
              <a:t>(){</a:t>
            </a:r>
            <a:endParaRPr sz="2200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1CADE4"/>
              </a:buClr>
              <a:buSzPts val="2200"/>
              <a:buFont typeface="Twentieth Century"/>
              <a:buChar char=" "/>
            </a:pPr>
            <a:r>
              <a:rPr lang="es-CO" sz="2200">
                <a:solidFill>
                  <a:srgbClr val="A9B1D6"/>
                </a:solidFill>
                <a:latin typeface="Consolas"/>
                <a:ea typeface="Consolas"/>
                <a:cs typeface="Consolas"/>
                <a:sym typeface="Consolas"/>
              </a:rPr>
              <a:t>           </a:t>
            </a:r>
            <a:r>
              <a:rPr i="1" lang="es-CO" sz="2200">
                <a:solidFill>
                  <a:srgbClr val="444B6A"/>
                </a:solidFill>
                <a:latin typeface="Consolas"/>
                <a:ea typeface="Consolas"/>
                <a:cs typeface="Consolas"/>
                <a:sym typeface="Consolas"/>
              </a:rPr>
              <a:t>//Números</a:t>
            </a:r>
            <a:endParaRPr sz="2200">
              <a:solidFill>
                <a:srgbClr val="A9B1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1CADE4"/>
              </a:buClr>
              <a:buSzPts val="2200"/>
              <a:buFont typeface="Twentieth Century"/>
              <a:buChar char=" "/>
            </a:pPr>
            <a:r>
              <a:rPr lang="es-CO" sz="2200">
                <a:solidFill>
                  <a:srgbClr val="A9B1D6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lang="es-CO" sz="2200">
                <a:solidFill>
                  <a:srgbClr val="0DB9D7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CO" sz="2200">
                <a:solidFill>
                  <a:srgbClr val="A9B1D6"/>
                </a:solidFill>
                <a:latin typeface="Consolas"/>
                <a:ea typeface="Consolas"/>
                <a:cs typeface="Consolas"/>
                <a:sym typeface="Consolas"/>
              </a:rPr>
              <a:t> empleados </a:t>
            </a:r>
            <a:r>
              <a:rPr lang="es-CO" sz="22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CO" sz="2200">
                <a:solidFill>
                  <a:srgbClr val="A9B1D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O" sz="2200">
                <a:solidFill>
                  <a:srgbClr val="C0768E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s-CO" sz="22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200">
              <a:solidFill>
                <a:srgbClr val="A9B1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1CADE4"/>
              </a:buClr>
              <a:buSzPts val="2200"/>
              <a:buFont typeface="Twentieth Century"/>
              <a:buChar char=" "/>
            </a:pPr>
            <a:r>
              <a:rPr lang="es-CO" sz="2200">
                <a:solidFill>
                  <a:srgbClr val="A9B1D6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lang="es-CO" sz="2200">
                <a:solidFill>
                  <a:srgbClr val="0DB9D7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s-CO" sz="2200">
                <a:solidFill>
                  <a:srgbClr val="A9B1D6"/>
                </a:solidFill>
                <a:latin typeface="Consolas"/>
                <a:ea typeface="Consolas"/>
                <a:cs typeface="Consolas"/>
                <a:sym typeface="Consolas"/>
              </a:rPr>
              <a:t> salario </a:t>
            </a:r>
            <a:r>
              <a:rPr lang="es-CO" sz="22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CO" sz="2200">
                <a:solidFill>
                  <a:srgbClr val="A9B1D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O" sz="2200">
                <a:solidFill>
                  <a:srgbClr val="C0768E"/>
                </a:solidFill>
                <a:latin typeface="Consolas"/>
                <a:ea typeface="Consolas"/>
                <a:cs typeface="Consolas"/>
                <a:sym typeface="Consolas"/>
              </a:rPr>
              <a:t>500.50</a:t>
            </a:r>
            <a:r>
              <a:rPr lang="es-CO" sz="22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200">
              <a:solidFill>
                <a:srgbClr val="A9B1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1CADE4"/>
              </a:buClr>
              <a:buSzPts val="2200"/>
              <a:buFont typeface="Twentieth Century"/>
              <a:buChar char=" "/>
            </a:pPr>
            <a:br>
              <a:rPr lang="es-CO" sz="2200">
                <a:solidFill>
                  <a:srgbClr val="A9B1D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-CO" sz="2200">
                <a:solidFill>
                  <a:srgbClr val="A9B1D6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lang="es-CO" sz="2200">
                <a:solidFill>
                  <a:srgbClr val="7AA2F7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s-CO" sz="2200">
                <a:solidFill>
                  <a:srgbClr val="A9B1D6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CO" sz="2200">
                <a:solidFill>
                  <a:srgbClr val="85D0B7"/>
                </a:solidFill>
                <a:latin typeface="Consolas"/>
                <a:ea typeface="Consolas"/>
                <a:cs typeface="Consolas"/>
                <a:sym typeface="Consolas"/>
              </a:rPr>
              <a:t>'$</a:t>
            </a:r>
            <a:r>
              <a:rPr lang="es-CO" sz="2200">
                <a:solidFill>
                  <a:srgbClr val="E0687A"/>
                </a:solidFill>
                <a:latin typeface="Consolas"/>
                <a:ea typeface="Consolas"/>
                <a:cs typeface="Consolas"/>
                <a:sym typeface="Consolas"/>
              </a:rPr>
              <a:t>empleados</a:t>
            </a:r>
            <a:r>
              <a:rPr lang="es-CO" sz="2200">
                <a:solidFill>
                  <a:srgbClr val="85D0B7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s-CO" sz="2200">
                <a:solidFill>
                  <a:srgbClr val="A9B1D6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-CO" sz="22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200">
              <a:solidFill>
                <a:srgbClr val="A9B1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1CADE4"/>
              </a:buClr>
              <a:buSzPts val="2200"/>
              <a:buFont typeface="Twentieth Century"/>
              <a:buChar char=" "/>
            </a:pPr>
            <a:r>
              <a:rPr lang="es-CO" sz="2200">
                <a:solidFill>
                  <a:srgbClr val="A9B1D6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lang="es-CO" sz="2200">
                <a:solidFill>
                  <a:srgbClr val="7AA2F7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s-CO" sz="2200">
                <a:solidFill>
                  <a:srgbClr val="A9B1D6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CO" sz="2200">
                <a:solidFill>
                  <a:srgbClr val="85D0B7"/>
                </a:solidFill>
                <a:latin typeface="Consolas"/>
                <a:ea typeface="Consolas"/>
                <a:cs typeface="Consolas"/>
                <a:sym typeface="Consolas"/>
              </a:rPr>
              <a:t>'$</a:t>
            </a:r>
            <a:r>
              <a:rPr lang="es-CO" sz="2200">
                <a:solidFill>
                  <a:srgbClr val="E0687A"/>
                </a:solidFill>
                <a:latin typeface="Consolas"/>
                <a:ea typeface="Consolas"/>
                <a:cs typeface="Consolas"/>
                <a:sym typeface="Consolas"/>
              </a:rPr>
              <a:t>salario</a:t>
            </a:r>
            <a:r>
              <a:rPr lang="es-CO" sz="2200">
                <a:solidFill>
                  <a:srgbClr val="85D0B7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s-CO" sz="2200">
                <a:solidFill>
                  <a:srgbClr val="A9B1D6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-CO" sz="22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200">
              <a:solidFill>
                <a:srgbClr val="A9B1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1CADE4"/>
              </a:buClr>
              <a:buSzPts val="2200"/>
              <a:buFont typeface="Twentieth Century"/>
              <a:buChar char=" "/>
            </a:pPr>
            <a:r>
              <a:rPr lang="es-CO" sz="2200">
                <a:solidFill>
                  <a:srgbClr val="A9B1D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200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A9B1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d40b6ecbbe_1_61"/>
          <p:cNvSpPr txBox="1"/>
          <p:nvPr/>
        </p:nvSpPr>
        <p:spPr>
          <a:xfrm>
            <a:off x="456236" y="416690"/>
            <a:ext cx="9815700" cy="5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Work Sans"/>
              <a:buNone/>
            </a:pPr>
            <a:r>
              <a:rPr b="1" lang="es-CO" sz="36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Tipos de Datos Boolean</a:t>
            </a:r>
            <a:endParaRPr/>
          </a:p>
        </p:txBody>
      </p:sp>
      <p:graphicFrame>
        <p:nvGraphicFramePr>
          <p:cNvPr id="233" name="Google Shape;233;g2d40b6ecbbe_1_61"/>
          <p:cNvGraphicFramePr/>
          <p:nvPr/>
        </p:nvGraphicFramePr>
        <p:xfrm>
          <a:off x="1023938" y="2286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{543D21AD-C9DD-4570-8D7E-B579D72DB5F8}</a:tableStyleId>
              </a:tblPr>
              <a:tblGrid>
                <a:gridCol w="4860125"/>
                <a:gridCol w="4860125"/>
              </a:tblGrid>
              <a:tr h="3865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800">
                          <a:solidFill>
                            <a:srgbClr val="BB9AF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r>
                        <a:rPr b="0" lang="es-CO" sz="18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lang="es-CO" sz="1800">
                          <a:solidFill>
                            <a:srgbClr val="7AA2F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main</a:t>
                      </a:r>
                      <a:r>
                        <a:rPr b="0" lang="es-CO" sz="18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(){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8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</a:t>
                      </a:r>
                      <a:r>
                        <a:rPr b="0" lang="es-CO" sz="1800">
                          <a:solidFill>
                            <a:srgbClr val="0DB9D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bool</a:t>
                      </a:r>
                      <a:r>
                        <a:rPr b="0" lang="es-CO" sz="18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estado </a:t>
                      </a:r>
                      <a:r>
                        <a:rPr b="0" lang="es-CO" sz="1800">
                          <a:solidFill>
                            <a:srgbClr val="89DD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b="0" lang="es-CO" sz="18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lang="es-CO" sz="1800">
                          <a:solidFill>
                            <a:srgbClr val="C0768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b="0" lang="es-CO" sz="1800">
                          <a:solidFill>
                            <a:srgbClr val="89DD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b="0" sz="1800">
                        <a:solidFill>
                          <a:srgbClr val="A9B1D6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8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8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</a:t>
                      </a:r>
                      <a:r>
                        <a:rPr b="0" lang="es-CO" sz="1800">
                          <a:solidFill>
                            <a:srgbClr val="BB9AF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b="0" lang="es-CO" sz="18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 estado ){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8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</a:t>
                      </a:r>
                      <a:r>
                        <a:rPr b="0" lang="es-CO" sz="1800">
                          <a:solidFill>
                            <a:srgbClr val="7AA2F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</a:t>
                      </a:r>
                      <a:r>
                        <a:rPr b="0" lang="es-CO" sz="18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b="0" lang="es-CO" sz="1800">
                          <a:solidFill>
                            <a:srgbClr val="85D0B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'Estado  es activo'</a:t>
                      </a:r>
                      <a:r>
                        <a:rPr b="0" lang="es-CO" sz="18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b="0" lang="es-CO" sz="1800">
                          <a:solidFill>
                            <a:srgbClr val="89DD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b="0" sz="1800">
                        <a:solidFill>
                          <a:srgbClr val="A9B1D6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8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}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8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</a:t>
                      </a:r>
                      <a:r>
                        <a:rPr b="0" lang="es-CO" sz="1800">
                          <a:solidFill>
                            <a:srgbClr val="BB9AF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else</a:t>
                      </a:r>
                      <a:r>
                        <a:rPr b="0" lang="es-CO" sz="18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8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</a:t>
                      </a:r>
                      <a:r>
                        <a:rPr b="0" lang="es-CO" sz="1800">
                          <a:solidFill>
                            <a:srgbClr val="7AA2F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</a:t>
                      </a:r>
                      <a:r>
                        <a:rPr b="0" lang="es-CO" sz="18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b="0" lang="es-CO" sz="1800">
                          <a:solidFill>
                            <a:srgbClr val="85D0B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'Estado es inactivo'</a:t>
                      </a:r>
                      <a:r>
                        <a:rPr b="0" lang="es-CO" sz="18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b="0" lang="es-CO" sz="1800">
                          <a:solidFill>
                            <a:srgbClr val="89DD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b="0" sz="1800">
                        <a:solidFill>
                          <a:srgbClr val="A9B1D6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8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}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8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b="0" lang="es-CO" sz="18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 b="0" sz="1800">
                        <a:solidFill>
                          <a:srgbClr val="A9B1D6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wentieth Century"/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81000" marL="8100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800">
                          <a:solidFill>
                            <a:srgbClr val="BB9AF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r>
                        <a:rPr b="0" lang="es-CO" sz="18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lang="es-CO" sz="1800">
                          <a:solidFill>
                            <a:srgbClr val="7AA2F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main</a:t>
                      </a:r>
                      <a:r>
                        <a:rPr b="0" lang="es-CO" sz="18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(){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8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</a:t>
                      </a:r>
                      <a:r>
                        <a:rPr b="0" lang="es-CO" sz="1800">
                          <a:solidFill>
                            <a:srgbClr val="0DB9D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bool</a:t>
                      </a:r>
                      <a:r>
                        <a:rPr b="0" lang="es-CO" sz="1800">
                          <a:solidFill>
                            <a:srgbClr val="BB9AF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?</a:t>
                      </a:r>
                      <a:r>
                        <a:rPr b="0" lang="es-CO" sz="18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estado </a:t>
                      </a:r>
                      <a:r>
                        <a:rPr b="0" lang="es-CO" sz="1800">
                          <a:solidFill>
                            <a:srgbClr val="89DD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b="0" lang="es-CO" sz="18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lang="es-CO" sz="1800">
                          <a:solidFill>
                            <a:srgbClr val="C0768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null</a:t>
                      </a:r>
                      <a:r>
                        <a:rPr b="0" lang="es-CO" sz="1800">
                          <a:solidFill>
                            <a:srgbClr val="89DD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b="0" sz="1800">
                        <a:solidFill>
                          <a:srgbClr val="A9B1D6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8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8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</a:t>
                      </a:r>
                      <a:r>
                        <a:rPr b="0" lang="es-CO" sz="1800">
                          <a:solidFill>
                            <a:srgbClr val="BB9AF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b="0" lang="es-CO" sz="18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 estado </a:t>
                      </a:r>
                      <a:r>
                        <a:rPr b="0" lang="es-CO" sz="1800">
                          <a:solidFill>
                            <a:srgbClr val="BB9AF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r>
                        <a:rPr b="0" lang="es-CO" sz="18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lang="es-CO" sz="1800">
                          <a:solidFill>
                            <a:srgbClr val="C0768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null</a:t>
                      </a:r>
                      <a:r>
                        <a:rPr b="0" lang="es-CO" sz="18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){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8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</a:t>
                      </a:r>
                      <a:r>
                        <a:rPr b="0" lang="es-CO" sz="1800">
                          <a:solidFill>
                            <a:srgbClr val="7AA2F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</a:t>
                      </a:r>
                      <a:r>
                        <a:rPr b="0" lang="es-CO" sz="18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b="0" lang="es-CO" sz="1800">
                          <a:solidFill>
                            <a:srgbClr val="85D0B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'Estado  es nulo'</a:t>
                      </a:r>
                      <a:r>
                        <a:rPr b="0" lang="es-CO" sz="18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b="0" lang="es-CO" sz="1800">
                          <a:solidFill>
                            <a:srgbClr val="89DD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b="0" sz="1800">
                        <a:solidFill>
                          <a:srgbClr val="A9B1D6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8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}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8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</a:t>
                      </a:r>
                      <a:r>
                        <a:rPr b="0" lang="es-CO" sz="1800">
                          <a:solidFill>
                            <a:srgbClr val="BB9AF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else</a:t>
                      </a:r>
                      <a:r>
                        <a:rPr b="0" lang="es-CO" sz="18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8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</a:t>
                      </a:r>
                      <a:r>
                        <a:rPr b="0" lang="es-CO" sz="1800">
                          <a:solidFill>
                            <a:srgbClr val="7AA2F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</a:t>
                      </a:r>
                      <a:r>
                        <a:rPr b="0" lang="es-CO" sz="18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b="0" lang="es-CO" sz="1800">
                          <a:solidFill>
                            <a:srgbClr val="85D0B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'Estado no es nulo'</a:t>
                      </a:r>
                      <a:r>
                        <a:rPr b="0" lang="es-CO" sz="18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b="0" lang="es-CO" sz="1800">
                          <a:solidFill>
                            <a:srgbClr val="89DD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b="0" sz="1800">
                        <a:solidFill>
                          <a:srgbClr val="A9B1D6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8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}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8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b="0" lang="es-CO" sz="1800">
                          <a:solidFill>
                            <a:srgbClr val="A9B1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 b="0" sz="1800">
                        <a:solidFill>
                          <a:srgbClr val="A9B1D6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wentieth Century"/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81000" marL="81000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2020-10-01T23:51:28Z</dcterms:created>
  <dc:creator>Jorge Enrique Pedraza Sanchez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