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2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11893"/>
    <a:srgbClr val="F2F2F2"/>
    <a:srgbClr val="FF8A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21" autoAdjust="0"/>
    <p:restoredTop sz="94660"/>
  </p:normalViewPr>
  <p:slideViewPr>
    <p:cSldViewPr>
      <p:cViewPr varScale="1">
        <p:scale>
          <a:sx n="63" d="100"/>
          <a:sy n="63" d="100"/>
        </p:scale>
        <p:origin x="1480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D1B20-A248-FB47-8240-73C0C5F47C9D}" type="datetimeFigureOut">
              <a:t>2021/11/23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FA746F-AF1F-C048-A2ED-B38EF01E9631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597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1977278B-6103-7448-8885-11FCA29D84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90133"/>
            <a:ext cx="9144000" cy="7540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>
                <a:ln>
                  <a:solidFill>
                    <a:srgbClr val="011893"/>
                  </a:solidFill>
                </a:ln>
              </a:defRPr>
            </a:lvl1pPr>
          </a:lstStyle>
          <a:p>
            <a:endParaRPr kumimoji="1" lang="ja-JP" altLang="en-US"/>
          </a:p>
        </p:txBody>
      </p:sp>
      <p:sp>
        <p:nvSpPr>
          <p:cNvPr id="6" name="円/楕円 3">
            <a:extLst>
              <a:ext uri="{FF2B5EF4-FFF2-40B4-BE49-F238E27FC236}">
                <a16:creationId xmlns:a16="http://schemas.microsoft.com/office/drawing/2014/main" id="{8E9C5A98-63E1-4B0E-99AB-F95ACB11389D}"/>
              </a:ext>
            </a:extLst>
          </p:cNvPr>
          <p:cNvSpPr/>
          <p:nvPr userDrawn="1"/>
        </p:nvSpPr>
        <p:spPr>
          <a:xfrm>
            <a:off x="8532440" y="6237312"/>
            <a:ext cx="531173" cy="53117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>
              <a:latin typeface="+mj-ea"/>
              <a:ea typeface="+mj-ea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67B3FB4-0EB8-41D5-A6A0-87F095CED543}"/>
              </a:ext>
            </a:extLst>
          </p:cNvPr>
          <p:cNvSpPr txBox="1"/>
          <p:nvPr userDrawn="1"/>
        </p:nvSpPr>
        <p:spPr>
          <a:xfrm>
            <a:off x="8491428" y="6270575"/>
            <a:ext cx="401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E8E17320-8F29-C346-80F3-7693511BE498}" type="slidenum">
              <a:rPr kumimoji="1" lang="ja-JP" altLang="en-US" sz="1400"/>
              <a:pPr algn="ctr"/>
              <a:t>‹#›</a:t>
            </a:fld>
            <a:endParaRPr kumimoji="1" lang="ja-JP" altLang="en-US" sz="1400" dirty="0"/>
          </a:p>
        </p:txBody>
      </p:sp>
      <p:sp>
        <p:nvSpPr>
          <p:cNvPr id="9" name="弦 8">
            <a:extLst>
              <a:ext uri="{FF2B5EF4-FFF2-40B4-BE49-F238E27FC236}">
                <a16:creationId xmlns:a16="http://schemas.microsoft.com/office/drawing/2014/main" id="{DEFF5095-1A52-4D2C-BE3D-14C877CE003C}"/>
              </a:ext>
            </a:extLst>
          </p:cNvPr>
          <p:cNvSpPr/>
          <p:nvPr userDrawn="1"/>
        </p:nvSpPr>
        <p:spPr>
          <a:xfrm rot="15300000">
            <a:off x="8520720" y="6221077"/>
            <a:ext cx="565274" cy="565274"/>
          </a:xfrm>
          <a:prstGeom prst="chord">
            <a:avLst>
              <a:gd name="adj1" fmla="val 2700000"/>
              <a:gd name="adj2" fmla="val 14142403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279E983-2924-4703-A684-A56E8FC0D411}"/>
              </a:ext>
            </a:extLst>
          </p:cNvPr>
          <p:cNvSpPr txBox="1"/>
          <p:nvPr userDrawn="1"/>
        </p:nvSpPr>
        <p:spPr>
          <a:xfrm>
            <a:off x="8726935" y="6437838"/>
            <a:ext cx="3642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dirty="0"/>
              <a:t>23</a:t>
            </a:r>
          </a:p>
        </p:txBody>
      </p:sp>
    </p:spTree>
    <p:extLst>
      <p:ext uri="{BB962C8B-B14F-4D97-AF65-F5344CB8AC3E}">
        <p14:creationId xmlns:p14="http://schemas.microsoft.com/office/powerpoint/2010/main" val="2384781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9306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kumimoji="1" sz="26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aityo256/xbyak_aarch64_handso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6C4099E-EB60-DC4F-967D-225ED88E614D}"/>
              </a:ext>
            </a:extLst>
          </p:cNvPr>
          <p:cNvSpPr txBox="1"/>
          <p:nvPr/>
        </p:nvSpPr>
        <p:spPr>
          <a:xfrm>
            <a:off x="0" y="1249680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dirty="0">
                <a:solidFill>
                  <a:srgbClr val="011893"/>
                </a:solidFill>
              </a:rPr>
              <a:t>Docker</a:t>
            </a:r>
            <a:r>
              <a:rPr kumimoji="1" lang="ja-JP" altLang="en-US" sz="3200" dirty="0">
                <a:solidFill>
                  <a:srgbClr val="011893"/>
                </a:solidFill>
              </a:rPr>
              <a:t>で体験する富岳のアーキテクチャ「</a:t>
            </a:r>
            <a:r>
              <a:rPr kumimoji="1" lang="en-US" altLang="ja-JP" sz="3200" dirty="0">
                <a:solidFill>
                  <a:srgbClr val="011893"/>
                </a:solidFill>
              </a:rPr>
              <a:t>AArch64</a:t>
            </a:r>
            <a:r>
              <a:rPr kumimoji="1" lang="ja-JP" altLang="en-US" sz="3200" dirty="0">
                <a:solidFill>
                  <a:srgbClr val="011893"/>
                </a:solidFill>
              </a:rPr>
              <a:t>」ハンズオン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3FA400E-C243-F347-9BE6-46E657DCD3B8}"/>
              </a:ext>
            </a:extLst>
          </p:cNvPr>
          <p:cNvSpPr txBox="1"/>
          <p:nvPr/>
        </p:nvSpPr>
        <p:spPr>
          <a:xfrm>
            <a:off x="0" y="16256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dirty="0"/>
              <a:t>第</a:t>
            </a:r>
            <a:r>
              <a:rPr lang="en-US" altLang="ja-JP" sz="2800" dirty="0"/>
              <a:t>13</a:t>
            </a:r>
            <a:r>
              <a:rPr lang="ja-JP" altLang="en-US" sz="2800" dirty="0"/>
              <a:t>回 </a:t>
            </a:r>
            <a:r>
              <a:rPr lang="en-US" altLang="ja-JP" sz="2800" dirty="0"/>
              <a:t>HPC-Phys </a:t>
            </a:r>
            <a:r>
              <a:rPr lang="ja-JP" altLang="en-US" sz="2800" dirty="0"/>
              <a:t>勉強会</a:t>
            </a:r>
            <a:endParaRPr kumimoji="1" lang="ja-JP" altLang="en-US" sz="28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91C33B1-D329-9348-9718-97E836138DF6}"/>
              </a:ext>
            </a:extLst>
          </p:cNvPr>
          <p:cNvSpPr txBox="1"/>
          <p:nvPr/>
        </p:nvSpPr>
        <p:spPr>
          <a:xfrm>
            <a:off x="3627120" y="5242560"/>
            <a:ext cx="5416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慶應義塾大学理工学部物理情報工学科</a:t>
            </a:r>
            <a:endParaRPr lang="en-US" altLang="ja-JP" sz="24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F5EEEB6-32A6-914E-957E-5C31A877EF9C}"/>
              </a:ext>
            </a:extLst>
          </p:cNvPr>
          <p:cNvSpPr txBox="1"/>
          <p:nvPr/>
        </p:nvSpPr>
        <p:spPr>
          <a:xfrm>
            <a:off x="7524328" y="566124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渡辺宙志</a:t>
            </a:r>
            <a:endParaRPr lang="en-US" altLang="ja-JP" sz="24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DC140FE-82A7-4219-9107-A37A64B80CD2}"/>
              </a:ext>
            </a:extLst>
          </p:cNvPr>
          <p:cNvSpPr txBox="1"/>
          <p:nvPr/>
        </p:nvSpPr>
        <p:spPr>
          <a:xfrm>
            <a:off x="971600" y="4581128"/>
            <a:ext cx="75608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400">
                <a:hlinkClick r:id="rId2"/>
              </a:rPr>
              <a:t>https://github.com/kaityo256/xbyak_aarch64_handson</a:t>
            </a:r>
            <a:endParaRPr lang="ja-JP" altLang="en-US" sz="240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B1D45F5-8B4A-432F-A6AC-49D660629E34}"/>
              </a:ext>
            </a:extLst>
          </p:cNvPr>
          <p:cNvSpPr txBox="1"/>
          <p:nvPr/>
        </p:nvSpPr>
        <p:spPr>
          <a:xfrm>
            <a:off x="323528" y="4149080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ハンズオン資料</a:t>
            </a:r>
          </a:p>
        </p:txBody>
      </p:sp>
    </p:spTree>
    <p:extLst>
      <p:ext uri="{BB962C8B-B14F-4D97-AF65-F5344CB8AC3E}">
        <p14:creationId xmlns:p14="http://schemas.microsoft.com/office/powerpoint/2010/main" val="4079533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F8096922-DEC4-4C84-B1D3-FA38E5CA9AB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/>
              <a:t>SIMD</a:t>
            </a:r>
            <a:r>
              <a:rPr kumimoji="1" lang="ja-JP" altLang="en-US"/>
              <a:t>幅を伸ばす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B50CB365-9265-485F-A295-0DC55F4457CB}"/>
              </a:ext>
            </a:extLst>
          </p:cNvPr>
          <p:cNvSpPr/>
          <p:nvPr/>
        </p:nvSpPr>
        <p:spPr>
          <a:xfrm>
            <a:off x="1691680" y="2124145"/>
            <a:ext cx="5760640" cy="72008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8FED60D-4404-4511-A731-09B2638C4723}"/>
              </a:ext>
            </a:extLst>
          </p:cNvPr>
          <p:cNvSpPr txBox="1"/>
          <p:nvPr/>
        </p:nvSpPr>
        <p:spPr>
          <a:xfrm>
            <a:off x="4067944" y="1412776"/>
            <a:ext cx="10727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/>
              <a:t>zmm</a:t>
            </a:r>
            <a:endParaRPr kumimoji="1" lang="ja-JP" altLang="en-US" sz="3200"/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CDABD080-BB9C-4622-9B1E-D70A34AAD858}"/>
              </a:ext>
            </a:extLst>
          </p:cNvPr>
          <p:cNvCxnSpPr>
            <a:cxnSpLocks/>
          </p:cNvCxnSpPr>
          <p:nvPr/>
        </p:nvCxnSpPr>
        <p:spPr>
          <a:xfrm>
            <a:off x="1691680" y="1980129"/>
            <a:ext cx="576064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32D524A-5628-490C-9B02-7BC24FE9A382}"/>
              </a:ext>
            </a:extLst>
          </p:cNvPr>
          <p:cNvSpPr/>
          <p:nvPr/>
        </p:nvSpPr>
        <p:spPr>
          <a:xfrm>
            <a:off x="4572000" y="2124145"/>
            <a:ext cx="2880320" cy="7200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BA2C4D96-14AE-455A-B673-C3E68F63DDD2}"/>
              </a:ext>
            </a:extLst>
          </p:cNvPr>
          <p:cNvCxnSpPr>
            <a:cxnSpLocks/>
          </p:cNvCxnSpPr>
          <p:nvPr/>
        </p:nvCxnSpPr>
        <p:spPr>
          <a:xfrm>
            <a:off x="4572000" y="3060249"/>
            <a:ext cx="288032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546519E-19A5-4741-8037-F1639D10218B}"/>
              </a:ext>
            </a:extLst>
          </p:cNvPr>
          <p:cNvSpPr txBox="1"/>
          <p:nvPr/>
        </p:nvSpPr>
        <p:spPr>
          <a:xfrm>
            <a:off x="5508104" y="3132257"/>
            <a:ext cx="10727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/>
              <a:t>ymm</a:t>
            </a:r>
            <a:endParaRPr kumimoji="1" lang="ja-JP" altLang="en-US" sz="320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E59B9556-1171-4045-8F29-D025C36E6E93}"/>
              </a:ext>
            </a:extLst>
          </p:cNvPr>
          <p:cNvSpPr/>
          <p:nvPr/>
        </p:nvSpPr>
        <p:spPr>
          <a:xfrm>
            <a:off x="6012160" y="2124145"/>
            <a:ext cx="1440160" cy="7200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680FC4C-C1DE-42CC-8C81-7CE59522E7B1}"/>
              </a:ext>
            </a:extLst>
          </p:cNvPr>
          <p:cNvSpPr txBox="1"/>
          <p:nvPr/>
        </p:nvSpPr>
        <p:spPr>
          <a:xfrm>
            <a:off x="6228184" y="2196153"/>
            <a:ext cx="10727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/>
              <a:t>xmm</a:t>
            </a:r>
            <a:endParaRPr kumimoji="1" lang="ja-JP" altLang="en-US" sz="320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3B17F69-0893-46B8-A65F-B54A3D4D5F52}"/>
              </a:ext>
            </a:extLst>
          </p:cNvPr>
          <p:cNvSpPr txBox="1"/>
          <p:nvPr/>
        </p:nvSpPr>
        <p:spPr>
          <a:xfrm>
            <a:off x="107504" y="1052736"/>
            <a:ext cx="92640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/>
              <a:t>SIMD</a:t>
            </a:r>
            <a:r>
              <a:rPr lang="ja-JP" altLang="en-US" sz="2400"/>
              <a:t>幅が伸びても下位を同じ名前でアクセスできるようにする</a:t>
            </a:r>
            <a:endParaRPr kumimoji="1" lang="ja-JP" altLang="en-US" sz="2400"/>
          </a:p>
        </p:txBody>
      </p:sp>
      <p:pic>
        <p:nvPicPr>
          <p:cNvPr id="1026" name="Picture 2" descr="丸のマークのイラスト「○」">
            <a:extLst>
              <a:ext uri="{FF2B5EF4-FFF2-40B4-BE49-F238E27FC236}">
                <a16:creationId xmlns:a16="http://schemas.microsoft.com/office/drawing/2014/main" id="{9CD05E52-6A2F-42A2-AAC0-D922BDFFE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647926"/>
            <a:ext cx="720080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3D1F2AE-E7D7-4749-8F10-A2CF4ED1B554}"/>
              </a:ext>
            </a:extLst>
          </p:cNvPr>
          <p:cNvSpPr txBox="1"/>
          <p:nvPr/>
        </p:nvSpPr>
        <p:spPr>
          <a:xfrm>
            <a:off x="1486103" y="37199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/>
              <a:t>後方互換性を保つ</a:t>
            </a:r>
            <a:endParaRPr kumimoji="1" lang="ja-JP" altLang="en-US" sz="3200"/>
          </a:p>
        </p:txBody>
      </p:sp>
      <p:pic>
        <p:nvPicPr>
          <p:cNvPr id="1028" name="Picture 4" descr="バツのマークのイラスト「×」">
            <a:extLst>
              <a:ext uri="{FF2B5EF4-FFF2-40B4-BE49-F238E27FC236}">
                <a16:creationId xmlns:a16="http://schemas.microsoft.com/office/drawing/2014/main" id="{BF52D46D-9A2C-4F25-85E0-AF0AD6E33F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760" y="4584030"/>
            <a:ext cx="824880" cy="82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460C69C-72A1-456F-B0C9-A749893D995E}"/>
              </a:ext>
            </a:extLst>
          </p:cNvPr>
          <p:cNvSpPr txBox="1"/>
          <p:nvPr/>
        </p:nvSpPr>
        <p:spPr>
          <a:xfrm>
            <a:off x="1475656" y="4440014"/>
            <a:ext cx="695575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/>
              <a:t>古いコードは、広くなった</a:t>
            </a:r>
            <a:r>
              <a:rPr lang="en-US" altLang="ja-JP" sz="3200"/>
              <a:t>SIMD</a:t>
            </a:r>
            <a:r>
              <a:rPr lang="ja-JP" altLang="en-US" sz="3200"/>
              <a:t>幅を</a:t>
            </a:r>
            <a:endParaRPr lang="en-US" altLang="ja-JP" sz="3200"/>
          </a:p>
          <a:p>
            <a:r>
              <a:rPr lang="ja-JP" altLang="en-US" sz="3200"/>
              <a:t>活かせない</a:t>
            </a:r>
            <a:endParaRPr lang="en-US" altLang="ja-JP" sz="3200"/>
          </a:p>
        </p:txBody>
      </p:sp>
    </p:spTree>
    <p:extLst>
      <p:ext uri="{BB962C8B-B14F-4D97-AF65-F5344CB8AC3E}">
        <p14:creationId xmlns:p14="http://schemas.microsoft.com/office/powerpoint/2010/main" val="27971586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吹き出し: 角を丸めた四角形 3">
            <a:extLst>
              <a:ext uri="{FF2B5EF4-FFF2-40B4-BE49-F238E27FC236}">
                <a16:creationId xmlns:a16="http://schemas.microsoft.com/office/drawing/2014/main" id="{F7A9701C-C2B6-4282-9818-D3523C363712}"/>
              </a:ext>
            </a:extLst>
          </p:cNvPr>
          <p:cNvSpPr/>
          <p:nvPr/>
        </p:nvSpPr>
        <p:spPr>
          <a:xfrm>
            <a:off x="1691680" y="1124744"/>
            <a:ext cx="7128792" cy="1296144"/>
          </a:xfrm>
          <a:prstGeom prst="wedgeRoundRectCallout">
            <a:avLst>
              <a:gd name="adj1" fmla="val -56323"/>
              <a:gd name="adj2" fmla="val 38984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BCA7A9EB-0056-4DBE-9E68-38A296C210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/>
              <a:t>SIMD</a:t>
            </a:r>
            <a:r>
              <a:rPr kumimoji="1" lang="ja-JP" altLang="en-US"/>
              <a:t>幅を伸ばす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195B94E-09BE-4CA3-9519-6B9428702068}"/>
              </a:ext>
            </a:extLst>
          </p:cNvPr>
          <p:cNvSpPr txBox="1"/>
          <p:nvPr/>
        </p:nvSpPr>
        <p:spPr>
          <a:xfrm>
            <a:off x="1907704" y="1268760"/>
            <a:ext cx="68407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/>
              <a:t>SIMD</a:t>
            </a:r>
            <a:r>
              <a:rPr kumimoji="1" lang="ja-JP" altLang="en-US" sz="3200"/>
              <a:t>幅が伸びるたび</a:t>
            </a:r>
            <a:r>
              <a:rPr lang="ja-JP" altLang="en-US" sz="3200"/>
              <a:t>に</a:t>
            </a:r>
            <a:r>
              <a:rPr kumimoji="1" lang="ja-JP" altLang="en-US" sz="3200"/>
              <a:t>コード</a:t>
            </a:r>
            <a:r>
              <a:rPr lang="ja-JP" altLang="en-US" sz="3200"/>
              <a:t>を</a:t>
            </a:r>
            <a:endParaRPr lang="en-US" altLang="ja-JP" sz="3200"/>
          </a:p>
          <a:p>
            <a:r>
              <a:rPr kumimoji="1" lang="ja-JP" altLang="en-US" sz="3200"/>
              <a:t>書き直し。なんとかならないかな</a:t>
            </a:r>
            <a:r>
              <a:rPr kumimoji="1" lang="en-US" altLang="ja-JP" sz="3200"/>
              <a:t>…</a:t>
            </a:r>
            <a:endParaRPr kumimoji="1" lang="ja-JP" altLang="en-US" sz="3200"/>
          </a:p>
        </p:txBody>
      </p:sp>
      <p:sp>
        <p:nvSpPr>
          <p:cNvPr id="6" name="吹き出し: 角を丸めた四角形 5">
            <a:extLst>
              <a:ext uri="{FF2B5EF4-FFF2-40B4-BE49-F238E27FC236}">
                <a16:creationId xmlns:a16="http://schemas.microsoft.com/office/drawing/2014/main" id="{56C10967-5D86-4911-8862-8DEBBAE92A81}"/>
              </a:ext>
            </a:extLst>
          </p:cNvPr>
          <p:cNvSpPr/>
          <p:nvPr/>
        </p:nvSpPr>
        <p:spPr>
          <a:xfrm>
            <a:off x="251520" y="3789040"/>
            <a:ext cx="6912768" cy="1224136"/>
          </a:xfrm>
          <a:prstGeom prst="wedgeRoundRectCallout">
            <a:avLst>
              <a:gd name="adj1" fmla="val 58513"/>
              <a:gd name="adj2" fmla="val -39770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B31DF96-442A-4FDE-9323-26C00B037C40}"/>
              </a:ext>
            </a:extLst>
          </p:cNvPr>
          <p:cNvSpPr txBox="1"/>
          <p:nvPr/>
        </p:nvSpPr>
        <p:spPr>
          <a:xfrm>
            <a:off x="395536" y="3861048"/>
            <a:ext cx="66247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/>
              <a:t>SIMD</a:t>
            </a:r>
            <a:r>
              <a:rPr kumimoji="1" lang="ja-JP" altLang="en-US" sz="3200"/>
              <a:t>幅を固定しない命令セットに</a:t>
            </a:r>
            <a:endParaRPr kumimoji="1" lang="en-US" altLang="ja-JP" sz="3200"/>
          </a:p>
          <a:p>
            <a:r>
              <a:rPr lang="ja-JP" altLang="en-US" sz="3200"/>
              <a:t>すればよいのでは？</a:t>
            </a:r>
            <a:endParaRPr kumimoji="1" lang="ja-JP" altLang="en-US" sz="3200"/>
          </a:p>
        </p:txBody>
      </p:sp>
      <p:pic>
        <p:nvPicPr>
          <p:cNvPr id="2054" name="Picture 6" descr="白衣を着た人のイラスト（男性・悩む）">
            <a:extLst>
              <a:ext uri="{FF2B5EF4-FFF2-40B4-BE49-F238E27FC236}">
                <a16:creationId xmlns:a16="http://schemas.microsoft.com/office/drawing/2014/main" id="{C369E2B3-EF7D-4595-9C12-043AB62ED9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52736"/>
            <a:ext cx="140017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白衣を着た人のイラスト（男性・閃いた）">
            <a:extLst>
              <a:ext uri="{FF2B5EF4-FFF2-40B4-BE49-F238E27FC236}">
                <a16:creationId xmlns:a16="http://schemas.microsoft.com/office/drawing/2014/main" id="{4870180A-B63B-446C-B134-EC0EC91F24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1545" y="2996952"/>
            <a:ext cx="140017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89023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2CE4E91A-559F-464D-8DB9-F56856A109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/>
              <a:t>SVE</a:t>
            </a:r>
            <a:r>
              <a:rPr kumimoji="1" lang="ja-JP" altLang="en-US"/>
              <a:t>とは何か？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31F3589-3834-4545-99CF-B1DE088F455D}"/>
              </a:ext>
            </a:extLst>
          </p:cNvPr>
          <p:cNvSpPr txBox="1"/>
          <p:nvPr/>
        </p:nvSpPr>
        <p:spPr>
          <a:xfrm>
            <a:off x="467544" y="1268760"/>
            <a:ext cx="808747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800">
                <a:solidFill>
                  <a:srgbClr val="FF0000"/>
                </a:solidFill>
              </a:rPr>
              <a:t>S</a:t>
            </a:r>
            <a:r>
              <a:rPr kumimoji="1" lang="en-US" altLang="ja-JP" sz="4800"/>
              <a:t>calable</a:t>
            </a:r>
            <a:r>
              <a:rPr kumimoji="1" lang="ja-JP" altLang="en-US" sz="4800"/>
              <a:t>　　</a:t>
            </a:r>
            <a:r>
              <a:rPr lang="ja-JP" altLang="en-US" sz="4800"/>
              <a:t>幅を</a:t>
            </a:r>
            <a:r>
              <a:rPr kumimoji="1" lang="ja-JP" altLang="en-US" sz="4800"/>
              <a:t>固定しない</a:t>
            </a:r>
            <a:endParaRPr kumimoji="1" lang="en-US" altLang="ja-JP" sz="4800"/>
          </a:p>
          <a:p>
            <a:r>
              <a:rPr kumimoji="1" lang="en-US" altLang="ja-JP" sz="4800">
                <a:solidFill>
                  <a:srgbClr val="FF0000"/>
                </a:solidFill>
              </a:rPr>
              <a:t>V</a:t>
            </a:r>
            <a:r>
              <a:rPr kumimoji="1" lang="en-US" altLang="ja-JP" sz="4800"/>
              <a:t>ector</a:t>
            </a:r>
            <a:r>
              <a:rPr kumimoji="1" lang="ja-JP" altLang="en-US" sz="4800"/>
              <a:t>　　　</a:t>
            </a:r>
            <a:r>
              <a:rPr kumimoji="1" lang="en-US" altLang="ja-JP" sz="4800"/>
              <a:t>SIMD</a:t>
            </a:r>
            <a:r>
              <a:rPr kumimoji="1" lang="ja-JP" altLang="en-US" sz="4800"/>
              <a:t>の</a:t>
            </a:r>
            <a:endParaRPr kumimoji="1" lang="en-US" altLang="ja-JP" sz="4800"/>
          </a:p>
          <a:p>
            <a:r>
              <a:rPr kumimoji="1" lang="en-US" altLang="ja-JP" sz="4800">
                <a:solidFill>
                  <a:srgbClr val="FF0000"/>
                </a:solidFill>
              </a:rPr>
              <a:t>E</a:t>
            </a:r>
            <a:r>
              <a:rPr kumimoji="1" lang="en-US" altLang="ja-JP" sz="4800"/>
              <a:t>xtension     </a:t>
            </a:r>
            <a:r>
              <a:rPr kumimoji="1" lang="ja-JP" altLang="en-US" sz="4800"/>
              <a:t>追加命令セット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4BB10AB-A974-4D06-91CC-03B347174B00}"/>
              </a:ext>
            </a:extLst>
          </p:cNvPr>
          <p:cNvSpPr txBox="1"/>
          <p:nvPr/>
        </p:nvSpPr>
        <p:spPr>
          <a:xfrm>
            <a:off x="179512" y="4149080"/>
            <a:ext cx="71098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/>
              <a:t>特徴：</a:t>
            </a:r>
            <a:r>
              <a:rPr kumimoji="1" lang="en-US" altLang="ja-JP" sz="3600"/>
              <a:t>Predicate-centric Approach</a:t>
            </a:r>
            <a:endParaRPr kumimoji="1" lang="ja-JP" altLang="en-US" sz="36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CCA78AE-7790-4636-BB85-8C1691615622}"/>
              </a:ext>
            </a:extLst>
          </p:cNvPr>
          <p:cNvSpPr txBox="1"/>
          <p:nvPr/>
        </p:nvSpPr>
        <p:spPr>
          <a:xfrm>
            <a:off x="467544" y="5085184"/>
            <a:ext cx="80842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命令ごとにどの要素を使うかをマスク処理できる</a:t>
            </a:r>
            <a:endParaRPr kumimoji="1" lang="ja-JP" altLang="en-US" sz="2800"/>
          </a:p>
        </p:txBody>
      </p:sp>
    </p:spTree>
    <p:extLst>
      <p:ext uri="{BB962C8B-B14F-4D97-AF65-F5344CB8AC3E}">
        <p14:creationId xmlns:p14="http://schemas.microsoft.com/office/powerpoint/2010/main" val="23044000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F46C0FE8-FFAB-494C-A7B6-6C8675A8E587}"/>
              </a:ext>
            </a:extLst>
          </p:cNvPr>
          <p:cNvSpPr/>
          <p:nvPr/>
        </p:nvSpPr>
        <p:spPr>
          <a:xfrm>
            <a:off x="6012160" y="4509120"/>
            <a:ext cx="2160240" cy="720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90812BCF-7976-48A5-87D3-0CD2E28A38C3}"/>
              </a:ext>
            </a:extLst>
          </p:cNvPr>
          <p:cNvSpPr/>
          <p:nvPr/>
        </p:nvSpPr>
        <p:spPr>
          <a:xfrm>
            <a:off x="3131840" y="4509120"/>
            <a:ext cx="2880320" cy="72008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BAE3BE49-5C7C-4E13-B487-5B47EE9339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マスク処理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D948DC4C-4D73-439D-BB6A-9D2553EE2387}"/>
              </a:ext>
            </a:extLst>
          </p:cNvPr>
          <p:cNvSpPr/>
          <p:nvPr/>
        </p:nvSpPr>
        <p:spPr>
          <a:xfrm>
            <a:off x="251520" y="1988840"/>
            <a:ext cx="7920880" cy="720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5AE552D9-D156-4F5E-AB8F-652C0F69AF38}"/>
              </a:ext>
            </a:extLst>
          </p:cNvPr>
          <p:cNvCxnSpPr/>
          <p:nvPr/>
        </p:nvCxnSpPr>
        <p:spPr>
          <a:xfrm>
            <a:off x="971600" y="1988840"/>
            <a:ext cx="0" cy="72008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07F62969-AE1E-42C7-914A-BF2AE6D39FB7}"/>
              </a:ext>
            </a:extLst>
          </p:cNvPr>
          <p:cNvCxnSpPr/>
          <p:nvPr/>
        </p:nvCxnSpPr>
        <p:spPr>
          <a:xfrm>
            <a:off x="1691680" y="1988840"/>
            <a:ext cx="0" cy="72008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489BFDB9-3E18-462B-B902-08EF1914078A}"/>
              </a:ext>
            </a:extLst>
          </p:cNvPr>
          <p:cNvCxnSpPr/>
          <p:nvPr/>
        </p:nvCxnSpPr>
        <p:spPr>
          <a:xfrm>
            <a:off x="2411760" y="1988840"/>
            <a:ext cx="0" cy="72008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78DEF3E3-AF19-4F7B-BEFA-46F5E2C5BEDF}"/>
              </a:ext>
            </a:extLst>
          </p:cNvPr>
          <p:cNvCxnSpPr/>
          <p:nvPr/>
        </p:nvCxnSpPr>
        <p:spPr>
          <a:xfrm>
            <a:off x="3131840" y="1988840"/>
            <a:ext cx="0" cy="72008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CA650036-0F9A-4206-B191-638EB0EF9326}"/>
              </a:ext>
            </a:extLst>
          </p:cNvPr>
          <p:cNvCxnSpPr/>
          <p:nvPr/>
        </p:nvCxnSpPr>
        <p:spPr>
          <a:xfrm>
            <a:off x="3851920" y="1988840"/>
            <a:ext cx="0" cy="72008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8D394190-ECC0-4C0A-BEC8-DB52BC35D45A}"/>
              </a:ext>
            </a:extLst>
          </p:cNvPr>
          <p:cNvCxnSpPr/>
          <p:nvPr/>
        </p:nvCxnSpPr>
        <p:spPr>
          <a:xfrm>
            <a:off x="4572000" y="1988840"/>
            <a:ext cx="0" cy="72008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0BA811A4-F424-498C-82C4-79D9AC33C537}"/>
              </a:ext>
            </a:extLst>
          </p:cNvPr>
          <p:cNvCxnSpPr/>
          <p:nvPr/>
        </p:nvCxnSpPr>
        <p:spPr>
          <a:xfrm>
            <a:off x="5292080" y="1988840"/>
            <a:ext cx="0" cy="72008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7D7A439F-1777-4C09-B157-131237599184}"/>
              </a:ext>
            </a:extLst>
          </p:cNvPr>
          <p:cNvCxnSpPr/>
          <p:nvPr/>
        </p:nvCxnSpPr>
        <p:spPr>
          <a:xfrm>
            <a:off x="6012160" y="1988840"/>
            <a:ext cx="0" cy="72008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18F9DCCE-FB0A-4C6A-9A23-C30026868C9F}"/>
              </a:ext>
            </a:extLst>
          </p:cNvPr>
          <p:cNvCxnSpPr/>
          <p:nvPr/>
        </p:nvCxnSpPr>
        <p:spPr>
          <a:xfrm>
            <a:off x="6732240" y="1988840"/>
            <a:ext cx="0" cy="72008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CA0555D5-3AFD-40CE-A539-4FF1370E516C}"/>
              </a:ext>
            </a:extLst>
          </p:cNvPr>
          <p:cNvCxnSpPr/>
          <p:nvPr/>
        </p:nvCxnSpPr>
        <p:spPr>
          <a:xfrm>
            <a:off x="7452320" y="1988840"/>
            <a:ext cx="0" cy="72008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5570AA4-41FC-427F-9803-348DFC8147E4}"/>
              </a:ext>
            </a:extLst>
          </p:cNvPr>
          <p:cNvSpPr txBox="1"/>
          <p:nvPr/>
        </p:nvSpPr>
        <p:spPr>
          <a:xfrm>
            <a:off x="179512" y="1268760"/>
            <a:ext cx="57861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/>
              <a:t>11</a:t>
            </a:r>
            <a:r>
              <a:rPr kumimoji="1" lang="ja-JP" altLang="en-US" sz="2800"/>
              <a:t>個のデータを</a:t>
            </a:r>
            <a:r>
              <a:rPr kumimoji="1" lang="en-US" altLang="ja-JP" sz="2800"/>
              <a:t>4</a:t>
            </a:r>
            <a:r>
              <a:rPr kumimoji="1" lang="ja-JP" altLang="en-US" sz="2800"/>
              <a:t>つずつ処理したい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77A6503F-2219-41CB-BEAF-A88878CBF3E4}"/>
              </a:ext>
            </a:extLst>
          </p:cNvPr>
          <p:cNvSpPr/>
          <p:nvPr/>
        </p:nvSpPr>
        <p:spPr>
          <a:xfrm>
            <a:off x="251520" y="4509120"/>
            <a:ext cx="2880320" cy="72008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106C48D5-8A24-47E6-B898-9D0E1B87337F}"/>
              </a:ext>
            </a:extLst>
          </p:cNvPr>
          <p:cNvCxnSpPr/>
          <p:nvPr/>
        </p:nvCxnSpPr>
        <p:spPr>
          <a:xfrm>
            <a:off x="971600" y="4509120"/>
            <a:ext cx="0" cy="72008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44435F9A-F4C1-46DE-AB33-36D013E4A723}"/>
              </a:ext>
            </a:extLst>
          </p:cNvPr>
          <p:cNvCxnSpPr/>
          <p:nvPr/>
        </p:nvCxnSpPr>
        <p:spPr>
          <a:xfrm>
            <a:off x="1691680" y="4509120"/>
            <a:ext cx="0" cy="72008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04D36C09-B253-4643-BD48-43A93E841D7B}"/>
              </a:ext>
            </a:extLst>
          </p:cNvPr>
          <p:cNvCxnSpPr/>
          <p:nvPr/>
        </p:nvCxnSpPr>
        <p:spPr>
          <a:xfrm>
            <a:off x="2411760" y="4509120"/>
            <a:ext cx="0" cy="72008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39509167-BEE3-46FD-B7AE-715A2A45885F}"/>
              </a:ext>
            </a:extLst>
          </p:cNvPr>
          <p:cNvCxnSpPr/>
          <p:nvPr/>
        </p:nvCxnSpPr>
        <p:spPr>
          <a:xfrm>
            <a:off x="3131840" y="4509120"/>
            <a:ext cx="0" cy="72008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513D432A-90D8-4E35-A48C-D22D76390ADA}"/>
              </a:ext>
            </a:extLst>
          </p:cNvPr>
          <p:cNvCxnSpPr/>
          <p:nvPr/>
        </p:nvCxnSpPr>
        <p:spPr>
          <a:xfrm>
            <a:off x="3851920" y="4509120"/>
            <a:ext cx="0" cy="72008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87A0776D-44F3-464B-95E4-4ABE9CF5743A}"/>
              </a:ext>
            </a:extLst>
          </p:cNvPr>
          <p:cNvCxnSpPr/>
          <p:nvPr/>
        </p:nvCxnSpPr>
        <p:spPr>
          <a:xfrm>
            <a:off x="4572000" y="4509120"/>
            <a:ext cx="0" cy="72008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94EA609F-3AAF-46F7-91D0-0FD42BFC1555}"/>
              </a:ext>
            </a:extLst>
          </p:cNvPr>
          <p:cNvCxnSpPr/>
          <p:nvPr/>
        </p:nvCxnSpPr>
        <p:spPr>
          <a:xfrm>
            <a:off x="5292080" y="4509120"/>
            <a:ext cx="0" cy="72008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6CE18BFB-1DD8-4713-8369-35DAB3AEAB8C}"/>
              </a:ext>
            </a:extLst>
          </p:cNvPr>
          <p:cNvCxnSpPr/>
          <p:nvPr/>
        </p:nvCxnSpPr>
        <p:spPr>
          <a:xfrm>
            <a:off x="6012160" y="4509120"/>
            <a:ext cx="0" cy="72008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9B61D7F8-34AC-459E-B243-44F814B15D6C}"/>
              </a:ext>
            </a:extLst>
          </p:cNvPr>
          <p:cNvCxnSpPr/>
          <p:nvPr/>
        </p:nvCxnSpPr>
        <p:spPr>
          <a:xfrm>
            <a:off x="6732240" y="4509120"/>
            <a:ext cx="0" cy="72008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D12F97B3-8B2A-427A-95F7-9043DC000DE8}"/>
              </a:ext>
            </a:extLst>
          </p:cNvPr>
          <p:cNvCxnSpPr/>
          <p:nvPr/>
        </p:nvCxnSpPr>
        <p:spPr>
          <a:xfrm>
            <a:off x="7452320" y="4509120"/>
            <a:ext cx="0" cy="72008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84DD57EC-8F8E-4F97-A9B1-44CD6AFD5310}"/>
              </a:ext>
            </a:extLst>
          </p:cNvPr>
          <p:cNvSpPr txBox="1"/>
          <p:nvPr/>
        </p:nvSpPr>
        <p:spPr>
          <a:xfrm>
            <a:off x="323528" y="2924944"/>
            <a:ext cx="546335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普通にやると</a:t>
            </a:r>
            <a:r>
              <a:rPr lang="en-US" altLang="ja-JP" sz="2800"/>
              <a:t>3</a:t>
            </a:r>
            <a:r>
              <a:rPr lang="ja-JP" altLang="en-US" sz="2800"/>
              <a:t>個余る</a:t>
            </a:r>
            <a:endParaRPr lang="en-US" altLang="ja-JP" sz="2800"/>
          </a:p>
          <a:p>
            <a:r>
              <a:rPr kumimoji="1" lang="ja-JP" altLang="en-US" sz="2800"/>
              <a:t>余りをスカラループで回す</a:t>
            </a:r>
            <a:endParaRPr kumimoji="1" lang="en-US" altLang="ja-JP" sz="2800"/>
          </a:p>
          <a:p>
            <a:r>
              <a:rPr lang="ja-JP" altLang="en-US" sz="2800"/>
              <a:t>→ベクトル</a:t>
            </a:r>
            <a:r>
              <a:rPr lang="en-US" altLang="ja-JP" sz="2800"/>
              <a:t>2</a:t>
            </a:r>
            <a:r>
              <a:rPr lang="ja-JP" altLang="en-US" sz="2800"/>
              <a:t>回転</a:t>
            </a:r>
            <a:r>
              <a:rPr lang="en-US" altLang="ja-JP" sz="2800"/>
              <a:t>+</a:t>
            </a:r>
            <a:r>
              <a:rPr lang="ja-JP" altLang="en-US" sz="2800"/>
              <a:t>スカラー</a:t>
            </a:r>
            <a:r>
              <a:rPr lang="en-US" altLang="ja-JP" sz="2800"/>
              <a:t>3</a:t>
            </a:r>
            <a:r>
              <a:rPr lang="ja-JP" altLang="en-US" sz="2800"/>
              <a:t>回転</a:t>
            </a:r>
            <a:endParaRPr kumimoji="1" lang="ja-JP" altLang="en-US" sz="2800"/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641E4BF2-4950-41AA-BA71-C6128BE2556B}"/>
              </a:ext>
            </a:extLst>
          </p:cNvPr>
          <p:cNvCxnSpPr/>
          <p:nvPr/>
        </p:nvCxnSpPr>
        <p:spPr>
          <a:xfrm>
            <a:off x="251520" y="5517232"/>
            <a:ext cx="288032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0734DC84-3E26-418A-A4A8-DABBFAD57DD7}"/>
              </a:ext>
            </a:extLst>
          </p:cNvPr>
          <p:cNvCxnSpPr/>
          <p:nvPr/>
        </p:nvCxnSpPr>
        <p:spPr>
          <a:xfrm>
            <a:off x="3131840" y="5517232"/>
            <a:ext cx="288032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5250F794-799B-4D64-91CE-AAC21BFE4BD6}"/>
              </a:ext>
            </a:extLst>
          </p:cNvPr>
          <p:cNvCxnSpPr>
            <a:cxnSpLocks/>
          </p:cNvCxnSpPr>
          <p:nvPr/>
        </p:nvCxnSpPr>
        <p:spPr>
          <a:xfrm>
            <a:off x="6012160" y="5517232"/>
            <a:ext cx="72008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75D0D38A-E261-4C6F-A578-F8CE04904B25}"/>
              </a:ext>
            </a:extLst>
          </p:cNvPr>
          <p:cNvCxnSpPr>
            <a:cxnSpLocks/>
          </p:cNvCxnSpPr>
          <p:nvPr/>
        </p:nvCxnSpPr>
        <p:spPr>
          <a:xfrm>
            <a:off x="6732240" y="5517232"/>
            <a:ext cx="72008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B8261387-0207-411C-B498-DEC03F39EBAB}"/>
              </a:ext>
            </a:extLst>
          </p:cNvPr>
          <p:cNvCxnSpPr>
            <a:cxnSpLocks/>
          </p:cNvCxnSpPr>
          <p:nvPr/>
        </p:nvCxnSpPr>
        <p:spPr>
          <a:xfrm>
            <a:off x="7452320" y="5517232"/>
            <a:ext cx="72008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96473998-5D88-4669-9773-5D24A9DE1A34}"/>
              </a:ext>
            </a:extLst>
          </p:cNvPr>
          <p:cNvSpPr txBox="1"/>
          <p:nvPr/>
        </p:nvSpPr>
        <p:spPr>
          <a:xfrm>
            <a:off x="842100" y="565195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ベクトル処理</a:t>
            </a: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4C00DB44-7C2E-4D11-9589-826BDC1F6E77}"/>
              </a:ext>
            </a:extLst>
          </p:cNvPr>
          <p:cNvSpPr txBox="1"/>
          <p:nvPr/>
        </p:nvSpPr>
        <p:spPr>
          <a:xfrm>
            <a:off x="3650412" y="566124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ベクトル処理</a:t>
            </a: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8432F151-B1B3-411D-B4B9-59F8383E2041}"/>
              </a:ext>
            </a:extLst>
          </p:cNvPr>
          <p:cNvSpPr txBox="1"/>
          <p:nvPr/>
        </p:nvSpPr>
        <p:spPr>
          <a:xfrm>
            <a:off x="6242700" y="566124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スカラー</a:t>
            </a:r>
            <a:r>
              <a:rPr kumimoji="1" lang="ja-JP" altLang="en-US"/>
              <a:t>処理</a:t>
            </a:r>
          </a:p>
        </p:txBody>
      </p:sp>
    </p:spTree>
    <p:extLst>
      <p:ext uri="{BB962C8B-B14F-4D97-AF65-F5344CB8AC3E}">
        <p14:creationId xmlns:p14="http://schemas.microsoft.com/office/powerpoint/2010/main" val="10424694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矢印: 下 32">
            <a:extLst>
              <a:ext uri="{FF2B5EF4-FFF2-40B4-BE49-F238E27FC236}">
                <a16:creationId xmlns:a16="http://schemas.microsoft.com/office/drawing/2014/main" id="{9BBB6D6C-7049-41C8-8B43-485431FFFE70}"/>
              </a:ext>
            </a:extLst>
          </p:cNvPr>
          <p:cNvSpPr/>
          <p:nvPr/>
        </p:nvSpPr>
        <p:spPr>
          <a:xfrm>
            <a:off x="395536" y="2564904"/>
            <a:ext cx="432048" cy="1728192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4" name="矢印: 下 33">
            <a:extLst>
              <a:ext uri="{FF2B5EF4-FFF2-40B4-BE49-F238E27FC236}">
                <a16:creationId xmlns:a16="http://schemas.microsoft.com/office/drawing/2014/main" id="{710A0171-42B5-49B0-9AA6-24EBFACD881E}"/>
              </a:ext>
            </a:extLst>
          </p:cNvPr>
          <p:cNvSpPr/>
          <p:nvPr/>
        </p:nvSpPr>
        <p:spPr>
          <a:xfrm>
            <a:off x="1115616" y="2564904"/>
            <a:ext cx="432048" cy="1728192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5" name="矢印: 下 34">
            <a:extLst>
              <a:ext uri="{FF2B5EF4-FFF2-40B4-BE49-F238E27FC236}">
                <a16:creationId xmlns:a16="http://schemas.microsoft.com/office/drawing/2014/main" id="{E5B418EC-DEFC-4D76-B644-1B2E006077AC}"/>
              </a:ext>
            </a:extLst>
          </p:cNvPr>
          <p:cNvSpPr/>
          <p:nvPr/>
        </p:nvSpPr>
        <p:spPr>
          <a:xfrm>
            <a:off x="1835696" y="2564904"/>
            <a:ext cx="432048" cy="1728192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6" name="矢印: 下 35">
            <a:extLst>
              <a:ext uri="{FF2B5EF4-FFF2-40B4-BE49-F238E27FC236}">
                <a16:creationId xmlns:a16="http://schemas.microsoft.com/office/drawing/2014/main" id="{E9E2190F-FE51-4ACE-8CDB-5D027713F803}"/>
              </a:ext>
            </a:extLst>
          </p:cNvPr>
          <p:cNvSpPr/>
          <p:nvPr/>
        </p:nvSpPr>
        <p:spPr>
          <a:xfrm>
            <a:off x="2555776" y="2564904"/>
            <a:ext cx="432048" cy="1728192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7" name="矢印: 下 36">
            <a:extLst>
              <a:ext uri="{FF2B5EF4-FFF2-40B4-BE49-F238E27FC236}">
                <a16:creationId xmlns:a16="http://schemas.microsoft.com/office/drawing/2014/main" id="{11C9C38F-5A44-46F1-844B-57BE58D782A0}"/>
              </a:ext>
            </a:extLst>
          </p:cNvPr>
          <p:cNvSpPr/>
          <p:nvPr/>
        </p:nvSpPr>
        <p:spPr>
          <a:xfrm>
            <a:off x="3275856" y="2564904"/>
            <a:ext cx="432048" cy="1728192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8" name="矢印: 下 37">
            <a:extLst>
              <a:ext uri="{FF2B5EF4-FFF2-40B4-BE49-F238E27FC236}">
                <a16:creationId xmlns:a16="http://schemas.microsoft.com/office/drawing/2014/main" id="{D462C18D-869B-4DEB-992B-332B556386C8}"/>
              </a:ext>
            </a:extLst>
          </p:cNvPr>
          <p:cNvSpPr/>
          <p:nvPr/>
        </p:nvSpPr>
        <p:spPr>
          <a:xfrm>
            <a:off x="3995936" y="2564904"/>
            <a:ext cx="432048" cy="1728192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9" name="矢印: 下 38">
            <a:extLst>
              <a:ext uri="{FF2B5EF4-FFF2-40B4-BE49-F238E27FC236}">
                <a16:creationId xmlns:a16="http://schemas.microsoft.com/office/drawing/2014/main" id="{40DAAB7A-29D7-407C-B494-E0A6120D2D37}"/>
              </a:ext>
            </a:extLst>
          </p:cNvPr>
          <p:cNvSpPr/>
          <p:nvPr/>
        </p:nvSpPr>
        <p:spPr>
          <a:xfrm>
            <a:off x="4716016" y="2564904"/>
            <a:ext cx="432048" cy="1728192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0" name="矢印: 下 39">
            <a:extLst>
              <a:ext uri="{FF2B5EF4-FFF2-40B4-BE49-F238E27FC236}">
                <a16:creationId xmlns:a16="http://schemas.microsoft.com/office/drawing/2014/main" id="{89E2136C-EF0E-4C56-BA16-BAC6FE40320B}"/>
              </a:ext>
            </a:extLst>
          </p:cNvPr>
          <p:cNvSpPr/>
          <p:nvPr/>
        </p:nvSpPr>
        <p:spPr>
          <a:xfrm>
            <a:off x="5436096" y="2564904"/>
            <a:ext cx="432048" cy="1728192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1" name="矢印: 下 40">
            <a:extLst>
              <a:ext uri="{FF2B5EF4-FFF2-40B4-BE49-F238E27FC236}">
                <a16:creationId xmlns:a16="http://schemas.microsoft.com/office/drawing/2014/main" id="{7B5498B2-9EC6-4101-B855-4F6CF90E9FD6}"/>
              </a:ext>
            </a:extLst>
          </p:cNvPr>
          <p:cNvSpPr/>
          <p:nvPr/>
        </p:nvSpPr>
        <p:spPr>
          <a:xfrm>
            <a:off x="6156176" y="2564904"/>
            <a:ext cx="432048" cy="1728192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2" name="矢印: 下 41">
            <a:extLst>
              <a:ext uri="{FF2B5EF4-FFF2-40B4-BE49-F238E27FC236}">
                <a16:creationId xmlns:a16="http://schemas.microsoft.com/office/drawing/2014/main" id="{601BEFA0-768B-4D36-BDCA-62C3284728F0}"/>
              </a:ext>
            </a:extLst>
          </p:cNvPr>
          <p:cNvSpPr/>
          <p:nvPr/>
        </p:nvSpPr>
        <p:spPr>
          <a:xfrm>
            <a:off x="6876256" y="2564904"/>
            <a:ext cx="432048" cy="1728192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3" name="矢印: 下 42">
            <a:extLst>
              <a:ext uri="{FF2B5EF4-FFF2-40B4-BE49-F238E27FC236}">
                <a16:creationId xmlns:a16="http://schemas.microsoft.com/office/drawing/2014/main" id="{78E3DC74-8639-4129-BA4D-6193F247D233}"/>
              </a:ext>
            </a:extLst>
          </p:cNvPr>
          <p:cNvSpPr/>
          <p:nvPr/>
        </p:nvSpPr>
        <p:spPr>
          <a:xfrm>
            <a:off x="7596336" y="2564904"/>
            <a:ext cx="432048" cy="1728192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26772FC4-936B-4F9B-9243-C8F1FE5D9B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マスク処理</a:t>
            </a:r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FD4DF23B-94F1-49FF-BDDA-EC0F1654A23A}"/>
              </a:ext>
            </a:extLst>
          </p:cNvPr>
          <p:cNvSpPr/>
          <p:nvPr/>
        </p:nvSpPr>
        <p:spPr>
          <a:xfrm>
            <a:off x="251520" y="1556792"/>
            <a:ext cx="7920880" cy="720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46883398-C4C2-4B77-860F-ADFF5613F8A9}"/>
              </a:ext>
            </a:extLst>
          </p:cNvPr>
          <p:cNvCxnSpPr/>
          <p:nvPr/>
        </p:nvCxnSpPr>
        <p:spPr>
          <a:xfrm>
            <a:off x="971600" y="1556792"/>
            <a:ext cx="0" cy="72008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B0EE8DC4-E21A-44A8-91A5-408E5422A028}"/>
              </a:ext>
            </a:extLst>
          </p:cNvPr>
          <p:cNvCxnSpPr/>
          <p:nvPr/>
        </p:nvCxnSpPr>
        <p:spPr>
          <a:xfrm>
            <a:off x="1691680" y="1556792"/>
            <a:ext cx="0" cy="72008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64686FD3-0DC8-4157-ABC8-7B5FD790B89E}"/>
              </a:ext>
            </a:extLst>
          </p:cNvPr>
          <p:cNvCxnSpPr/>
          <p:nvPr/>
        </p:nvCxnSpPr>
        <p:spPr>
          <a:xfrm>
            <a:off x="2411760" y="1556792"/>
            <a:ext cx="0" cy="72008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4E1CE211-7A51-4978-8818-F4DB201A9FEA}"/>
              </a:ext>
            </a:extLst>
          </p:cNvPr>
          <p:cNvCxnSpPr/>
          <p:nvPr/>
        </p:nvCxnSpPr>
        <p:spPr>
          <a:xfrm>
            <a:off x="3131840" y="1556792"/>
            <a:ext cx="0" cy="72008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022E92AA-68BC-4B8E-88E5-178F9AD63A42}"/>
              </a:ext>
            </a:extLst>
          </p:cNvPr>
          <p:cNvCxnSpPr/>
          <p:nvPr/>
        </p:nvCxnSpPr>
        <p:spPr>
          <a:xfrm>
            <a:off x="3851920" y="1556792"/>
            <a:ext cx="0" cy="72008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07E41190-67A8-4A3B-8519-084F93AAB107}"/>
              </a:ext>
            </a:extLst>
          </p:cNvPr>
          <p:cNvCxnSpPr/>
          <p:nvPr/>
        </p:nvCxnSpPr>
        <p:spPr>
          <a:xfrm>
            <a:off x="4572000" y="1556792"/>
            <a:ext cx="0" cy="72008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7D948077-D5E7-4B06-B786-69785568B93C}"/>
              </a:ext>
            </a:extLst>
          </p:cNvPr>
          <p:cNvCxnSpPr/>
          <p:nvPr/>
        </p:nvCxnSpPr>
        <p:spPr>
          <a:xfrm>
            <a:off x="5292080" y="1556792"/>
            <a:ext cx="0" cy="72008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8752B5CC-3A87-4F21-8B42-CB634486A8CA}"/>
              </a:ext>
            </a:extLst>
          </p:cNvPr>
          <p:cNvCxnSpPr/>
          <p:nvPr/>
        </p:nvCxnSpPr>
        <p:spPr>
          <a:xfrm>
            <a:off x="6012160" y="1556792"/>
            <a:ext cx="0" cy="72008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82547A64-B090-4A29-B152-5950F07A1130}"/>
              </a:ext>
            </a:extLst>
          </p:cNvPr>
          <p:cNvCxnSpPr/>
          <p:nvPr/>
        </p:nvCxnSpPr>
        <p:spPr>
          <a:xfrm>
            <a:off x="6732240" y="1556792"/>
            <a:ext cx="0" cy="72008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BA4C2F2D-E7CB-47D8-A6AD-EDB012B114C7}"/>
              </a:ext>
            </a:extLst>
          </p:cNvPr>
          <p:cNvCxnSpPr/>
          <p:nvPr/>
        </p:nvCxnSpPr>
        <p:spPr>
          <a:xfrm>
            <a:off x="7452320" y="1556792"/>
            <a:ext cx="0" cy="72008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79BC466F-2975-477F-A21A-C9ADD27575B6}"/>
              </a:ext>
            </a:extLst>
          </p:cNvPr>
          <p:cNvSpPr/>
          <p:nvPr/>
        </p:nvSpPr>
        <p:spPr>
          <a:xfrm>
            <a:off x="251520" y="4437112"/>
            <a:ext cx="2880320" cy="72008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8C2BDEB3-4F4B-40BC-A485-79F06C6BB2AB}"/>
              </a:ext>
            </a:extLst>
          </p:cNvPr>
          <p:cNvSpPr/>
          <p:nvPr/>
        </p:nvSpPr>
        <p:spPr>
          <a:xfrm>
            <a:off x="3131840" y="4437112"/>
            <a:ext cx="2880320" cy="72008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35AA263C-0AC2-4925-A7EC-A988C50F18B4}"/>
              </a:ext>
            </a:extLst>
          </p:cNvPr>
          <p:cNvSpPr/>
          <p:nvPr/>
        </p:nvSpPr>
        <p:spPr>
          <a:xfrm>
            <a:off x="6012160" y="4437112"/>
            <a:ext cx="2880320" cy="7200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03508500-6606-47D3-878E-17FC57482053}"/>
              </a:ext>
            </a:extLst>
          </p:cNvPr>
          <p:cNvSpPr/>
          <p:nvPr/>
        </p:nvSpPr>
        <p:spPr>
          <a:xfrm>
            <a:off x="251520" y="2996952"/>
            <a:ext cx="2880320" cy="7200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18" name="Picture 2" descr="丸のマークのイラスト「○」">
            <a:extLst>
              <a:ext uri="{FF2B5EF4-FFF2-40B4-BE49-F238E27FC236}">
                <a16:creationId xmlns:a16="http://schemas.microsoft.com/office/drawing/2014/main" id="{42CF9DC9-2F1D-43DB-B011-905C4AA628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071862"/>
            <a:ext cx="576064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丸のマークのイラスト「○」">
            <a:extLst>
              <a:ext uri="{FF2B5EF4-FFF2-40B4-BE49-F238E27FC236}">
                <a16:creationId xmlns:a16="http://schemas.microsoft.com/office/drawing/2014/main" id="{0D619B3E-5A9A-4CCB-A815-5B7CC5CDD8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068960"/>
            <a:ext cx="576064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丸のマークのイラスト「○」">
            <a:extLst>
              <a:ext uri="{FF2B5EF4-FFF2-40B4-BE49-F238E27FC236}">
                <a16:creationId xmlns:a16="http://schemas.microsoft.com/office/drawing/2014/main" id="{C4ECB161-D15E-46DC-A13F-C7967F35FF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068960"/>
            <a:ext cx="576064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丸のマークのイラスト「○」">
            <a:extLst>
              <a:ext uri="{FF2B5EF4-FFF2-40B4-BE49-F238E27FC236}">
                <a16:creationId xmlns:a16="http://schemas.microsoft.com/office/drawing/2014/main" id="{F6FE7FC1-7556-4E8D-9527-6117B39A88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3068960"/>
            <a:ext cx="576064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32899AD5-CAC4-41F2-9239-8F5EDAAEF322}"/>
              </a:ext>
            </a:extLst>
          </p:cNvPr>
          <p:cNvSpPr/>
          <p:nvPr/>
        </p:nvSpPr>
        <p:spPr>
          <a:xfrm>
            <a:off x="3131840" y="2996952"/>
            <a:ext cx="2880320" cy="7200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23" name="Picture 2" descr="丸のマークのイラスト「○」">
            <a:extLst>
              <a:ext uri="{FF2B5EF4-FFF2-40B4-BE49-F238E27FC236}">
                <a16:creationId xmlns:a16="http://schemas.microsoft.com/office/drawing/2014/main" id="{D327199F-3165-4F1A-A664-39781DC577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071862"/>
            <a:ext cx="576064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丸のマークのイラスト「○」">
            <a:extLst>
              <a:ext uri="{FF2B5EF4-FFF2-40B4-BE49-F238E27FC236}">
                <a16:creationId xmlns:a16="http://schemas.microsoft.com/office/drawing/2014/main" id="{52D1FD4E-ECC7-437A-B527-DFB7A6BA7F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3068960"/>
            <a:ext cx="576064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丸のマークのイラスト「○」">
            <a:extLst>
              <a:ext uri="{FF2B5EF4-FFF2-40B4-BE49-F238E27FC236}">
                <a16:creationId xmlns:a16="http://schemas.microsoft.com/office/drawing/2014/main" id="{87A82C81-AE1A-4973-877D-0B07CCB13E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3068960"/>
            <a:ext cx="576064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丸のマークのイラスト「○」">
            <a:extLst>
              <a:ext uri="{FF2B5EF4-FFF2-40B4-BE49-F238E27FC236}">
                <a16:creationId xmlns:a16="http://schemas.microsoft.com/office/drawing/2014/main" id="{AD66FA98-7C59-43F6-9545-E809D600AD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3068960"/>
            <a:ext cx="576064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7E48C372-D5E9-42D4-B615-73C1406D9D79}"/>
              </a:ext>
            </a:extLst>
          </p:cNvPr>
          <p:cNvSpPr/>
          <p:nvPr/>
        </p:nvSpPr>
        <p:spPr>
          <a:xfrm>
            <a:off x="6012160" y="2996952"/>
            <a:ext cx="2880320" cy="7200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28" name="Picture 2" descr="丸のマークのイラスト「○」">
            <a:extLst>
              <a:ext uri="{FF2B5EF4-FFF2-40B4-BE49-F238E27FC236}">
                <a16:creationId xmlns:a16="http://schemas.microsoft.com/office/drawing/2014/main" id="{C28DF78A-39EC-4707-B0E8-495B3A2A7D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3071862"/>
            <a:ext cx="576064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丸のマークのイラスト「○」">
            <a:extLst>
              <a:ext uri="{FF2B5EF4-FFF2-40B4-BE49-F238E27FC236}">
                <a16:creationId xmlns:a16="http://schemas.microsoft.com/office/drawing/2014/main" id="{F722DD92-32F9-457B-AFE5-6690E3A231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3068960"/>
            <a:ext cx="576064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丸のマークのイラスト「○」">
            <a:extLst>
              <a:ext uri="{FF2B5EF4-FFF2-40B4-BE49-F238E27FC236}">
                <a16:creationId xmlns:a16="http://schemas.microsoft.com/office/drawing/2014/main" id="{644ECC94-D2FD-4DC3-938A-CEA950524A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3068960"/>
            <a:ext cx="576064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4" descr="バツのマークのイラスト「×」">
            <a:extLst>
              <a:ext uri="{FF2B5EF4-FFF2-40B4-BE49-F238E27FC236}">
                <a16:creationId xmlns:a16="http://schemas.microsoft.com/office/drawing/2014/main" id="{C00B5325-A121-4D55-BF3D-F1739A02F6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2560" y="3047752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3F80C4F2-B997-43B5-93A0-83E7FA85326D}"/>
              </a:ext>
            </a:extLst>
          </p:cNvPr>
          <p:cNvSpPr txBox="1"/>
          <p:nvPr/>
        </p:nvSpPr>
        <p:spPr>
          <a:xfrm>
            <a:off x="179512" y="1052736"/>
            <a:ext cx="88024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プレディケートレジスタにより、どの要素をロードするか指定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3E700915-B7FA-4757-972C-84A25055D00E}"/>
              </a:ext>
            </a:extLst>
          </p:cNvPr>
          <p:cNvSpPr txBox="1"/>
          <p:nvPr/>
        </p:nvSpPr>
        <p:spPr>
          <a:xfrm>
            <a:off x="1331640" y="5373216"/>
            <a:ext cx="41056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/>
              <a:t>ベクトル</a:t>
            </a:r>
            <a:r>
              <a:rPr lang="en-US" altLang="ja-JP" sz="3200"/>
              <a:t>3</a:t>
            </a:r>
            <a:r>
              <a:rPr lang="ja-JP" altLang="en-US" sz="3200"/>
              <a:t>回転で済む</a:t>
            </a:r>
            <a:endParaRPr kumimoji="1" lang="ja-JP" altLang="en-US" sz="3200"/>
          </a:p>
        </p:txBody>
      </p:sp>
      <p:sp>
        <p:nvSpPr>
          <p:cNvPr id="47" name="矢印: 右 46">
            <a:extLst>
              <a:ext uri="{FF2B5EF4-FFF2-40B4-BE49-F238E27FC236}">
                <a16:creationId xmlns:a16="http://schemas.microsoft.com/office/drawing/2014/main" id="{D6F85D05-81FB-46BA-90BB-04739344400E}"/>
              </a:ext>
            </a:extLst>
          </p:cNvPr>
          <p:cNvSpPr/>
          <p:nvPr/>
        </p:nvSpPr>
        <p:spPr>
          <a:xfrm>
            <a:off x="539552" y="5373216"/>
            <a:ext cx="720080" cy="50405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92563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685563F0-4E34-4BBB-A89F-F0B53CA6AE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/>
              <a:t>SVE</a:t>
            </a:r>
            <a:r>
              <a:rPr lang="ja-JP" altLang="en-US"/>
              <a:t>の概要</a:t>
            </a:r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6A2AA15-9282-4283-BBB5-4E2B63B372C5}"/>
              </a:ext>
            </a:extLst>
          </p:cNvPr>
          <p:cNvSpPr txBox="1"/>
          <p:nvPr/>
        </p:nvSpPr>
        <p:spPr>
          <a:xfrm>
            <a:off x="395536" y="1340768"/>
            <a:ext cx="4493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>
                <a:solidFill>
                  <a:srgbClr val="011893"/>
                </a:solidFill>
              </a:rPr>
              <a:t>スケーラブルな</a:t>
            </a:r>
            <a:r>
              <a:rPr kumimoji="1" lang="en-US" altLang="ja-JP" sz="3200">
                <a:solidFill>
                  <a:srgbClr val="011893"/>
                </a:solidFill>
              </a:rPr>
              <a:t>SIMD</a:t>
            </a:r>
            <a:r>
              <a:rPr kumimoji="1" lang="ja-JP" altLang="en-US" sz="3200">
                <a:solidFill>
                  <a:srgbClr val="011893"/>
                </a:solidFill>
              </a:rPr>
              <a:t>幅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3A7758A-D17F-4EE4-AADC-AABD49822494}"/>
              </a:ext>
            </a:extLst>
          </p:cNvPr>
          <p:cNvSpPr txBox="1"/>
          <p:nvPr/>
        </p:nvSpPr>
        <p:spPr>
          <a:xfrm>
            <a:off x="827584" y="1988840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>
                <a:solidFill>
                  <a:srgbClr val="FF0000"/>
                </a:solidFill>
              </a:rPr>
              <a:t>スケーラブルなコードを書いておけば</a:t>
            </a:r>
            <a:r>
              <a:rPr kumimoji="1" lang="ja-JP" altLang="en-US" sz="2400"/>
              <a:t>、将来</a:t>
            </a:r>
            <a:r>
              <a:rPr kumimoji="1" lang="en-US" altLang="ja-JP" sz="2400"/>
              <a:t>SIMD</a:t>
            </a:r>
            <a:r>
              <a:rPr kumimoji="1" lang="ja-JP" altLang="en-US" sz="2400"/>
              <a:t>幅が増えたハードウェアで</a:t>
            </a:r>
            <a:r>
              <a:rPr lang="ja-JP" altLang="en-US" sz="2400"/>
              <a:t>実行した時に、その恩恵を受けることができる</a:t>
            </a:r>
            <a:endParaRPr kumimoji="1" lang="ja-JP" altLang="en-US" sz="240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32C7308-11F7-471B-AEC9-170B6C21C69F}"/>
              </a:ext>
            </a:extLst>
          </p:cNvPr>
          <p:cNvSpPr txBox="1"/>
          <p:nvPr/>
        </p:nvSpPr>
        <p:spPr>
          <a:xfrm>
            <a:off x="467544" y="3501008"/>
            <a:ext cx="51040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>
                <a:solidFill>
                  <a:srgbClr val="011893"/>
                </a:solidFill>
              </a:rPr>
              <a:t>Predicate-centric Approach</a:t>
            </a:r>
            <a:endParaRPr kumimoji="1" lang="ja-JP" altLang="en-US" sz="3200">
              <a:solidFill>
                <a:srgbClr val="011893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1D2A07A-3161-4BD0-9283-99FF4B14D77D}"/>
              </a:ext>
            </a:extLst>
          </p:cNvPr>
          <p:cNvSpPr txBox="1"/>
          <p:nvPr/>
        </p:nvSpPr>
        <p:spPr>
          <a:xfrm>
            <a:off x="827584" y="4221088"/>
            <a:ext cx="80648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/>
              <a:t>ほぼ全ての命令にプレディケートレジスタを指定でき、どの要素にどんな命令を実行するか細かく指定できる</a:t>
            </a:r>
          </a:p>
        </p:txBody>
      </p:sp>
    </p:spTree>
    <p:extLst>
      <p:ext uri="{BB962C8B-B14F-4D97-AF65-F5344CB8AC3E}">
        <p14:creationId xmlns:p14="http://schemas.microsoft.com/office/powerpoint/2010/main" val="34849049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2F9958DB-2539-4B44-8667-32FAF47E54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/>
              <a:t>SVE</a:t>
            </a:r>
            <a:r>
              <a:rPr kumimoji="1" lang="ja-JP" altLang="en-US"/>
              <a:t>をどう使うか？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CE2674B-BF5E-4545-B09F-0A204E17289B}"/>
              </a:ext>
            </a:extLst>
          </p:cNvPr>
          <p:cNvSpPr txBox="1"/>
          <p:nvPr/>
        </p:nvSpPr>
        <p:spPr>
          <a:xfrm>
            <a:off x="1835697" y="1988842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コンパイラに任せる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C30EA39-51D9-4BDF-818A-112DEA8AF2A6}"/>
              </a:ext>
            </a:extLst>
          </p:cNvPr>
          <p:cNvSpPr txBox="1"/>
          <p:nvPr/>
        </p:nvSpPr>
        <p:spPr>
          <a:xfrm>
            <a:off x="2267745" y="2708922"/>
            <a:ext cx="4493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ディレクティブを指定する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DF3EA40-AAD4-4346-87A3-28137BC13F81}"/>
              </a:ext>
            </a:extLst>
          </p:cNvPr>
          <p:cNvSpPr txBox="1"/>
          <p:nvPr/>
        </p:nvSpPr>
        <p:spPr>
          <a:xfrm>
            <a:off x="2843809" y="3501010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>
                <a:solidFill>
                  <a:srgbClr val="FF0000"/>
                </a:solidFill>
              </a:rPr>
              <a:t>組み込み関数で書く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C7E25AE-A821-4016-90B0-2040AC559110}"/>
              </a:ext>
            </a:extLst>
          </p:cNvPr>
          <p:cNvSpPr txBox="1"/>
          <p:nvPr/>
        </p:nvSpPr>
        <p:spPr>
          <a:xfrm>
            <a:off x="3203849" y="4221090"/>
            <a:ext cx="22605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>
                <a:solidFill>
                  <a:srgbClr val="FF0000"/>
                </a:solidFill>
              </a:rPr>
              <a:t>Xbyak</a:t>
            </a:r>
            <a:r>
              <a:rPr kumimoji="1" lang="ja-JP" altLang="en-US" sz="2800">
                <a:solidFill>
                  <a:srgbClr val="FF0000"/>
                </a:solidFill>
              </a:rPr>
              <a:t>で書く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89788A3-8F83-41DB-8F4C-F5B7B9E657A3}"/>
              </a:ext>
            </a:extLst>
          </p:cNvPr>
          <p:cNvSpPr txBox="1"/>
          <p:nvPr/>
        </p:nvSpPr>
        <p:spPr>
          <a:xfrm>
            <a:off x="3491881" y="4941170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フルアセンブリで組む</a:t>
            </a:r>
          </a:p>
        </p:txBody>
      </p:sp>
      <p:sp>
        <p:nvSpPr>
          <p:cNvPr id="8" name="矢印: 上下 7">
            <a:extLst>
              <a:ext uri="{FF2B5EF4-FFF2-40B4-BE49-F238E27FC236}">
                <a16:creationId xmlns:a16="http://schemas.microsoft.com/office/drawing/2014/main" id="{7F54DECA-3C48-442C-8BB2-8A394305C72D}"/>
              </a:ext>
            </a:extLst>
          </p:cNvPr>
          <p:cNvSpPr/>
          <p:nvPr/>
        </p:nvSpPr>
        <p:spPr>
          <a:xfrm rot="20042355">
            <a:off x="1513620" y="1671958"/>
            <a:ext cx="864096" cy="4320480"/>
          </a:xfrm>
          <a:prstGeom prst="upDownArrow">
            <a:avLst/>
          </a:prstGeom>
          <a:gradFill>
            <a:gsLst>
              <a:gs pos="0">
                <a:srgbClr val="00B0F0"/>
              </a:gs>
              <a:gs pos="100000">
                <a:srgbClr val="FF0000"/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A7FDEEB-3589-4349-986B-E29402F462FF}"/>
              </a:ext>
            </a:extLst>
          </p:cNvPr>
          <p:cNvSpPr txBox="1"/>
          <p:nvPr/>
        </p:nvSpPr>
        <p:spPr>
          <a:xfrm>
            <a:off x="251520" y="1124744"/>
            <a:ext cx="713689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3200"/>
              <a:t>高レイヤ </a:t>
            </a:r>
            <a:r>
              <a:rPr kumimoji="1" lang="en-US" altLang="ja-JP" sz="3200"/>
              <a:t>(</a:t>
            </a:r>
            <a:r>
              <a:rPr kumimoji="1" lang="ja-JP" altLang="en-US" sz="3200"/>
              <a:t>楽</a:t>
            </a:r>
            <a:r>
              <a:rPr lang="ja-JP" altLang="en-US" sz="3200"/>
              <a:t>だが</a:t>
            </a:r>
            <a:r>
              <a:rPr kumimoji="1" lang="ja-JP" altLang="en-US" sz="3200"/>
              <a:t>細かい調整</a:t>
            </a:r>
            <a:r>
              <a:rPr lang="ja-JP" altLang="en-US" sz="3200"/>
              <a:t>が難しい</a:t>
            </a:r>
            <a:r>
              <a:rPr kumimoji="1" lang="en-US" altLang="ja-JP" sz="3200"/>
              <a:t>)</a:t>
            </a:r>
            <a:endParaRPr kumimoji="1" lang="ja-JP" altLang="en-US" sz="320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3C48F6E-7F09-436B-9FF8-CEA37489DECC}"/>
              </a:ext>
            </a:extLst>
          </p:cNvPr>
          <p:cNvSpPr txBox="1"/>
          <p:nvPr/>
        </p:nvSpPr>
        <p:spPr>
          <a:xfrm>
            <a:off x="1259632" y="5877272"/>
            <a:ext cx="6726521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3200"/>
              <a:t>低</a:t>
            </a:r>
            <a:r>
              <a:rPr kumimoji="1" lang="ja-JP" altLang="en-US" sz="3200"/>
              <a:t>レイヤ </a:t>
            </a:r>
            <a:r>
              <a:rPr kumimoji="1" lang="en-US" altLang="ja-JP" sz="3200"/>
              <a:t>(</a:t>
            </a:r>
            <a:r>
              <a:rPr kumimoji="1" lang="ja-JP" altLang="en-US" sz="3200"/>
              <a:t>細かく調整できるが大変</a:t>
            </a:r>
            <a:r>
              <a:rPr kumimoji="1" lang="en-US" altLang="ja-JP" sz="3200"/>
              <a:t>)</a:t>
            </a:r>
            <a:endParaRPr kumimoji="1" lang="ja-JP" altLang="en-US" sz="3200"/>
          </a:p>
        </p:txBody>
      </p:sp>
    </p:spTree>
    <p:extLst>
      <p:ext uri="{BB962C8B-B14F-4D97-AF65-F5344CB8AC3E}">
        <p14:creationId xmlns:p14="http://schemas.microsoft.com/office/powerpoint/2010/main" val="14619191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FFD480EE-4344-4F8C-B675-E073D8C778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組み込み関数</a:t>
            </a:r>
          </a:p>
        </p:txBody>
      </p:sp>
    </p:spTree>
    <p:extLst>
      <p:ext uri="{BB962C8B-B14F-4D97-AF65-F5344CB8AC3E}">
        <p14:creationId xmlns:p14="http://schemas.microsoft.com/office/powerpoint/2010/main" val="2521331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3EA01B9E-E5E4-464F-A577-47CFD68359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本ハンズオンの構成</a:t>
            </a:r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C3246CB-8156-4B27-95C0-D04906F5F6DB}"/>
              </a:ext>
            </a:extLst>
          </p:cNvPr>
          <p:cNvSpPr txBox="1"/>
          <p:nvPr/>
        </p:nvSpPr>
        <p:spPr>
          <a:xfrm>
            <a:off x="395536" y="1340768"/>
            <a:ext cx="7409401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4400"/>
              <a:t>事前準備編</a:t>
            </a:r>
            <a:endParaRPr kumimoji="1" lang="en-US" altLang="ja-JP" sz="440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kumimoji="1" lang="en-US" altLang="ja-JP" sz="4400"/>
              <a:t>Docker</a:t>
            </a:r>
            <a:r>
              <a:rPr kumimoji="1" lang="ja-JP" altLang="en-US" sz="4400"/>
              <a:t>イメージのビルド</a:t>
            </a:r>
            <a:endParaRPr lang="en-US" altLang="ja-JP" sz="440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kumimoji="1" lang="en-US" altLang="ja-JP" sz="4400"/>
              <a:t>SVE</a:t>
            </a:r>
            <a:r>
              <a:rPr kumimoji="1" lang="ja-JP" altLang="en-US" sz="4400"/>
              <a:t>と</a:t>
            </a:r>
            <a:r>
              <a:rPr kumimoji="1" lang="en-US" altLang="ja-JP" sz="4400"/>
              <a:t>Xbyak</a:t>
            </a:r>
            <a:r>
              <a:rPr kumimoji="1" lang="ja-JP" altLang="en-US" sz="4400"/>
              <a:t>の説明</a:t>
            </a:r>
            <a:endParaRPr kumimoji="1" lang="en-US" altLang="ja-JP" sz="44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4400"/>
              <a:t>ハンズオン編</a:t>
            </a:r>
            <a:endParaRPr kumimoji="1" lang="en-US" altLang="ja-JP" sz="440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kumimoji="1" lang="ja-JP" altLang="en-US" sz="4400"/>
              <a:t>動作確認</a:t>
            </a:r>
            <a:endParaRPr kumimoji="1" lang="en-US" altLang="ja-JP" sz="440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kumimoji="1" lang="ja-JP" altLang="en-US" sz="4400"/>
              <a:t>組み込み関数編</a:t>
            </a:r>
            <a:endParaRPr kumimoji="1" lang="en-US" altLang="ja-JP" sz="440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ja-JP" sz="4400"/>
              <a:t>Xbyak</a:t>
            </a:r>
            <a:r>
              <a:rPr lang="ja-JP" altLang="en-US" sz="4400"/>
              <a:t>編</a:t>
            </a:r>
            <a:endParaRPr kumimoji="1" lang="en-US" altLang="ja-JP" sz="4400"/>
          </a:p>
        </p:txBody>
      </p:sp>
    </p:spTree>
    <p:extLst>
      <p:ext uri="{BB962C8B-B14F-4D97-AF65-F5344CB8AC3E}">
        <p14:creationId xmlns:p14="http://schemas.microsoft.com/office/powerpoint/2010/main" val="4253713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7D8B1346-D7EA-40B6-AFFA-6250557AB8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/>
              <a:t>Docker</a:t>
            </a:r>
            <a:r>
              <a:rPr kumimoji="1" lang="ja-JP" altLang="en-US"/>
              <a:t>イメージのビルド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B642996-3294-4832-9D07-58154B6D26EC}"/>
              </a:ext>
            </a:extLst>
          </p:cNvPr>
          <p:cNvSpPr txBox="1"/>
          <p:nvPr/>
        </p:nvSpPr>
        <p:spPr>
          <a:xfrm>
            <a:off x="107504" y="1340768"/>
            <a:ext cx="76658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>
                <a:solidFill>
                  <a:srgbClr val="011893"/>
                </a:solidFill>
              </a:rPr>
              <a:t>ハンズオン資料「ハンズオン編」「</a:t>
            </a:r>
            <a:r>
              <a:rPr lang="en-US" altLang="ja-JP" sz="2000">
                <a:solidFill>
                  <a:srgbClr val="011893"/>
                </a:solidFill>
              </a:rPr>
              <a:t>Docker</a:t>
            </a:r>
            <a:r>
              <a:rPr lang="ja-JP" altLang="en-US" sz="2000">
                <a:solidFill>
                  <a:srgbClr val="011893"/>
                </a:solidFill>
              </a:rPr>
              <a:t>イメージのビルド」</a:t>
            </a:r>
            <a:endParaRPr kumimoji="1" lang="ja-JP" altLang="en-US" sz="2000">
              <a:solidFill>
                <a:srgbClr val="011893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5FEFF8A-E59B-43C5-8808-9759D1619E24}"/>
              </a:ext>
            </a:extLst>
          </p:cNvPr>
          <p:cNvSpPr txBox="1"/>
          <p:nvPr/>
        </p:nvSpPr>
        <p:spPr>
          <a:xfrm>
            <a:off x="395536" y="2708920"/>
            <a:ext cx="835292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>
                <a:latin typeface="Consolas" panose="020B0609020204030204" pitchFamily="49" charset="0"/>
              </a:rPr>
              <a:t>git clone https://github.com/kaityo256/xbyak_aarch64_handson.git</a:t>
            </a:r>
          </a:p>
          <a:p>
            <a:r>
              <a:rPr lang="en-US" altLang="ja-JP">
                <a:latin typeface="Consolas" panose="020B0609020204030204" pitchFamily="49" charset="0"/>
              </a:rPr>
              <a:t>cd xbyak_aarch64_handson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9771C58-151B-417B-9547-427F75BA056E}"/>
              </a:ext>
            </a:extLst>
          </p:cNvPr>
          <p:cNvSpPr txBox="1"/>
          <p:nvPr/>
        </p:nvSpPr>
        <p:spPr>
          <a:xfrm>
            <a:off x="251520" y="2060848"/>
            <a:ext cx="59298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適当な場所でリポジトリをクローン</a:t>
            </a:r>
            <a:endParaRPr kumimoji="1" lang="ja-JP" altLang="en-US" sz="280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07A34B8-6DFC-4654-92D5-E157C7B994C7}"/>
              </a:ext>
            </a:extLst>
          </p:cNvPr>
          <p:cNvSpPr txBox="1"/>
          <p:nvPr/>
        </p:nvSpPr>
        <p:spPr>
          <a:xfrm>
            <a:off x="179512" y="3645024"/>
            <a:ext cx="66335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/>
              <a:t>Docker</a:t>
            </a:r>
            <a:r>
              <a:rPr kumimoji="1" lang="ja-JP" altLang="en-US" sz="2800"/>
              <a:t>イメージをビルド</a:t>
            </a:r>
            <a:r>
              <a:rPr kumimoji="1" lang="en-US" altLang="ja-JP" sz="2800"/>
              <a:t>(3</a:t>
            </a:r>
            <a:r>
              <a:rPr kumimoji="1" lang="ja-JP" altLang="en-US" sz="2800"/>
              <a:t>～</a:t>
            </a:r>
            <a:r>
              <a:rPr lang="en-US" altLang="ja-JP" sz="2800"/>
              <a:t>5</a:t>
            </a:r>
            <a:r>
              <a:rPr lang="ja-JP" altLang="en-US" sz="2800"/>
              <a:t>分くらい</a:t>
            </a:r>
            <a:r>
              <a:rPr lang="en-US" altLang="ja-JP" sz="2800"/>
              <a:t>)</a:t>
            </a:r>
            <a:endParaRPr kumimoji="1" lang="en-US" altLang="ja-JP" sz="280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1FFCADE6-57E0-4573-93C5-4F27AFB11B53}"/>
              </a:ext>
            </a:extLst>
          </p:cNvPr>
          <p:cNvSpPr txBox="1"/>
          <p:nvPr/>
        </p:nvSpPr>
        <p:spPr>
          <a:xfrm>
            <a:off x="395536" y="4293096"/>
            <a:ext cx="45720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>
                <a:latin typeface="Consolas" panose="020B0609020204030204" pitchFamily="49" charset="0"/>
              </a:rPr>
              <a:t>cd docker</a:t>
            </a:r>
          </a:p>
          <a:p>
            <a:r>
              <a:rPr lang="en-US" altLang="ja-JP">
                <a:latin typeface="Consolas" panose="020B0609020204030204" pitchFamily="49" charset="0"/>
              </a:rPr>
              <a:t>make</a:t>
            </a:r>
          </a:p>
        </p:txBody>
      </p:sp>
    </p:spTree>
    <p:extLst>
      <p:ext uri="{BB962C8B-B14F-4D97-AF65-F5344CB8AC3E}">
        <p14:creationId xmlns:p14="http://schemas.microsoft.com/office/powerpoint/2010/main" val="101393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1B35B213-20D3-46C2-B1B3-B39B27C5D4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富岳でやりたい人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21F8B86-AC96-4EA8-90F9-A80B795B677A}"/>
              </a:ext>
            </a:extLst>
          </p:cNvPr>
          <p:cNvSpPr txBox="1"/>
          <p:nvPr/>
        </p:nvSpPr>
        <p:spPr>
          <a:xfrm>
            <a:off x="251520" y="1340768"/>
            <a:ext cx="74606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適当な場所</a:t>
            </a:r>
            <a:r>
              <a:rPr lang="en-US" altLang="ja-JP" sz="2800"/>
              <a:t>(~/github)</a:t>
            </a:r>
            <a:r>
              <a:rPr lang="ja-JP" altLang="en-US" sz="2800"/>
              <a:t>でリポジトリをクローン</a:t>
            </a:r>
            <a:endParaRPr kumimoji="1" lang="ja-JP" altLang="en-US" sz="280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3945FB3-3E45-43E7-9E15-1A2A30F83E7B}"/>
              </a:ext>
            </a:extLst>
          </p:cNvPr>
          <p:cNvSpPr txBox="1"/>
          <p:nvPr/>
        </p:nvSpPr>
        <p:spPr>
          <a:xfrm>
            <a:off x="31472" y="908720"/>
            <a:ext cx="45448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>
                <a:solidFill>
                  <a:srgbClr val="011893"/>
                </a:solidFill>
              </a:rPr>
              <a:t>ハンズオン資料「富岳実機での動作」</a:t>
            </a:r>
            <a:endParaRPr kumimoji="1" lang="ja-JP" altLang="en-US" sz="2000">
              <a:solidFill>
                <a:srgbClr val="011893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4C61DDA-E05A-4F4B-8A12-A3D9FDFA05C2}"/>
              </a:ext>
            </a:extLst>
          </p:cNvPr>
          <p:cNvSpPr txBox="1"/>
          <p:nvPr/>
        </p:nvSpPr>
        <p:spPr>
          <a:xfrm>
            <a:off x="179512" y="1844824"/>
            <a:ext cx="8784976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1600">
                <a:latin typeface="Consolas" panose="020B0609020204030204" pitchFamily="49" charset="0"/>
              </a:rPr>
              <a:t>cd github</a:t>
            </a:r>
          </a:p>
          <a:p>
            <a:r>
              <a:rPr lang="en-US" altLang="ja-JP" sz="1600">
                <a:latin typeface="Consolas" panose="020B0609020204030204" pitchFamily="49" charset="0"/>
              </a:rPr>
              <a:t>git clone </a:t>
            </a:r>
            <a:r>
              <a:rPr lang="en-US" altLang="ja-JP" sz="1600">
                <a:solidFill>
                  <a:srgbClr val="FF0000"/>
                </a:solidFill>
                <a:latin typeface="Consolas" panose="020B0609020204030204" pitchFamily="49" charset="0"/>
              </a:rPr>
              <a:t>--recursive</a:t>
            </a:r>
            <a:r>
              <a:rPr lang="en-US" altLang="ja-JP" sz="1600">
                <a:latin typeface="Consolas" panose="020B0609020204030204" pitchFamily="49" charset="0"/>
              </a:rPr>
              <a:t> https://github.com/kaityo256/xbyak_aarch64_handson.git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4B8F9C2-0F2D-4D12-9CA0-F43E7D6EB773}"/>
              </a:ext>
            </a:extLst>
          </p:cNvPr>
          <p:cNvSpPr txBox="1"/>
          <p:nvPr/>
        </p:nvSpPr>
        <p:spPr>
          <a:xfrm>
            <a:off x="107504" y="2564904"/>
            <a:ext cx="79464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インタラクティブキューに入って</a:t>
            </a:r>
            <a:r>
              <a:rPr lang="en-US" altLang="ja-JP" sz="2800"/>
              <a:t>Xbyak</a:t>
            </a:r>
            <a:r>
              <a:rPr lang="ja-JP" altLang="en-US" sz="2800"/>
              <a:t>のビルド</a:t>
            </a:r>
            <a:endParaRPr kumimoji="1" lang="ja-JP" altLang="en-US" sz="280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9FFDCFA-32C0-47EC-920E-AD7F8561703D}"/>
              </a:ext>
            </a:extLst>
          </p:cNvPr>
          <p:cNvSpPr txBox="1"/>
          <p:nvPr/>
        </p:nvSpPr>
        <p:spPr>
          <a:xfrm>
            <a:off x="179512" y="3212976"/>
            <a:ext cx="458724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>
                <a:latin typeface="Consolas" panose="020B0609020204030204" pitchFamily="49" charset="0"/>
              </a:rPr>
              <a:t>cd xbyak_aarch64_handson</a:t>
            </a:r>
          </a:p>
          <a:p>
            <a:r>
              <a:rPr lang="en-US" altLang="ja-JP">
                <a:latin typeface="Consolas" panose="020B0609020204030204" pitchFamily="49" charset="0"/>
              </a:rPr>
              <a:t># </a:t>
            </a:r>
            <a:r>
              <a:rPr lang="ja-JP" altLang="en-US">
                <a:latin typeface="Consolas" panose="020B0609020204030204" pitchFamily="49" charset="0"/>
              </a:rPr>
              <a:t>ここでインタラクティブキューに入る</a:t>
            </a:r>
            <a:endParaRPr lang="en-US" altLang="ja-JP">
              <a:latin typeface="Consolas" panose="020B0609020204030204" pitchFamily="49" charset="0"/>
            </a:endParaRPr>
          </a:p>
          <a:p>
            <a:r>
              <a:rPr lang="en-US" altLang="ja-JP">
                <a:latin typeface="Consolas" panose="020B0609020204030204" pitchFamily="49" charset="0"/>
              </a:rPr>
              <a:t>cd xbyak_aarch64/</a:t>
            </a:r>
          </a:p>
          <a:p>
            <a:r>
              <a:rPr lang="en-US" altLang="ja-JP">
                <a:latin typeface="Consolas" panose="020B0609020204030204" pitchFamily="49" charset="0"/>
              </a:rPr>
              <a:t>make</a:t>
            </a:r>
            <a:endParaRPr lang="ja-JP" altLang="en-US">
              <a:latin typeface="Consolas" panose="020B0609020204030204" pitchFamily="49" charset="0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B28F998-0CA0-4A0A-B176-B9D08C042890}"/>
              </a:ext>
            </a:extLst>
          </p:cNvPr>
          <p:cNvSpPr txBox="1"/>
          <p:nvPr/>
        </p:nvSpPr>
        <p:spPr>
          <a:xfrm>
            <a:off x="107504" y="4509120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環境変数の設定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4C9A82B-6CE5-4F5A-AF6D-ADB7FF330B51}"/>
              </a:ext>
            </a:extLst>
          </p:cNvPr>
          <p:cNvSpPr txBox="1"/>
          <p:nvPr/>
        </p:nvSpPr>
        <p:spPr>
          <a:xfrm>
            <a:off x="179512" y="5013176"/>
            <a:ext cx="8404488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>
                <a:latin typeface="Consolas" panose="020B0609020204030204" pitchFamily="49" charset="0"/>
              </a:rPr>
              <a:t>export XBYAK_PATH=~/github/xbyak_aarch64_handson/xbyak_aarch64</a:t>
            </a:r>
          </a:p>
          <a:p>
            <a:r>
              <a:rPr lang="en-US" altLang="ja-JP">
                <a:latin typeface="Consolas" panose="020B0609020204030204" pitchFamily="49" charset="0"/>
              </a:rPr>
              <a:t>export CPLUS_INCLUDE_PATH=$XBYAK_PATH</a:t>
            </a:r>
          </a:p>
          <a:p>
            <a:r>
              <a:rPr lang="en-US" altLang="ja-JP">
                <a:latin typeface="Consolas" panose="020B0609020204030204" pitchFamily="49" charset="0"/>
              </a:rPr>
              <a:t>export LIBRARY_PATH=$XBYAK_PATH/lib</a:t>
            </a:r>
            <a:endParaRPr lang="ja-JP" altLang="en-US">
              <a:latin typeface="Consolas" panose="020B0609020204030204" pitchFamily="49" charset="0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F36BF1EE-061D-4464-B6EC-0E156204150D}"/>
              </a:ext>
            </a:extLst>
          </p:cNvPr>
          <p:cNvSpPr txBox="1"/>
          <p:nvPr/>
        </p:nvSpPr>
        <p:spPr>
          <a:xfrm>
            <a:off x="35496" y="6237312"/>
            <a:ext cx="881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組み込み関数は</a:t>
            </a:r>
            <a:r>
              <a:rPr lang="en-US" altLang="ja-JP"/>
              <a:t>FCC</a:t>
            </a:r>
            <a:r>
              <a:rPr lang="ja-JP" altLang="en-US"/>
              <a:t>、</a:t>
            </a:r>
            <a:r>
              <a:rPr lang="en-US" altLang="ja-JP"/>
              <a:t>Xbyak</a:t>
            </a:r>
            <a:r>
              <a:rPr lang="ja-JP" altLang="en-US"/>
              <a:t>は</a:t>
            </a:r>
            <a:r>
              <a:rPr lang="en-US" altLang="ja-JP"/>
              <a:t> g++ filename.cpp -lxbyak_aarch64</a:t>
            </a:r>
            <a:r>
              <a:rPr lang="ja-JP" altLang="en-US"/>
              <a:t>でビルドできる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9608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EC7F8CC6-9506-4FE9-9D42-2D829E334F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富岳概要</a:t>
            </a:r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2255C86-2F20-45FA-B6C4-CFB1E4EBB892}"/>
              </a:ext>
            </a:extLst>
          </p:cNvPr>
          <p:cNvSpPr txBox="1"/>
          <p:nvPr/>
        </p:nvSpPr>
        <p:spPr>
          <a:xfrm>
            <a:off x="179512" y="1340768"/>
            <a:ext cx="779392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/>
              <a:t>ノード数：</a:t>
            </a:r>
            <a:r>
              <a:rPr lang="en-US" altLang="ja-JP" sz="3600"/>
              <a:t>158976</a:t>
            </a:r>
          </a:p>
          <a:p>
            <a:r>
              <a:rPr kumimoji="1" lang="ja-JP" altLang="en-US" sz="3600"/>
              <a:t>ネットワーク： </a:t>
            </a:r>
            <a:r>
              <a:rPr kumimoji="1" lang="en-US" altLang="ja-JP" sz="3600"/>
              <a:t>Tofu (24,23,24,2,3,2)</a:t>
            </a:r>
          </a:p>
          <a:p>
            <a:r>
              <a:rPr kumimoji="1" lang="en-US" altLang="ja-JP" sz="3600"/>
              <a:t>1CPU/1</a:t>
            </a:r>
            <a:r>
              <a:rPr kumimoji="1" lang="ja-JP" altLang="en-US" sz="3600"/>
              <a:t>ノード</a:t>
            </a:r>
            <a:endParaRPr kumimoji="1" lang="en-US" altLang="ja-JP" sz="3600"/>
          </a:p>
          <a:p>
            <a:r>
              <a:rPr lang="en-US" altLang="ja-JP" sz="3600"/>
              <a:t>4CMG + 2</a:t>
            </a:r>
            <a:r>
              <a:rPr lang="ja-JP" altLang="en-US" sz="3600"/>
              <a:t>アシスタントコア</a:t>
            </a:r>
            <a:r>
              <a:rPr lang="en-US" altLang="ja-JP" sz="3600"/>
              <a:t>/1CPU</a:t>
            </a:r>
          </a:p>
          <a:p>
            <a:r>
              <a:rPr lang="en-US" altLang="ja-JP" sz="3600"/>
              <a:t>12 core/ 1CMG</a:t>
            </a:r>
          </a:p>
          <a:p>
            <a:r>
              <a:rPr lang="en-US" altLang="ja-JP" sz="3600"/>
              <a:t>ISA: </a:t>
            </a:r>
            <a:r>
              <a:rPr lang="en-US" altLang="ja-JP" sz="3600" b="0" i="0">
                <a:solidFill>
                  <a:srgbClr val="000000"/>
                </a:solidFill>
                <a:effectLst/>
                <a:latin typeface="FujitsuInfinityPro-Regular"/>
              </a:rPr>
              <a:t>Armv8.2-A + SVE</a:t>
            </a:r>
            <a:endParaRPr lang="en-US" altLang="ja-JP" sz="3600"/>
          </a:p>
        </p:txBody>
      </p:sp>
    </p:spTree>
    <p:extLst>
      <p:ext uri="{BB962C8B-B14F-4D97-AF65-F5344CB8AC3E}">
        <p14:creationId xmlns:p14="http://schemas.microsoft.com/office/powerpoint/2010/main" val="4176003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EC7F8CC6-9506-4FE9-9D42-2D829E334F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富岳概要</a:t>
            </a:r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2255C86-2F20-45FA-B6C4-CFB1E4EBB892}"/>
              </a:ext>
            </a:extLst>
          </p:cNvPr>
          <p:cNvSpPr txBox="1"/>
          <p:nvPr/>
        </p:nvSpPr>
        <p:spPr>
          <a:xfrm>
            <a:off x="179512" y="1340768"/>
            <a:ext cx="779392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/>
              <a:t>ノード数：</a:t>
            </a:r>
            <a:r>
              <a:rPr lang="en-US" altLang="ja-JP" sz="3600"/>
              <a:t>158976</a:t>
            </a:r>
          </a:p>
          <a:p>
            <a:r>
              <a:rPr kumimoji="1" lang="ja-JP" altLang="en-US" sz="3600"/>
              <a:t>ネットワーク： </a:t>
            </a:r>
            <a:r>
              <a:rPr kumimoji="1" lang="en-US" altLang="ja-JP" sz="3600"/>
              <a:t>Tofu (24,23,24,2,3,2)</a:t>
            </a:r>
          </a:p>
          <a:p>
            <a:r>
              <a:rPr kumimoji="1" lang="en-US" altLang="ja-JP" sz="3600"/>
              <a:t>1CPU/1</a:t>
            </a:r>
            <a:r>
              <a:rPr kumimoji="1" lang="ja-JP" altLang="en-US" sz="3600"/>
              <a:t>ノード</a:t>
            </a:r>
            <a:endParaRPr kumimoji="1" lang="en-US" altLang="ja-JP" sz="3600"/>
          </a:p>
          <a:p>
            <a:r>
              <a:rPr lang="en-US" altLang="ja-JP" sz="3600"/>
              <a:t>4CMG + 2</a:t>
            </a:r>
            <a:r>
              <a:rPr lang="ja-JP" altLang="en-US" sz="3600"/>
              <a:t>アシスタントコア</a:t>
            </a:r>
            <a:r>
              <a:rPr lang="en-US" altLang="ja-JP" sz="3600"/>
              <a:t>/1CPU</a:t>
            </a:r>
          </a:p>
          <a:p>
            <a:r>
              <a:rPr lang="en-US" altLang="ja-JP" sz="3600"/>
              <a:t>12 core/ 1CMG</a:t>
            </a:r>
          </a:p>
          <a:p>
            <a:r>
              <a:rPr lang="en-US" altLang="ja-JP" sz="3600"/>
              <a:t>ISA: </a:t>
            </a:r>
            <a:r>
              <a:rPr lang="en-US" altLang="ja-JP" sz="3600" b="0" i="0">
                <a:solidFill>
                  <a:srgbClr val="000000"/>
                </a:solidFill>
                <a:effectLst/>
                <a:latin typeface="FujitsuInfinityPro-Regular"/>
              </a:rPr>
              <a:t>Armv8.2-A + </a:t>
            </a:r>
            <a:r>
              <a:rPr lang="en-US" altLang="ja-JP" sz="3600" b="0" i="0">
                <a:solidFill>
                  <a:srgbClr val="FF0000"/>
                </a:solidFill>
                <a:effectLst/>
                <a:latin typeface="FujitsuInfinityPro-Regular"/>
              </a:rPr>
              <a:t>SVE</a:t>
            </a:r>
            <a:endParaRPr lang="en-US" altLang="ja-JP" sz="3600">
              <a:solidFill>
                <a:srgbClr val="FF0000"/>
              </a:solidFill>
            </a:endParaRPr>
          </a:p>
        </p:txBody>
      </p:sp>
      <p:sp>
        <p:nvSpPr>
          <p:cNvPr id="4" name="吹き出し: 角を丸めた四角形 3">
            <a:extLst>
              <a:ext uri="{FF2B5EF4-FFF2-40B4-BE49-F238E27FC236}">
                <a16:creationId xmlns:a16="http://schemas.microsoft.com/office/drawing/2014/main" id="{4E89125D-8836-48BF-AC4F-F412549EFD07}"/>
              </a:ext>
            </a:extLst>
          </p:cNvPr>
          <p:cNvSpPr/>
          <p:nvPr/>
        </p:nvSpPr>
        <p:spPr>
          <a:xfrm>
            <a:off x="251520" y="548680"/>
            <a:ext cx="3024336" cy="720080"/>
          </a:xfrm>
          <a:prstGeom prst="wedgeRoundRectCallout">
            <a:avLst>
              <a:gd name="adj1" fmla="val 57218"/>
              <a:gd name="adj2" fmla="val -39088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>
                <a:solidFill>
                  <a:schemeClr val="tx1"/>
                </a:solidFill>
              </a:rPr>
              <a:t>プログラマから見た</a:t>
            </a:r>
            <a:endParaRPr kumimoji="1" lang="ja-JP" altLang="en-US" sz="2400">
              <a:solidFill>
                <a:schemeClr val="tx1"/>
              </a:solidFill>
            </a:endParaRPr>
          </a:p>
        </p:txBody>
      </p:sp>
      <p:sp>
        <p:nvSpPr>
          <p:cNvPr id="5" name="吹き出し: 角を丸めた四角形 4">
            <a:extLst>
              <a:ext uri="{FF2B5EF4-FFF2-40B4-BE49-F238E27FC236}">
                <a16:creationId xmlns:a16="http://schemas.microsoft.com/office/drawing/2014/main" id="{20ED8A62-1338-4225-B427-BE6EAB7E3546}"/>
              </a:ext>
            </a:extLst>
          </p:cNvPr>
          <p:cNvSpPr/>
          <p:nvPr/>
        </p:nvSpPr>
        <p:spPr>
          <a:xfrm>
            <a:off x="5148064" y="1052736"/>
            <a:ext cx="3024336" cy="720080"/>
          </a:xfrm>
          <a:prstGeom prst="wedgeRoundRectCallout">
            <a:avLst>
              <a:gd name="adj1" fmla="val -65401"/>
              <a:gd name="adj2" fmla="val 59678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>
                <a:solidFill>
                  <a:schemeClr val="tx1"/>
                </a:solidFill>
              </a:rPr>
              <a:t>この辺は</a:t>
            </a:r>
            <a:r>
              <a:rPr kumimoji="1" lang="en-US" altLang="ja-JP" sz="2400">
                <a:solidFill>
                  <a:schemeClr val="tx1"/>
                </a:solidFill>
              </a:rPr>
              <a:t>MPI</a:t>
            </a:r>
            <a:endParaRPr kumimoji="1" lang="ja-JP" altLang="en-US" sz="2400">
              <a:solidFill>
                <a:schemeClr val="tx1"/>
              </a:solidFill>
            </a:endParaRPr>
          </a:p>
        </p:txBody>
      </p:sp>
      <p:sp>
        <p:nvSpPr>
          <p:cNvPr id="6" name="吹き出し: 角を丸めた四角形 5">
            <a:extLst>
              <a:ext uri="{FF2B5EF4-FFF2-40B4-BE49-F238E27FC236}">
                <a16:creationId xmlns:a16="http://schemas.microsoft.com/office/drawing/2014/main" id="{5F16CE22-2AFE-4AB8-BF8E-CC84B0E3A881}"/>
              </a:ext>
            </a:extLst>
          </p:cNvPr>
          <p:cNvSpPr/>
          <p:nvPr/>
        </p:nvSpPr>
        <p:spPr>
          <a:xfrm>
            <a:off x="5292080" y="3717032"/>
            <a:ext cx="3024336" cy="720080"/>
          </a:xfrm>
          <a:prstGeom prst="wedgeRoundRectCallout">
            <a:avLst>
              <a:gd name="adj1" fmla="val -99667"/>
              <a:gd name="adj2" fmla="val -34856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>
                <a:solidFill>
                  <a:schemeClr val="tx1"/>
                </a:solidFill>
              </a:rPr>
              <a:t>この辺は</a:t>
            </a:r>
            <a:r>
              <a:rPr kumimoji="1" lang="en-US" altLang="ja-JP" sz="2400">
                <a:solidFill>
                  <a:schemeClr val="tx1"/>
                </a:solidFill>
              </a:rPr>
              <a:t>OpenMP</a:t>
            </a:r>
            <a:endParaRPr kumimoji="1" lang="ja-JP" altLang="en-US" sz="2400">
              <a:solidFill>
                <a:schemeClr val="tx1"/>
              </a:solidFill>
            </a:endParaRPr>
          </a:p>
        </p:txBody>
      </p:sp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2EF5EE44-3934-4518-BFED-529E2C3D7520}"/>
              </a:ext>
            </a:extLst>
          </p:cNvPr>
          <p:cNvSpPr/>
          <p:nvPr/>
        </p:nvSpPr>
        <p:spPr>
          <a:xfrm>
            <a:off x="2123728" y="4941168"/>
            <a:ext cx="3024336" cy="720080"/>
          </a:xfrm>
          <a:prstGeom prst="wedgeRoundRectCallout">
            <a:avLst>
              <a:gd name="adj1" fmla="val -2243"/>
              <a:gd name="adj2" fmla="val -92705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>
                <a:solidFill>
                  <a:schemeClr val="tx1"/>
                </a:solidFill>
              </a:rPr>
              <a:t>ここをどうするか？</a:t>
            </a:r>
          </a:p>
        </p:txBody>
      </p:sp>
    </p:spTree>
    <p:extLst>
      <p:ext uri="{BB962C8B-B14F-4D97-AF65-F5344CB8AC3E}">
        <p14:creationId xmlns:p14="http://schemas.microsoft.com/office/powerpoint/2010/main" val="2030735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59DD4872-4A3F-47AF-8897-EEFC5B6FBF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/>
              <a:t>CPU</a:t>
            </a:r>
            <a:r>
              <a:rPr kumimoji="1" lang="ja-JP" altLang="en-US"/>
              <a:t>コアの性能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B1EFE42-B096-4BD0-886A-29BA239D4B17}"/>
              </a:ext>
            </a:extLst>
          </p:cNvPr>
          <p:cNvSpPr txBox="1"/>
          <p:nvPr/>
        </p:nvSpPr>
        <p:spPr>
          <a:xfrm>
            <a:off x="179512" y="6021288"/>
            <a:ext cx="8152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/>
              <a:t>※ </a:t>
            </a:r>
            <a:r>
              <a:rPr lang="ja-JP" altLang="en-US"/>
              <a:t>演算にはレイテンシがあるが、パイプライン処理により「理想的には」</a:t>
            </a:r>
            <a:endParaRPr lang="en-US" altLang="ja-JP"/>
          </a:p>
          <a:p>
            <a:r>
              <a:rPr lang="en-US" altLang="ja-JP"/>
              <a:t>1</a:t>
            </a:r>
            <a:r>
              <a:rPr lang="ja-JP" altLang="en-US"/>
              <a:t>サイクルに</a:t>
            </a:r>
            <a:r>
              <a:rPr lang="en-US" altLang="ja-JP"/>
              <a:t>1</a:t>
            </a:r>
            <a:r>
              <a:rPr lang="ja-JP" altLang="en-US"/>
              <a:t>演算できる</a:t>
            </a:r>
            <a:r>
              <a:rPr lang="en-US" altLang="ja-JP"/>
              <a:t>(</a:t>
            </a:r>
            <a:r>
              <a:rPr lang="ja-JP" altLang="en-US"/>
              <a:t>スループット</a:t>
            </a:r>
            <a:r>
              <a:rPr lang="en-US" altLang="ja-JP"/>
              <a:t>)</a:t>
            </a:r>
            <a:endParaRPr kumimoji="1"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ECD22E71-7994-4027-8C0E-75679325D34E}"/>
              </a:ext>
            </a:extLst>
          </p:cNvPr>
          <p:cNvSpPr/>
          <p:nvPr/>
        </p:nvSpPr>
        <p:spPr>
          <a:xfrm>
            <a:off x="899592" y="2699628"/>
            <a:ext cx="1080120" cy="554360"/>
          </a:xfrm>
          <a:prstGeom prst="roundRect">
            <a:avLst>
              <a:gd name="adj" fmla="val 25831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chemeClr val="tx1"/>
                </a:solidFill>
              </a:rPr>
              <a:t>性能</a:t>
            </a: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1C57CECE-A325-4B4F-BFD2-E87FBB39145E}"/>
              </a:ext>
            </a:extLst>
          </p:cNvPr>
          <p:cNvSpPr/>
          <p:nvPr/>
        </p:nvSpPr>
        <p:spPr>
          <a:xfrm>
            <a:off x="2483768" y="2699628"/>
            <a:ext cx="1080120" cy="554360"/>
          </a:xfrm>
          <a:prstGeom prst="roundRect">
            <a:avLst>
              <a:gd name="adj" fmla="val 25831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chemeClr val="tx1"/>
                </a:solidFill>
              </a:rPr>
              <a:t>動作</a:t>
            </a:r>
            <a:endParaRPr kumimoji="1" lang="en-US" altLang="ja-JP">
              <a:solidFill>
                <a:schemeClr val="tx1"/>
              </a:solidFill>
            </a:endParaRPr>
          </a:p>
          <a:p>
            <a:pPr algn="ctr"/>
            <a:r>
              <a:rPr lang="ja-JP" altLang="en-US">
                <a:solidFill>
                  <a:schemeClr val="tx1"/>
                </a:solidFill>
              </a:rPr>
              <a:t>周波数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3E7C2AB0-5FFD-4B47-ABF0-552D61336395}"/>
              </a:ext>
            </a:extLst>
          </p:cNvPr>
          <p:cNvSpPr/>
          <p:nvPr/>
        </p:nvSpPr>
        <p:spPr>
          <a:xfrm>
            <a:off x="4139952" y="2699628"/>
            <a:ext cx="1080120" cy="554360"/>
          </a:xfrm>
          <a:prstGeom prst="roundRect">
            <a:avLst>
              <a:gd name="adj" fmla="val 25831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chemeClr val="tx1"/>
                </a:solidFill>
              </a:rPr>
              <a:t>コア数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CA4DED5D-792C-4B3F-B791-8CB4CD286D7A}"/>
              </a:ext>
            </a:extLst>
          </p:cNvPr>
          <p:cNvSpPr/>
          <p:nvPr/>
        </p:nvSpPr>
        <p:spPr>
          <a:xfrm>
            <a:off x="5796136" y="2699628"/>
            <a:ext cx="1224136" cy="554360"/>
          </a:xfrm>
          <a:prstGeom prst="roundRect">
            <a:avLst>
              <a:gd name="adj" fmla="val 25831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chemeClr val="tx1"/>
                </a:solidFill>
              </a:rPr>
              <a:t>同時命令</a:t>
            </a:r>
            <a:endParaRPr kumimoji="1" lang="en-US" altLang="ja-JP">
              <a:solidFill>
                <a:schemeClr val="tx1"/>
              </a:solidFill>
            </a:endParaRPr>
          </a:p>
          <a:p>
            <a:pPr algn="ctr"/>
            <a:r>
              <a:rPr lang="ja-JP" altLang="en-US">
                <a:solidFill>
                  <a:schemeClr val="tx1"/>
                </a:solidFill>
              </a:rPr>
              <a:t>発行数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A9A09AF1-32E5-4B7D-8D2A-B70F584469B5}"/>
              </a:ext>
            </a:extLst>
          </p:cNvPr>
          <p:cNvSpPr/>
          <p:nvPr/>
        </p:nvSpPr>
        <p:spPr>
          <a:xfrm>
            <a:off x="7452320" y="2699628"/>
            <a:ext cx="1224136" cy="554360"/>
          </a:xfrm>
          <a:prstGeom prst="roundRect">
            <a:avLst>
              <a:gd name="adj" fmla="val 25831"/>
            </a:avLst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SIMD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4B6DDB4-9B7B-4F20-BB4C-195712A912CA}"/>
              </a:ext>
            </a:extLst>
          </p:cNvPr>
          <p:cNvSpPr txBox="1"/>
          <p:nvPr/>
        </p:nvSpPr>
        <p:spPr>
          <a:xfrm>
            <a:off x="2051720" y="2834352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=</a:t>
            </a:r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9489029-7D20-4C0D-8F38-D69C12EE2965}"/>
              </a:ext>
            </a:extLst>
          </p:cNvPr>
          <p:cNvSpPr txBox="1"/>
          <p:nvPr/>
        </p:nvSpPr>
        <p:spPr>
          <a:xfrm>
            <a:off x="3676618" y="283435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x</a:t>
            </a:r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C7EBDCB-900B-40B7-AB75-2C40BFB8F73C}"/>
              </a:ext>
            </a:extLst>
          </p:cNvPr>
          <p:cNvSpPr txBox="1"/>
          <p:nvPr/>
        </p:nvSpPr>
        <p:spPr>
          <a:xfrm>
            <a:off x="5364088" y="277163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x</a:t>
            </a:r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CE45B4E-BA90-449B-84E4-C459A49EFE03}"/>
              </a:ext>
            </a:extLst>
          </p:cNvPr>
          <p:cNvSpPr txBox="1"/>
          <p:nvPr/>
        </p:nvSpPr>
        <p:spPr>
          <a:xfrm>
            <a:off x="7080230" y="277163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x</a:t>
            </a:r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9A844994-3194-4499-B144-500DFE2CE96D}"/>
              </a:ext>
            </a:extLst>
          </p:cNvPr>
          <p:cNvSpPr txBox="1"/>
          <p:nvPr/>
        </p:nvSpPr>
        <p:spPr>
          <a:xfrm>
            <a:off x="251520" y="3707740"/>
            <a:ext cx="32976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富岳の場合</a:t>
            </a:r>
            <a:r>
              <a:rPr kumimoji="1" lang="en-US" altLang="ja-JP" sz="2800"/>
              <a:t>(</a:t>
            </a:r>
            <a:r>
              <a:rPr kumimoji="1" lang="ja-JP" altLang="en-US" sz="2800"/>
              <a:t>倍精度</a:t>
            </a:r>
            <a:r>
              <a:rPr kumimoji="1" lang="en-US" altLang="ja-JP" sz="2800"/>
              <a:t>)</a:t>
            </a:r>
            <a:endParaRPr kumimoji="1" lang="ja-JP" altLang="en-US" sz="280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502BD908-41D0-467F-996A-B7AE06D0B036}"/>
              </a:ext>
            </a:extLst>
          </p:cNvPr>
          <p:cNvSpPr txBox="1"/>
          <p:nvPr/>
        </p:nvSpPr>
        <p:spPr>
          <a:xfrm>
            <a:off x="2474874" y="4427820"/>
            <a:ext cx="12330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/>
              <a:t>2GHz</a:t>
            </a:r>
            <a:endParaRPr kumimoji="1" lang="ja-JP" altLang="en-US" sz="320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DEA623B-F032-4FE8-9F28-1A75099F44F8}"/>
              </a:ext>
            </a:extLst>
          </p:cNvPr>
          <p:cNvSpPr txBox="1"/>
          <p:nvPr/>
        </p:nvSpPr>
        <p:spPr>
          <a:xfrm>
            <a:off x="4346878" y="4418528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/>
              <a:t>48</a:t>
            </a:r>
            <a:endParaRPr kumimoji="1" lang="ja-JP" altLang="en-US" sz="320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12BEF7DB-56D6-433E-953E-EB23959EA482}"/>
              </a:ext>
            </a:extLst>
          </p:cNvPr>
          <p:cNvSpPr txBox="1"/>
          <p:nvPr/>
        </p:nvSpPr>
        <p:spPr>
          <a:xfrm>
            <a:off x="6228184" y="4427820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/>
              <a:t>4</a:t>
            </a:r>
            <a:endParaRPr kumimoji="1" lang="ja-JP" altLang="en-US" sz="320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82D83537-5AB6-4FCD-8772-67CEBF3D1F64}"/>
              </a:ext>
            </a:extLst>
          </p:cNvPr>
          <p:cNvSpPr txBox="1"/>
          <p:nvPr/>
        </p:nvSpPr>
        <p:spPr>
          <a:xfrm>
            <a:off x="7884368" y="4427820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/>
              <a:t>8</a:t>
            </a:r>
            <a:endParaRPr kumimoji="1" lang="ja-JP" altLang="en-US" sz="320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B520F18F-215D-48F6-8E23-3750F2634777}"/>
              </a:ext>
            </a:extLst>
          </p:cNvPr>
          <p:cNvSpPr txBox="1"/>
          <p:nvPr/>
        </p:nvSpPr>
        <p:spPr>
          <a:xfrm>
            <a:off x="5868144" y="5075892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(2 x </a:t>
            </a:r>
            <a:r>
              <a:rPr kumimoji="1" lang="ja-JP" altLang="en-US"/>
              <a:t>積和</a:t>
            </a:r>
            <a:r>
              <a:rPr kumimoji="1" lang="en-US" altLang="ja-JP"/>
              <a:t>)</a:t>
            </a:r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68CFD78F-DEBB-4070-B2D8-2FE6C3531649}"/>
              </a:ext>
            </a:extLst>
          </p:cNvPr>
          <p:cNvSpPr txBox="1"/>
          <p:nvPr/>
        </p:nvSpPr>
        <p:spPr>
          <a:xfrm>
            <a:off x="3707904" y="442782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/>
              <a:t>x</a:t>
            </a:r>
            <a:endParaRPr kumimoji="1" lang="ja-JP" altLang="en-US" sz="280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AB662DAB-376D-457F-89E5-A3D8173B4950}"/>
              </a:ext>
            </a:extLst>
          </p:cNvPr>
          <p:cNvSpPr txBox="1"/>
          <p:nvPr/>
        </p:nvSpPr>
        <p:spPr>
          <a:xfrm>
            <a:off x="5287918" y="442782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/>
              <a:t>x</a:t>
            </a:r>
            <a:endParaRPr kumimoji="1" lang="ja-JP" altLang="en-US" sz="280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7C9F0A4A-E066-4855-939A-DBF3A79E1315}"/>
              </a:ext>
            </a:extLst>
          </p:cNvPr>
          <p:cNvSpPr txBox="1"/>
          <p:nvPr/>
        </p:nvSpPr>
        <p:spPr>
          <a:xfrm>
            <a:off x="7088118" y="4408656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/>
              <a:t>x</a:t>
            </a:r>
            <a:endParaRPr kumimoji="1" lang="ja-JP" altLang="en-US" sz="320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314F5340-FFB0-458A-9C7E-3DED66F7DA25}"/>
              </a:ext>
            </a:extLst>
          </p:cNvPr>
          <p:cNvSpPr txBox="1"/>
          <p:nvPr/>
        </p:nvSpPr>
        <p:spPr>
          <a:xfrm>
            <a:off x="2051720" y="4499828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/>
              <a:t>=</a:t>
            </a:r>
            <a:endParaRPr kumimoji="1" lang="ja-JP" altLang="en-US" sz="240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41AFA57D-B9FE-482C-959F-DF34CD45CEA5}"/>
              </a:ext>
            </a:extLst>
          </p:cNvPr>
          <p:cNvSpPr txBox="1"/>
          <p:nvPr/>
        </p:nvSpPr>
        <p:spPr>
          <a:xfrm>
            <a:off x="323528" y="4427820"/>
            <a:ext cx="16642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/>
              <a:t>3072GF</a:t>
            </a:r>
            <a:endParaRPr kumimoji="1" lang="ja-JP" altLang="en-US" sz="3200"/>
          </a:p>
        </p:txBody>
      </p:sp>
    </p:spTree>
    <p:extLst>
      <p:ext uri="{BB962C8B-B14F-4D97-AF65-F5344CB8AC3E}">
        <p14:creationId xmlns:p14="http://schemas.microsoft.com/office/powerpoint/2010/main" val="905048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59DD4872-4A3F-47AF-8897-EEFC5B6FBF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/>
              <a:t>CPU</a:t>
            </a:r>
            <a:r>
              <a:rPr kumimoji="1" lang="ja-JP" altLang="en-US"/>
              <a:t>コアの性能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ECD22E71-7994-4027-8C0E-75679325D34E}"/>
              </a:ext>
            </a:extLst>
          </p:cNvPr>
          <p:cNvSpPr/>
          <p:nvPr/>
        </p:nvSpPr>
        <p:spPr>
          <a:xfrm>
            <a:off x="899592" y="2699628"/>
            <a:ext cx="1080120" cy="554360"/>
          </a:xfrm>
          <a:prstGeom prst="roundRect">
            <a:avLst>
              <a:gd name="adj" fmla="val 25831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chemeClr val="tx1"/>
                </a:solidFill>
              </a:rPr>
              <a:t>性能</a:t>
            </a: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1C57CECE-A325-4B4F-BFD2-E87FBB39145E}"/>
              </a:ext>
            </a:extLst>
          </p:cNvPr>
          <p:cNvSpPr/>
          <p:nvPr/>
        </p:nvSpPr>
        <p:spPr>
          <a:xfrm>
            <a:off x="2483768" y="2699628"/>
            <a:ext cx="1080120" cy="554360"/>
          </a:xfrm>
          <a:prstGeom prst="roundRect">
            <a:avLst>
              <a:gd name="adj" fmla="val 25831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chemeClr val="tx1"/>
                </a:solidFill>
              </a:rPr>
              <a:t>動作</a:t>
            </a:r>
            <a:endParaRPr kumimoji="1" lang="en-US" altLang="ja-JP">
              <a:solidFill>
                <a:schemeClr val="tx1"/>
              </a:solidFill>
            </a:endParaRPr>
          </a:p>
          <a:p>
            <a:pPr algn="ctr"/>
            <a:r>
              <a:rPr lang="ja-JP" altLang="en-US">
                <a:solidFill>
                  <a:schemeClr val="tx1"/>
                </a:solidFill>
              </a:rPr>
              <a:t>周波数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3E7C2AB0-5FFD-4B47-ABF0-552D61336395}"/>
              </a:ext>
            </a:extLst>
          </p:cNvPr>
          <p:cNvSpPr/>
          <p:nvPr/>
        </p:nvSpPr>
        <p:spPr>
          <a:xfrm>
            <a:off x="4139952" y="2699628"/>
            <a:ext cx="1080120" cy="554360"/>
          </a:xfrm>
          <a:prstGeom prst="roundRect">
            <a:avLst>
              <a:gd name="adj" fmla="val 25831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chemeClr val="tx1"/>
                </a:solidFill>
              </a:rPr>
              <a:t>コア数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CA4DED5D-792C-4B3F-B791-8CB4CD286D7A}"/>
              </a:ext>
            </a:extLst>
          </p:cNvPr>
          <p:cNvSpPr/>
          <p:nvPr/>
        </p:nvSpPr>
        <p:spPr>
          <a:xfrm>
            <a:off x="5796136" y="2699628"/>
            <a:ext cx="1224136" cy="554360"/>
          </a:xfrm>
          <a:prstGeom prst="roundRect">
            <a:avLst>
              <a:gd name="adj" fmla="val 25831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chemeClr val="tx1"/>
                </a:solidFill>
              </a:rPr>
              <a:t>同時命令</a:t>
            </a:r>
            <a:endParaRPr kumimoji="1" lang="en-US" altLang="ja-JP">
              <a:solidFill>
                <a:schemeClr val="tx1"/>
              </a:solidFill>
            </a:endParaRPr>
          </a:p>
          <a:p>
            <a:pPr algn="ctr"/>
            <a:r>
              <a:rPr lang="ja-JP" altLang="en-US">
                <a:solidFill>
                  <a:schemeClr val="tx1"/>
                </a:solidFill>
              </a:rPr>
              <a:t>発行数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A9A09AF1-32E5-4B7D-8D2A-B70F584469B5}"/>
              </a:ext>
            </a:extLst>
          </p:cNvPr>
          <p:cNvSpPr/>
          <p:nvPr/>
        </p:nvSpPr>
        <p:spPr>
          <a:xfrm>
            <a:off x="7452320" y="2699628"/>
            <a:ext cx="1224136" cy="554360"/>
          </a:xfrm>
          <a:prstGeom prst="roundRect">
            <a:avLst>
              <a:gd name="adj" fmla="val 25831"/>
            </a:avLst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SIMD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4B6DDB4-9B7B-4F20-BB4C-195712A912CA}"/>
              </a:ext>
            </a:extLst>
          </p:cNvPr>
          <p:cNvSpPr txBox="1"/>
          <p:nvPr/>
        </p:nvSpPr>
        <p:spPr>
          <a:xfrm>
            <a:off x="2051720" y="2834352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=</a:t>
            </a:r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9489029-7D20-4C0D-8F38-D69C12EE2965}"/>
              </a:ext>
            </a:extLst>
          </p:cNvPr>
          <p:cNvSpPr txBox="1"/>
          <p:nvPr/>
        </p:nvSpPr>
        <p:spPr>
          <a:xfrm>
            <a:off x="3676618" y="283435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x</a:t>
            </a:r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C7EBDCB-900B-40B7-AB75-2C40BFB8F73C}"/>
              </a:ext>
            </a:extLst>
          </p:cNvPr>
          <p:cNvSpPr txBox="1"/>
          <p:nvPr/>
        </p:nvSpPr>
        <p:spPr>
          <a:xfrm>
            <a:off x="5364088" y="277163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x</a:t>
            </a:r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CE45B4E-BA90-449B-84E4-C459A49EFE03}"/>
              </a:ext>
            </a:extLst>
          </p:cNvPr>
          <p:cNvSpPr txBox="1"/>
          <p:nvPr/>
        </p:nvSpPr>
        <p:spPr>
          <a:xfrm>
            <a:off x="7080230" y="277163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x</a:t>
            </a:r>
            <a:endParaRPr kumimoji="1" lang="ja-JP" altLang="en-US"/>
          </a:p>
        </p:txBody>
      </p:sp>
      <p:sp>
        <p:nvSpPr>
          <p:cNvPr id="27" name="吹き出し: 角を丸めた四角形 26">
            <a:extLst>
              <a:ext uri="{FF2B5EF4-FFF2-40B4-BE49-F238E27FC236}">
                <a16:creationId xmlns:a16="http://schemas.microsoft.com/office/drawing/2014/main" id="{6CB2C7B5-FCA9-4F91-836A-67A8E36AC389}"/>
              </a:ext>
            </a:extLst>
          </p:cNvPr>
          <p:cNvSpPr/>
          <p:nvPr/>
        </p:nvSpPr>
        <p:spPr>
          <a:xfrm>
            <a:off x="395536" y="1268760"/>
            <a:ext cx="2556792" cy="720080"/>
          </a:xfrm>
          <a:prstGeom prst="wedgeRoundRectCallout">
            <a:avLst>
              <a:gd name="adj1" fmla="val -5661"/>
              <a:gd name="adj2" fmla="val 128816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>
                <a:solidFill>
                  <a:schemeClr val="tx1"/>
                </a:solidFill>
              </a:rPr>
              <a:t>ここを上げたい</a:t>
            </a:r>
            <a:endParaRPr kumimoji="1" lang="ja-JP" altLang="en-US" sz="2400">
              <a:solidFill>
                <a:schemeClr val="tx1"/>
              </a:solidFill>
            </a:endParaRPr>
          </a:p>
        </p:txBody>
      </p:sp>
      <p:sp>
        <p:nvSpPr>
          <p:cNvPr id="28" name="吹き出し: 角を丸めた四角形 27">
            <a:extLst>
              <a:ext uri="{FF2B5EF4-FFF2-40B4-BE49-F238E27FC236}">
                <a16:creationId xmlns:a16="http://schemas.microsoft.com/office/drawing/2014/main" id="{9973C4A6-AB3F-4683-B0F1-DAD86A53C6D8}"/>
              </a:ext>
            </a:extLst>
          </p:cNvPr>
          <p:cNvSpPr/>
          <p:nvPr/>
        </p:nvSpPr>
        <p:spPr>
          <a:xfrm>
            <a:off x="3203848" y="1268760"/>
            <a:ext cx="2556792" cy="720080"/>
          </a:xfrm>
          <a:prstGeom prst="wedgeRoundRectCallout">
            <a:avLst>
              <a:gd name="adj1" fmla="val -51756"/>
              <a:gd name="adj2" fmla="val 133048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>
                <a:solidFill>
                  <a:schemeClr val="tx1"/>
                </a:solidFill>
              </a:rPr>
              <a:t>ここはもう無理</a:t>
            </a:r>
          </a:p>
        </p:txBody>
      </p:sp>
      <p:sp>
        <p:nvSpPr>
          <p:cNvPr id="29" name="吹き出し: 角を丸めた四角形 28">
            <a:extLst>
              <a:ext uri="{FF2B5EF4-FFF2-40B4-BE49-F238E27FC236}">
                <a16:creationId xmlns:a16="http://schemas.microsoft.com/office/drawing/2014/main" id="{F330EDB6-B56E-421D-9487-9652C6495072}"/>
              </a:ext>
            </a:extLst>
          </p:cNvPr>
          <p:cNvSpPr/>
          <p:nvPr/>
        </p:nvSpPr>
        <p:spPr>
          <a:xfrm>
            <a:off x="6156176" y="1268760"/>
            <a:ext cx="2556792" cy="720080"/>
          </a:xfrm>
          <a:prstGeom prst="wedgeRoundRectCallout">
            <a:avLst>
              <a:gd name="adj1" fmla="val -40232"/>
              <a:gd name="adj2" fmla="val 135871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>
                <a:solidFill>
                  <a:schemeClr val="tx1"/>
                </a:solidFill>
              </a:rPr>
              <a:t>ここも多分無理</a:t>
            </a:r>
          </a:p>
        </p:txBody>
      </p:sp>
      <p:sp>
        <p:nvSpPr>
          <p:cNvPr id="30" name="吹き出し: 角を丸めた四角形 29">
            <a:extLst>
              <a:ext uri="{FF2B5EF4-FFF2-40B4-BE49-F238E27FC236}">
                <a16:creationId xmlns:a16="http://schemas.microsoft.com/office/drawing/2014/main" id="{9CB4B26A-46EA-4CC6-AEF4-7DD961031F46}"/>
              </a:ext>
            </a:extLst>
          </p:cNvPr>
          <p:cNvSpPr/>
          <p:nvPr/>
        </p:nvSpPr>
        <p:spPr>
          <a:xfrm>
            <a:off x="2195736" y="4149080"/>
            <a:ext cx="2592288" cy="864096"/>
          </a:xfrm>
          <a:prstGeom prst="wedgeRoundRectCallout">
            <a:avLst>
              <a:gd name="adj1" fmla="val 42421"/>
              <a:gd name="adj2" fmla="val -150554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>
                <a:solidFill>
                  <a:schemeClr val="tx1"/>
                </a:solidFill>
              </a:rPr>
              <a:t>ここを増やす</a:t>
            </a:r>
            <a:endParaRPr kumimoji="1" lang="en-US" altLang="ja-JP" sz="2400">
              <a:solidFill>
                <a:schemeClr val="tx1"/>
              </a:solidFill>
            </a:endParaRPr>
          </a:p>
          <a:p>
            <a:pPr algn="ctr"/>
            <a:r>
              <a:rPr lang="en-US" altLang="ja-JP" sz="2400">
                <a:solidFill>
                  <a:schemeClr val="tx1"/>
                </a:solidFill>
              </a:rPr>
              <a:t>(</a:t>
            </a:r>
            <a:r>
              <a:rPr lang="ja-JP" altLang="en-US" sz="2400">
                <a:solidFill>
                  <a:schemeClr val="tx1"/>
                </a:solidFill>
              </a:rPr>
              <a:t>メニーコア</a:t>
            </a:r>
            <a:r>
              <a:rPr lang="en-US" altLang="ja-JP" sz="2400">
                <a:solidFill>
                  <a:schemeClr val="tx1"/>
                </a:solidFill>
              </a:rPr>
              <a:t>)</a:t>
            </a:r>
            <a:endParaRPr kumimoji="1" lang="ja-JP" altLang="en-US" sz="2400">
              <a:solidFill>
                <a:schemeClr val="tx1"/>
              </a:solidFill>
            </a:endParaRPr>
          </a:p>
        </p:txBody>
      </p:sp>
      <p:sp>
        <p:nvSpPr>
          <p:cNvPr id="31" name="吹き出し: 角を丸めた四角形 30">
            <a:extLst>
              <a:ext uri="{FF2B5EF4-FFF2-40B4-BE49-F238E27FC236}">
                <a16:creationId xmlns:a16="http://schemas.microsoft.com/office/drawing/2014/main" id="{7926A7E0-46DF-481E-BE5D-2A7B19A8B84D}"/>
              </a:ext>
            </a:extLst>
          </p:cNvPr>
          <p:cNvSpPr/>
          <p:nvPr/>
        </p:nvSpPr>
        <p:spPr>
          <a:xfrm>
            <a:off x="5652120" y="4149080"/>
            <a:ext cx="2592288" cy="864096"/>
          </a:xfrm>
          <a:prstGeom prst="wedgeRoundRectCallout">
            <a:avLst>
              <a:gd name="adj1" fmla="val 42421"/>
              <a:gd name="adj2" fmla="val -150554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>
                <a:solidFill>
                  <a:srgbClr val="FF0000"/>
                </a:solidFill>
              </a:rPr>
              <a:t>ここを増やす</a:t>
            </a:r>
            <a:endParaRPr kumimoji="1" lang="en-US" altLang="ja-JP" sz="2400">
              <a:solidFill>
                <a:srgbClr val="FF0000"/>
              </a:solidFill>
            </a:endParaRPr>
          </a:p>
          <a:p>
            <a:pPr algn="ctr"/>
            <a:r>
              <a:rPr lang="en-US" altLang="ja-JP" sz="2400">
                <a:solidFill>
                  <a:srgbClr val="FF0000"/>
                </a:solidFill>
              </a:rPr>
              <a:t>(</a:t>
            </a:r>
            <a:r>
              <a:rPr lang="ja-JP" altLang="en-US" sz="2400">
                <a:solidFill>
                  <a:srgbClr val="FF0000"/>
                </a:solidFill>
              </a:rPr>
              <a:t>幅広</a:t>
            </a:r>
            <a:r>
              <a:rPr lang="en-US" altLang="ja-JP" sz="2400">
                <a:solidFill>
                  <a:srgbClr val="FF0000"/>
                </a:solidFill>
              </a:rPr>
              <a:t>SIMD)</a:t>
            </a:r>
            <a:endParaRPr kumimoji="1" lang="ja-JP" altLang="en-US" sz="24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660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F5464D46-AC12-4D41-8C4A-3ADB342A53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/>
              <a:t>SIMD</a:t>
            </a:r>
            <a:r>
              <a:rPr kumimoji="1" lang="ja-JP" altLang="en-US"/>
              <a:t>幅を伸ばす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01EE28D-408E-4128-86C0-525588FA2EA2}"/>
              </a:ext>
            </a:extLst>
          </p:cNvPr>
          <p:cNvSpPr txBox="1"/>
          <p:nvPr/>
        </p:nvSpPr>
        <p:spPr>
          <a:xfrm>
            <a:off x="611560" y="1124744"/>
            <a:ext cx="20762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/>
              <a:t>x86</a:t>
            </a:r>
            <a:r>
              <a:rPr lang="ja-JP" altLang="en-US" sz="3200"/>
              <a:t>の場合</a:t>
            </a:r>
            <a:endParaRPr kumimoji="1" lang="ja-JP" altLang="en-US" sz="320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F45DC31-BBC1-47F4-BB10-051D45176AC5}"/>
              </a:ext>
            </a:extLst>
          </p:cNvPr>
          <p:cNvSpPr/>
          <p:nvPr/>
        </p:nvSpPr>
        <p:spPr>
          <a:xfrm>
            <a:off x="1691680" y="2420888"/>
            <a:ext cx="1440160" cy="7200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46916508-56BA-4BA0-9EFC-028621F94AE9}"/>
              </a:ext>
            </a:extLst>
          </p:cNvPr>
          <p:cNvSpPr/>
          <p:nvPr/>
        </p:nvSpPr>
        <p:spPr>
          <a:xfrm>
            <a:off x="1691680" y="3861048"/>
            <a:ext cx="2880320" cy="7200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C816EBF-9ED5-40A1-88F0-DE846DAAEB90}"/>
              </a:ext>
            </a:extLst>
          </p:cNvPr>
          <p:cNvSpPr/>
          <p:nvPr/>
        </p:nvSpPr>
        <p:spPr>
          <a:xfrm>
            <a:off x="1691680" y="5301208"/>
            <a:ext cx="5760640" cy="72008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F94643B-4DFF-4E2A-864E-E24F79FEBAF2}"/>
              </a:ext>
            </a:extLst>
          </p:cNvPr>
          <p:cNvSpPr txBox="1"/>
          <p:nvPr/>
        </p:nvSpPr>
        <p:spPr>
          <a:xfrm>
            <a:off x="546942" y="2492896"/>
            <a:ext cx="10727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/>
              <a:t>xmm</a:t>
            </a:r>
            <a:endParaRPr kumimoji="1" lang="ja-JP" altLang="en-US" sz="320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6C94214-598A-4695-ADE4-176DA5DC0D15}"/>
              </a:ext>
            </a:extLst>
          </p:cNvPr>
          <p:cNvSpPr txBox="1"/>
          <p:nvPr/>
        </p:nvSpPr>
        <p:spPr>
          <a:xfrm>
            <a:off x="539552" y="3933056"/>
            <a:ext cx="10727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/>
              <a:t>ymm</a:t>
            </a:r>
            <a:endParaRPr kumimoji="1" lang="ja-JP" altLang="en-US" sz="320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BBFF8F2-BEF6-484E-A409-DE08A6672CB8}"/>
              </a:ext>
            </a:extLst>
          </p:cNvPr>
          <p:cNvSpPr txBox="1"/>
          <p:nvPr/>
        </p:nvSpPr>
        <p:spPr>
          <a:xfrm>
            <a:off x="539552" y="5301208"/>
            <a:ext cx="10727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/>
              <a:t>zmm</a:t>
            </a:r>
            <a:endParaRPr kumimoji="1" lang="ja-JP" altLang="en-US" sz="3200"/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38545FA4-D50C-49EA-A502-296F503E6EC4}"/>
              </a:ext>
            </a:extLst>
          </p:cNvPr>
          <p:cNvCxnSpPr/>
          <p:nvPr/>
        </p:nvCxnSpPr>
        <p:spPr>
          <a:xfrm>
            <a:off x="1691680" y="2267580"/>
            <a:ext cx="144016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F5C3FE0-6653-4AFF-BACD-079C34C3215B}"/>
              </a:ext>
            </a:extLst>
          </p:cNvPr>
          <p:cNvSpPr txBox="1"/>
          <p:nvPr/>
        </p:nvSpPr>
        <p:spPr>
          <a:xfrm>
            <a:off x="1979712" y="190754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128 bit</a:t>
            </a:r>
            <a:endParaRPr kumimoji="1" lang="ja-JP" altLang="en-US"/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F6783C87-B343-4478-961E-FE6C8697A154}"/>
              </a:ext>
            </a:extLst>
          </p:cNvPr>
          <p:cNvCxnSpPr>
            <a:cxnSpLocks/>
          </p:cNvCxnSpPr>
          <p:nvPr/>
        </p:nvCxnSpPr>
        <p:spPr>
          <a:xfrm>
            <a:off x="1691680" y="3717032"/>
            <a:ext cx="288032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4E4A53D-AE09-40EB-8AC7-DB1628AC0547}"/>
              </a:ext>
            </a:extLst>
          </p:cNvPr>
          <p:cNvSpPr txBox="1"/>
          <p:nvPr/>
        </p:nvSpPr>
        <p:spPr>
          <a:xfrm>
            <a:off x="2699792" y="3356992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/>
              <a:t>256 </a:t>
            </a:r>
            <a:r>
              <a:rPr kumimoji="1" lang="en-US" altLang="ja-JP"/>
              <a:t>bit</a:t>
            </a:r>
            <a:endParaRPr kumimoji="1" lang="ja-JP" altLang="en-US"/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A2641D85-DE01-4A51-A68E-8C136F478448}"/>
              </a:ext>
            </a:extLst>
          </p:cNvPr>
          <p:cNvCxnSpPr>
            <a:cxnSpLocks/>
          </p:cNvCxnSpPr>
          <p:nvPr/>
        </p:nvCxnSpPr>
        <p:spPr>
          <a:xfrm>
            <a:off x="1691680" y="5157192"/>
            <a:ext cx="576064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0CD5AAA7-D49E-467D-B6F1-9FC827C2121E}"/>
              </a:ext>
            </a:extLst>
          </p:cNvPr>
          <p:cNvSpPr txBox="1"/>
          <p:nvPr/>
        </p:nvSpPr>
        <p:spPr>
          <a:xfrm>
            <a:off x="4211960" y="4797152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/>
              <a:t>512 </a:t>
            </a:r>
            <a:r>
              <a:rPr kumimoji="1" lang="en-US" altLang="ja-JP"/>
              <a:t>bit</a:t>
            </a:r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7FB231F3-418B-4BDC-83CF-913E0A1A8EF1}"/>
              </a:ext>
            </a:extLst>
          </p:cNvPr>
          <p:cNvSpPr txBox="1"/>
          <p:nvPr/>
        </p:nvSpPr>
        <p:spPr>
          <a:xfrm>
            <a:off x="1331640" y="6165304"/>
            <a:ext cx="59298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/>
              <a:t>順調に倍々ゲームで増えてきた</a:t>
            </a:r>
          </a:p>
        </p:txBody>
      </p:sp>
    </p:spTree>
    <p:extLst>
      <p:ext uri="{BB962C8B-B14F-4D97-AF65-F5344CB8AC3E}">
        <p14:creationId xmlns:p14="http://schemas.microsoft.com/office/powerpoint/2010/main" val="1731860232"/>
      </p:ext>
    </p:extLst>
  </p:cSld>
  <p:clrMapOvr>
    <a:masterClrMapping/>
  </p:clrMapOvr>
</p:sld>
</file>

<file path=ppt/theme/theme1.xml><?xml version="1.0" encoding="utf-8"?>
<a:theme xmlns:a="http://schemas.openxmlformats.org/drawingml/2006/main" name="パーセル">
  <a:themeElements>
    <a:clrScheme name="パーセル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日常使う用">
      <a:majorFont>
        <a:latin typeface="Arial"/>
        <a:ea typeface="HGｺﾞｼｯｸE"/>
        <a:cs typeface=""/>
      </a:majorFont>
      <a:minorFont>
        <a:latin typeface="Arial"/>
        <a:ea typeface="HGｺﾞｼｯｸE"/>
        <a:cs typeface=""/>
      </a:minorFont>
    </a:fontScheme>
    <a:fmtScheme name="パーセル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tlCol="0" anchor="ctr"/>
      <a:lstStyle>
        <a:defPPr algn="ctr">
          <a:defRPr kumimoji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{11DA09EC-ABC8-2D40-8DBB-00E840906C4E}tf10001120</Template>
  <TotalTime>1646</TotalTime>
  <Words>710</Words>
  <Application>Microsoft Office PowerPoint</Application>
  <PresentationFormat>画面に合わせる (4:3)</PresentationFormat>
  <Paragraphs>152</Paragraphs>
  <Slides>17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23" baseType="lpstr">
      <vt:lpstr>FujitsuInfinityPro-Regular</vt:lpstr>
      <vt:lpstr>HGｺﾞｼｯｸE</vt:lpstr>
      <vt:lpstr>游ゴシック</vt:lpstr>
      <vt:lpstr>Arial</vt:lpstr>
      <vt:lpstr>Consolas</vt:lpstr>
      <vt:lpstr>パーセル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watanabe</dc:creator>
  <cp:lastModifiedBy>watanabe_hiroshi@keio.jp</cp:lastModifiedBy>
  <cp:revision>302</cp:revision>
  <dcterms:created xsi:type="dcterms:W3CDTF">2019-01-02T05:23:01Z</dcterms:created>
  <dcterms:modified xsi:type="dcterms:W3CDTF">2021-11-23T10:03:03Z</dcterms:modified>
</cp:coreProperties>
</file>