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63" r:id="rId9"/>
    <p:sldId id="264" r:id="rId10"/>
    <p:sldId id="265" r:id="rId11"/>
    <p:sldId id="266" r:id="rId12"/>
    <p:sldId id="267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1" r:id="rId26"/>
    <p:sldId id="282" r:id="rId27"/>
    <p:sldId id="290" r:id="rId28"/>
    <p:sldId id="283" r:id="rId29"/>
    <p:sldId id="286" r:id="rId30"/>
    <p:sldId id="287" r:id="rId31"/>
    <p:sldId id="288" r:id="rId32"/>
    <p:sldId id="289" r:id="rId33"/>
    <p:sldId id="280" r:id="rId34"/>
    <p:sldId id="291" r:id="rId35"/>
    <p:sldId id="292" r:id="rId36"/>
    <p:sldId id="285" r:id="rId37"/>
    <p:sldId id="293" r:id="rId38"/>
    <p:sldId id="294" r:id="rId3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1893"/>
    <a:srgbClr val="CCFFCC"/>
    <a:srgbClr val="FFFFCC"/>
    <a:srgbClr val="FFCCFF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9" d="100"/>
          <a:sy n="129" d="100"/>
        </p:scale>
        <p:origin x="125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8E9C5A98-63E1-4B0E-99AB-F95ACB11389D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B3FB4-0EB8-41D5-A6A0-87F095CED54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DEFF5095-1A52-4D2C-BE3D-14C877CE003C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79E983-2924-4703-A684-A56E8FC0D411}"/>
              </a:ext>
            </a:extLst>
          </p:cNvPr>
          <p:cNvSpPr txBox="1"/>
          <p:nvPr userDrawn="1"/>
        </p:nvSpPr>
        <p:spPr>
          <a:xfrm>
            <a:off x="8717318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tyo256/xbyak_aarch64_hands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011893"/>
                </a:solidFill>
              </a:rPr>
              <a:t>Docker</a:t>
            </a:r>
            <a:r>
              <a:rPr kumimoji="1" lang="ja-JP" altLang="en-US" sz="3200" dirty="0">
                <a:solidFill>
                  <a:srgbClr val="011893"/>
                </a:solidFill>
              </a:rPr>
              <a:t>で体験する富岳のアーキテクチャ「</a:t>
            </a:r>
            <a:r>
              <a:rPr kumimoji="1" lang="en-US" altLang="ja-JP" sz="3200" dirty="0">
                <a:solidFill>
                  <a:srgbClr val="011893"/>
                </a:solidFill>
              </a:rPr>
              <a:t>AArch64</a:t>
            </a:r>
            <a:r>
              <a:rPr kumimoji="1" lang="ja-JP" altLang="en-US" sz="3200" dirty="0">
                <a:solidFill>
                  <a:srgbClr val="011893"/>
                </a:solidFill>
              </a:rPr>
              <a:t>」ハンズオン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第</a:t>
            </a:r>
            <a:r>
              <a:rPr lang="en-US" altLang="ja-JP" sz="2800" dirty="0"/>
              <a:t>13</a:t>
            </a:r>
            <a:r>
              <a:rPr lang="ja-JP" altLang="en-US" sz="2800" dirty="0"/>
              <a:t>回 </a:t>
            </a:r>
            <a:r>
              <a:rPr lang="en-US" altLang="ja-JP" sz="2800" dirty="0"/>
              <a:t>HPC-Phys </a:t>
            </a:r>
            <a:r>
              <a:rPr lang="ja-JP" altLang="en-US" sz="2800" dirty="0"/>
              <a:t>勉強会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7524328" y="56612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渡辺宙志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C140FE-82A7-4219-9107-A37A64B80CD2}"/>
              </a:ext>
            </a:extLst>
          </p:cNvPr>
          <p:cNvSpPr txBox="1"/>
          <p:nvPr/>
        </p:nvSpPr>
        <p:spPr>
          <a:xfrm>
            <a:off x="971600" y="4581128"/>
            <a:ext cx="75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hlinkClick r:id="rId2"/>
              </a:rPr>
              <a:t>https://github.com/kaityo256/xbyak_aarch64_handson</a:t>
            </a:r>
            <a:endParaRPr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1D45F5-8B4A-432F-A6AC-49D660629E34}"/>
              </a:ext>
            </a:extLst>
          </p:cNvPr>
          <p:cNvSpPr txBox="1"/>
          <p:nvPr/>
        </p:nvSpPr>
        <p:spPr>
          <a:xfrm>
            <a:off x="323528" y="41490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ハンズオン資料</a:t>
            </a:r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464D46-AC12-4D41-8C4A-3ADB342A5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1EE28D-408E-4128-86C0-525588FA2EA2}"/>
              </a:ext>
            </a:extLst>
          </p:cNvPr>
          <p:cNvSpPr txBox="1"/>
          <p:nvPr/>
        </p:nvSpPr>
        <p:spPr>
          <a:xfrm>
            <a:off x="611560" y="1124744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x86</a:t>
            </a:r>
            <a:r>
              <a:rPr lang="ja-JP" altLang="en-US" sz="3200"/>
              <a:t>の場合</a:t>
            </a:r>
            <a:endParaRPr kumimoji="1" lang="ja-JP" altLang="en-US" sz="3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45DC31-BBC1-47F4-BB10-051D45176AC5}"/>
              </a:ext>
            </a:extLst>
          </p:cNvPr>
          <p:cNvSpPr/>
          <p:nvPr/>
        </p:nvSpPr>
        <p:spPr>
          <a:xfrm>
            <a:off x="1691680" y="2420888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916508-56BA-4BA0-9EFC-028621F94AE9}"/>
              </a:ext>
            </a:extLst>
          </p:cNvPr>
          <p:cNvSpPr/>
          <p:nvPr/>
        </p:nvSpPr>
        <p:spPr>
          <a:xfrm>
            <a:off x="1691680" y="3861048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816EBF-9ED5-40A1-88F0-DE846DAAEB90}"/>
              </a:ext>
            </a:extLst>
          </p:cNvPr>
          <p:cNvSpPr/>
          <p:nvPr/>
        </p:nvSpPr>
        <p:spPr>
          <a:xfrm>
            <a:off x="1691680" y="5301208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4643B-4DFF-4E2A-864E-E24F79FEBAF2}"/>
              </a:ext>
            </a:extLst>
          </p:cNvPr>
          <p:cNvSpPr txBox="1"/>
          <p:nvPr/>
        </p:nvSpPr>
        <p:spPr>
          <a:xfrm>
            <a:off x="546942" y="249289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C94214-598A-4695-ADE4-176DA5DC0D15}"/>
              </a:ext>
            </a:extLst>
          </p:cNvPr>
          <p:cNvSpPr txBox="1"/>
          <p:nvPr/>
        </p:nvSpPr>
        <p:spPr>
          <a:xfrm>
            <a:off x="539552" y="393305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BFF8F2-BEF6-484E-A409-DE08A6672CB8}"/>
              </a:ext>
            </a:extLst>
          </p:cNvPr>
          <p:cNvSpPr txBox="1"/>
          <p:nvPr/>
        </p:nvSpPr>
        <p:spPr>
          <a:xfrm>
            <a:off x="539552" y="530120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545FA4-D50C-49EA-A502-296F503E6EC4}"/>
              </a:ext>
            </a:extLst>
          </p:cNvPr>
          <p:cNvCxnSpPr/>
          <p:nvPr/>
        </p:nvCxnSpPr>
        <p:spPr>
          <a:xfrm>
            <a:off x="1691680" y="2267580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5C3FE0-6653-4AFF-BACD-079C34C3215B}"/>
              </a:ext>
            </a:extLst>
          </p:cNvPr>
          <p:cNvSpPr txBox="1"/>
          <p:nvPr/>
        </p:nvSpPr>
        <p:spPr>
          <a:xfrm>
            <a:off x="1979712" y="1907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128 bit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783C87-B343-4478-961E-FE6C8697A154}"/>
              </a:ext>
            </a:extLst>
          </p:cNvPr>
          <p:cNvCxnSpPr>
            <a:cxnSpLocks/>
          </p:cNvCxnSpPr>
          <p:nvPr/>
        </p:nvCxnSpPr>
        <p:spPr>
          <a:xfrm>
            <a:off x="1691680" y="37170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E4A53D-AE09-40EB-8AC7-DB1628AC0547}"/>
              </a:ext>
            </a:extLst>
          </p:cNvPr>
          <p:cNvSpPr txBox="1"/>
          <p:nvPr/>
        </p:nvSpPr>
        <p:spPr>
          <a:xfrm>
            <a:off x="2699792" y="335699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256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2641D85-DE01-4A51-A68E-8C136F478448}"/>
              </a:ext>
            </a:extLst>
          </p:cNvPr>
          <p:cNvCxnSpPr>
            <a:cxnSpLocks/>
          </p:cNvCxnSpPr>
          <p:nvPr/>
        </p:nvCxnSpPr>
        <p:spPr>
          <a:xfrm>
            <a:off x="1691680" y="5157192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CD5AAA7-D49E-467D-B6F1-9FC827C2121E}"/>
              </a:ext>
            </a:extLst>
          </p:cNvPr>
          <p:cNvSpPr txBox="1"/>
          <p:nvPr/>
        </p:nvSpPr>
        <p:spPr>
          <a:xfrm>
            <a:off x="4211960" y="479715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512 </a:t>
            </a:r>
            <a:r>
              <a:rPr kumimoji="1" lang="en-US" altLang="ja-JP"/>
              <a:t>bit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FB231F3-418B-4BDC-83CF-913E0A1A8EF1}"/>
              </a:ext>
            </a:extLst>
          </p:cNvPr>
          <p:cNvSpPr txBox="1"/>
          <p:nvPr/>
        </p:nvSpPr>
        <p:spPr>
          <a:xfrm>
            <a:off x="1331640" y="6165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順調に倍々ゲームで増えてきた</a:t>
            </a:r>
          </a:p>
        </p:txBody>
      </p:sp>
    </p:spTree>
    <p:extLst>
      <p:ext uri="{BB962C8B-B14F-4D97-AF65-F5344CB8AC3E}">
        <p14:creationId xmlns:p14="http://schemas.microsoft.com/office/powerpoint/2010/main" val="173186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8096922-DEC4-4C84-B1D3-FA38E5CA9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0CB365-9265-485F-A295-0DC55F4457CB}"/>
              </a:ext>
            </a:extLst>
          </p:cNvPr>
          <p:cNvSpPr/>
          <p:nvPr/>
        </p:nvSpPr>
        <p:spPr>
          <a:xfrm>
            <a:off x="1691680" y="2124145"/>
            <a:ext cx="576064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FED60D-4404-4511-A731-09B2638C4723}"/>
              </a:ext>
            </a:extLst>
          </p:cNvPr>
          <p:cNvSpPr txBox="1"/>
          <p:nvPr/>
        </p:nvSpPr>
        <p:spPr>
          <a:xfrm>
            <a:off x="4067944" y="1412776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zmm</a:t>
            </a:r>
            <a:endParaRPr kumimoji="1" lang="ja-JP" altLang="en-US" sz="3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ABD080-BB9C-4622-9B1E-D70A34AAD858}"/>
              </a:ext>
            </a:extLst>
          </p:cNvPr>
          <p:cNvCxnSpPr>
            <a:cxnSpLocks/>
          </p:cNvCxnSpPr>
          <p:nvPr/>
        </p:nvCxnSpPr>
        <p:spPr>
          <a:xfrm>
            <a:off x="1691680" y="1980129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2D524A-5628-490C-9B02-7BC24FE9A382}"/>
              </a:ext>
            </a:extLst>
          </p:cNvPr>
          <p:cNvSpPr/>
          <p:nvPr/>
        </p:nvSpPr>
        <p:spPr>
          <a:xfrm>
            <a:off x="4572000" y="2124145"/>
            <a:ext cx="2880320" cy="72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A2C4D96-14AE-455A-B673-C3E68F63DDD2}"/>
              </a:ext>
            </a:extLst>
          </p:cNvPr>
          <p:cNvCxnSpPr>
            <a:cxnSpLocks/>
          </p:cNvCxnSpPr>
          <p:nvPr/>
        </p:nvCxnSpPr>
        <p:spPr>
          <a:xfrm>
            <a:off x="4572000" y="3060249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46519E-19A5-4741-8037-F1639D10218B}"/>
              </a:ext>
            </a:extLst>
          </p:cNvPr>
          <p:cNvSpPr txBox="1"/>
          <p:nvPr/>
        </p:nvSpPr>
        <p:spPr>
          <a:xfrm>
            <a:off x="5508104" y="3132257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ymm</a:t>
            </a:r>
            <a:endParaRPr kumimoji="1" lang="ja-JP" altLang="en-US" sz="3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9B9556-1171-4045-8F29-D025C36E6E93}"/>
              </a:ext>
            </a:extLst>
          </p:cNvPr>
          <p:cNvSpPr/>
          <p:nvPr/>
        </p:nvSpPr>
        <p:spPr>
          <a:xfrm>
            <a:off x="6012160" y="2124145"/>
            <a:ext cx="144016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80FC4C-C1DE-42CC-8C81-7CE59522E7B1}"/>
              </a:ext>
            </a:extLst>
          </p:cNvPr>
          <p:cNvSpPr txBox="1"/>
          <p:nvPr/>
        </p:nvSpPr>
        <p:spPr>
          <a:xfrm>
            <a:off x="6228184" y="2196153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xmm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B17F69-0893-46B8-A65F-B54A3D4D5F52}"/>
              </a:ext>
            </a:extLst>
          </p:cNvPr>
          <p:cNvSpPr txBox="1"/>
          <p:nvPr/>
        </p:nvSpPr>
        <p:spPr>
          <a:xfrm>
            <a:off x="107504" y="1052736"/>
            <a:ext cx="926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SIMD</a:t>
            </a:r>
            <a:r>
              <a:rPr lang="ja-JP" altLang="en-US" sz="2400"/>
              <a:t>幅が伸びても下位を同じ名前でアクセスできるようにする</a:t>
            </a:r>
            <a:endParaRPr kumimoji="1" lang="ja-JP" altLang="en-US" sz="2400"/>
          </a:p>
        </p:txBody>
      </p:sp>
      <p:pic>
        <p:nvPicPr>
          <p:cNvPr id="1026" name="Picture 2" descr="丸のマークのイラスト「○」">
            <a:extLst>
              <a:ext uri="{FF2B5EF4-FFF2-40B4-BE49-F238E27FC236}">
                <a16:creationId xmlns:a16="http://schemas.microsoft.com/office/drawing/2014/main" id="{9CD05E52-6A2F-42A2-AAC0-D922BDFF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792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D1F2AE-E7D7-4749-8F10-A2CF4ED1B554}"/>
              </a:ext>
            </a:extLst>
          </p:cNvPr>
          <p:cNvSpPr txBox="1"/>
          <p:nvPr/>
        </p:nvSpPr>
        <p:spPr>
          <a:xfrm>
            <a:off x="1486103" y="37199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後方互換性を保つ</a:t>
            </a:r>
            <a:endParaRPr kumimoji="1" lang="ja-JP" altLang="en-US" sz="3200"/>
          </a:p>
        </p:txBody>
      </p:sp>
      <p:pic>
        <p:nvPicPr>
          <p:cNvPr id="1028" name="Picture 4" descr="バツのマークのイラスト「×」">
            <a:extLst>
              <a:ext uri="{FF2B5EF4-FFF2-40B4-BE49-F238E27FC236}">
                <a16:creationId xmlns:a16="http://schemas.microsoft.com/office/drawing/2014/main" id="{BF52D46D-9A2C-4F25-85E0-AF0AD6E3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0" y="4584030"/>
            <a:ext cx="824880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460C69C-72A1-456F-B0C9-A749893D995E}"/>
              </a:ext>
            </a:extLst>
          </p:cNvPr>
          <p:cNvSpPr txBox="1"/>
          <p:nvPr/>
        </p:nvSpPr>
        <p:spPr>
          <a:xfrm>
            <a:off x="1475656" y="4440014"/>
            <a:ext cx="69557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古いコードは、広くなった</a:t>
            </a:r>
            <a:r>
              <a:rPr lang="en-US" altLang="ja-JP" sz="3200"/>
              <a:t>SIMD</a:t>
            </a:r>
            <a:r>
              <a:rPr lang="ja-JP" altLang="en-US" sz="3200"/>
              <a:t>幅を</a:t>
            </a:r>
            <a:endParaRPr lang="en-US" altLang="ja-JP" sz="3200"/>
          </a:p>
          <a:p>
            <a:r>
              <a:rPr lang="ja-JP" altLang="en-US" sz="3200"/>
              <a:t>活かせない</a:t>
            </a:r>
            <a:endParaRPr lang="en-US" altLang="ja-JP" sz="3200"/>
          </a:p>
        </p:txBody>
      </p:sp>
      <p:pic>
        <p:nvPicPr>
          <p:cNvPr id="2050" name="Picture 2" descr="頭を抱えて悩んでいる人のイラスト（男性）">
            <a:extLst>
              <a:ext uri="{FF2B5EF4-FFF2-40B4-BE49-F238E27FC236}">
                <a16:creationId xmlns:a16="http://schemas.microsoft.com/office/drawing/2014/main" id="{D7766CB0-EEC6-49BE-BE93-6BA2C85F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517232"/>
            <a:ext cx="1112912" cy="11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28FE3E-2A31-499F-8FF5-F3B9201A45F5}"/>
              </a:ext>
            </a:extLst>
          </p:cNvPr>
          <p:cNvSpPr txBox="1"/>
          <p:nvPr/>
        </p:nvSpPr>
        <p:spPr>
          <a:xfrm>
            <a:off x="5652120" y="58052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また全部書き直し・・・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15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F7A9701C-C2B6-4282-9818-D3523C363712}"/>
              </a:ext>
            </a:extLst>
          </p:cNvPr>
          <p:cNvSpPr/>
          <p:nvPr/>
        </p:nvSpPr>
        <p:spPr>
          <a:xfrm>
            <a:off x="1691680" y="1124744"/>
            <a:ext cx="7128792" cy="1296144"/>
          </a:xfrm>
          <a:prstGeom prst="wedgeRoundRectCallout">
            <a:avLst>
              <a:gd name="adj1" fmla="val -56323"/>
              <a:gd name="adj2" fmla="val 389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CA7A9EB-0056-4DBE-9E68-38A296C21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SIMD</a:t>
            </a:r>
            <a:r>
              <a:rPr kumimoji="1" lang="ja-JP" altLang="en-US"/>
              <a:t>幅を伸ばす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5B94E-09BE-4CA3-9519-6B9428702068}"/>
              </a:ext>
            </a:extLst>
          </p:cNvPr>
          <p:cNvSpPr txBox="1"/>
          <p:nvPr/>
        </p:nvSpPr>
        <p:spPr>
          <a:xfrm>
            <a:off x="1907704" y="1268760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幅が伸びるたび</a:t>
            </a:r>
            <a:r>
              <a:rPr lang="ja-JP" altLang="en-US" sz="3200"/>
              <a:t>に</a:t>
            </a:r>
            <a:r>
              <a:rPr kumimoji="1" lang="ja-JP" altLang="en-US" sz="3200"/>
              <a:t>コード</a:t>
            </a:r>
            <a:r>
              <a:rPr lang="ja-JP" altLang="en-US" sz="3200"/>
              <a:t>を</a:t>
            </a:r>
            <a:endParaRPr lang="en-US" altLang="ja-JP" sz="3200"/>
          </a:p>
          <a:p>
            <a:r>
              <a:rPr kumimoji="1" lang="ja-JP" altLang="en-US" sz="3200"/>
              <a:t>書き直し。なんとかならないかな</a:t>
            </a:r>
            <a:r>
              <a:rPr kumimoji="1" lang="en-US" altLang="ja-JP" sz="3200"/>
              <a:t>…</a:t>
            </a:r>
            <a:endParaRPr kumimoji="1" lang="ja-JP" altLang="en-US" sz="320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6C10967-5D86-4911-8862-8DEBBAE92A81}"/>
              </a:ext>
            </a:extLst>
          </p:cNvPr>
          <p:cNvSpPr/>
          <p:nvPr/>
        </p:nvSpPr>
        <p:spPr>
          <a:xfrm>
            <a:off x="251520" y="3789040"/>
            <a:ext cx="6912768" cy="1224136"/>
          </a:xfrm>
          <a:prstGeom prst="wedgeRoundRectCallout">
            <a:avLst>
              <a:gd name="adj1" fmla="val 58513"/>
              <a:gd name="adj2" fmla="val -397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31DF96-442A-4FDE-9323-26C00B037C40}"/>
              </a:ext>
            </a:extLst>
          </p:cNvPr>
          <p:cNvSpPr txBox="1"/>
          <p:nvPr/>
        </p:nvSpPr>
        <p:spPr>
          <a:xfrm>
            <a:off x="395536" y="3861048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SIMD</a:t>
            </a:r>
            <a:r>
              <a:rPr kumimoji="1" lang="ja-JP" altLang="en-US" sz="3200"/>
              <a:t>幅を固定しない命令セットに</a:t>
            </a:r>
            <a:endParaRPr kumimoji="1" lang="en-US" altLang="ja-JP" sz="3200"/>
          </a:p>
          <a:p>
            <a:r>
              <a:rPr lang="ja-JP" altLang="en-US" sz="3200"/>
              <a:t>すればよいのでは？</a:t>
            </a:r>
            <a:endParaRPr kumimoji="1" lang="ja-JP" altLang="en-US" sz="3200"/>
          </a:p>
        </p:txBody>
      </p:sp>
      <p:pic>
        <p:nvPicPr>
          <p:cNvPr id="2054" name="Picture 6" descr="白衣を着た人のイラスト（男性・悩む）">
            <a:extLst>
              <a:ext uri="{FF2B5EF4-FFF2-40B4-BE49-F238E27FC236}">
                <a16:creationId xmlns:a16="http://schemas.microsoft.com/office/drawing/2014/main" id="{C369E2B3-EF7D-4595-9C12-043AB62ED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白衣を着た人のイラスト（男性・閃いた）">
            <a:extLst>
              <a:ext uri="{FF2B5EF4-FFF2-40B4-BE49-F238E27FC236}">
                <a16:creationId xmlns:a16="http://schemas.microsoft.com/office/drawing/2014/main" id="{4870180A-B63B-446C-B134-EC0EC91F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45" y="2996952"/>
            <a:ext cx="1400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宝箱・宝物のイラスト">
            <a:extLst>
              <a:ext uri="{FF2B5EF4-FFF2-40B4-BE49-F238E27FC236}">
                <a16:creationId xmlns:a16="http://schemas.microsoft.com/office/drawing/2014/main" id="{18346DCA-6A90-49E8-A487-A345E362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589240"/>
            <a:ext cx="1080120" cy="10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BBF2DA-C5FD-408C-8296-671773B9A6B4}"/>
              </a:ext>
            </a:extLst>
          </p:cNvPr>
          <p:cNvSpPr txBox="1"/>
          <p:nvPr/>
        </p:nvSpPr>
        <p:spPr>
          <a:xfrm>
            <a:off x="3203848" y="5013176"/>
            <a:ext cx="1564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Algerian" panose="04020705040A02060702" pitchFamily="82" charset="0"/>
              </a:rPr>
              <a:t>SVE</a:t>
            </a:r>
            <a:endParaRPr kumimoji="1" lang="ja-JP" alt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0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E4E91A-559F-464D-8DB9-F56856A10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とは何か？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F3589-3834-4545-99CF-B1DE088F455D}"/>
              </a:ext>
            </a:extLst>
          </p:cNvPr>
          <p:cNvSpPr txBox="1"/>
          <p:nvPr/>
        </p:nvSpPr>
        <p:spPr>
          <a:xfrm>
            <a:off x="467544" y="1268760"/>
            <a:ext cx="80874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>
                <a:solidFill>
                  <a:srgbClr val="FF0000"/>
                </a:solidFill>
              </a:rPr>
              <a:t>S</a:t>
            </a:r>
            <a:r>
              <a:rPr kumimoji="1" lang="en-US" altLang="ja-JP" sz="4800"/>
              <a:t>calable</a:t>
            </a:r>
            <a:r>
              <a:rPr kumimoji="1" lang="ja-JP" altLang="en-US" sz="4800"/>
              <a:t>　　</a:t>
            </a:r>
            <a:r>
              <a:rPr lang="ja-JP" altLang="en-US" sz="4800"/>
              <a:t>幅を</a:t>
            </a:r>
            <a:r>
              <a:rPr kumimoji="1" lang="ja-JP" altLang="en-US" sz="4800"/>
              <a:t>固定しない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V</a:t>
            </a:r>
            <a:r>
              <a:rPr kumimoji="1" lang="en-US" altLang="ja-JP" sz="4800"/>
              <a:t>ector</a:t>
            </a:r>
            <a:r>
              <a:rPr kumimoji="1" lang="ja-JP" altLang="en-US" sz="4800"/>
              <a:t>　　　</a:t>
            </a:r>
            <a:r>
              <a:rPr kumimoji="1" lang="en-US" altLang="ja-JP" sz="4800"/>
              <a:t>SIMD</a:t>
            </a:r>
            <a:r>
              <a:rPr kumimoji="1" lang="ja-JP" altLang="en-US" sz="4800"/>
              <a:t>の</a:t>
            </a:r>
            <a:endParaRPr kumimoji="1" lang="en-US" altLang="ja-JP" sz="4800"/>
          </a:p>
          <a:p>
            <a:r>
              <a:rPr kumimoji="1" lang="en-US" altLang="ja-JP" sz="4800">
                <a:solidFill>
                  <a:srgbClr val="FF0000"/>
                </a:solidFill>
              </a:rPr>
              <a:t>E</a:t>
            </a:r>
            <a:r>
              <a:rPr kumimoji="1" lang="en-US" altLang="ja-JP" sz="4800"/>
              <a:t>xtension     </a:t>
            </a:r>
            <a:r>
              <a:rPr kumimoji="1" lang="ja-JP" altLang="en-US" sz="4800"/>
              <a:t>追加命令セット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BB10AB-A974-4D06-91CC-03B347174B00}"/>
              </a:ext>
            </a:extLst>
          </p:cNvPr>
          <p:cNvSpPr txBox="1"/>
          <p:nvPr/>
        </p:nvSpPr>
        <p:spPr>
          <a:xfrm>
            <a:off x="179512" y="4149080"/>
            <a:ext cx="710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特徴：</a:t>
            </a:r>
            <a:r>
              <a:rPr kumimoji="1" lang="en-US" altLang="ja-JP" sz="3600"/>
              <a:t>Predicate-centric Approach</a:t>
            </a:r>
            <a:endParaRPr kumimoji="1" lang="ja-JP" altLang="en-US" sz="3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CA78AE-7790-4636-BB85-8C1691615622}"/>
              </a:ext>
            </a:extLst>
          </p:cNvPr>
          <p:cNvSpPr txBox="1"/>
          <p:nvPr/>
        </p:nvSpPr>
        <p:spPr>
          <a:xfrm>
            <a:off x="467544" y="508518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命令ごとにどの要素を使うかをマスク処理できる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04400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6C0FE8-FFAB-494C-A7B6-6C8675A8E587}"/>
              </a:ext>
            </a:extLst>
          </p:cNvPr>
          <p:cNvSpPr/>
          <p:nvPr/>
        </p:nvSpPr>
        <p:spPr>
          <a:xfrm>
            <a:off x="6012160" y="4509120"/>
            <a:ext cx="216024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812BCF-7976-48A5-87D3-0CD2E28A38C3}"/>
              </a:ext>
            </a:extLst>
          </p:cNvPr>
          <p:cNvSpPr/>
          <p:nvPr/>
        </p:nvSpPr>
        <p:spPr>
          <a:xfrm>
            <a:off x="3131840" y="4509120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E3BE49-5C7C-4E13-B487-5B47EE933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マスク処理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48DC4C-4D73-439D-BB6A-9D2553EE2387}"/>
              </a:ext>
            </a:extLst>
          </p:cNvPr>
          <p:cNvSpPr/>
          <p:nvPr/>
        </p:nvSpPr>
        <p:spPr>
          <a:xfrm>
            <a:off x="251520" y="1988840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AE552D9-D156-4F5E-AB8F-652C0F69AF38}"/>
              </a:ext>
            </a:extLst>
          </p:cNvPr>
          <p:cNvCxnSpPr/>
          <p:nvPr/>
        </p:nvCxnSpPr>
        <p:spPr>
          <a:xfrm>
            <a:off x="9716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F62969-AE1E-42C7-914A-BF2AE6D39FB7}"/>
              </a:ext>
            </a:extLst>
          </p:cNvPr>
          <p:cNvCxnSpPr/>
          <p:nvPr/>
        </p:nvCxnSpPr>
        <p:spPr>
          <a:xfrm>
            <a:off x="16916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9BFDB9-3E18-462B-B902-08EF1914078A}"/>
              </a:ext>
            </a:extLst>
          </p:cNvPr>
          <p:cNvCxnSpPr/>
          <p:nvPr/>
        </p:nvCxnSpPr>
        <p:spPr>
          <a:xfrm>
            <a:off x="24117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DEF3E3-AF19-4F7B-BEFA-46F5E2C5BEDF}"/>
              </a:ext>
            </a:extLst>
          </p:cNvPr>
          <p:cNvCxnSpPr/>
          <p:nvPr/>
        </p:nvCxnSpPr>
        <p:spPr>
          <a:xfrm>
            <a:off x="31318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A650036-0F9A-4206-B191-638EB0EF9326}"/>
              </a:ext>
            </a:extLst>
          </p:cNvPr>
          <p:cNvCxnSpPr/>
          <p:nvPr/>
        </p:nvCxnSpPr>
        <p:spPr>
          <a:xfrm>
            <a:off x="38519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D394190-ECC0-4C0A-BEC8-DB52BC35D45A}"/>
              </a:ext>
            </a:extLst>
          </p:cNvPr>
          <p:cNvCxnSpPr/>
          <p:nvPr/>
        </p:nvCxnSpPr>
        <p:spPr>
          <a:xfrm>
            <a:off x="457200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A811A4-F424-498C-82C4-79D9AC33C537}"/>
              </a:ext>
            </a:extLst>
          </p:cNvPr>
          <p:cNvCxnSpPr/>
          <p:nvPr/>
        </p:nvCxnSpPr>
        <p:spPr>
          <a:xfrm>
            <a:off x="529208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D7A439F-1777-4C09-B157-131237599184}"/>
              </a:ext>
            </a:extLst>
          </p:cNvPr>
          <p:cNvCxnSpPr/>
          <p:nvPr/>
        </p:nvCxnSpPr>
        <p:spPr>
          <a:xfrm>
            <a:off x="601216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8F9DCCE-FB0A-4C6A-9A23-C30026868C9F}"/>
              </a:ext>
            </a:extLst>
          </p:cNvPr>
          <p:cNvCxnSpPr/>
          <p:nvPr/>
        </p:nvCxnSpPr>
        <p:spPr>
          <a:xfrm>
            <a:off x="673224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A0555D5-3AFD-40CE-A539-4FF1370E516C}"/>
              </a:ext>
            </a:extLst>
          </p:cNvPr>
          <p:cNvCxnSpPr/>
          <p:nvPr/>
        </p:nvCxnSpPr>
        <p:spPr>
          <a:xfrm>
            <a:off x="7452320" y="198884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570AA4-41FC-427F-9803-348DFC8147E4}"/>
              </a:ext>
            </a:extLst>
          </p:cNvPr>
          <p:cNvSpPr txBox="1"/>
          <p:nvPr/>
        </p:nvSpPr>
        <p:spPr>
          <a:xfrm>
            <a:off x="179512" y="1268760"/>
            <a:ext cx="5786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</a:t>
            </a:r>
            <a:r>
              <a:rPr kumimoji="1" lang="ja-JP" altLang="en-US" sz="2800"/>
              <a:t>個のデータを</a:t>
            </a:r>
            <a:r>
              <a:rPr kumimoji="1" lang="en-US" altLang="ja-JP" sz="2800"/>
              <a:t>4</a:t>
            </a:r>
            <a:r>
              <a:rPr kumimoji="1" lang="ja-JP" altLang="en-US" sz="2800"/>
              <a:t>つずつ処理したい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A6503F-2219-41CB-BEAF-A88878CBF3E4}"/>
              </a:ext>
            </a:extLst>
          </p:cNvPr>
          <p:cNvSpPr/>
          <p:nvPr/>
        </p:nvSpPr>
        <p:spPr>
          <a:xfrm>
            <a:off x="251520" y="4509120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6C48D5-8A24-47E6-B898-9D0E1B87337F}"/>
              </a:ext>
            </a:extLst>
          </p:cNvPr>
          <p:cNvCxnSpPr/>
          <p:nvPr/>
        </p:nvCxnSpPr>
        <p:spPr>
          <a:xfrm>
            <a:off x="9716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4435F9A-F4C1-46DE-AB33-36D013E4A723}"/>
              </a:ext>
            </a:extLst>
          </p:cNvPr>
          <p:cNvCxnSpPr/>
          <p:nvPr/>
        </p:nvCxnSpPr>
        <p:spPr>
          <a:xfrm>
            <a:off x="16916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4D36C09-B253-4643-BD48-43A93E841D7B}"/>
              </a:ext>
            </a:extLst>
          </p:cNvPr>
          <p:cNvCxnSpPr/>
          <p:nvPr/>
        </p:nvCxnSpPr>
        <p:spPr>
          <a:xfrm>
            <a:off x="24117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9509167-BEE3-46FD-B7AE-715A2A45885F}"/>
              </a:ext>
            </a:extLst>
          </p:cNvPr>
          <p:cNvCxnSpPr/>
          <p:nvPr/>
        </p:nvCxnSpPr>
        <p:spPr>
          <a:xfrm>
            <a:off x="31318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13D432A-90D8-4E35-A48C-D22D76390ADA}"/>
              </a:ext>
            </a:extLst>
          </p:cNvPr>
          <p:cNvCxnSpPr/>
          <p:nvPr/>
        </p:nvCxnSpPr>
        <p:spPr>
          <a:xfrm>
            <a:off x="38519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A0776D-44F3-464B-95E4-4ABE9CF5743A}"/>
              </a:ext>
            </a:extLst>
          </p:cNvPr>
          <p:cNvCxnSpPr/>
          <p:nvPr/>
        </p:nvCxnSpPr>
        <p:spPr>
          <a:xfrm>
            <a:off x="457200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4EA609F-3AAF-46F7-91D0-0FD42BFC1555}"/>
              </a:ext>
            </a:extLst>
          </p:cNvPr>
          <p:cNvCxnSpPr/>
          <p:nvPr/>
        </p:nvCxnSpPr>
        <p:spPr>
          <a:xfrm>
            <a:off x="529208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CE18BFB-1DD8-4713-8369-35DAB3AEAB8C}"/>
              </a:ext>
            </a:extLst>
          </p:cNvPr>
          <p:cNvCxnSpPr/>
          <p:nvPr/>
        </p:nvCxnSpPr>
        <p:spPr>
          <a:xfrm>
            <a:off x="601216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B61D7F8-34AC-459E-B243-44F814B15D6C}"/>
              </a:ext>
            </a:extLst>
          </p:cNvPr>
          <p:cNvCxnSpPr/>
          <p:nvPr/>
        </p:nvCxnSpPr>
        <p:spPr>
          <a:xfrm>
            <a:off x="673224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2F97B3-8B2A-427A-95F7-9043DC000DE8}"/>
              </a:ext>
            </a:extLst>
          </p:cNvPr>
          <p:cNvCxnSpPr/>
          <p:nvPr/>
        </p:nvCxnSpPr>
        <p:spPr>
          <a:xfrm>
            <a:off x="7452320" y="450912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DD57EC-8F8E-4F97-A9B1-44CD6AFD5310}"/>
              </a:ext>
            </a:extLst>
          </p:cNvPr>
          <p:cNvSpPr txBox="1"/>
          <p:nvPr/>
        </p:nvSpPr>
        <p:spPr>
          <a:xfrm>
            <a:off x="323528" y="2924944"/>
            <a:ext cx="5463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普通にやると</a:t>
            </a:r>
            <a:r>
              <a:rPr lang="en-US" altLang="ja-JP" sz="2800"/>
              <a:t>3</a:t>
            </a:r>
            <a:r>
              <a:rPr lang="ja-JP" altLang="en-US" sz="2800"/>
              <a:t>個余る</a:t>
            </a:r>
            <a:endParaRPr lang="en-US" altLang="ja-JP" sz="2800"/>
          </a:p>
          <a:p>
            <a:r>
              <a:rPr kumimoji="1" lang="ja-JP" altLang="en-US" sz="2800"/>
              <a:t>余りをスカラループで回す</a:t>
            </a:r>
            <a:endParaRPr kumimoji="1" lang="en-US" altLang="ja-JP" sz="2800"/>
          </a:p>
          <a:p>
            <a:r>
              <a:rPr lang="ja-JP" altLang="en-US" sz="2800"/>
              <a:t>→ベクトル</a:t>
            </a:r>
            <a:r>
              <a:rPr lang="en-US" altLang="ja-JP" sz="2800"/>
              <a:t>2</a:t>
            </a:r>
            <a:r>
              <a:rPr lang="ja-JP" altLang="en-US" sz="2800"/>
              <a:t>回転</a:t>
            </a:r>
            <a:r>
              <a:rPr lang="en-US" altLang="ja-JP" sz="2800"/>
              <a:t>+</a:t>
            </a:r>
            <a:r>
              <a:rPr lang="ja-JP" altLang="en-US" sz="2800"/>
              <a:t>スカラー</a:t>
            </a:r>
            <a:r>
              <a:rPr lang="en-US" altLang="ja-JP" sz="2800"/>
              <a:t>3</a:t>
            </a:r>
            <a:r>
              <a:rPr lang="ja-JP" altLang="en-US" sz="2800"/>
              <a:t>回転</a:t>
            </a:r>
            <a:endParaRPr kumimoji="1" lang="ja-JP" altLang="en-US" sz="28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41E4BF2-4950-41AA-BA71-C6128BE2556B}"/>
              </a:ext>
            </a:extLst>
          </p:cNvPr>
          <p:cNvCxnSpPr/>
          <p:nvPr/>
        </p:nvCxnSpPr>
        <p:spPr>
          <a:xfrm>
            <a:off x="25152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734DC84-3E26-418A-A4A8-DABBFAD57DD7}"/>
              </a:ext>
            </a:extLst>
          </p:cNvPr>
          <p:cNvCxnSpPr/>
          <p:nvPr/>
        </p:nvCxnSpPr>
        <p:spPr>
          <a:xfrm>
            <a:off x="3131840" y="5517232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250F794-799B-4D64-91CE-AAC21BFE4BD6}"/>
              </a:ext>
            </a:extLst>
          </p:cNvPr>
          <p:cNvCxnSpPr>
            <a:cxnSpLocks/>
          </p:cNvCxnSpPr>
          <p:nvPr/>
        </p:nvCxnSpPr>
        <p:spPr>
          <a:xfrm>
            <a:off x="601216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5D0D38A-E261-4C6F-A578-F8CE04904B25}"/>
              </a:ext>
            </a:extLst>
          </p:cNvPr>
          <p:cNvCxnSpPr>
            <a:cxnSpLocks/>
          </p:cNvCxnSpPr>
          <p:nvPr/>
        </p:nvCxnSpPr>
        <p:spPr>
          <a:xfrm>
            <a:off x="673224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8261387-0207-411C-B498-DEC03F39EBAB}"/>
              </a:ext>
            </a:extLst>
          </p:cNvPr>
          <p:cNvCxnSpPr>
            <a:cxnSpLocks/>
          </p:cNvCxnSpPr>
          <p:nvPr/>
        </p:nvCxnSpPr>
        <p:spPr>
          <a:xfrm>
            <a:off x="7452320" y="5517232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6473998-5D88-4669-9773-5D24A9DE1A34}"/>
              </a:ext>
            </a:extLst>
          </p:cNvPr>
          <p:cNvSpPr txBox="1"/>
          <p:nvPr/>
        </p:nvSpPr>
        <p:spPr>
          <a:xfrm>
            <a:off x="842100" y="56519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00DB44-7C2E-4D11-9589-826BDC1F6E77}"/>
              </a:ext>
            </a:extLst>
          </p:cNvPr>
          <p:cNvSpPr txBox="1"/>
          <p:nvPr/>
        </p:nvSpPr>
        <p:spPr>
          <a:xfrm>
            <a:off x="3650412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ベクトル処理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2F151-B1B3-411D-B4B9-59F8383E2041}"/>
              </a:ext>
            </a:extLst>
          </p:cNvPr>
          <p:cNvSpPr txBox="1"/>
          <p:nvPr/>
        </p:nvSpPr>
        <p:spPr>
          <a:xfrm>
            <a:off x="6242700" y="56612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スカラー</a:t>
            </a:r>
            <a:r>
              <a:rPr kumimoji="1" lang="ja-JP" altLang="en-US"/>
              <a:t>処理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5BB908-665B-404D-9299-A2864D907532}"/>
              </a:ext>
            </a:extLst>
          </p:cNvPr>
          <p:cNvSpPr txBox="1"/>
          <p:nvPr/>
        </p:nvSpPr>
        <p:spPr>
          <a:xfrm>
            <a:off x="5940152" y="3861048"/>
            <a:ext cx="21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※11</a:t>
            </a:r>
            <a:r>
              <a:rPr kumimoji="1" lang="ja-JP" altLang="en-US" dirty="0"/>
              <a:t>回転が</a:t>
            </a:r>
            <a:r>
              <a:rPr kumimoji="1" lang="en-US" altLang="ja-JP" dirty="0"/>
              <a:t>5</a:t>
            </a:r>
            <a:r>
              <a:rPr kumimoji="1" lang="ja-JP" altLang="en-US" dirty="0"/>
              <a:t>回転に</a:t>
            </a:r>
          </a:p>
        </p:txBody>
      </p:sp>
    </p:spTree>
    <p:extLst>
      <p:ext uri="{BB962C8B-B14F-4D97-AF65-F5344CB8AC3E}">
        <p14:creationId xmlns:p14="http://schemas.microsoft.com/office/powerpoint/2010/main" val="104246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矢印: 下 32">
            <a:extLst>
              <a:ext uri="{FF2B5EF4-FFF2-40B4-BE49-F238E27FC236}">
                <a16:creationId xmlns:a16="http://schemas.microsoft.com/office/drawing/2014/main" id="{9BBB6D6C-7049-41C8-8B43-485431FFFE70}"/>
              </a:ext>
            </a:extLst>
          </p:cNvPr>
          <p:cNvSpPr/>
          <p:nvPr/>
        </p:nvSpPr>
        <p:spPr>
          <a:xfrm>
            <a:off x="3955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710A0171-42B5-49B0-9AA6-24EBFACD881E}"/>
              </a:ext>
            </a:extLst>
          </p:cNvPr>
          <p:cNvSpPr/>
          <p:nvPr/>
        </p:nvSpPr>
        <p:spPr>
          <a:xfrm>
            <a:off x="11156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E5B418EC-DEFC-4D76-B644-1B2E006077AC}"/>
              </a:ext>
            </a:extLst>
          </p:cNvPr>
          <p:cNvSpPr/>
          <p:nvPr/>
        </p:nvSpPr>
        <p:spPr>
          <a:xfrm>
            <a:off x="18356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E9E2190F-FE51-4ACE-8CDB-5D027713F803}"/>
              </a:ext>
            </a:extLst>
          </p:cNvPr>
          <p:cNvSpPr/>
          <p:nvPr/>
        </p:nvSpPr>
        <p:spPr>
          <a:xfrm>
            <a:off x="25557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11C9C38F-5A44-46F1-844B-57BE58D782A0}"/>
              </a:ext>
            </a:extLst>
          </p:cNvPr>
          <p:cNvSpPr/>
          <p:nvPr/>
        </p:nvSpPr>
        <p:spPr>
          <a:xfrm>
            <a:off x="32758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D462C18D-869B-4DEB-992B-332B556386C8}"/>
              </a:ext>
            </a:extLst>
          </p:cNvPr>
          <p:cNvSpPr/>
          <p:nvPr/>
        </p:nvSpPr>
        <p:spPr>
          <a:xfrm>
            <a:off x="39959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40DAAB7A-29D7-407C-B494-E0A6120D2D37}"/>
              </a:ext>
            </a:extLst>
          </p:cNvPr>
          <p:cNvSpPr/>
          <p:nvPr/>
        </p:nvSpPr>
        <p:spPr>
          <a:xfrm>
            <a:off x="471601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89E2136C-EF0E-4C56-BA16-BAC6FE40320B}"/>
              </a:ext>
            </a:extLst>
          </p:cNvPr>
          <p:cNvSpPr/>
          <p:nvPr/>
        </p:nvSpPr>
        <p:spPr>
          <a:xfrm>
            <a:off x="543609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7B5498B2-9EC6-4101-B855-4F6CF90E9FD6}"/>
              </a:ext>
            </a:extLst>
          </p:cNvPr>
          <p:cNvSpPr/>
          <p:nvPr/>
        </p:nvSpPr>
        <p:spPr>
          <a:xfrm>
            <a:off x="615617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601BEFA0-768B-4D36-BDCA-62C3284728F0}"/>
              </a:ext>
            </a:extLst>
          </p:cNvPr>
          <p:cNvSpPr/>
          <p:nvPr/>
        </p:nvSpPr>
        <p:spPr>
          <a:xfrm>
            <a:off x="687625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78E3DC74-8639-4129-BA4D-6193F247D233}"/>
              </a:ext>
            </a:extLst>
          </p:cNvPr>
          <p:cNvSpPr/>
          <p:nvPr/>
        </p:nvSpPr>
        <p:spPr>
          <a:xfrm>
            <a:off x="7596336" y="2564904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72FC4-936B-4F9B-9243-C8F1FE5D9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マスク処理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D4DF23B-94F1-49FF-BDDA-EC0F1654A23A}"/>
              </a:ext>
            </a:extLst>
          </p:cNvPr>
          <p:cNvSpPr/>
          <p:nvPr/>
        </p:nvSpPr>
        <p:spPr>
          <a:xfrm>
            <a:off x="251520" y="1556792"/>
            <a:ext cx="79208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6883398-C4C2-4B77-860F-ADFF5613F8A9}"/>
              </a:ext>
            </a:extLst>
          </p:cNvPr>
          <p:cNvCxnSpPr/>
          <p:nvPr/>
        </p:nvCxnSpPr>
        <p:spPr>
          <a:xfrm>
            <a:off x="9716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EE8DC4-E21A-44A8-91A5-408E5422A028}"/>
              </a:ext>
            </a:extLst>
          </p:cNvPr>
          <p:cNvCxnSpPr/>
          <p:nvPr/>
        </p:nvCxnSpPr>
        <p:spPr>
          <a:xfrm>
            <a:off x="16916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86FD3-0DC8-4157-ABC8-7B5FD790B89E}"/>
              </a:ext>
            </a:extLst>
          </p:cNvPr>
          <p:cNvCxnSpPr/>
          <p:nvPr/>
        </p:nvCxnSpPr>
        <p:spPr>
          <a:xfrm>
            <a:off x="24117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1CE211-7A51-4978-8818-F4DB201A9FEA}"/>
              </a:ext>
            </a:extLst>
          </p:cNvPr>
          <p:cNvCxnSpPr/>
          <p:nvPr/>
        </p:nvCxnSpPr>
        <p:spPr>
          <a:xfrm>
            <a:off x="31318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22E92AA-68BC-4B8E-88E5-178F9AD63A42}"/>
              </a:ext>
            </a:extLst>
          </p:cNvPr>
          <p:cNvCxnSpPr/>
          <p:nvPr/>
        </p:nvCxnSpPr>
        <p:spPr>
          <a:xfrm>
            <a:off x="38519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7E41190-67A8-4A3B-8519-084F93AAB107}"/>
              </a:ext>
            </a:extLst>
          </p:cNvPr>
          <p:cNvCxnSpPr/>
          <p:nvPr/>
        </p:nvCxnSpPr>
        <p:spPr>
          <a:xfrm>
            <a:off x="457200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948077-D5E7-4B06-B786-69785568B93C}"/>
              </a:ext>
            </a:extLst>
          </p:cNvPr>
          <p:cNvCxnSpPr/>
          <p:nvPr/>
        </p:nvCxnSpPr>
        <p:spPr>
          <a:xfrm>
            <a:off x="529208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752B5CC-3A87-4F21-8B42-CB634486A8CA}"/>
              </a:ext>
            </a:extLst>
          </p:cNvPr>
          <p:cNvCxnSpPr/>
          <p:nvPr/>
        </p:nvCxnSpPr>
        <p:spPr>
          <a:xfrm>
            <a:off x="601216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2547A64-B090-4A29-B152-5950F07A1130}"/>
              </a:ext>
            </a:extLst>
          </p:cNvPr>
          <p:cNvCxnSpPr/>
          <p:nvPr/>
        </p:nvCxnSpPr>
        <p:spPr>
          <a:xfrm>
            <a:off x="673224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A4C2F2D-E7CB-47D8-A6AD-EDB012B114C7}"/>
              </a:ext>
            </a:extLst>
          </p:cNvPr>
          <p:cNvCxnSpPr/>
          <p:nvPr/>
        </p:nvCxnSpPr>
        <p:spPr>
          <a:xfrm>
            <a:off x="7452320" y="155679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9BC466F-2975-477F-A21A-C9ADD27575B6}"/>
              </a:ext>
            </a:extLst>
          </p:cNvPr>
          <p:cNvSpPr/>
          <p:nvPr/>
        </p:nvSpPr>
        <p:spPr>
          <a:xfrm>
            <a:off x="251520" y="4437112"/>
            <a:ext cx="2880320" cy="720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2BDEB3-4F4B-40BC-A485-79F06C6BB2AB}"/>
              </a:ext>
            </a:extLst>
          </p:cNvPr>
          <p:cNvSpPr/>
          <p:nvPr/>
        </p:nvSpPr>
        <p:spPr>
          <a:xfrm>
            <a:off x="3131840" y="4437112"/>
            <a:ext cx="2880320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5AA263C-0AC2-4925-A7EC-A988C50F18B4}"/>
              </a:ext>
            </a:extLst>
          </p:cNvPr>
          <p:cNvSpPr/>
          <p:nvPr/>
        </p:nvSpPr>
        <p:spPr>
          <a:xfrm>
            <a:off x="6012160" y="4437112"/>
            <a:ext cx="288032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3508500-6606-47D3-878E-17FC57482053}"/>
              </a:ext>
            </a:extLst>
          </p:cNvPr>
          <p:cNvSpPr/>
          <p:nvPr/>
        </p:nvSpPr>
        <p:spPr>
          <a:xfrm>
            <a:off x="251520" y="2996952"/>
            <a:ext cx="288032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Picture 2" descr="丸のマークのイラスト「○」">
            <a:extLst>
              <a:ext uri="{FF2B5EF4-FFF2-40B4-BE49-F238E27FC236}">
                <a16:creationId xmlns:a16="http://schemas.microsoft.com/office/drawing/2014/main" id="{42CF9DC9-2F1D-43DB-B011-905C4AA6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丸のマークのイラスト「○」">
            <a:extLst>
              <a:ext uri="{FF2B5EF4-FFF2-40B4-BE49-F238E27FC236}">
                <a16:creationId xmlns:a16="http://schemas.microsoft.com/office/drawing/2014/main" id="{0D619B3E-5A9A-4CCB-A815-5B7CC5CDD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丸のマークのイラスト「○」">
            <a:extLst>
              <a:ext uri="{FF2B5EF4-FFF2-40B4-BE49-F238E27FC236}">
                <a16:creationId xmlns:a16="http://schemas.microsoft.com/office/drawing/2014/main" id="{C4ECB161-D15E-46DC-A13F-C7967F35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丸のマークのイラスト「○」">
            <a:extLst>
              <a:ext uri="{FF2B5EF4-FFF2-40B4-BE49-F238E27FC236}">
                <a16:creationId xmlns:a16="http://schemas.microsoft.com/office/drawing/2014/main" id="{F6FE7FC1-7556-4E8D-9527-6117B39A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899AD5-CAC4-41F2-9239-8F5EDAAEF322}"/>
              </a:ext>
            </a:extLst>
          </p:cNvPr>
          <p:cNvSpPr/>
          <p:nvPr/>
        </p:nvSpPr>
        <p:spPr>
          <a:xfrm>
            <a:off x="3131840" y="2996952"/>
            <a:ext cx="288032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3" name="Picture 2" descr="丸のマークのイラスト「○」">
            <a:extLst>
              <a:ext uri="{FF2B5EF4-FFF2-40B4-BE49-F238E27FC236}">
                <a16:creationId xmlns:a16="http://schemas.microsoft.com/office/drawing/2014/main" id="{D327199F-3165-4F1A-A664-39781DC5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丸のマークのイラスト「○」">
            <a:extLst>
              <a:ext uri="{FF2B5EF4-FFF2-40B4-BE49-F238E27FC236}">
                <a16:creationId xmlns:a16="http://schemas.microsoft.com/office/drawing/2014/main" id="{52D1FD4E-ECC7-437A-B527-DFB7A6BA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丸のマークのイラスト「○」">
            <a:extLst>
              <a:ext uri="{FF2B5EF4-FFF2-40B4-BE49-F238E27FC236}">
                <a16:creationId xmlns:a16="http://schemas.microsoft.com/office/drawing/2014/main" id="{87A82C81-AE1A-4973-877D-0B07CCB1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丸のマークのイラスト「○」">
            <a:extLst>
              <a:ext uri="{FF2B5EF4-FFF2-40B4-BE49-F238E27FC236}">
                <a16:creationId xmlns:a16="http://schemas.microsoft.com/office/drawing/2014/main" id="{AD66FA98-7C59-43F6-9545-E809D600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E48C372-D5E9-42D4-B615-73C1406D9D79}"/>
              </a:ext>
            </a:extLst>
          </p:cNvPr>
          <p:cNvSpPr/>
          <p:nvPr/>
        </p:nvSpPr>
        <p:spPr>
          <a:xfrm>
            <a:off x="6012160" y="2996952"/>
            <a:ext cx="2880320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8" name="Picture 2" descr="丸のマークのイラスト「○」">
            <a:extLst>
              <a:ext uri="{FF2B5EF4-FFF2-40B4-BE49-F238E27FC236}">
                <a16:creationId xmlns:a16="http://schemas.microsoft.com/office/drawing/2014/main" id="{C28DF78A-39EC-4707-B0E8-495B3A2A7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丸のマークのイラスト「○」">
            <a:extLst>
              <a:ext uri="{FF2B5EF4-FFF2-40B4-BE49-F238E27FC236}">
                <a16:creationId xmlns:a16="http://schemas.microsoft.com/office/drawing/2014/main" id="{F722DD92-32F9-457B-AFE5-6690E3A2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丸のマークのイラスト「○」">
            <a:extLst>
              <a:ext uri="{FF2B5EF4-FFF2-40B4-BE49-F238E27FC236}">
                <a16:creationId xmlns:a16="http://schemas.microsoft.com/office/drawing/2014/main" id="{644ECC94-D2FD-4DC3-938A-CEA95052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バツのマークのイラスト「×」">
            <a:extLst>
              <a:ext uri="{FF2B5EF4-FFF2-40B4-BE49-F238E27FC236}">
                <a16:creationId xmlns:a16="http://schemas.microsoft.com/office/drawing/2014/main" id="{C00B5325-A121-4D55-BF3D-F1739A02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560" y="30477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80C4F2-B997-43B5-93A0-83E7FA85326D}"/>
              </a:ext>
            </a:extLst>
          </p:cNvPr>
          <p:cNvSpPr txBox="1"/>
          <p:nvPr/>
        </p:nvSpPr>
        <p:spPr>
          <a:xfrm>
            <a:off x="179512" y="105273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プレディケートレジスタにより、どの要素をロードするか指定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700915-B7FA-4757-972C-84A25055D00E}"/>
              </a:ext>
            </a:extLst>
          </p:cNvPr>
          <p:cNvSpPr txBox="1"/>
          <p:nvPr/>
        </p:nvSpPr>
        <p:spPr>
          <a:xfrm>
            <a:off x="1331640" y="5373216"/>
            <a:ext cx="4105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ベクトル</a:t>
            </a:r>
            <a:r>
              <a:rPr lang="en-US" altLang="ja-JP" sz="3200"/>
              <a:t>3</a:t>
            </a:r>
            <a:r>
              <a:rPr lang="ja-JP" altLang="en-US" sz="3200"/>
              <a:t>回転で済む</a:t>
            </a:r>
            <a:endParaRPr kumimoji="1" lang="ja-JP" altLang="en-US" sz="3200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D6F85D05-81FB-46BA-90BB-04739344400E}"/>
              </a:ext>
            </a:extLst>
          </p:cNvPr>
          <p:cNvSpPr/>
          <p:nvPr/>
        </p:nvSpPr>
        <p:spPr>
          <a:xfrm>
            <a:off x="539552" y="5373216"/>
            <a:ext cx="72008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E5EC05A-46C7-4455-ADCF-FD1D46C5F9F5}"/>
              </a:ext>
            </a:extLst>
          </p:cNvPr>
          <p:cNvSpPr txBox="1"/>
          <p:nvPr/>
        </p:nvSpPr>
        <p:spPr>
          <a:xfrm>
            <a:off x="5868144" y="5445224"/>
            <a:ext cx="21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※11</a:t>
            </a:r>
            <a:r>
              <a:rPr kumimoji="1" lang="ja-JP" altLang="en-US" dirty="0"/>
              <a:t>回転が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回転に</a:t>
            </a:r>
          </a:p>
        </p:txBody>
      </p:sp>
    </p:spTree>
    <p:extLst>
      <p:ext uri="{BB962C8B-B14F-4D97-AF65-F5344CB8AC3E}">
        <p14:creationId xmlns:p14="http://schemas.microsoft.com/office/powerpoint/2010/main" val="134925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5563F0-4E34-4BBB-A89F-F0B53CA6A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lang="ja-JP" altLang="en-US"/>
              <a:t>の概要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A2AA15-9282-4283-BBB5-4E2B63B372C5}"/>
              </a:ext>
            </a:extLst>
          </p:cNvPr>
          <p:cNvSpPr txBox="1"/>
          <p:nvPr/>
        </p:nvSpPr>
        <p:spPr>
          <a:xfrm>
            <a:off x="395536" y="1340768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11893"/>
                </a:solidFill>
              </a:rPr>
              <a:t>スケーラブルな</a:t>
            </a:r>
            <a:r>
              <a:rPr kumimoji="1" lang="en-US" altLang="ja-JP" sz="3200">
                <a:solidFill>
                  <a:srgbClr val="011893"/>
                </a:solidFill>
              </a:rPr>
              <a:t>SIMD</a:t>
            </a:r>
            <a:r>
              <a:rPr kumimoji="1" lang="ja-JP" altLang="en-US" sz="3200">
                <a:solidFill>
                  <a:srgbClr val="011893"/>
                </a:solidFill>
              </a:rPr>
              <a:t>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A7758A-D17F-4EE4-AADC-AABD49822494}"/>
              </a:ext>
            </a:extLst>
          </p:cNvPr>
          <p:cNvSpPr txBox="1"/>
          <p:nvPr/>
        </p:nvSpPr>
        <p:spPr>
          <a:xfrm>
            <a:off x="827584" y="19888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スケーラブルなコードを書いておけば</a:t>
            </a:r>
            <a:r>
              <a:rPr kumimoji="1" lang="ja-JP" altLang="en-US" sz="2400" dirty="0"/>
              <a:t>、将来</a:t>
            </a:r>
            <a:r>
              <a:rPr kumimoji="1" lang="en-US" altLang="ja-JP" sz="2400" dirty="0"/>
              <a:t>SIMD</a:t>
            </a:r>
            <a:r>
              <a:rPr kumimoji="1" lang="ja-JP" altLang="en-US" sz="2400" dirty="0"/>
              <a:t>幅が増えたハードウェアで</a:t>
            </a:r>
            <a:r>
              <a:rPr lang="ja-JP" altLang="en-US" sz="2400" dirty="0"/>
              <a:t>実行した時に、その恩恵を受けることができる</a:t>
            </a:r>
            <a:r>
              <a:rPr lang="ja-JP" altLang="en-US" sz="2400" dirty="0">
                <a:solidFill>
                  <a:schemeClr val="bg1">
                    <a:lumMod val="85000"/>
                  </a:schemeClr>
                </a:solidFill>
              </a:rPr>
              <a:t>・・・という夢を見たのさ</a:t>
            </a:r>
            <a:endParaRPr kumimoji="1" lang="ja-JP" alt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2C7308-11F7-471B-AEC9-170B6C21C69F}"/>
              </a:ext>
            </a:extLst>
          </p:cNvPr>
          <p:cNvSpPr txBox="1"/>
          <p:nvPr/>
        </p:nvSpPr>
        <p:spPr>
          <a:xfrm>
            <a:off x="467544" y="3501008"/>
            <a:ext cx="510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11893"/>
                </a:solidFill>
              </a:rPr>
              <a:t>Predicate-centric Approach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D2A07A-3161-4BD0-9283-99FF4B14D77D}"/>
              </a:ext>
            </a:extLst>
          </p:cNvPr>
          <p:cNvSpPr txBox="1"/>
          <p:nvPr/>
        </p:nvSpPr>
        <p:spPr>
          <a:xfrm>
            <a:off x="827584" y="4221088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ほぼ全ての命令にプレディケートレジスタを指定でき、どの要素にどんな命令を実行するか細かく指定できる</a:t>
            </a:r>
          </a:p>
        </p:txBody>
      </p:sp>
    </p:spTree>
    <p:extLst>
      <p:ext uri="{BB962C8B-B14F-4D97-AF65-F5344CB8AC3E}">
        <p14:creationId xmlns:p14="http://schemas.microsoft.com/office/powerpoint/2010/main" val="348490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9958DB-2539-4B44-8667-32FAF47E5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SVE</a:t>
            </a:r>
            <a:r>
              <a:rPr kumimoji="1" lang="ja-JP" altLang="en-US"/>
              <a:t>をどう使うか？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E2674B-BF5E-4545-B09F-0A204E17289B}"/>
              </a:ext>
            </a:extLst>
          </p:cNvPr>
          <p:cNvSpPr txBox="1"/>
          <p:nvPr/>
        </p:nvSpPr>
        <p:spPr>
          <a:xfrm>
            <a:off x="1835697" y="198884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コンパイラに任せる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30EA39-51D9-4BDF-818A-112DEA8AF2A6}"/>
              </a:ext>
            </a:extLst>
          </p:cNvPr>
          <p:cNvSpPr txBox="1"/>
          <p:nvPr/>
        </p:nvSpPr>
        <p:spPr>
          <a:xfrm>
            <a:off x="2267745" y="270892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ディレクティブを指定する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F3EA40-AAD4-4346-87A3-28137BC13F81}"/>
              </a:ext>
            </a:extLst>
          </p:cNvPr>
          <p:cNvSpPr txBox="1"/>
          <p:nvPr/>
        </p:nvSpPr>
        <p:spPr>
          <a:xfrm>
            <a:off x="2843809" y="350101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組み込み関数で書く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7E25AE-A821-4016-90B0-2040AC559110}"/>
              </a:ext>
            </a:extLst>
          </p:cNvPr>
          <p:cNvSpPr txBox="1"/>
          <p:nvPr/>
        </p:nvSpPr>
        <p:spPr>
          <a:xfrm>
            <a:off x="3131840" y="4221088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Xbyak</a:t>
            </a:r>
            <a:r>
              <a:rPr kumimoji="1" lang="ja-JP" altLang="en-US" sz="2800">
                <a:solidFill>
                  <a:srgbClr val="FF0000"/>
                </a:solidFill>
              </a:rPr>
              <a:t>で書く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9788A3-8F83-41DB-8F4C-F5B7B9E657A3}"/>
              </a:ext>
            </a:extLst>
          </p:cNvPr>
          <p:cNvSpPr txBox="1"/>
          <p:nvPr/>
        </p:nvSpPr>
        <p:spPr>
          <a:xfrm>
            <a:off x="3275856" y="494116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フルアセンブリで組む</a:t>
            </a:r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7F54DECA-3C48-442C-8BB2-8A394305C72D}"/>
              </a:ext>
            </a:extLst>
          </p:cNvPr>
          <p:cNvSpPr/>
          <p:nvPr/>
        </p:nvSpPr>
        <p:spPr>
          <a:xfrm rot="20042355">
            <a:off x="1513620" y="1671958"/>
            <a:ext cx="864096" cy="4320480"/>
          </a:xfrm>
          <a:prstGeom prst="upDownArrow">
            <a:avLst/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7FDEEB-3589-4349-986B-E29402F462FF}"/>
              </a:ext>
            </a:extLst>
          </p:cNvPr>
          <p:cNvSpPr txBox="1"/>
          <p:nvPr/>
        </p:nvSpPr>
        <p:spPr>
          <a:xfrm>
            <a:off x="251520" y="1124744"/>
            <a:ext cx="713689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高レイヤ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楽</a:t>
            </a:r>
            <a:r>
              <a:rPr lang="ja-JP" altLang="en-US" sz="3200"/>
              <a:t>だが</a:t>
            </a:r>
            <a:r>
              <a:rPr kumimoji="1" lang="ja-JP" altLang="en-US" sz="3200"/>
              <a:t>細かい調整</a:t>
            </a:r>
            <a:r>
              <a:rPr lang="ja-JP" altLang="en-US" sz="3200"/>
              <a:t>が難しい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3C48F6E-7F09-436B-9FF8-CEA37489DECC}"/>
              </a:ext>
            </a:extLst>
          </p:cNvPr>
          <p:cNvSpPr txBox="1"/>
          <p:nvPr/>
        </p:nvSpPr>
        <p:spPr>
          <a:xfrm>
            <a:off x="1259632" y="5877272"/>
            <a:ext cx="6726521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/>
              <a:t>低</a:t>
            </a:r>
            <a:r>
              <a:rPr kumimoji="1" lang="ja-JP" altLang="en-US" sz="3200"/>
              <a:t>レイヤ </a:t>
            </a:r>
            <a:r>
              <a:rPr kumimoji="1" lang="en-US" altLang="ja-JP" sz="3200"/>
              <a:t>(</a:t>
            </a:r>
            <a:r>
              <a:rPr kumimoji="1" lang="ja-JP" altLang="en-US" sz="3200"/>
              <a:t>細かく調整できるが大変</a:t>
            </a:r>
            <a:r>
              <a:rPr kumimoji="1" lang="en-US" altLang="ja-JP" sz="3200"/>
              <a:t>)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46191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FD480EE-4344-4F8C-B675-E073D8C77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26388F-36AA-4090-A768-164E5E7E4AED}"/>
              </a:ext>
            </a:extLst>
          </p:cNvPr>
          <p:cNvSpPr txBox="1"/>
          <p:nvPr/>
        </p:nvSpPr>
        <p:spPr>
          <a:xfrm>
            <a:off x="323528" y="1340768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アセンブリと一体一対応した関数を使う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50795F-B413-4EAA-B6BB-959D2537A50F}"/>
              </a:ext>
            </a:extLst>
          </p:cNvPr>
          <p:cNvSpPr txBox="1"/>
          <p:nvPr/>
        </p:nvSpPr>
        <p:spPr>
          <a:xfrm>
            <a:off x="1403648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組み込み関数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B5A6A7-988D-4FD6-9514-7FCE0371843C}"/>
              </a:ext>
            </a:extLst>
          </p:cNvPr>
          <p:cNvSpPr txBox="1"/>
          <p:nvPr/>
        </p:nvSpPr>
        <p:spPr>
          <a:xfrm>
            <a:off x="4427984" y="213285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アセンブリ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EA1BD23-8E2E-4162-93CC-F7719F967BAE}"/>
              </a:ext>
            </a:extLst>
          </p:cNvPr>
          <p:cNvSpPr txBox="1"/>
          <p:nvPr/>
        </p:nvSpPr>
        <p:spPr>
          <a:xfrm>
            <a:off x="1691680" y="2852936"/>
            <a:ext cx="2444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svcntb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svptrue_b8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svld1_f64</a:t>
            </a:r>
            <a:endParaRPr kumimoji="1" lang="ja-JP" altLang="en-US" sz="320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FF6EC3-4756-46B9-84B8-A86224244421}"/>
              </a:ext>
            </a:extLst>
          </p:cNvPr>
          <p:cNvSpPr txBox="1"/>
          <p:nvPr/>
        </p:nvSpPr>
        <p:spPr>
          <a:xfrm>
            <a:off x="4499992" y="2852936"/>
            <a:ext cx="35750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latin typeface="Consolas" panose="020B0609020204030204" pitchFamily="49" charset="0"/>
              </a:rPr>
              <a:t>cntb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ptrue p0.b, ALL</a:t>
            </a:r>
          </a:p>
          <a:p>
            <a:r>
              <a:rPr kumimoji="1" lang="en-US" altLang="ja-JP" sz="3200">
                <a:latin typeface="Consolas" panose="020B0609020204030204" pitchFamily="49" charset="0"/>
              </a:rPr>
              <a:t>ld1d</a:t>
            </a:r>
            <a:endParaRPr kumimoji="1" lang="ja-JP" altLang="en-US" sz="320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9073BD-39A8-490A-94A5-345EC2275B54}"/>
              </a:ext>
            </a:extLst>
          </p:cNvPr>
          <p:cNvSpPr txBox="1"/>
          <p:nvPr/>
        </p:nvSpPr>
        <p:spPr>
          <a:xfrm>
            <a:off x="395536" y="4725144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概ね「</a:t>
            </a:r>
            <a:r>
              <a:rPr lang="en-US" altLang="ja-JP" sz="2800"/>
              <a:t>sv + </a:t>
            </a:r>
            <a:r>
              <a:rPr lang="ja-JP" altLang="en-US" sz="2800"/>
              <a:t>アセンブリ名 </a:t>
            </a:r>
            <a:r>
              <a:rPr lang="en-US" altLang="ja-JP" sz="2800"/>
              <a:t>+ </a:t>
            </a:r>
            <a:r>
              <a:rPr lang="ja-JP" altLang="en-US" sz="2800"/>
              <a:t>型」という命名規則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21331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B3EC5D-C367-44A1-9D19-62AEC3C8B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組み込み型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A9DDBA-0B4B-458C-B0B5-1C37FCD70A63}"/>
              </a:ext>
            </a:extLst>
          </p:cNvPr>
          <p:cNvSpPr txBox="1"/>
          <p:nvPr/>
        </p:nvSpPr>
        <p:spPr>
          <a:xfrm>
            <a:off x="251520" y="105273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  <a:latin typeface="Consolas" panose="020B0609020204030204" pitchFamily="49" charset="0"/>
              </a:rPr>
              <a:t>svfloat64_t</a:t>
            </a:r>
            <a:endParaRPr kumimoji="1" lang="ja-JP" altLang="en-US" sz="36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02D9CB-FA67-4471-8196-0CA32A20650F}"/>
              </a:ext>
            </a:extLst>
          </p:cNvPr>
          <p:cNvSpPr txBox="1"/>
          <p:nvPr/>
        </p:nvSpPr>
        <p:spPr>
          <a:xfrm>
            <a:off x="755576" y="1700808"/>
            <a:ext cx="76690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レジスタに</a:t>
            </a:r>
            <a:r>
              <a:rPr kumimoji="1" lang="en-US" altLang="ja-JP" sz="2800"/>
              <a:t>float64_t</a:t>
            </a:r>
            <a:r>
              <a:rPr kumimoji="1" lang="ja-JP" altLang="en-US" sz="2800"/>
              <a:t>が詰まっているとして扱う</a:t>
            </a:r>
            <a:endParaRPr kumimoji="1" lang="en-US" altLang="ja-JP" sz="2800"/>
          </a:p>
          <a:p>
            <a:r>
              <a:rPr kumimoji="1" lang="ja-JP" altLang="en-US" sz="2800">
                <a:solidFill>
                  <a:srgbClr val="FF0000"/>
                </a:solidFill>
              </a:rPr>
              <a:t>コンパイル時に要素数が</a:t>
            </a:r>
            <a:r>
              <a:rPr lang="ja-JP" altLang="en-US" sz="2800">
                <a:solidFill>
                  <a:srgbClr val="FF0000"/>
                </a:solidFill>
              </a:rPr>
              <a:t>確定しない</a:t>
            </a:r>
            <a:endParaRPr kumimoji="1" lang="en-US" altLang="ja-JP" sz="2800">
              <a:solidFill>
                <a:srgbClr val="FF0000"/>
              </a:solidFill>
            </a:endParaRPr>
          </a:p>
          <a:p>
            <a:r>
              <a:rPr lang="en-US" altLang="ja-JP" sz="2800"/>
              <a:t>512</a:t>
            </a:r>
            <a:r>
              <a:rPr lang="ja-JP" altLang="en-US" sz="2800"/>
              <a:t>ビットレジスタなら</a:t>
            </a:r>
            <a:r>
              <a:rPr lang="en-US" altLang="ja-JP" sz="2800"/>
              <a:t>8</a:t>
            </a:r>
            <a:r>
              <a:rPr lang="ja-JP" altLang="en-US" sz="2800"/>
              <a:t>要素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62E70-6A55-4B16-8E7A-783D72AD84AF}"/>
              </a:ext>
            </a:extLst>
          </p:cNvPr>
          <p:cNvSpPr txBox="1"/>
          <p:nvPr/>
        </p:nvSpPr>
        <p:spPr>
          <a:xfrm>
            <a:off x="179512" y="5373216"/>
            <a:ext cx="828092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800">
                <a:latin typeface="Consolas" panose="020B0609020204030204" pitchFamily="49" charset="0"/>
              </a:rPr>
              <a:t>std::vector&lt;float64_t&gt; a;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svbool_t tp = </a:t>
            </a:r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svptrue_b64</a:t>
            </a:r>
            <a:r>
              <a:rPr lang="en-US" altLang="ja-JP" sz="2800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svfloat64_t </a:t>
            </a:r>
            <a:r>
              <a:rPr lang="en-US" altLang="ja-JP" sz="2800">
                <a:latin typeface="Consolas" panose="020B0609020204030204" pitchFamily="49" charset="0"/>
              </a:rPr>
              <a:t>va = </a:t>
            </a:r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svld1_f64</a:t>
            </a:r>
            <a:r>
              <a:rPr lang="en-US" altLang="ja-JP" sz="2800">
                <a:latin typeface="Consolas" panose="020B0609020204030204" pitchFamily="49" charset="0"/>
              </a:rPr>
              <a:t>(tp, a.data());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25A654-12CD-4E2D-9019-710383DCF1CF}"/>
              </a:ext>
            </a:extLst>
          </p:cNvPr>
          <p:cNvSpPr txBox="1"/>
          <p:nvPr/>
        </p:nvSpPr>
        <p:spPr>
          <a:xfrm>
            <a:off x="251520" y="3194973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  <a:latin typeface="Consolas" panose="020B0609020204030204" pitchFamily="49" charset="0"/>
              </a:rPr>
              <a:t>svbool_t</a:t>
            </a:r>
            <a:endParaRPr kumimoji="1" lang="ja-JP" altLang="en-US" sz="36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02AAD0-D842-4B45-ADA2-EAF57FB2C05E}"/>
              </a:ext>
            </a:extLst>
          </p:cNvPr>
          <p:cNvSpPr txBox="1"/>
          <p:nvPr/>
        </p:nvSpPr>
        <p:spPr>
          <a:xfrm>
            <a:off x="755576" y="3771037"/>
            <a:ext cx="6288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プレディケートレジスタを表す型</a:t>
            </a:r>
            <a:endParaRPr kumimoji="1" lang="en-US" altLang="ja-JP" sz="2800"/>
          </a:p>
          <a:p>
            <a:r>
              <a:rPr lang="ja-JP" altLang="en-US" sz="2800">
                <a:solidFill>
                  <a:srgbClr val="FF0000"/>
                </a:solidFill>
              </a:rPr>
              <a:t>コンパイル時にビット長が確定しない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6E4CD2-460F-4440-A113-5BFA91D79E0E}"/>
              </a:ext>
            </a:extLst>
          </p:cNvPr>
          <p:cNvSpPr txBox="1"/>
          <p:nvPr/>
        </p:nvSpPr>
        <p:spPr>
          <a:xfrm>
            <a:off x="179512" y="49411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こんな感じに使う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EA01B9E-E5E4-464F-A577-47CFD6835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本ハンズオンの構成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246CB-8156-4B27-95C0-D04906F5F6DB}"/>
              </a:ext>
            </a:extLst>
          </p:cNvPr>
          <p:cNvSpPr txBox="1"/>
          <p:nvPr/>
        </p:nvSpPr>
        <p:spPr>
          <a:xfrm>
            <a:off x="395536" y="1340768"/>
            <a:ext cx="74094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事前準備編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Docker</a:t>
            </a:r>
            <a:r>
              <a:rPr kumimoji="1" lang="ja-JP" altLang="en-US" sz="4400"/>
              <a:t>イメージのビルド</a:t>
            </a:r>
            <a:endParaRPr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SVE</a:t>
            </a:r>
            <a:r>
              <a:rPr kumimoji="1" lang="ja-JP" altLang="en-US" sz="4400"/>
              <a:t>と</a:t>
            </a:r>
            <a:r>
              <a:rPr kumimoji="1" lang="en-US" altLang="ja-JP" sz="4400"/>
              <a:t>Xbyak</a:t>
            </a:r>
            <a:r>
              <a:rPr kumimoji="1" lang="ja-JP" altLang="en-US" sz="4400"/>
              <a:t>の説明</a:t>
            </a:r>
            <a:endParaRPr kumimoji="1" lang="en-US" altLang="ja-JP" sz="4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ハンズオン編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動作確認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組み込み関数編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4400"/>
              <a:t>Xbyak</a:t>
            </a:r>
            <a:r>
              <a:rPr lang="ja-JP" altLang="en-US" sz="4400"/>
              <a:t>編</a:t>
            </a:r>
            <a:endParaRPr kumimoji="1" lang="en-US" altLang="ja-JP" sz="4400"/>
          </a:p>
        </p:txBody>
      </p:sp>
    </p:spTree>
    <p:extLst>
      <p:ext uri="{BB962C8B-B14F-4D97-AF65-F5344CB8AC3E}">
        <p14:creationId xmlns:p14="http://schemas.microsoft.com/office/powerpoint/2010/main" val="425371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F9CD2B-44F5-46A9-A7BF-477D1B674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組み込み関数を使う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827BAF5-2190-493D-9F8A-37D884CB32B2}"/>
              </a:ext>
            </a:extLst>
          </p:cNvPr>
          <p:cNvSpPr txBox="1"/>
          <p:nvPr/>
        </p:nvSpPr>
        <p:spPr>
          <a:xfrm>
            <a:off x="179512" y="1052736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rgbClr val="011893"/>
                </a:solidFill>
              </a:rPr>
              <a:t>Pros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8A9ED2-17CD-408D-9D87-FC31F63C5C51}"/>
              </a:ext>
            </a:extLst>
          </p:cNvPr>
          <p:cNvSpPr txBox="1"/>
          <p:nvPr/>
        </p:nvSpPr>
        <p:spPr>
          <a:xfrm>
            <a:off x="539552" y="1798945"/>
            <a:ext cx="80329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関数の呼び出し規約を気にしなくて良い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アドレッシングを気にしなくて良い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レジスタ割り当てを気にしなくて良い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コンパイラによる最適化が期待できる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94C5A5-4FB2-4089-B8D7-9B596F0C00E6}"/>
              </a:ext>
            </a:extLst>
          </p:cNvPr>
          <p:cNvSpPr txBox="1"/>
          <p:nvPr/>
        </p:nvSpPr>
        <p:spPr>
          <a:xfrm>
            <a:off x="179512" y="393305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rgbClr val="011893"/>
                </a:solidFill>
              </a:rPr>
              <a:t>Con</a:t>
            </a:r>
            <a:r>
              <a:rPr kumimoji="1" lang="en-US" altLang="ja-JP" sz="4000">
                <a:solidFill>
                  <a:srgbClr val="011893"/>
                </a:solidFill>
              </a:rPr>
              <a:t>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7BF8D1-AD7E-49C9-A623-9A7B4623C0C6}"/>
              </a:ext>
            </a:extLst>
          </p:cNvPr>
          <p:cNvSpPr txBox="1"/>
          <p:nvPr/>
        </p:nvSpPr>
        <p:spPr>
          <a:xfrm>
            <a:off x="539552" y="4653136"/>
            <a:ext cx="8443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組み込み関数以外の場所は制御できない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コンパイラが余計なことをする場合がある</a:t>
            </a:r>
            <a:endParaRPr kumimoji="1"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77419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5175DBE-EE65-43FC-B6E3-39A3966BE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8D0E65-E6CA-41FE-AC26-F4AF5367A30B}"/>
              </a:ext>
            </a:extLst>
          </p:cNvPr>
          <p:cNvSpPr txBox="1"/>
          <p:nvPr/>
        </p:nvSpPr>
        <p:spPr>
          <a:xfrm>
            <a:off x="323528" y="908720"/>
            <a:ext cx="88024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Xbyak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カイビャック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は</a:t>
            </a:r>
            <a:r>
              <a:rPr kumimoji="1" lang="en-US" altLang="ja-JP" sz="3200" dirty="0"/>
              <a:t>JIT</a:t>
            </a:r>
            <a:r>
              <a:rPr kumimoji="1" lang="ja-JP" altLang="en-US" sz="3200" dirty="0"/>
              <a:t>アセンブラ</a:t>
            </a:r>
            <a:endParaRPr kumimoji="1" lang="en-US" altLang="ja-JP" sz="3200" dirty="0"/>
          </a:p>
          <a:p>
            <a:r>
              <a:rPr kumimoji="1" lang="ja-JP" altLang="en-US" sz="3200" dirty="0"/>
              <a:t>関数単位でアセンブリで書く</a:t>
            </a:r>
            <a:endParaRPr kumimoji="1" lang="en-US" altLang="ja-JP" sz="3200" dirty="0"/>
          </a:p>
          <a:p>
            <a:r>
              <a:rPr lang="ja-JP" altLang="en-US" sz="3200" dirty="0"/>
              <a:t>作者は光成</a:t>
            </a:r>
            <a:r>
              <a:rPr lang="en-US" altLang="ja-JP" sz="3200" dirty="0"/>
              <a:t>(</a:t>
            </a:r>
            <a:r>
              <a:rPr lang="en-US" altLang="ja-JP" sz="3200" dirty="0" err="1"/>
              <a:t>herumi</a:t>
            </a:r>
            <a:r>
              <a:rPr lang="en-US" altLang="ja-JP" sz="3200" dirty="0"/>
              <a:t>)</a:t>
            </a:r>
            <a:r>
              <a:rPr lang="ja-JP" altLang="en-US" sz="3200" dirty="0"/>
              <a:t>さん</a:t>
            </a:r>
            <a:endParaRPr lang="en-US" altLang="ja-JP" sz="3200" dirty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実行する命令を</a:t>
            </a:r>
            <a:r>
              <a:rPr lang="ja-JP" altLang="en-US" sz="3200" dirty="0">
                <a:solidFill>
                  <a:srgbClr val="FF0000"/>
                </a:solidFill>
              </a:rPr>
              <a:t>関数単位で</a:t>
            </a:r>
            <a:r>
              <a:rPr kumimoji="1" lang="ja-JP" altLang="en-US" sz="3200" dirty="0">
                <a:solidFill>
                  <a:srgbClr val="FF0000"/>
                </a:solidFill>
              </a:rPr>
              <a:t>実行時に作る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kumimoji="1" lang="en-US" altLang="ja-JP" sz="3200" dirty="0"/>
              <a:t>Intel</a:t>
            </a:r>
            <a:r>
              <a:rPr kumimoji="1" lang="ja-JP" altLang="en-US" sz="3200" dirty="0"/>
              <a:t>の</a:t>
            </a:r>
            <a:r>
              <a:rPr lang="ja-JP" altLang="en-US" sz="3200" dirty="0"/>
              <a:t>機械学習ライブラリ</a:t>
            </a:r>
            <a:r>
              <a:rPr lang="en-US" altLang="ja-JP" sz="3200" dirty="0" err="1"/>
              <a:t>oneDNN</a:t>
            </a:r>
            <a:r>
              <a:rPr lang="ja-JP" altLang="en-US" sz="3200" dirty="0"/>
              <a:t>などが利用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7062B3-6FAF-4807-A926-FE175C6AB9AE}"/>
              </a:ext>
            </a:extLst>
          </p:cNvPr>
          <p:cNvSpPr txBox="1"/>
          <p:nvPr/>
        </p:nvSpPr>
        <p:spPr>
          <a:xfrm>
            <a:off x="611560" y="4653136"/>
            <a:ext cx="698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https://github.com/herumi/xbyak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01381E-3509-4417-98A1-4659749DD8CD}"/>
              </a:ext>
            </a:extLst>
          </p:cNvPr>
          <p:cNvSpPr txBox="1"/>
          <p:nvPr/>
        </p:nvSpPr>
        <p:spPr>
          <a:xfrm>
            <a:off x="179512" y="3933056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/>
              <a:t>x86</a:t>
            </a:r>
            <a:r>
              <a:rPr kumimoji="1" lang="ja-JP" altLang="en-US" sz="3600"/>
              <a:t>向け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7F5943-C29F-4F3D-AD74-E8CED51E018E}"/>
              </a:ext>
            </a:extLst>
          </p:cNvPr>
          <p:cNvSpPr txBox="1"/>
          <p:nvPr/>
        </p:nvSpPr>
        <p:spPr>
          <a:xfrm>
            <a:off x="611560" y="5940569"/>
            <a:ext cx="7488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https://github.com/</a:t>
            </a:r>
            <a:r>
              <a:rPr lang="en-US" altLang="ja-JP" sz="3200" dirty="0">
                <a:solidFill>
                  <a:srgbClr val="FF0000"/>
                </a:solidFill>
              </a:rPr>
              <a:t>fujitsu</a:t>
            </a:r>
            <a:r>
              <a:rPr lang="en-US" altLang="ja-JP" sz="3200" dirty="0"/>
              <a:t>/xbyak_aarch64</a:t>
            </a:r>
            <a:endParaRPr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D2C359-F53D-4E5F-96E3-FEC85B503E19}"/>
              </a:ext>
            </a:extLst>
          </p:cNvPr>
          <p:cNvSpPr txBox="1"/>
          <p:nvPr/>
        </p:nvSpPr>
        <p:spPr>
          <a:xfrm>
            <a:off x="179512" y="5292497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Aarch64</a:t>
            </a:r>
            <a:r>
              <a:rPr kumimoji="1" lang="ja-JP" altLang="en-US" sz="3600" dirty="0"/>
              <a:t>向け</a:t>
            </a:r>
          </a:p>
        </p:txBody>
      </p:sp>
      <p:pic>
        <p:nvPicPr>
          <p:cNvPr id="1026" name="Picture 2" descr="目の表情のイラスト（斜め上）">
            <a:extLst>
              <a:ext uri="{FF2B5EF4-FFF2-40B4-BE49-F238E27FC236}">
                <a16:creationId xmlns:a16="http://schemas.microsoft.com/office/drawing/2014/main" id="{AE925DBE-43B7-449F-B7B1-2E0E056C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04048" y="5292497"/>
            <a:ext cx="1137663" cy="59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F82DF70-6FB5-4E9E-BDA8-C8827B5C393A}"/>
              </a:ext>
            </a:extLst>
          </p:cNvPr>
          <p:cNvCxnSpPr>
            <a:cxnSpLocks/>
          </p:cNvCxnSpPr>
          <p:nvPr/>
        </p:nvCxnSpPr>
        <p:spPr>
          <a:xfrm flipH="1">
            <a:off x="4716016" y="5724545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B69771-D8E5-4D36-B434-10F08B434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の使い方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3E9AF2-9F9B-4F1A-824D-0C6228EF5FE7}"/>
              </a:ext>
            </a:extLst>
          </p:cNvPr>
          <p:cNvSpPr txBox="1"/>
          <p:nvPr/>
        </p:nvSpPr>
        <p:spPr>
          <a:xfrm>
            <a:off x="251520" y="1844824"/>
            <a:ext cx="40342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struct Code : Xbyak_aarch64::CodeGenerator {</a:t>
            </a:r>
          </a:p>
          <a:p>
            <a:r>
              <a:rPr lang="ja-JP" altLang="en-US">
                <a:latin typeface="Consolas" panose="020B0609020204030204" pitchFamily="49" charset="0"/>
              </a:rPr>
              <a:t>  Code() {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mov(w0, 1);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ret();</a:t>
            </a:r>
          </a:p>
          <a:p>
            <a:r>
              <a:rPr lang="ja-JP" altLang="en-US">
                <a:latin typeface="Consolas" panose="020B0609020204030204" pitchFamily="49" charset="0"/>
              </a:rPr>
              <a:t>  }</a:t>
            </a:r>
          </a:p>
          <a:p>
            <a:r>
              <a:rPr lang="ja-JP" alt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63A582-7E5A-403E-BAF0-370D182B8EBC}"/>
              </a:ext>
            </a:extLst>
          </p:cNvPr>
          <p:cNvSpPr txBox="1"/>
          <p:nvPr/>
        </p:nvSpPr>
        <p:spPr>
          <a:xfrm>
            <a:off x="251520" y="4869160"/>
            <a:ext cx="45872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>
                <a:latin typeface="Consolas" panose="020B0609020204030204" pitchFamily="49" charset="0"/>
              </a:rPr>
              <a:t> 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Code c</a:t>
            </a:r>
            <a:r>
              <a:rPr lang="en-US" altLang="ja-JP">
                <a:latin typeface="Consolas" panose="020B0609020204030204" pitchFamily="49" charset="0"/>
              </a:rPr>
              <a:t>;</a:t>
            </a:r>
          </a:p>
          <a:p>
            <a:r>
              <a:rPr lang="en-US" altLang="ja-JP">
                <a:latin typeface="Consolas" panose="020B0609020204030204" pitchFamily="49" charset="0"/>
              </a:rPr>
              <a:t>  auto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ja-JP">
                <a:latin typeface="Consolas" panose="020B0609020204030204" pitchFamily="49" charset="0"/>
              </a:rPr>
              <a:t> = c.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>
                <a:latin typeface="Consolas" panose="020B0609020204030204" pitchFamily="49" charset="0"/>
              </a:rPr>
              <a:t>&lt;</a:t>
            </a:r>
            <a:r>
              <a:rPr lang="en-US" altLang="ja-JP">
                <a:solidFill>
                  <a:srgbClr val="011893"/>
                </a:solidFill>
                <a:latin typeface="Consolas" panose="020B0609020204030204" pitchFamily="49" charset="0"/>
              </a:rPr>
              <a:t>int (*)()&gt;</a:t>
            </a:r>
            <a:r>
              <a:rPr lang="en-US" altLang="ja-JP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c.ready();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printf("%d\n",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f()</a:t>
            </a:r>
            <a:r>
              <a:rPr lang="en-US" altLang="ja-JP">
                <a:latin typeface="Consolas" panose="020B0609020204030204" pitchFamily="49" charset="0"/>
              </a:rPr>
              <a:t>);</a:t>
            </a:r>
          </a:p>
          <a:p>
            <a:r>
              <a:rPr lang="en-US" altLang="ja-JP">
                <a:latin typeface="Consolas" panose="020B0609020204030204" pitchFamily="49" charset="0"/>
              </a:rPr>
              <a:t>}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864B34-4C0B-4012-B8B2-62EDD265F68E}"/>
              </a:ext>
            </a:extLst>
          </p:cNvPr>
          <p:cNvSpPr txBox="1"/>
          <p:nvPr/>
        </p:nvSpPr>
        <p:spPr>
          <a:xfrm>
            <a:off x="251520" y="98072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/>
              <a:t>Xbyak_aarch64::CodeGenerator</a:t>
            </a:r>
            <a:r>
              <a:rPr lang="ja-JP" altLang="en-US" sz="2000"/>
              <a:t>を継承し、コンストラクタに</a:t>
            </a:r>
            <a:r>
              <a:rPr kumimoji="1" lang="ja-JP" altLang="en-US" sz="2000"/>
              <a:t>アセンブリに対応</a:t>
            </a:r>
            <a:r>
              <a:rPr lang="ja-JP" altLang="en-US" sz="2000"/>
              <a:t>したコードを並べておく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D2EE93-D820-4C85-A4C4-133461F54178}"/>
              </a:ext>
            </a:extLst>
          </p:cNvPr>
          <p:cNvSpPr txBox="1"/>
          <p:nvPr/>
        </p:nvSpPr>
        <p:spPr>
          <a:xfrm>
            <a:off x="323528" y="4149080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テンプレートに関数のシグネチャを指定して関数へのポインタを取得</a:t>
            </a:r>
            <a:endParaRPr lang="en-US" altLang="ja-JP"/>
          </a:p>
          <a:p>
            <a:r>
              <a:rPr kumimoji="1" lang="ja-JP" altLang="en-US"/>
              <a:t>そ</a:t>
            </a:r>
            <a:r>
              <a:rPr lang="ja-JP" altLang="en-US"/>
              <a:t>の関数を呼び出す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70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D1E33-EC59-45F0-A657-D500C3553A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lang="ja-JP" altLang="en-US"/>
              <a:t>の動作原理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B1CE05-6BA9-4E47-87D3-27EFDF4C9372}"/>
              </a:ext>
            </a:extLst>
          </p:cNvPr>
          <p:cNvSpPr txBox="1"/>
          <p:nvPr/>
        </p:nvSpPr>
        <p:spPr>
          <a:xfrm>
            <a:off x="179512" y="98072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実行時に</a:t>
            </a:r>
            <a:r>
              <a:rPr kumimoji="1" lang="ja-JP" altLang="en-US" sz="2400"/>
              <a:t>メモリを確保して、そこに</a:t>
            </a:r>
            <a:r>
              <a:rPr lang="ja-JP" altLang="en-US" sz="2400">
                <a:solidFill>
                  <a:srgbClr val="FF0000"/>
                </a:solidFill>
              </a:rPr>
              <a:t>実行時</a:t>
            </a:r>
            <a:r>
              <a:rPr kumimoji="1" lang="ja-JP" altLang="en-US" sz="2400">
                <a:solidFill>
                  <a:srgbClr val="FF0000"/>
                </a:solidFill>
              </a:rPr>
              <a:t>に</a:t>
            </a:r>
            <a:r>
              <a:rPr kumimoji="1" lang="ja-JP" altLang="en-US" sz="2400"/>
              <a:t>命令を並べる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ACC0FB-C120-4049-9FC8-621FB3F4C3A9}"/>
              </a:ext>
            </a:extLst>
          </p:cNvPr>
          <p:cNvSpPr txBox="1"/>
          <p:nvPr/>
        </p:nvSpPr>
        <p:spPr>
          <a:xfrm>
            <a:off x="323528" y="1484784"/>
            <a:ext cx="403422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struct Code : Xbyak_aarch64::CodeGenerator {</a:t>
            </a:r>
          </a:p>
          <a:p>
            <a:r>
              <a:rPr lang="ja-JP" altLang="en-US">
                <a:latin typeface="Consolas" panose="020B0609020204030204" pitchFamily="49" charset="0"/>
              </a:rPr>
              <a:t>  Code() {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mov(w0, 1);</a:t>
            </a:r>
          </a:p>
          <a:p>
            <a:r>
              <a:rPr lang="ja-JP" altLang="en-US">
                <a:solidFill>
                  <a:srgbClr val="FF0000"/>
                </a:solidFill>
                <a:latin typeface="Consolas" panose="020B0609020204030204" pitchFamily="49" charset="0"/>
              </a:rPr>
              <a:t>    ret();</a:t>
            </a:r>
          </a:p>
          <a:p>
            <a:r>
              <a:rPr lang="ja-JP" altLang="en-US">
                <a:latin typeface="Consolas" panose="020B0609020204030204" pitchFamily="49" charset="0"/>
              </a:rPr>
              <a:t>  }</a:t>
            </a:r>
          </a:p>
          <a:p>
            <a:r>
              <a:rPr lang="ja-JP" altLang="en-US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6E0417-9ABA-47F3-B8EA-0E990F330C61}"/>
              </a:ext>
            </a:extLst>
          </p:cNvPr>
          <p:cNvSpPr txBox="1"/>
          <p:nvPr/>
        </p:nvSpPr>
        <p:spPr>
          <a:xfrm>
            <a:off x="6012160" y="1628800"/>
            <a:ext cx="25506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latin typeface="Consolas" panose="020B0609020204030204" pitchFamily="49" charset="0"/>
              </a:rPr>
              <a:t>f:</a:t>
            </a:r>
          </a:p>
          <a:p>
            <a:r>
              <a:rPr lang="en-US" altLang="ja-JP" sz="2800">
                <a:latin typeface="Consolas" panose="020B0609020204030204" pitchFamily="49" charset="0"/>
              </a:rPr>
              <a:t>   mov w0, 1</a:t>
            </a:r>
          </a:p>
          <a:p>
            <a:r>
              <a:rPr kumimoji="1" lang="en-US" altLang="ja-JP" sz="2800">
                <a:latin typeface="Consolas" panose="020B0609020204030204" pitchFamily="49" charset="0"/>
              </a:rPr>
              <a:t>   ret</a:t>
            </a:r>
            <a:endParaRPr kumimoji="1" lang="ja-JP" altLang="en-US" sz="280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C0F0A-6C53-443E-ABE5-EA95468E43F3}"/>
              </a:ext>
            </a:extLst>
          </p:cNvPr>
          <p:cNvSpPr txBox="1"/>
          <p:nvPr/>
        </p:nvSpPr>
        <p:spPr>
          <a:xfrm>
            <a:off x="251520" y="4653136"/>
            <a:ext cx="458724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>
                <a:latin typeface="Consolas" panose="020B0609020204030204" pitchFamily="49" charset="0"/>
              </a:rPr>
              <a:t> 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Code c</a:t>
            </a:r>
            <a:r>
              <a:rPr lang="en-US" altLang="ja-JP">
                <a:latin typeface="Consolas" panose="020B0609020204030204" pitchFamily="49" charset="0"/>
              </a:rPr>
              <a:t>;</a:t>
            </a:r>
          </a:p>
          <a:p>
            <a:r>
              <a:rPr lang="en-US" altLang="ja-JP">
                <a:latin typeface="Consolas" panose="020B0609020204030204" pitchFamily="49" charset="0"/>
              </a:rPr>
              <a:t>  auto 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ja-JP">
                <a:latin typeface="Consolas" panose="020B0609020204030204" pitchFamily="49" charset="0"/>
              </a:rPr>
              <a:t> = c.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>
                <a:latin typeface="Consolas" panose="020B0609020204030204" pitchFamily="49" charset="0"/>
              </a:rPr>
              <a:t>&lt;</a:t>
            </a:r>
            <a:r>
              <a:rPr lang="en-US" altLang="ja-JP">
                <a:solidFill>
                  <a:srgbClr val="011893"/>
                </a:solidFill>
                <a:latin typeface="Consolas" panose="020B0609020204030204" pitchFamily="49" charset="0"/>
              </a:rPr>
              <a:t>int (*)()&gt;</a:t>
            </a:r>
            <a:r>
              <a:rPr lang="en-US" altLang="ja-JP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c.ready();</a:t>
            </a:r>
          </a:p>
          <a:p>
            <a:r>
              <a:rPr lang="en-US" altLang="ja-JP">
                <a:latin typeface="Consolas" panose="020B0609020204030204" pitchFamily="49" charset="0"/>
              </a:rPr>
              <a:t>  printf("%d\n",</a:t>
            </a:r>
            <a:r>
              <a:rPr lang="en-US" altLang="ja-JP">
                <a:solidFill>
                  <a:srgbClr val="FF0000"/>
                </a:solidFill>
                <a:latin typeface="Consolas" panose="020B0609020204030204" pitchFamily="49" charset="0"/>
              </a:rPr>
              <a:t>f()</a:t>
            </a:r>
            <a:r>
              <a:rPr lang="en-US" altLang="ja-JP">
                <a:latin typeface="Consolas" panose="020B0609020204030204" pitchFamily="49" charset="0"/>
              </a:rPr>
              <a:t>);</a:t>
            </a:r>
          </a:p>
          <a:p>
            <a:r>
              <a:rPr lang="en-US" altLang="ja-JP">
                <a:latin typeface="Consolas" panose="020B0609020204030204" pitchFamily="49" charset="0"/>
              </a:rPr>
              <a:t>}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01E6065-CD99-4B98-9840-3DA080D31F91}"/>
              </a:ext>
            </a:extLst>
          </p:cNvPr>
          <p:cNvSpPr/>
          <p:nvPr/>
        </p:nvSpPr>
        <p:spPr>
          <a:xfrm>
            <a:off x="5940152" y="1827463"/>
            <a:ext cx="144016" cy="1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63C0CDF-FE6A-4A6D-A5F4-4C4AE7B9461E}"/>
              </a:ext>
            </a:extLst>
          </p:cNvPr>
          <p:cNvSpPr/>
          <p:nvPr/>
        </p:nvSpPr>
        <p:spPr>
          <a:xfrm>
            <a:off x="2843808" y="5852710"/>
            <a:ext cx="144016" cy="1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5D8670B-F092-4E74-891A-73E3944200B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2987824" y="1906672"/>
            <a:ext cx="2952328" cy="4025247"/>
          </a:xfrm>
          <a:prstGeom prst="bentConnector3">
            <a:avLst>
              <a:gd name="adj1" fmla="val 71681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92DECA-9F9A-4D11-A7E3-C9BF03882DF1}"/>
              </a:ext>
            </a:extLst>
          </p:cNvPr>
          <p:cNvSpPr txBox="1"/>
          <p:nvPr/>
        </p:nvSpPr>
        <p:spPr>
          <a:xfrm>
            <a:off x="323528" y="3645024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その領域に実行権限をつけ</a:t>
            </a:r>
            <a:r>
              <a:rPr lang="ja-JP" altLang="en-US" sz="2400"/>
              <a:t>、先頭アドレスを</a:t>
            </a:r>
            <a:endParaRPr lang="en-US" altLang="ja-JP" sz="2400"/>
          </a:p>
          <a:p>
            <a:r>
              <a:rPr lang="ja-JP" altLang="en-US" sz="2400"/>
              <a:t>呼び出すことで関数として使う</a:t>
            </a:r>
            <a:endParaRPr kumimoji="1" lang="ja-JP" alt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B5B31E-01C7-4A3E-AA36-F2F97079BF03}"/>
              </a:ext>
            </a:extLst>
          </p:cNvPr>
          <p:cNvSpPr txBox="1"/>
          <p:nvPr/>
        </p:nvSpPr>
        <p:spPr>
          <a:xfrm>
            <a:off x="674859" y="6424873"/>
            <a:ext cx="710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※x86</a:t>
            </a:r>
            <a:r>
              <a:rPr kumimoji="1" lang="ja-JP" altLang="en-US" dirty="0"/>
              <a:t>では不要だが、</a:t>
            </a:r>
            <a:r>
              <a:rPr kumimoji="1" lang="en-US" altLang="ja-JP" dirty="0"/>
              <a:t>ARM</a:t>
            </a:r>
            <a:r>
              <a:rPr kumimoji="1" lang="ja-JP" altLang="en-US" dirty="0"/>
              <a:t>では</a:t>
            </a:r>
            <a:r>
              <a:rPr lang="ja-JP" altLang="en-US" dirty="0"/>
              <a:t>実行前に</a:t>
            </a:r>
            <a:r>
              <a:rPr lang="en-US" altLang="ja-JP" dirty="0"/>
              <a:t>ready()</a:t>
            </a:r>
            <a:r>
              <a:rPr lang="ja-JP" altLang="en-US" dirty="0"/>
              <a:t>を呼ぶ必要がある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3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8E5302-500A-4E1A-B9F0-705737C5C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Xbyak</a:t>
            </a:r>
            <a:r>
              <a:rPr kumimoji="1" lang="ja-JP" altLang="en-US"/>
              <a:t>を使う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1347E9-BA8C-4E4C-AE29-8C6FA55A64E3}"/>
              </a:ext>
            </a:extLst>
          </p:cNvPr>
          <p:cNvSpPr txBox="1"/>
          <p:nvPr/>
        </p:nvSpPr>
        <p:spPr>
          <a:xfrm>
            <a:off x="107504" y="764704"/>
            <a:ext cx="12394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>
                <a:solidFill>
                  <a:srgbClr val="011893"/>
                </a:solidFill>
              </a:rPr>
              <a:t>Pros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D4E58C-74EB-4545-89A0-C89A86AC0363}"/>
              </a:ext>
            </a:extLst>
          </p:cNvPr>
          <p:cNvSpPr txBox="1"/>
          <p:nvPr/>
        </p:nvSpPr>
        <p:spPr>
          <a:xfrm>
            <a:off x="467544" y="1340768"/>
            <a:ext cx="844333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実行時の情報を使ったコード生成ができる</a:t>
            </a:r>
            <a:endParaRPr kumimoji="1"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キャッシュサイズや</a:t>
            </a:r>
            <a:r>
              <a:rPr lang="en-US" altLang="ja-JP" sz="3200"/>
              <a:t>CPU</a:t>
            </a:r>
            <a:r>
              <a:rPr lang="ja-JP" altLang="en-US" sz="3200"/>
              <a:t>の種類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コンパイル時に決まらない実行時定数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>
                <a:solidFill>
                  <a:srgbClr val="FF0000"/>
                </a:solidFill>
              </a:rPr>
              <a:t>書いた通りに動く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生アセンブリより書きやすい</a:t>
            </a:r>
            <a:endParaRPr lang="en-US" altLang="ja-JP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E12B25-5A63-4E99-8D62-4832B4A3BD8D}"/>
              </a:ext>
            </a:extLst>
          </p:cNvPr>
          <p:cNvSpPr txBox="1"/>
          <p:nvPr/>
        </p:nvSpPr>
        <p:spPr>
          <a:xfrm>
            <a:off x="0" y="3933056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>
                <a:solidFill>
                  <a:srgbClr val="011893"/>
                </a:solidFill>
              </a:rPr>
              <a:t>Con</a:t>
            </a:r>
            <a:r>
              <a:rPr kumimoji="1" lang="en-US" altLang="ja-JP" sz="4000">
                <a:solidFill>
                  <a:srgbClr val="011893"/>
                </a:solidFill>
              </a:rPr>
              <a:t>s</a:t>
            </a:r>
            <a:endParaRPr kumimoji="1" lang="ja-JP" altLang="en-US" sz="40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4322CA-C9E5-4DED-A93F-F2465BEB1AFB}"/>
              </a:ext>
            </a:extLst>
          </p:cNvPr>
          <p:cNvSpPr txBox="1"/>
          <p:nvPr/>
        </p:nvSpPr>
        <p:spPr>
          <a:xfrm>
            <a:off x="395536" y="4509120"/>
            <a:ext cx="8640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>
                <a:solidFill>
                  <a:srgbClr val="FF0000"/>
                </a:solidFill>
              </a:rPr>
              <a:t>関数の呼び出し規約やアドレッシング等のアセンブリの知識必須</a:t>
            </a:r>
            <a:endParaRPr kumimoji="1" lang="en-US" altLang="ja-JP" sz="32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ローカル変数を自分で管理する必要がある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レジスタ割り当てをする必要がある</a:t>
            </a:r>
            <a:endParaRPr kumimoji="1"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6354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6F220-65BB-4D97-B8A3-1C649275E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ハンズオン編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9505AB-E3E2-408F-BEFB-1D5FF88FEA79}"/>
              </a:ext>
            </a:extLst>
          </p:cNvPr>
          <p:cNvSpPr txBox="1"/>
          <p:nvPr/>
        </p:nvSpPr>
        <p:spPr>
          <a:xfrm>
            <a:off x="251520" y="1412776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先ほど</a:t>
            </a:r>
            <a:r>
              <a:rPr kumimoji="1" lang="en-US" altLang="ja-JP" sz="2800"/>
              <a:t>make</a:t>
            </a:r>
            <a:r>
              <a:rPr lang="ja-JP" altLang="en-US" sz="2800"/>
              <a:t>したディレクトリで</a:t>
            </a:r>
            <a:r>
              <a:rPr lang="en-US" altLang="ja-JP" sz="2800"/>
              <a:t>make run</a:t>
            </a:r>
            <a:r>
              <a:rPr lang="ja-JP" altLang="en-US" sz="2800"/>
              <a:t>すれば</a:t>
            </a:r>
            <a:r>
              <a:rPr lang="en-US" altLang="ja-JP" sz="2800"/>
              <a:t>Docker</a:t>
            </a:r>
            <a:r>
              <a:rPr lang="ja-JP" altLang="en-US" sz="2800"/>
              <a:t>の中に入ることができる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92800-7F23-4490-B26F-3BD8AA10DA63}"/>
              </a:ext>
            </a:extLst>
          </p:cNvPr>
          <p:cNvSpPr txBox="1"/>
          <p:nvPr/>
        </p:nvSpPr>
        <p:spPr>
          <a:xfrm>
            <a:off x="323528" y="2708920"/>
            <a:ext cx="500404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>
                <a:latin typeface="Consolas" panose="020B0609020204030204" pitchFamily="49" charset="0"/>
              </a:rPr>
              <a:t>$ make run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[user@291e9d9cad93 ~]$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F2227-CC58-4948-BD77-80F8270D10A7}"/>
              </a:ext>
            </a:extLst>
          </p:cNvPr>
          <p:cNvSpPr txBox="1"/>
          <p:nvPr/>
        </p:nvSpPr>
        <p:spPr>
          <a:xfrm>
            <a:off x="179512" y="3861048"/>
            <a:ext cx="809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xbyak_aarch64_handson/sample</a:t>
            </a:r>
            <a:r>
              <a:rPr kumimoji="1" lang="ja-JP" altLang="en-US" sz="2400"/>
              <a:t>にサンプルコードがある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9838DC-F3E1-41FB-BD70-732A079DA6FA}"/>
              </a:ext>
            </a:extLst>
          </p:cNvPr>
          <p:cNvSpPr txBox="1"/>
          <p:nvPr/>
        </p:nvSpPr>
        <p:spPr>
          <a:xfrm>
            <a:off x="323528" y="5445224"/>
            <a:ext cx="430758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 sz="2800"/>
              <a:t>intrinsic/01_sve_length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/>
              <a:t>xbyak/01_test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96D840-49E2-464C-92F8-031EE6936357}"/>
              </a:ext>
            </a:extLst>
          </p:cNvPr>
          <p:cNvSpPr txBox="1"/>
          <p:nvPr/>
        </p:nvSpPr>
        <p:spPr>
          <a:xfrm>
            <a:off x="251520" y="465313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以下でそれぞれ動作テストをする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434941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CB0817-DE45-4BE9-962C-2208EFA53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7DFEB2-B346-4AAF-85FD-0A59C85B0591}"/>
              </a:ext>
            </a:extLst>
          </p:cNvPr>
          <p:cNvSpPr txBox="1"/>
          <p:nvPr/>
        </p:nvSpPr>
        <p:spPr>
          <a:xfrm>
            <a:off x="251520" y="1268760"/>
            <a:ext cx="5655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プレディケートレジスタ </a:t>
            </a:r>
            <a:r>
              <a:rPr kumimoji="1" lang="en-US" altLang="ja-JP" sz="3200"/>
              <a:t>(PR)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46A2D4-5D42-40CB-9F2D-7DC051D86CC1}"/>
              </a:ext>
            </a:extLst>
          </p:cNvPr>
          <p:cNvSpPr txBox="1"/>
          <p:nvPr/>
        </p:nvSpPr>
        <p:spPr>
          <a:xfrm>
            <a:off x="539552" y="1988840"/>
            <a:ext cx="7207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SVE</a:t>
            </a:r>
            <a:r>
              <a:rPr kumimoji="1" lang="ja-JP" altLang="en-US" sz="2800" dirty="0"/>
              <a:t>のレジスタは</a:t>
            </a:r>
            <a:r>
              <a:rPr kumimoji="1" lang="en-US" altLang="ja-JP" sz="2800" dirty="0"/>
              <a:t>128</a:t>
            </a:r>
            <a:r>
              <a:rPr kumimoji="1" lang="ja-JP" altLang="en-US" sz="2800" dirty="0"/>
              <a:t>ビット </a:t>
            </a:r>
            <a:r>
              <a:rPr kumimoji="1" lang="en-US" altLang="ja-JP" sz="2800" dirty="0"/>
              <a:t>x N</a:t>
            </a:r>
          </a:p>
          <a:p>
            <a:r>
              <a:rPr kumimoji="1" lang="ja-JP" altLang="en-US" sz="2800" dirty="0"/>
              <a:t>プレディケートレジスタは最低</a:t>
            </a:r>
            <a:r>
              <a:rPr kumimoji="1" lang="en-US" altLang="ja-JP" sz="2800" dirty="0"/>
              <a:t>8</a:t>
            </a:r>
            <a:r>
              <a:rPr kumimoji="1" lang="ja-JP" altLang="en-US" sz="2800" dirty="0"/>
              <a:t>ビット単位</a:t>
            </a:r>
            <a:endParaRPr kumimoji="1" lang="en-US" altLang="ja-JP" sz="2800" dirty="0"/>
          </a:p>
          <a:p>
            <a:r>
              <a:rPr lang="ja-JP" altLang="en-US" sz="2800" dirty="0"/>
              <a:t>→ レジスタ長は</a:t>
            </a:r>
            <a:r>
              <a:rPr lang="en-US" altLang="ja-JP" sz="2800" dirty="0"/>
              <a:t>16</a:t>
            </a:r>
            <a:r>
              <a:rPr lang="ja-JP" altLang="en-US" sz="2800" dirty="0"/>
              <a:t>ビット </a:t>
            </a:r>
            <a:r>
              <a:rPr lang="en-US" altLang="ja-JP" sz="2800" dirty="0"/>
              <a:t>x N</a:t>
            </a:r>
          </a:p>
          <a:p>
            <a:r>
              <a:rPr lang="en-US" altLang="ja-JP" sz="2800" dirty="0"/>
              <a:t>512</a:t>
            </a:r>
            <a:r>
              <a:rPr lang="ja-JP" altLang="en-US" sz="2800" dirty="0"/>
              <a:t>ビットなら</a:t>
            </a:r>
            <a:r>
              <a:rPr lang="en-US" altLang="ja-JP" sz="2800" dirty="0"/>
              <a:t>N=4</a:t>
            </a:r>
            <a:r>
              <a:rPr lang="ja-JP" altLang="en-US" sz="2800" dirty="0"/>
              <a:t>なので、</a:t>
            </a:r>
            <a:r>
              <a:rPr lang="en-US" altLang="ja-JP" sz="2800" dirty="0"/>
              <a:t>PR</a:t>
            </a:r>
            <a:r>
              <a:rPr lang="ja-JP" altLang="en-US" sz="2800" dirty="0"/>
              <a:t>は</a:t>
            </a:r>
            <a:r>
              <a:rPr lang="en-US" altLang="ja-JP" sz="2800" dirty="0"/>
              <a:t>64</a:t>
            </a:r>
            <a:r>
              <a:rPr lang="ja-JP" altLang="en-US" sz="2800" dirty="0"/>
              <a:t>ビット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E12D2D-8F7E-4247-8B2D-D5242F3A9B88}"/>
              </a:ext>
            </a:extLst>
          </p:cNvPr>
          <p:cNvSpPr txBox="1"/>
          <p:nvPr/>
        </p:nvSpPr>
        <p:spPr>
          <a:xfrm>
            <a:off x="467544" y="5013176"/>
            <a:ext cx="8186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800"/>
              <a:t>どの</a:t>
            </a:r>
            <a:r>
              <a:rPr kumimoji="1" lang="ja-JP" altLang="en-US" sz="2800"/>
              <a:t>型に使うかにより、立てるビットが異なる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立てるパターンを指定できる</a:t>
            </a:r>
            <a:endParaRPr kumimoji="1" lang="en-US" altLang="ja-JP" sz="28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800"/>
              <a:t>レジスタ長を変えて実行してみる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B2A7EC-5F06-4A50-8C32-A29444976DFC}"/>
              </a:ext>
            </a:extLst>
          </p:cNvPr>
          <p:cNvSpPr txBox="1"/>
          <p:nvPr/>
        </p:nvSpPr>
        <p:spPr>
          <a:xfrm>
            <a:off x="251520" y="429309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確認すること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63122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2C5D49-91D9-4D2D-B17A-387027DE2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02030-8659-412E-8514-363B1B5BAD2C}"/>
              </a:ext>
            </a:extLst>
          </p:cNvPr>
          <p:cNvSpPr txBox="1"/>
          <p:nvPr/>
        </p:nvSpPr>
        <p:spPr>
          <a:xfrm>
            <a:off x="467544" y="1484784"/>
            <a:ext cx="40324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svptrue_b8() </a:t>
            </a:r>
            <a:r>
              <a:rPr lang="ja-JP" altLang="en-US" sz="2400" dirty="0">
                <a:latin typeface="Consolas" panose="020B0609020204030204" pitchFamily="49" charset="0"/>
              </a:rPr>
              <a:t>svptrue_pat_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ja-JP" altLang="en-US" sz="2400" dirty="0">
                <a:latin typeface="Consolas" panose="020B0609020204030204" pitchFamily="49" charset="0"/>
              </a:rPr>
              <a:t>(</a:t>
            </a:r>
            <a:r>
              <a:rPr lang="ja-JP" altLang="en-US" sz="2400" dirty="0">
                <a:solidFill>
                  <a:srgbClr val="011893"/>
                </a:solidFill>
                <a:latin typeface="Consolas" panose="020B0609020204030204" pitchFamily="49" charset="0"/>
              </a:rPr>
              <a:t>SV_ALL</a:t>
            </a:r>
            <a:r>
              <a:rPr lang="ja-JP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78BE37E-BB99-4736-BCC1-2C25D9505C3B}"/>
              </a:ext>
            </a:extLst>
          </p:cNvPr>
          <p:cNvSpPr txBox="1"/>
          <p:nvPr/>
        </p:nvSpPr>
        <p:spPr>
          <a:xfrm>
            <a:off x="1706196" y="1052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組み込み関数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C2CF71-4054-4DB3-8433-9A603E911123}"/>
              </a:ext>
            </a:extLst>
          </p:cNvPr>
          <p:cNvSpPr txBox="1"/>
          <p:nvPr/>
        </p:nvSpPr>
        <p:spPr>
          <a:xfrm>
            <a:off x="6084168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アセンブリ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DF172E-D759-4B5D-8486-05E32D6347AF}"/>
              </a:ext>
            </a:extLst>
          </p:cNvPr>
          <p:cNvCxnSpPr/>
          <p:nvPr/>
        </p:nvCxnSpPr>
        <p:spPr>
          <a:xfrm>
            <a:off x="755576" y="2843644"/>
            <a:ext cx="79208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EB0BF2-9C85-49C5-8943-DBCB601AE7F9}"/>
              </a:ext>
            </a:extLst>
          </p:cNvPr>
          <p:cNvSpPr txBox="1"/>
          <p:nvPr/>
        </p:nvSpPr>
        <p:spPr>
          <a:xfrm>
            <a:off x="4355976" y="241159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64bit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510549-2979-4E25-9AE4-2E160E753906}"/>
              </a:ext>
            </a:extLst>
          </p:cNvPr>
          <p:cNvSpPr txBox="1"/>
          <p:nvPr/>
        </p:nvSpPr>
        <p:spPr>
          <a:xfrm>
            <a:off x="467544" y="3933056"/>
            <a:ext cx="41764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svptrue_b16() </a:t>
            </a:r>
            <a:r>
              <a:rPr lang="ja-JP" altLang="en-US" sz="2400" dirty="0">
                <a:latin typeface="Consolas" panose="020B0609020204030204" pitchFamily="49" charset="0"/>
              </a:rPr>
              <a:t>svptrue_pat_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ja-JP" altLang="en-US" sz="2400" dirty="0">
                <a:latin typeface="Consolas" panose="020B0609020204030204" pitchFamily="49" charset="0"/>
              </a:rPr>
              <a:t>(</a:t>
            </a:r>
            <a:r>
              <a:rPr lang="ja-JP" altLang="en-US" sz="2400" dirty="0">
                <a:solidFill>
                  <a:srgbClr val="011893"/>
                </a:solidFill>
                <a:latin typeface="Consolas" panose="020B0609020204030204" pitchFamily="49" charset="0"/>
              </a:rPr>
              <a:t>SV_ALL</a:t>
            </a:r>
            <a:r>
              <a:rPr lang="ja-JP" alt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3A108D-E901-4D47-A662-6C1AB664DBBF}"/>
              </a:ext>
            </a:extLst>
          </p:cNvPr>
          <p:cNvSpPr txBox="1"/>
          <p:nvPr/>
        </p:nvSpPr>
        <p:spPr>
          <a:xfrm>
            <a:off x="1850212" y="35103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組み込み関数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CAFAF3-A703-496E-85BF-502930AA8DD3}"/>
              </a:ext>
            </a:extLst>
          </p:cNvPr>
          <p:cNvSpPr txBox="1"/>
          <p:nvPr/>
        </p:nvSpPr>
        <p:spPr>
          <a:xfrm>
            <a:off x="6084168" y="37170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アセンブリ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D674BE-922B-45EA-A5C7-5879A21F8BC0}"/>
              </a:ext>
            </a:extLst>
          </p:cNvPr>
          <p:cNvSpPr txBox="1"/>
          <p:nvPr/>
        </p:nvSpPr>
        <p:spPr>
          <a:xfrm>
            <a:off x="611560" y="4869160"/>
            <a:ext cx="82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0101010101010101010101010101010101010101010101010101010101010101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346F00E-5FAD-4D70-A017-FFB54EF38C2F}"/>
              </a:ext>
            </a:extLst>
          </p:cNvPr>
          <p:cNvSpPr txBox="1"/>
          <p:nvPr/>
        </p:nvSpPr>
        <p:spPr>
          <a:xfrm>
            <a:off x="611560" y="2924944"/>
            <a:ext cx="8352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1111111111111111111111111111111111111111111111111111111111111111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0ED689D-63EF-4CEB-BC3D-4662CC459885}"/>
              </a:ext>
            </a:extLst>
          </p:cNvPr>
          <p:cNvSpPr txBox="1"/>
          <p:nvPr/>
        </p:nvSpPr>
        <p:spPr>
          <a:xfrm>
            <a:off x="467544" y="5517232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b32</a:t>
            </a:r>
            <a:r>
              <a:rPr lang="en-US" altLang="ja-JP" sz="2400" dirty="0">
                <a:latin typeface="Consolas" panose="020B0609020204030204" pitchFamily="49" charset="0"/>
              </a:rPr>
              <a:t> 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324ACA-13FE-462F-B421-558F4365277C}"/>
              </a:ext>
            </a:extLst>
          </p:cNvPr>
          <p:cNvSpPr txBox="1"/>
          <p:nvPr/>
        </p:nvSpPr>
        <p:spPr>
          <a:xfrm>
            <a:off x="467544" y="6135687"/>
            <a:ext cx="2376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svptrue_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b32</a:t>
            </a:r>
            <a:r>
              <a:rPr lang="en-US" altLang="ja-JP" sz="2400" dirty="0">
                <a:latin typeface="Consolas" panose="020B0609020204030204" pitchFamily="49" charset="0"/>
              </a:rPr>
              <a:t> 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392B2503-8225-42F8-B09D-BAC8BE1CD5BB}"/>
              </a:ext>
            </a:extLst>
          </p:cNvPr>
          <p:cNvSpPr/>
          <p:nvPr/>
        </p:nvSpPr>
        <p:spPr>
          <a:xfrm>
            <a:off x="3131840" y="5589240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16523003-287D-4BF7-81F5-33F3749267AC}"/>
              </a:ext>
            </a:extLst>
          </p:cNvPr>
          <p:cNvSpPr/>
          <p:nvPr/>
        </p:nvSpPr>
        <p:spPr>
          <a:xfrm>
            <a:off x="3131840" y="619268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1C5FAC1E-1114-44C6-B7F7-FE8C020921BB}"/>
              </a:ext>
            </a:extLst>
          </p:cNvPr>
          <p:cNvSpPr/>
          <p:nvPr/>
        </p:nvSpPr>
        <p:spPr>
          <a:xfrm>
            <a:off x="4716016" y="1772816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F49D5FE4-9855-49DC-8F7F-CD1ABAADDD79}"/>
              </a:ext>
            </a:extLst>
          </p:cNvPr>
          <p:cNvSpPr/>
          <p:nvPr/>
        </p:nvSpPr>
        <p:spPr>
          <a:xfrm>
            <a:off x="4788024" y="4221088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057B67-6901-4D38-BA69-4E3774858703}"/>
              </a:ext>
            </a:extLst>
          </p:cNvPr>
          <p:cNvSpPr txBox="1"/>
          <p:nvPr/>
        </p:nvSpPr>
        <p:spPr>
          <a:xfrm>
            <a:off x="3707904" y="5517232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0396261-B409-403D-97DF-31A10A07F227}"/>
              </a:ext>
            </a:extLst>
          </p:cNvPr>
          <p:cNvSpPr txBox="1"/>
          <p:nvPr/>
        </p:nvSpPr>
        <p:spPr>
          <a:xfrm>
            <a:off x="3707904" y="6165304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6B307A5-2CFC-40F3-9543-2AA0BA51EA9F}"/>
              </a:ext>
            </a:extLst>
          </p:cNvPr>
          <p:cNvSpPr txBox="1"/>
          <p:nvPr/>
        </p:nvSpPr>
        <p:spPr>
          <a:xfrm>
            <a:off x="5292080" y="4149080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3413DCA-036C-45B3-842F-6C4B72053FDE}"/>
              </a:ext>
            </a:extLst>
          </p:cNvPr>
          <p:cNvSpPr txBox="1"/>
          <p:nvPr/>
        </p:nvSpPr>
        <p:spPr>
          <a:xfrm>
            <a:off x="5292080" y="1628800"/>
            <a:ext cx="29523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atin typeface="Consolas" panose="020B0609020204030204" pitchFamily="49" charset="0"/>
              </a:rPr>
              <a:t>ptrue</a:t>
            </a:r>
            <a:r>
              <a:rPr lang="en-US" altLang="ja-JP" sz="2400" dirty="0">
                <a:latin typeface="Consolas" panose="020B0609020204030204" pitchFamily="49" charset="0"/>
              </a:rPr>
              <a:t> p0.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ja-JP" sz="2400" dirty="0">
                <a:latin typeface="Consolas" panose="020B0609020204030204" pitchFamily="49" charset="0"/>
              </a:rPr>
              <a:t>, </a:t>
            </a:r>
            <a:r>
              <a:rPr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588017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11B89A-3CC3-4FFF-9982-5EBD381A7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7E46CB-568F-4236-AF71-BF638BA8C487}"/>
              </a:ext>
            </a:extLst>
          </p:cNvPr>
          <p:cNvSpPr txBox="1"/>
          <p:nvPr/>
        </p:nvSpPr>
        <p:spPr>
          <a:xfrm>
            <a:off x="107504" y="126876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レジスタへのロード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084287-548A-4ABB-82B5-79A11711473B}"/>
              </a:ext>
            </a:extLst>
          </p:cNvPr>
          <p:cNvSpPr txBox="1"/>
          <p:nvPr/>
        </p:nvSpPr>
        <p:spPr>
          <a:xfrm>
            <a:off x="107504" y="335699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確認すること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2AD323-F23A-41D8-8177-6B253A3582EF}"/>
              </a:ext>
            </a:extLst>
          </p:cNvPr>
          <p:cNvSpPr txBox="1"/>
          <p:nvPr/>
        </p:nvSpPr>
        <p:spPr>
          <a:xfrm>
            <a:off x="323528" y="4077072"/>
            <a:ext cx="86485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指定の先頭アドレスからまとめてレジスタにロードできる</a:t>
            </a:r>
            <a:endParaRPr kumimoji="1"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一回の命令で複数要素まとめて演算できる</a:t>
            </a:r>
            <a:endParaRPr kumimoji="1"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演算にマスク処理ができる</a:t>
            </a:r>
            <a:endParaRPr lang="en-US" altLang="ja-JP" sz="240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/>
              <a:t>inactive</a:t>
            </a:r>
            <a:r>
              <a:rPr kumimoji="1" lang="ja-JP" altLang="en-US" sz="2400"/>
              <a:t>な要素に対して</a:t>
            </a:r>
            <a:endParaRPr kumimoji="1" lang="en-US" altLang="ja-JP" sz="24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/>
              <a:t>ゼロクリアする </a:t>
            </a:r>
            <a:r>
              <a:rPr lang="en-US" altLang="ja-JP" sz="2400"/>
              <a:t>(zeroing predication)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sz="2400"/>
              <a:t>第一引数透過    </a:t>
            </a:r>
            <a:r>
              <a:rPr kumimoji="1" lang="en-US" altLang="ja-JP" sz="2400"/>
              <a:t>(merging predication)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149D1-63A1-4470-843A-E4EBB54A8F7D}"/>
              </a:ext>
            </a:extLst>
          </p:cNvPr>
          <p:cNvSpPr txBox="1"/>
          <p:nvPr/>
        </p:nvSpPr>
        <p:spPr>
          <a:xfrm>
            <a:off x="467544" y="1988840"/>
            <a:ext cx="7310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svfloat64_t</a:t>
            </a:r>
            <a:r>
              <a:rPr kumimoji="1" lang="ja-JP" altLang="en-US" sz="2800"/>
              <a:t>型へのロードや加算を試してみる</a:t>
            </a:r>
          </a:p>
        </p:txBody>
      </p:sp>
    </p:spTree>
    <p:extLst>
      <p:ext uri="{BB962C8B-B14F-4D97-AF65-F5344CB8AC3E}">
        <p14:creationId xmlns:p14="http://schemas.microsoft.com/office/powerpoint/2010/main" val="17176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矢印: 下 59">
            <a:extLst>
              <a:ext uri="{FF2B5EF4-FFF2-40B4-BE49-F238E27FC236}">
                <a16:creationId xmlns:a16="http://schemas.microsoft.com/office/drawing/2014/main" id="{F58E53BE-5C91-4AE2-88D8-F2FA5935C42E}"/>
              </a:ext>
            </a:extLst>
          </p:cNvPr>
          <p:cNvSpPr/>
          <p:nvPr/>
        </p:nvSpPr>
        <p:spPr>
          <a:xfrm>
            <a:off x="608416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CAE80CC1-1FEE-4CEC-BE5E-3333159F939D}"/>
              </a:ext>
            </a:extLst>
          </p:cNvPr>
          <p:cNvSpPr/>
          <p:nvPr/>
        </p:nvSpPr>
        <p:spPr>
          <a:xfrm>
            <a:off x="536408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矢印: 下 61">
            <a:extLst>
              <a:ext uri="{FF2B5EF4-FFF2-40B4-BE49-F238E27FC236}">
                <a16:creationId xmlns:a16="http://schemas.microsoft.com/office/drawing/2014/main" id="{C2988DF0-8E4A-4278-ADD1-7614B4D097EB}"/>
              </a:ext>
            </a:extLst>
          </p:cNvPr>
          <p:cNvSpPr/>
          <p:nvPr/>
        </p:nvSpPr>
        <p:spPr>
          <a:xfrm>
            <a:off x="464400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BD1774D3-7676-4B49-8982-5982D2304AE7}"/>
              </a:ext>
            </a:extLst>
          </p:cNvPr>
          <p:cNvSpPr/>
          <p:nvPr/>
        </p:nvSpPr>
        <p:spPr>
          <a:xfrm>
            <a:off x="3851920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D023BF00-034B-48A1-8F03-071D46016170}"/>
              </a:ext>
            </a:extLst>
          </p:cNvPr>
          <p:cNvSpPr/>
          <p:nvPr/>
        </p:nvSpPr>
        <p:spPr>
          <a:xfrm>
            <a:off x="320384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AE602858-E226-436E-9217-EF50C4A9B9F7}"/>
              </a:ext>
            </a:extLst>
          </p:cNvPr>
          <p:cNvSpPr/>
          <p:nvPr/>
        </p:nvSpPr>
        <p:spPr>
          <a:xfrm>
            <a:off x="248376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CB1E1190-41FB-407C-8656-404E9B440139}"/>
              </a:ext>
            </a:extLst>
          </p:cNvPr>
          <p:cNvSpPr/>
          <p:nvPr/>
        </p:nvSpPr>
        <p:spPr>
          <a:xfrm>
            <a:off x="176368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矢印: 下 66">
            <a:extLst>
              <a:ext uri="{FF2B5EF4-FFF2-40B4-BE49-F238E27FC236}">
                <a16:creationId xmlns:a16="http://schemas.microsoft.com/office/drawing/2014/main" id="{0EF920F0-C65E-44CD-A58A-DAF7E317540D}"/>
              </a:ext>
            </a:extLst>
          </p:cNvPr>
          <p:cNvSpPr/>
          <p:nvPr/>
        </p:nvSpPr>
        <p:spPr>
          <a:xfrm>
            <a:off x="1043608" y="371703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4FF1D1-9EBB-4A3C-A2B0-33EBD17B1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00F00D-F63F-4CCC-8576-E329A4C2FEA6}"/>
              </a:ext>
            </a:extLst>
          </p:cNvPr>
          <p:cNvSpPr txBox="1"/>
          <p:nvPr/>
        </p:nvSpPr>
        <p:spPr>
          <a:xfrm>
            <a:off x="251520" y="1268760"/>
            <a:ext cx="66967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double a[] = {0, 1, 2, 3, 4, 5, 6, 7};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svfloat64_t </a:t>
            </a:r>
            <a:r>
              <a:rPr lang="en-US" altLang="ja-JP" sz="2000" dirty="0" err="1">
                <a:latin typeface="Consolas" panose="020B0609020204030204" pitchFamily="49" charset="0"/>
              </a:rPr>
              <a:t>va</a:t>
            </a:r>
            <a:r>
              <a:rPr lang="en-US" altLang="ja-JP" sz="2000" dirty="0">
                <a:latin typeface="Consolas" panose="020B0609020204030204" pitchFamily="49" charset="0"/>
              </a:rPr>
              <a:t> = svld1_f64(svptrue_b64(), a);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19CE6A7-B7CE-4535-AD30-A65D62F1D98D}"/>
              </a:ext>
            </a:extLst>
          </p:cNvPr>
          <p:cNvCxnSpPr/>
          <p:nvPr/>
        </p:nvCxnSpPr>
        <p:spPr>
          <a:xfrm>
            <a:off x="539552" y="342900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78BBFC9-9215-4BE7-8D45-0D603E6EC277}"/>
              </a:ext>
            </a:extLst>
          </p:cNvPr>
          <p:cNvCxnSpPr/>
          <p:nvPr/>
        </p:nvCxnSpPr>
        <p:spPr>
          <a:xfrm>
            <a:off x="539552" y="270892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40B4B96-3D91-4962-BAA5-52CBD37D5DB1}"/>
              </a:ext>
            </a:extLst>
          </p:cNvPr>
          <p:cNvSpPr/>
          <p:nvPr/>
        </p:nvSpPr>
        <p:spPr>
          <a:xfrm>
            <a:off x="594015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6221BC-7A80-4346-B44C-0DB653B8C862}"/>
              </a:ext>
            </a:extLst>
          </p:cNvPr>
          <p:cNvSpPr/>
          <p:nvPr/>
        </p:nvSpPr>
        <p:spPr>
          <a:xfrm>
            <a:off x="522007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9C2043-FD25-40D0-AEE9-F934B86460E5}"/>
              </a:ext>
            </a:extLst>
          </p:cNvPr>
          <p:cNvSpPr/>
          <p:nvPr/>
        </p:nvSpPr>
        <p:spPr>
          <a:xfrm>
            <a:off x="449999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520ADCF-B06D-43FA-90D7-9511A5AADECE}"/>
              </a:ext>
            </a:extLst>
          </p:cNvPr>
          <p:cNvSpPr/>
          <p:nvPr/>
        </p:nvSpPr>
        <p:spPr>
          <a:xfrm>
            <a:off x="377991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EEF4D65-DB80-4B33-AD75-078C946B1D8F}"/>
              </a:ext>
            </a:extLst>
          </p:cNvPr>
          <p:cNvSpPr/>
          <p:nvPr/>
        </p:nvSpPr>
        <p:spPr>
          <a:xfrm>
            <a:off x="305983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FCF5D0E-1B8C-4C58-AC1A-ACB39FDA8D29}"/>
              </a:ext>
            </a:extLst>
          </p:cNvPr>
          <p:cNvSpPr/>
          <p:nvPr/>
        </p:nvSpPr>
        <p:spPr>
          <a:xfrm>
            <a:off x="233975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15A495-0625-4371-BDC4-9A6400799BDC}"/>
              </a:ext>
            </a:extLst>
          </p:cNvPr>
          <p:cNvSpPr/>
          <p:nvPr/>
        </p:nvSpPr>
        <p:spPr>
          <a:xfrm>
            <a:off x="161967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45D380-8DDF-48F5-A379-B61431E840DD}"/>
              </a:ext>
            </a:extLst>
          </p:cNvPr>
          <p:cNvSpPr/>
          <p:nvPr/>
        </p:nvSpPr>
        <p:spPr>
          <a:xfrm>
            <a:off x="899592" y="2708920"/>
            <a:ext cx="72008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11B276-EFE7-4951-9D55-0F42003D002C}"/>
              </a:ext>
            </a:extLst>
          </p:cNvPr>
          <p:cNvSpPr txBox="1"/>
          <p:nvPr/>
        </p:nvSpPr>
        <p:spPr>
          <a:xfrm>
            <a:off x="6876256" y="28529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メモリ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9DBD0F-5EED-4C31-A6FC-D894C5E113E0}"/>
              </a:ext>
            </a:extLst>
          </p:cNvPr>
          <p:cNvSpPr txBox="1"/>
          <p:nvPr/>
        </p:nvSpPr>
        <p:spPr>
          <a:xfrm>
            <a:off x="6876256" y="5733256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SV</a:t>
            </a:r>
            <a:r>
              <a:rPr kumimoji="1" lang="ja-JP" altLang="en-US" sz="2400" dirty="0"/>
              <a:t>レジスタ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CAC7BCA-FCD8-43ED-BA10-421ACC4C879F}"/>
              </a:ext>
            </a:extLst>
          </p:cNvPr>
          <p:cNvCxnSpPr/>
          <p:nvPr/>
        </p:nvCxnSpPr>
        <p:spPr>
          <a:xfrm>
            <a:off x="539552" y="630932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B7442EA-535A-41B2-A1D8-4022B1F3DAF8}"/>
              </a:ext>
            </a:extLst>
          </p:cNvPr>
          <p:cNvCxnSpPr/>
          <p:nvPr/>
        </p:nvCxnSpPr>
        <p:spPr>
          <a:xfrm>
            <a:off x="539552" y="5589240"/>
            <a:ext cx="3600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5D490C-7E2E-4E57-8C85-BAA24D667CB4}"/>
              </a:ext>
            </a:extLst>
          </p:cNvPr>
          <p:cNvSpPr/>
          <p:nvPr/>
        </p:nvSpPr>
        <p:spPr>
          <a:xfrm>
            <a:off x="594015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2D18432-2692-4CA7-94FE-4AF681BD36F9}"/>
              </a:ext>
            </a:extLst>
          </p:cNvPr>
          <p:cNvSpPr/>
          <p:nvPr/>
        </p:nvSpPr>
        <p:spPr>
          <a:xfrm>
            <a:off x="522007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852962-B2E0-43FE-B19D-AFC8CAD83AA5}"/>
              </a:ext>
            </a:extLst>
          </p:cNvPr>
          <p:cNvSpPr/>
          <p:nvPr/>
        </p:nvSpPr>
        <p:spPr>
          <a:xfrm>
            <a:off x="449999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2485FB-CA2F-4F47-B5DD-AF68C3D6F483}"/>
              </a:ext>
            </a:extLst>
          </p:cNvPr>
          <p:cNvSpPr/>
          <p:nvPr/>
        </p:nvSpPr>
        <p:spPr>
          <a:xfrm>
            <a:off x="377991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CF2AB08-5F13-4AF4-9065-71C523382ECF}"/>
              </a:ext>
            </a:extLst>
          </p:cNvPr>
          <p:cNvSpPr/>
          <p:nvPr/>
        </p:nvSpPr>
        <p:spPr>
          <a:xfrm>
            <a:off x="305983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ECDA5A0-CB15-4D4E-BECB-6313D45ED7C5}"/>
              </a:ext>
            </a:extLst>
          </p:cNvPr>
          <p:cNvSpPr/>
          <p:nvPr/>
        </p:nvSpPr>
        <p:spPr>
          <a:xfrm>
            <a:off x="233975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7F0F849-6C79-4D1B-B0A9-FE27B3C76F37}"/>
              </a:ext>
            </a:extLst>
          </p:cNvPr>
          <p:cNvSpPr/>
          <p:nvPr/>
        </p:nvSpPr>
        <p:spPr>
          <a:xfrm>
            <a:off x="161967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8F721C2-2DA4-4F4B-B156-71106517B361}"/>
              </a:ext>
            </a:extLst>
          </p:cNvPr>
          <p:cNvSpPr/>
          <p:nvPr/>
        </p:nvSpPr>
        <p:spPr>
          <a:xfrm>
            <a:off x="899592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39" name="Picture 2" descr="丸のマークのイラスト「○」">
            <a:extLst>
              <a:ext uri="{FF2B5EF4-FFF2-40B4-BE49-F238E27FC236}">
                <a16:creationId xmlns:a16="http://schemas.microsoft.com/office/drawing/2014/main" id="{88A7F8A1-D143-46F8-8AF9-83B8457D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39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丸のマークのイラスト「○」">
            <a:extLst>
              <a:ext uri="{FF2B5EF4-FFF2-40B4-BE49-F238E27FC236}">
                <a16:creationId xmlns:a16="http://schemas.microsoft.com/office/drawing/2014/main" id="{D8B78966-E415-4D39-B146-37A285A5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丸のマークのイラスト「○」">
            <a:extLst>
              <a:ext uri="{FF2B5EF4-FFF2-40B4-BE49-F238E27FC236}">
                <a16:creationId xmlns:a16="http://schemas.microsoft.com/office/drawing/2014/main" id="{B95A6C46-1987-441E-B561-1F2539DA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丸のマークのイラスト「○」">
            <a:extLst>
              <a:ext uri="{FF2B5EF4-FFF2-40B4-BE49-F238E27FC236}">
                <a16:creationId xmlns:a16="http://schemas.microsoft.com/office/drawing/2014/main" id="{288C8586-117A-497C-A15F-5B14FD610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13C0B0-B119-4B63-9086-27BCB792FA47}"/>
              </a:ext>
            </a:extLst>
          </p:cNvPr>
          <p:cNvSpPr/>
          <p:nvPr/>
        </p:nvSpPr>
        <p:spPr>
          <a:xfrm>
            <a:off x="899592" y="4149080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4" name="Picture 2" descr="丸のマークのイラスト「○」">
            <a:extLst>
              <a:ext uri="{FF2B5EF4-FFF2-40B4-BE49-F238E27FC236}">
                <a16:creationId xmlns:a16="http://schemas.microsoft.com/office/drawing/2014/main" id="{7716C3BE-992A-4F30-89DA-D8B6F53F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239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丸のマークのイラスト「○」">
            <a:extLst>
              <a:ext uri="{FF2B5EF4-FFF2-40B4-BE49-F238E27FC236}">
                <a16:creationId xmlns:a16="http://schemas.microsoft.com/office/drawing/2014/main" id="{A2550E02-9086-4019-80B6-0E7926D0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丸のマークのイラスト「○」">
            <a:extLst>
              <a:ext uri="{FF2B5EF4-FFF2-40B4-BE49-F238E27FC236}">
                <a16:creationId xmlns:a16="http://schemas.microsoft.com/office/drawing/2014/main" id="{29C84E95-8EB0-4A7E-90F3-F68FAB1C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丸のマークのイラスト「○」">
            <a:extLst>
              <a:ext uri="{FF2B5EF4-FFF2-40B4-BE49-F238E27FC236}">
                <a16:creationId xmlns:a16="http://schemas.microsoft.com/office/drawing/2014/main" id="{88D244A2-0135-47D9-96ED-1D45C9BCE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BD59E96-56FD-4BD4-8166-F38817B91479}"/>
              </a:ext>
            </a:extLst>
          </p:cNvPr>
          <p:cNvCxnSpPr/>
          <p:nvPr/>
        </p:nvCxnSpPr>
        <p:spPr>
          <a:xfrm>
            <a:off x="594015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47C10B51-A700-46B7-8C90-EFBEB539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399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BA283335-EB32-4471-8240-D701DC17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丸のマークのイラスト「○」">
            <a:extLst>
              <a:ext uri="{FF2B5EF4-FFF2-40B4-BE49-F238E27FC236}">
                <a16:creationId xmlns:a16="http://schemas.microsoft.com/office/drawing/2014/main" id="{D17D8A12-F0E8-4A3E-8EF4-934A1212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丸のマークのイラスト「○」">
            <a:extLst>
              <a:ext uri="{FF2B5EF4-FFF2-40B4-BE49-F238E27FC236}">
                <a16:creationId xmlns:a16="http://schemas.microsoft.com/office/drawing/2014/main" id="{14FABD7B-6A8C-4ABD-A6A9-0899D74E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A705F20-6BEA-4652-A503-D6C272E9151E}"/>
              </a:ext>
            </a:extLst>
          </p:cNvPr>
          <p:cNvCxnSpPr/>
          <p:nvPr/>
        </p:nvCxnSpPr>
        <p:spPr>
          <a:xfrm>
            <a:off x="522007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15B132A-01B5-4C18-9548-3A78B793986E}"/>
              </a:ext>
            </a:extLst>
          </p:cNvPr>
          <p:cNvCxnSpPr/>
          <p:nvPr/>
        </p:nvCxnSpPr>
        <p:spPr>
          <a:xfrm>
            <a:off x="449999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1BDB15F-B46B-44F3-9ECA-9742CC9D9196}"/>
              </a:ext>
            </a:extLst>
          </p:cNvPr>
          <p:cNvCxnSpPr/>
          <p:nvPr/>
        </p:nvCxnSpPr>
        <p:spPr>
          <a:xfrm>
            <a:off x="377991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B1C5266-CEDB-4B9D-814E-D4B27D4BF672}"/>
              </a:ext>
            </a:extLst>
          </p:cNvPr>
          <p:cNvCxnSpPr/>
          <p:nvPr/>
        </p:nvCxnSpPr>
        <p:spPr>
          <a:xfrm>
            <a:off x="305983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C4EF911-943C-4BA1-9EB6-9FDDC710EAF7}"/>
              </a:ext>
            </a:extLst>
          </p:cNvPr>
          <p:cNvCxnSpPr/>
          <p:nvPr/>
        </p:nvCxnSpPr>
        <p:spPr>
          <a:xfrm>
            <a:off x="233975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BC39CEA-4B1B-47A1-B9CD-EBE2A1CCDED7}"/>
              </a:ext>
            </a:extLst>
          </p:cNvPr>
          <p:cNvCxnSpPr/>
          <p:nvPr/>
        </p:nvCxnSpPr>
        <p:spPr>
          <a:xfrm>
            <a:off x="1619672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D3E17FB-ED70-48AD-BD17-791A39AD63F2}"/>
              </a:ext>
            </a:extLst>
          </p:cNvPr>
          <p:cNvSpPr txBox="1"/>
          <p:nvPr/>
        </p:nvSpPr>
        <p:spPr>
          <a:xfrm>
            <a:off x="6876256" y="4077072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プレディケート</a:t>
            </a:r>
            <a:endParaRPr kumimoji="1" lang="en-US" altLang="ja-JP" sz="2400" dirty="0"/>
          </a:p>
          <a:p>
            <a:r>
              <a:rPr lang="ja-JP" altLang="en-US" sz="2400" dirty="0"/>
              <a:t>レジスタ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652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8B1346-D7EA-40B6-AFFA-6250557A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Docker</a:t>
            </a:r>
            <a:r>
              <a:rPr kumimoji="1" lang="ja-JP" altLang="en-US"/>
              <a:t>イメージのビルド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642996-3294-4832-9D07-58154B6D26EC}"/>
              </a:ext>
            </a:extLst>
          </p:cNvPr>
          <p:cNvSpPr txBox="1"/>
          <p:nvPr/>
        </p:nvSpPr>
        <p:spPr>
          <a:xfrm>
            <a:off x="107504" y="1340768"/>
            <a:ext cx="766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ハンズオン資料「ハンズオン編」「</a:t>
            </a:r>
            <a:r>
              <a:rPr lang="en-US" altLang="ja-JP" sz="2000">
                <a:solidFill>
                  <a:srgbClr val="011893"/>
                </a:solidFill>
              </a:rPr>
              <a:t>Docker</a:t>
            </a:r>
            <a:r>
              <a:rPr lang="ja-JP" altLang="en-US" sz="2000">
                <a:solidFill>
                  <a:srgbClr val="011893"/>
                </a:solidFill>
              </a:rPr>
              <a:t>イメージのビルド」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FEFF8A-E59B-43C5-8808-9759D1619E24}"/>
              </a:ext>
            </a:extLst>
          </p:cNvPr>
          <p:cNvSpPr txBox="1"/>
          <p:nvPr/>
        </p:nvSpPr>
        <p:spPr>
          <a:xfrm>
            <a:off x="395536" y="2708920"/>
            <a:ext cx="8352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git clone https://github.com/kaityo256/xbyak_aarch64_handson.git</a:t>
            </a:r>
          </a:p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771C58-151B-417B-9547-427F75BA056E}"/>
              </a:ext>
            </a:extLst>
          </p:cNvPr>
          <p:cNvSpPr txBox="1"/>
          <p:nvPr/>
        </p:nvSpPr>
        <p:spPr>
          <a:xfrm>
            <a:off x="25152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適当な場所でリポジトリをクローン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7A34B8-6DFC-4654-92D5-E157C7B994C7}"/>
              </a:ext>
            </a:extLst>
          </p:cNvPr>
          <p:cNvSpPr txBox="1"/>
          <p:nvPr/>
        </p:nvSpPr>
        <p:spPr>
          <a:xfrm>
            <a:off x="179512" y="3645024"/>
            <a:ext cx="66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Docker</a:t>
            </a:r>
            <a:r>
              <a:rPr kumimoji="1" lang="ja-JP" altLang="en-US" sz="2800"/>
              <a:t>イメージをビルド</a:t>
            </a:r>
            <a:r>
              <a:rPr kumimoji="1" lang="en-US" altLang="ja-JP" sz="2800"/>
              <a:t>(3</a:t>
            </a:r>
            <a:r>
              <a:rPr kumimoji="1" lang="ja-JP" altLang="en-US" sz="2800"/>
              <a:t>～</a:t>
            </a:r>
            <a:r>
              <a:rPr lang="en-US" altLang="ja-JP" sz="2800"/>
              <a:t>5</a:t>
            </a:r>
            <a:r>
              <a:rPr lang="ja-JP" altLang="en-US" sz="2800"/>
              <a:t>分くらい</a:t>
            </a:r>
            <a:r>
              <a:rPr lang="en-US" altLang="ja-JP" sz="2800"/>
              <a:t>)</a:t>
            </a:r>
            <a:endParaRPr kumimoji="1" lang="en-US" altLang="ja-JP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FCADE6-57E0-4573-93C5-4F27AFB11B53}"/>
              </a:ext>
            </a:extLst>
          </p:cNvPr>
          <p:cNvSpPr txBox="1"/>
          <p:nvPr/>
        </p:nvSpPr>
        <p:spPr>
          <a:xfrm>
            <a:off x="395536" y="4293096"/>
            <a:ext cx="457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docker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101393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556E15-5860-482F-AFE4-7F0844FAD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5951A-FA8D-4FE1-80D9-3B7BB659D7A4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C57E72-433E-4E22-8E9E-8836210D7155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99D6D9-F955-40EA-BEF0-2674F1C86420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F9CB11-353A-44F4-BA35-8FB206E38A8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5BBFDE-B62F-4F1D-BC53-CF3D8A22E73D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CB0665-BA31-4AE8-94D8-84467A7B3095}"/>
              </a:ext>
            </a:extLst>
          </p:cNvPr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4B2A4-1668-43B3-A64D-C9B5C415CEC3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40F2-8E5A-401C-BFE9-A89E51279B2D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48E7A1-87F4-4840-9484-439C3B9C5AC7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94E43B-8162-4A93-92AD-A7160C399CF5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602437-8A57-45C2-A9D0-FC397BB2ECFF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ED948-2862-424D-909C-BAAC611D31DD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B186AF-DD6C-442F-8E45-767517CA50BD}"/>
              </a:ext>
            </a:extLst>
          </p:cNvPr>
          <p:cNvSpPr/>
          <p:nvPr/>
        </p:nvSpPr>
        <p:spPr>
          <a:xfrm>
            <a:off x="31318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83B79-F7EC-469C-A7D9-1DB5305A1C43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7861EA-FC70-4804-B678-8DCB13BA0AA2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07272E-44EB-48FF-B5A2-620673FFFD77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8" name="Picture 2" descr="丸のマークのイラスト「○」">
            <a:extLst>
              <a:ext uri="{FF2B5EF4-FFF2-40B4-BE49-F238E27FC236}">
                <a16:creationId xmlns:a16="http://schemas.microsoft.com/office/drawing/2014/main" id="{89375DE8-1616-434B-AFF1-B827376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丸のマークのイラスト「○」">
            <a:extLst>
              <a:ext uri="{FF2B5EF4-FFF2-40B4-BE49-F238E27FC236}">
                <a16:creationId xmlns:a16="http://schemas.microsoft.com/office/drawing/2014/main" id="{C9A2F7C0-3E75-416E-A299-DDBC0891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E176C66A-0647-4FE1-A05F-7FDAF53D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EB392541-0992-41D1-A9F0-80A71251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2158DA-D97A-4DA7-BCE0-D6B615201694}"/>
              </a:ext>
            </a:extLst>
          </p:cNvPr>
          <p:cNvSpPr/>
          <p:nvPr/>
        </p:nvSpPr>
        <p:spPr>
          <a:xfrm>
            <a:off x="1691680" y="2996952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3" name="Picture 2" descr="丸のマークのイラスト「○」">
            <a:extLst>
              <a:ext uri="{FF2B5EF4-FFF2-40B4-BE49-F238E27FC236}">
                <a16:creationId xmlns:a16="http://schemas.microsoft.com/office/drawing/2014/main" id="{C5BA1C4C-83DD-4D3D-8693-3DA2AE0E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丸のマークのイラスト「○」">
            <a:extLst>
              <a:ext uri="{FF2B5EF4-FFF2-40B4-BE49-F238E27FC236}">
                <a16:creationId xmlns:a16="http://schemas.microsoft.com/office/drawing/2014/main" id="{9F286015-6E9D-404A-939E-DF50872D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丸のマークのイラスト「○」">
            <a:extLst>
              <a:ext uri="{FF2B5EF4-FFF2-40B4-BE49-F238E27FC236}">
                <a16:creationId xmlns:a16="http://schemas.microsoft.com/office/drawing/2014/main" id="{F8684F67-7E69-48EA-87F4-A869A382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丸のマークのイラスト「○」">
            <a:extLst>
              <a:ext uri="{FF2B5EF4-FFF2-40B4-BE49-F238E27FC236}">
                <a16:creationId xmlns:a16="http://schemas.microsoft.com/office/drawing/2014/main" id="{F1214504-1C5F-4306-B6F0-72501727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D1626C-3C1C-48B4-917B-2F462D57E374}"/>
              </a:ext>
            </a:extLst>
          </p:cNvPr>
          <p:cNvCxnSpPr/>
          <p:nvPr/>
        </p:nvCxnSpPr>
        <p:spPr>
          <a:xfrm>
            <a:off x="67322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丸のマークのイラスト「○」">
            <a:extLst>
              <a:ext uri="{FF2B5EF4-FFF2-40B4-BE49-F238E27FC236}">
                <a16:creationId xmlns:a16="http://schemas.microsoft.com/office/drawing/2014/main" id="{E4E0E09E-6B53-46F8-B3B3-F20A49AC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丸のマークのイラスト「○」">
            <a:extLst>
              <a:ext uri="{FF2B5EF4-FFF2-40B4-BE49-F238E27FC236}">
                <a16:creationId xmlns:a16="http://schemas.microsoft.com/office/drawing/2014/main" id="{A23AB5F3-BC79-4AB9-99DA-4F65E2443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丸のマークのイラスト「○」">
            <a:extLst>
              <a:ext uri="{FF2B5EF4-FFF2-40B4-BE49-F238E27FC236}">
                <a16:creationId xmlns:a16="http://schemas.microsoft.com/office/drawing/2014/main" id="{FADE31E2-6B26-4A7F-ABC2-29B8789A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丸のマークのイラスト「○」">
            <a:extLst>
              <a:ext uri="{FF2B5EF4-FFF2-40B4-BE49-F238E27FC236}">
                <a16:creationId xmlns:a16="http://schemas.microsoft.com/office/drawing/2014/main" id="{2B0F9688-E59A-44DE-BD1C-C87EEA8A5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7CCA866-2FF8-4F17-8111-AF614E6F23CA}"/>
              </a:ext>
            </a:extLst>
          </p:cNvPr>
          <p:cNvCxnSpPr/>
          <p:nvPr/>
        </p:nvCxnSpPr>
        <p:spPr>
          <a:xfrm>
            <a:off x="60121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FE2618D-8516-4698-B4A5-0E9C5B4E6A50}"/>
              </a:ext>
            </a:extLst>
          </p:cNvPr>
          <p:cNvCxnSpPr/>
          <p:nvPr/>
        </p:nvCxnSpPr>
        <p:spPr>
          <a:xfrm>
            <a:off x="529208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0504FF-7909-4A08-84BA-49B8EC8977C0}"/>
              </a:ext>
            </a:extLst>
          </p:cNvPr>
          <p:cNvCxnSpPr/>
          <p:nvPr/>
        </p:nvCxnSpPr>
        <p:spPr>
          <a:xfrm>
            <a:off x="457200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06688D2-FAF2-4F5A-8422-EBBAAD602C2F}"/>
              </a:ext>
            </a:extLst>
          </p:cNvPr>
          <p:cNvCxnSpPr/>
          <p:nvPr/>
        </p:nvCxnSpPr>
        <p:spPr>
          <a:xfrm>
            <a:off x="385192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BBA99CB-A2BC-4080-A8B1-5A177F2A0D2F}"/>
              </a:ext>
            </a:extLst>
          </p:cNvPr>
          <p:cNvCxnSpPr/>
          <p:nvPr/>
        </p:nvCxnSpPr>
        <p:spPr>
          <a:xfrm>
            <a:off x="31318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C891F01-C61F-43B7-AD7B-22855768E8EC}"/>
              </a:ext>
            </a:extLst>
          </p:cNvPr>
          <p:cNvCxnSpPr/>
          <p:nvPr/>
        </p:nvCxnSpPr>
        <p:spPr>
          <a:xfrm>
            <a:off x="24117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39883-6B3E-44FF-AF91-66F726E21F7B}"/>
              </a:ext>
            </a:extLst>
          </p:cNvPr>
          <p:cNvSpPr txBox="1"/>
          <p:nvPr/>
        </p:nvSpPr>
        <p:spPr>
          <a:xfrm>
            <a:off x="899592" y="414908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+</a:t>
            </a:r>
            <a:endParaRPr kumimoji="1" lang="ja-JP" altLang="en-US" sz="4000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442B3-F9B6-4F2E-89E0-16FA650CD280}"/>
              </a:ext>
            </a:extLst>
          </p:cNvPr>
          <p:cNvCxnSpPr/>
          <p:nvPr/>
        </p:nvCxnSpPr>
        <p:spPr>
          <a:xfrm>
            <a:off x="971600" y="5157192"/>
            <a:ext cx="64807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4D5304-BF43-4EA8-98D5-DFA0B64E6BDB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CF59169-88FD-48E2-9503-82844F8A8962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3D500F9-D2F5-48F9-BFA0-0FF62BBEFE08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08159D2-1004-410A-B71F-8EF7C87C6E60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AF6159D-EBC0-4497-9837-039FC930E744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D5595BC-023C-46AA-8E19-44B679ACB018}"/>
              </a:ext>
            </a:extLst>
          </p:cNvPr>
          <p:cNvSpPr/>
          <p:nvPr/>
        </p:nvSpPr>
        <p:spPr>
          <a:xfrm>
            <a:off x="31318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903663E-2F38-44A1-8F7C-DDC753A99CE7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EEF1738-CC2C-4D6B-8194-DB9E87F200E0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8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AC06CD2-5F43-4B5E-9EEE-E6EE6E2142AC}"/>
              </a:ext>
            </a:extLst>
          </p:cNvPr>
          <p:cNvSpPr txBox="1"/>
          <p:nvPr/>
        </p:nvSpPr>
        <p:spPr>
          <a:xfrm>
            <a:off x="611560" y="112474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そのまま全部足す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1F6DE12-C034-44AE-BD60-0791A6FC6EC8}"/>
              </a:ext>
            </a:extLst>
          </p:cNvPr>
          <p:cNvSpPr txBox="1"/>
          <p:nvPr/>
        </p:nvSpPr>
        <p:spPr>
          <a:xfrm>
            <a:off x="7489492" y="20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va</a:t>
            </a:r>
            <a:endParaRPr kumimoji="1" lang="ja-JP" altLang="en-US" sz="36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74F3088-140B-4113-9C1D-DEC92CCFA800}"/>
              </a:ext>
            </a:extLst>
          </p:cNvPr>
          <p:cNvSpPr txBox="1"/>
          <p:nvPr/>
        </p:nvSpPr>
        <p:spPr>
          <a:xfrm>
            <a:off x="7524328" y="41490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vb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10550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556E15-5860-482F-AFE4-7F0844FAD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5951A-FA8D-4FE1-80D9-3B7BB659D7A4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C57E72-433E-4E22-8E9E-8836210D7155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99D6D9-F955-40EA-BEF0-2674F1C86420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F9CB11-353A-44F4-BA35-8FB206E38A8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5BBFDE-B62F-4F1D-BC53-CF3D8A22E73D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CB0665-BA31-4AE8-94D8-84467A7B3095}"/>
              </a:ext>
            </a:extLst>
          </p:cNvPr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4B2A4-1668-43B3-A64D-C9B5C415CEC3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40F2-8E5A-401C-BFE9-A89E51279B2D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48E7A1-87F4-4840-9484-439C3B9C5AC7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94E43B-8162-4A93-92AD-A7160C399CF5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602437-8A57-45C2-A9D0-FC397BB2ECFF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ED948-2862-424D-909C-BAAC611D31DD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B186AF-DD6C-442F-8E45-767517CA50BD}"/>
              </a:ext>
            </a:extLst>
          </p:cNvPr>
          <p:cNvSpPr/>
          <p:nvPr/>
        </p:nvSpPr>
        <p:spPr>
          <a:xfrm>
            <a:off x="31318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83B79-F7EC-469C-A7D9-1DB5305A1C43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7861EA-FC70-4804-B678-8DCB13BA0AA2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07272E-44EB-48FF-B5A2-620673FFFD77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8" name="Picture 2" descr="丸のマークのイラスト「○」">
            <a:extLst>
              <a:ext uri="{FF2B5EF4-FFF2-40B4-BE49-F238E27FC236}">
                <a16:creationId xmlns:a16="http://schemas.microsoft.com/office/drawing/2014/main" id="{89375DE8-1616-434B-AFF1-B827376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丸のマークのイラスト「○」">
            <a:extLst>
              <a:ext uri="{FF2B5EF4-FFF2-40B4-BE49-F238E27FC236}">
                <a16:creationId xmlns:a16="http://schemas.microsoft.com/office/drawing/2014/main" id="{C9A2F7C0-3E75-416E-A299-DDBC0891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E176C66A-0647-4FE1-A05F-7FDAF53D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EB392541-0992-41D1-A9F0-80A71251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2158DA-D97A-4DA7-BCE0-D6B615201694}"/>
              </a:ext>
            </a:extLst>
          </p:cNvPr>
          <p:cNvSpPr/>
          <p:nvPr/>
        </p:nvSpPr>
        <p:spPr>
          <a:xfrm>
            <a:off x="1691680" y="2996952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5" name="Picture 2" descr="丸のマークのイラスト「○」">
            <a:extLst>
              <a:ext uri="{FF2B5EF4-FFF2-40B4-BE49-F238E27FC236}">
                <a16:creationId xmlns:a16="http://schemas.microsoft.com/office/drawing/2014/main" id="{F8684F67-7E69-48EA-87F4-A869A382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丸のマークのイラスト「○」">
            <a:extLst>
              <a:ext uri="{FF2B5EF4-FFF2-40B4-BE49-F238E27FC236}">
                <a16:creationId xmlns:a16="http://schemas.microsoft.com/office/drawing/2014/main" id="{F1214504-1C5F-4306-B6F0-72501727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D1626C-3C1C-48B4-917B-2F462D57E374}"/>
              </a:ext>
            </a:extLst>
          </p:cNvPr>
          <p:cNvCxnSpPr/>
          <p:nvPr/>
        </p:nvCxnSpPr>
        <p:spPr>
          <a:xfrm>
            <a:off x="67322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0504FF-7909-4A08-84BA-49B8EC8977C0}"/>
              </a:ext>
            </a:extLst>
          </p:cNvPr>
          <p:cNvCxnSpPr/>
          <p:nvPr/>
        </p:nvCxnSpPr>
        <p:spPr>
          <a:xfrm>
            <a:off x="457200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06688D2-FAF2-4F5A-8422-EBBAAD602C2F}"/>
              </a:ext>
            </a:extLst>
          </p:cNvPr>
          <p:cNvCxnSpPr/>
          <p:nvPr/>
        </p:nvCxnSpPr>
        <p:spPr>
          <a:xfrm>
            <a:off x="385192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BBA99CB-A2BC-4080-A8B1-5A177F2A0D2F}"/>
              </a:ext>
            </a:extLst>
          </p:cNvPr>
          <p:cNvCxnSpPr/>
          <p:nvPr/>
        </p:nvCxnSpPr>
        <p:spPr>
          <a:xfrm>
            <a:off x="31318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C891F01-C61F-43B7-AD7B-22855768E8EC}"/>
              </a:ext>
            </a:extLst>
          </p:cNvPr>
          <p:cNvCxnSpPr/>
          <p:nvPr/>
        </p:nvCxnSpPr>
        <p:spPr>
          <a:xfrm>
            <a:off x="24117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39883-6B3E-44FF-AF91-66F726E21F7B}"/>
              </a:ext>
            </a:extLst>
          </p:cNvPr>
          <p:cNvSpPr txBox="1"/>
          <p:nvPr/>
        </p:nvSpPr>
        <p:spPr>
          <a:xfrm>
            <a:off x="899592" y="414908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+</a:t>
            </a:r>
            <a:endParaRPr kumimoji="1" lang="ja-JP" altLang="en-US" sz="4000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442B3-F9B6-4F2E-89E0-16FA650CD280}"/>
              </a:ext>
            </a:extLst>
          </p:cNvPr>
          <p:cNvCxnSpPr/>
          <p:nvPr/>
        </p:nvCxnSpPr>
        <p:spPr>
          <a:xfrm>
            <a:off x="971600" y="5157192"/>
            <a:ext cx="64807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4D5304-BF43-4EA8-98D5-DFA0B64E6BDB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CF59169-88FD-48E2-9503-82844F8A8962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3D500F9-D2F5-48F9-BFA0-0FF62BBEFE08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08159D2-1004-410A-B71F-8EF7C87C6E60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AF6159D-EBC0-4497-9837-039FC930E744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D5595BC-023C-46AA-8E19-44B679ACB018}"/>
              </a:ext>
            </a:extLst>
          </p:cNvPr>
          <p:cNvSpPr/>
          <p:nvPr/>
        </p:nvSpPr>
        <p:spPr>
          <a:xfrm>
            <a:off x="313184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903663E-2F38-44A1-8F7C-DDC753A99CE7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EEF1738-CC2C-4D6B-8194-DB9E87F200E0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AC06CD2-5F43-4B5E-9EEE-E6EE6E2142AC}"/>
              </a:ext>
            </a:extLst>
          </p:cNvPr>
          <p:cNvSpPr txBox="1"/>
          <p:nvPr/>
        </p:nvSpPr>
        <p:spPr>
          <a:xfrm>
            <a:off x="467544" y="836712"/>
            <a:ext cx="803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Inactive</a:t>
            </a:r>
            <a:r>
              <a:rPr lang="ja-JP" altLang="en-US" sz="2800" dirty="0"/>
              <a:t>な場所は</a:t>
            </a:r>
            <a:r>
              <a:rPr lang="ja-JP" altLang="en-US" sz="2800" dirty="0">
                <a:solidFill>
                  <a:srgbClr val="FF0000"/>
                </a:solidFill>
              </a:rPr>
              <a:t>ゼロクリア</a:t>
            </a:r>
            <a:r>
              <a:rPr lang="ja-JP" altLang="en-US" sz="2800" dirty="0"/>
              <a:t> </a:t>
            </a:r>
            <a:r>
              <a:rPr lang="en-US" altLang="ja-JP" sz="2800" dirty="0"/>
              <a:t>(</a:t>
            </a:r>
            <a:r>
              <a:rPr lang="en-US" altLang="ja-JP" sz="2800" dirty="0">
                <a:solidFill>
                  <a:srgbClr val="011893"/>
                </a:solidFill>
              </a:rPr>
              <a:t>zeroing predication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B4D1746-2978-449A-8931-B2D35B221037}"/>
              </a:ext>
            </a:extLst>
          </p:cNvPr>
          <p:cNvCxnSpPr/>
          <p:nvPr/>
        </p:nvCxnSpPr>
        <p:spPr>
          <a:xfrm>
            <a:off x="529208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バツのマークのイラスト「×」">
            <a:extLst>
              <a:ext uri="{FF2B5EF4-FFF2-40B4-BE49-F238E27FC236}">
                <a16:creationId xmlns:a16="http://schemas.microsoft.com/office/drawing/2014/main" id="{EC5D06E7-2E7E-4889-A7DC-164CE2CE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バツのマークのイラスト「×」">
            <a:extLst>
              <a:ext uri="{FF2B5EF4-FFF2-40B4-BE49-F238E27FC236}">
                <a16:creationId xmlns:a16="http://schemas.microsoft.com/office/drawing/2014/main" id="{979631FF-F0A1-4269-8E10-405616D8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バツのマークのイラスト「×」">
            <a:extLst>
              <a:ext uri="{FF2B5EF4-FFF2-40B4-BE49-F238E27FC236}">
                <a16:creationId xmlns:a16="http://schemas.microsoft.com/office/drawing/2014/main" id="{BBF1C2C0-DFE4-4806-9B94-1C5AD34B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5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バツのマークのイラスト「×」">
            <a:extLst>
              <a:ext uri="{FF2B5EF4-FFF2-40B4-BE49-F238E27FC236}">
                <a16:creationId xmlns:a16="http://schemas.microsoft.com/office/drawing/2014/main" id="{DAACD377-1A7E-4A99-AB24-588EDAE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7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バツのマークのイラスト「×」">
            <a:extLst>
              <a:ext uri="{FF2B5EF4-FFF2-40B4-BE49-F238E27FC236}">
                <a16:creationId xmlns:a16="http://schemas.microsoft.com/office/drawing/2014/main" id="{27DD990D-557F-4859-83ED-54366544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バツのマークのイラスト「×」">
            <a:extLst>
              <a:ext uri="{FF2B5EF4-FFF2-40B4-BE49-F238E27FC236}">
                <a16:creationId xmlns:a16="http://schemas.microsoft.com/office/drawing/2014/main" id="{2FAFFC4C-8A4F-4DA4-93DE-A3F1A4D3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9180BD9-CE26-4A57-BD31-090CFE92C586}"/>
              </a:ext>
            </a:extLst>
          </p:cNvPr>
          <p:cNvSpPr txBox="1"/>
          <p:nvPr/>
        </p:nvSpPr>
        <p:spPr>
          <a:xfrm>
            <a:off x="7489492" y="20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va</a:t>
            </a:r>
            <a:endParaRPr kumimoji="1" lang="ja-JP" altLang="en-US" sz="36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0E95E51-D65B-47D5-A274-9BBC2A0A885B}"/>
              </a:ext>
            </a:extLst>
          </p:cNvPr>
          <p:cNvSpPr txBox="1"/>
          <p:nvPr/>
        </p:nvSpPr>
        <p:spPr>
          <a:xfrm>
            <a:off x="7524328" y="41490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vb</a:t>
            </a:r>
            <a:endParaRPr kumimoji="1" lang="ja-JP" altLang="en-US" sz="3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DEA8429-7848-4647-818C-74A337639A73}"/>
              </a:ext>
            </a:extLst>
          </p:cNvPr>
          <p:cNvSpPr txBox="1"/>
          <p:nvPr/>
        </p:nvSpPr>
        <p:spPr>
          <a:xfrm>
            <a:off x="467544" y="1340768"/>
            <a:ext cx="79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svadd_f64_</a:t>
            </a:r>
            <a:r>
              <a:rPr lang="ja-JP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lang="ja-JP" altLang="en-US" sz="2400" dirty="0">
                <a:latin typeface="Consolas" panose="020B0609020204030204" pitchFamily="49" charset="0"/>
              </a:rPr>
              <a:t>(svptrue_pat_b64(SV_VL2), va, vb)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944A3D2-BAA6-4AE8-8DC6-69B344FD2977}"/>
              </a:ext>
            </a:extLst>
          </p:cNvPr>
          <p:cNvCxnSpPr/>
          <p:nvPr/>
        </p:nvCxnSpPr>
        <p:spPr>
          <a:xfrm>
            <a:off x="60121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44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556E15-5860-482F-AFE4-7F0844FAD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組み込み関数編 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D5951A-FA8D-4FE1-80D9-3B7BB659D7A4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C57E72-433E-4E22-8E9E-8836210D7155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99D6D9-F955-40EA-BEF0-2674F1C86420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F9CB11-353A-44F4-BA35-8FB206E38A8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5BBFDE-B62F-4F1D-BC53-CF3D8A22E73D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CB0665-BA31-4AE8-94D8-84467A7B3095}"/>
              </a:ext>
            </a:extLst>
          </p:cNvPr>
          <p:cNvSpPr/>
          <p:nvPr/>
        </p:nvSpPr>
        <p:spPr>
          <a:xfrm>
            <a:off x="31318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4B2A4-1668-43B3-A64D-C9B5C415CEC3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D1040F2-8E5A-401C-BFE9-A89E51279B2D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48E7A1-87F4-4840-9484-439C3B9C5AC7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294E43B-8162-4A93-92AD-A7160C399CF5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602437-8A57-45C2-A9D0-FC397BB2ECFF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DED948-2862-424D-909C-BAAC611D31DD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8B186AF-DD6C-442F-8E45-767517CA50BD}"/>
              </a:ext>
            </a:extLst>
          </p:cNvPr>
          <p:cNvSpPr/>
          <p:nvPr/>
        </p:nvSpPr>
        <p:spPr>
          <a:xfrm>
            <a:off x="313184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CD83B79-F7EC-469C-A7D9-1DB5305A1C43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7861EA-FC70-4804-B678-8DCB13BA0AA2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307272E-44EB-48FF-B5A2-620673FFFD77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48" name="Picture 2" descr="丸のマークのイラスト「○」">
            <a:extLst>
              <a:ext uri="{FF2B5EF4-FFF2-40B4-BE49-F238E27FC236}">
                <a16:creationId xmlns:a16="http://schemas.microsoft.com/office/drawing/2014/main" id="{89375DE8-1616-434B-AFF1-B827376B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1862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丸のマークのイラスト「○」">
            <a:extLst>
              <a:ext uri="{FF2B5EF4-FFF2-40B4-BE49-F238E27FC236}">
                <a16:creationId xmlns:a16="http://schemas.microsoft.com/office/drawing/2014/main" id="{C9A2F7C0-3E75-416E-A299-DDBC08913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丸のマークのイラスト「○」">
            <a:extLst>
              <a:ext uri="{FF2B5EF4-FFF2-40B4-BE49-F238E27FC236}">
                <a16:creationId xmlns:a16="http://schemas.microsoft.com/office/drawing/2014/main" id="{E176C66A-0647-4FE1-A05F-7FDAF53D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丸のマークのイラスト「○」">
            <a:extLst>
              <a:ext uri="{FF2B5EF4-FFF2-40B4-BE49-F238E27FC236}">
                <a16:creationId xmlns:a16="http://schemas.microsoft.com/office/drawing/2014/main" id="{EB392541-0992-41D1-A9F0-80A712512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72158DA-D97A-4DA7-BCE0-D6B615201694}"/>
              </a:ext>
            </a:extLst>
          </p:cNvPr>
          <p:cNvSpPr/>
          <p:nvPr/>
        </p:nvSpPr>
        <p:spPr>
          <a:xfrm>
            <a:off x="1691680" y="2996952"/>
            <a:ext cx="57606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5" name="Picture 2" descr="丸のマークのイラスト「○」">
            <a:extLst>
              <a:ext uri="{FF2B5EF4-FFF2-40B4-BE49-F238E27FC236}">
                <a16:creationId xmlns:a16="http://schemas.microsoft.com/office/drawing/2014/main" id="{F8684F67-7E69-48EA-87F4-A869A382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丸のマークのイラスト「○」">
            <a:extLst>
              <a:ext uri="{FF2B5EF4-FFF2-40B4-BE49-F238E27FC236}">
                <a16:creationId xmlns:a16="http://schemas.microsoft.com/office/drawing/2014/main" id="{F1214504-1C5F-4306-B6F0-72501727F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0689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BD1626C-3C1C-48B4-917B-2F462D57E374}"/>
              </a:ext>
            </a:extLst>
          </p:cNvPr>
          <p:cNvCxnSpPr/>
          <p:nvPr/>
        </p:nvCxnSpPr>
        <p:spPr>
          <a:xfrm>
            <a:off x="67322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0504FF-7909-4A08-84BA-49B8EC8977C0}"/>
              </a:ext>
            </a:extLst>
          </p:cNvPr>
          <p:cNvCxnSpPr/>
          <p:nvPr/>
        </p:nvCxnSpPr>
        <p:spPr>
          <a:xfrm>
            <a:off x="457200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06688D2-FAF2-4F5A-8422-EBBAAD602C2F}"/>
              </a:ext>
            </a:extLst>
          </p:cNvPr>
          <p:cNvCxnSpPr/>
          <p:nvPr/>
        </p:nvCxnSpPr>
        <p:spPr>
          <a:xfrm>
            <a:off x="385192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BBA99CB-A2BC-4080-A8B1-5A177F2A0D2F}"/>
              </a:ext>
            </a:extLst>
          </p:cNvPr>
          <p:cNvCxnSpPr/>
          <p:nvPr/>
        </p:nvCxnSpPr>
        <p:spPr>
          <a:xfrm>
            <a:off x="313184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C891F01-C61F-43B7-AD7B-22855768E8EC}"/>
              </a:ext>
            </a:extLst>
          </p:cNvPr>
          <p:cNvCxnSpPr/>
          <p:nvPr/>
        </p:nvCxnSpPr>
        <p:spPr>
          <a:xfrm>
            <a:off x="24117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A939883-6B3E-44FF-AF91-66F726E21F7B}"/>
              </a:ext>
            </a:extLst>
          </p:cNvPr>
          <p:cNvSpPr txBox="1"/>
          <p:nvPr/>
        </p:nvSpPr>
        <p:spPr>
          <a:xfrm>
            <a:off x="899592" y="4149080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+</a:t>
            </a:r>
            <a:endParaRPr kumimoji="1" lang="ja-JP" altLang="en-US" sz="4000" dirty="0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442B3-F9B6-4F2E-89E0-16FA650CD280}"/>
              </a:ext>
            </a:extLst>
          </p:cNvPr>
          <p:cNvCxnSpPr/>
          <p:nvPr/>
        </p:nvCxnSpPr>
        <p:spPr>
          <a:xfrm>
            <a:off x="971600" y="5157192"/>
            <a:ext cx="648072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4D5304-BF43-4EA8-98D5-DFA0B64E6BDB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CF59169-88FD-48E2-9503-82844F8A8962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AC06CD2-5F43-4B5E-9EEE-E6EE6E2142AC}"/>
              </a:ext>
            </a:extLst>
          </p:cNvPr>
          <p:cNvSpPr txBox="1"/>
          <p:nvPr/>
        </p:nvSpPr>
        <p:spPr>
          <a:xfrm>
            <a:off x="467544" y="836712"/>
            <a:ext cx="7080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Inactive</a:t>
            </a:r>
            <a:r>
              <a:rPr lang="ja-JP" altLang="en-US" sz="2800" dirty="0"/>
              <a:t>な場所は</a:t>
            </a:r>
            <a:r>
              <a:rPr lang="ja-JP" altLang="en-US" sz="2800" dirty="0">
                <a:solidFill>
                  <a:srgbClr val="FF0000"/>
                </a:solidFill>
              </a:rPr>
              <a:t>透過</a:t>
            </a:r>
            <a:r>
              <a:rPr lang="ja-JP" altLang="en-US" sz="2800" dirty="0"/>
              <a:t> </a:t>
            </a:r>
            <a:r>
              <a:rPr lang="en-US" altLang="ja-JP" sz="2800" dirty="0"/>
              <a:t>(</a:t>
            </a:r>
            <a:r>
              <a:rPr lang="en-US" altLang="ja-JP" sz="2800" dirty="0">
                <a:solidFill>
                  <a:srgbClr val="011893"/>
                </a:solidFill>
              </a:rPr>
              <a:t>merging predication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B4D1746-2978-449A-8931-B2D35B221037}"/>
              </a:ext>
            </a:extLst>
          </p:cNvPr>
          <p:cNvCxnSpPr/>
          <p:nvPr/>
        </p:nvCxnSpPr>
        <p:spPr>
          <a:xfrm>
            <a:off x="529208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バツのマークのイラスト「×」">
            <a:extLst>
              <a:ext uri="{FF2B5EF4-FFF2-40B4-BE49-F238E27FC236}">
                <a16:creationId xmlns:a16="http://schemas.microsoft.com/office/drawing/2014/main" id="{EC5D06E7-2E7E-4889-A7DC-164CE2CE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バツのマークのイラスト「×」">
            <a:extLst>
              <a:ext uri="{FF2B5EF4-FFF2-40B4-BE49-F238E27FC236}">
                <a16:creationId xmlns:a16="http://schemas.microsoft.com/office/drawing/2014/main" id="{979631FF-F0A1-4269-8E10-405616D8D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バツのマークのイラスト「×」">
            <a:extLst>
              <a:ext uri="{FF2B5EF4-FFF2-40B4-BE49-F238E27FC236}">
                <a16:creationId xmlns:a16="http://schemas.microsoft.com/office/drawing/2014/main" id="{BBF1C2C0-DFE4-4806-9B94-1C5AD34B5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5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バツのマークのイラスト「×」">
            <a:extLst>
              <a:ext uri="{FF2B5EF4-FFF2-40B4-BE49-F238E27FC236}">
                <a16:creationId xmlns:a16="http://schemas.microsoft.com/office/drawing/2014/main" id="{DAACD377-1A7E-4A99-AB24-588EDAE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7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バツのマークのイラスト「×」">
            <a:extLst>
              <a:ext uri="{FF2B5EF4-FFF2-40B4-BE49-F238E27FC236}">
                <a16:creationId xmlns:a16="http://schemas.microsoft.com/office/drawing/2014/main" id="{27DD990D-557F-4859-83ED-54366544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9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4" descr="バツのマークのイラスト「×」">
            <a:extLst>
              <a:ext uri="{FF2B5EF4-FFF2-40B4-BE49-F238E27FC236}">
                <a16:creationId xmlns:a16="http://schemas.microsoft.com/office/drawing/2014/main" id="{2FAFFC4C-8A4F-4DA4-93DE-A3F1A4D3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15" y="30404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9180BD9-CE26-4A57-BD31-090CFE92C586}"/>
              </a:ext>
            </a:extLst>
          </p:cNvPr>
          <p:cNvSpPr txBox="1"/>
          <p:nvPr/>
        </p:nvSpPr>
        <p:spPr>
          <a:xfrm>
            <a:off x="7489492" y="2014967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va</a:t>
            </a:r>
            <a:endParaRPr kumimoji="1" lang="ja-JP" altLang="en-US" sz="36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0E95E51-D65B-47D5-A274-9BBC2A0A885B}"/>
              </a:ext>
            </a:extLst>
          </p:cNvPr>
          <p:cNvSpPr txBox="1"/>
          <p:nvPr/>
        </p:nvSpPr>
        <p:spPr>
          <a:xfrm>
            <a:off x="7524328" y="4149080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/>
              <a:t>vb</a:t>
            </a:r>
            <a:endParaRPr kumimoji="1" lang="ja-JP" altLang="en-US" sz="3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DEA8429-7848-4647-818C-74A337639A73}"/>
              </a:ext>
            </a:extLst>
          </p:cNvPr>
          <p:cNvSpPr txBox="1"/>
          <p:nvPr/>
        </p:nvSpPr>
        <p:spPr>
          <a:xfrm>
            <a:off x="467544" y="1340768"/>
            <a:ext cx="79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svadd_f64_</a:t>
            </a:r>
            <a:r>
              <a:rPr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ja-JP" altLang="en-US" sz="2400" dirty="0">
                <a:latin typeface="Consolas" panose="020B0609020204030204" pitchFamily="49" charset="0"/>
              </a:rPr>
              <a:t>(svptrue_pat_b64(SV_VL2), va, vb)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E91B28F-B938-429F-81D8-083E35D98441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603E052-D460-4A0C-BC7A-A2A7F0E6B2E4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2BE97C8-ED1E-4D62-BF9D-93A8AC08080B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E9867CA-4BD7-48B8-8E3A-8107190C56CD}"/>
              </a:ext>
            </a:extLst>
          </p:cNvPr>
          <p:cNvSpPr/>
          <p:nvPr/>
        </p:nvSpPr>
        <p:spPr>
          <a:xfrm>
            <a:off x="313184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8EB85ED-A11E-4309-AECB-5272F8785A2A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AE286AD-92B7-4448-9B24-EF0462F6C5D6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5CFBA75B-B240-42B2-97F8-1F233E64BE26}"/>
              </a:ext>
            </a:extLst>
          </p:cNvPr>
          <p:cNvCxnSpPr/>
          <p:nvPr/>
        </p:nvCxnSpPr>
        <p:spPr>
          <a:xfrm>
            <a:off x="6012160" y="2996952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43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076DF-8D78-4A99-A2BC-D9867A2D5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(1)</a:t>
            </a:r>
            <a:r>
              <a:rPr kumimoji="1" lang="ja-JP" altLang="en-US" dirty="0"/>
              <a:t>：呼び出し規約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2139D9-E438-440D-B77A-B097BE26D5A1}"/>
              </a:ext>
            </a:extLst>
          </p:cNvPr>
          <p:cNvSpPr txBox="1"/>
          <p:nvPr/>
        </p:nvSpPr>
        <p:spPr>
          <a:xfrm>
            <a:off x="611560" y="98072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ABI (Application Binary Interface)</a:t>
            </a:r>
            <a:r>
              <a:rPr kumimoji="1" lang="ja-JP" altLang="en-US" sz="2400"/>
              <a:t>が定めるものの一つ</a:t>
            </a:r>
            <a:endParaRPr kumimoji="1" lang="en-US" altLang="ja-JP" sz="2400"/>
          </a:p>
          <a:p>
            <a:r>
              <a:rPr kumimoji="1" lang="ja-JP" altLang="en-US" sz="2400"/>
              <a:t>関数を呼び出す時、引数をどうやって渡すか、返り値をどう返すかを定める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D296C4-24B2-47C8-BE05-56642200E8CC}"/>
              </a:ext>
            </a:extLst>
          </p:cNvPr>
          <p:cNvSpPr txBox="1"/>
          <p:nvPr/>
        </p:nvSpPr>
        <p:spPr>
          <a:xfrm>
            <a:off x="251520" y="2780928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>
                <a:latin typeface="Consolas" panose="020B0609020204030204" pitchFamily="49" charset="0"/>
              </a:rPr>
              <a:t>int f(int i){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  return i + 1;</a:t>
            </a:r>
          </a:p>
          <a:p>
            <a:r>
              <a:rPr lang="ja-JP" altLang="en-US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7E8204-CD74-4E59-ACBC-8F46075835FA}"/>
              </a:ext>
            </a:extLst>
          </p:cNvPr>
          <p:cNvSpPr txBox="1"/>
          <p:nvPr/>
        </p:nvSpPr>
        <p:spPr>
          <a:xfrm>
            <a:off x="3635896" y="2780928"/>
            <a:ext cx="5256584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struct Code : Xbyak_aarch64::</a:t>
            </a:r>
            <a:r>
              <a:rPr lang="en-US" altLang="ja-JP" sz="2400" dirty="0" err="1">
                <a:latin typeface="Consolas" panose="020B0609020204030204" pitchFamily="49" charset="0"/>
              </a:rPr>
              <a:t>CodeGenerator</a:t>
            </a:r>
            <a:r>
              <a:rPr lang="en-US" altLang="ja-JP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Code() {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  add(w0, w0, 1);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  ret();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};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A046DE-5CA4-47FD-8736-C5ECF9F03497}"/>
              </a:ext>
            </a:extLst>
          </p:cNvPr>
          <p:cNvSpPr txBox="1"/>
          <p:nvPr/>
        </p:nvSpPr>
        <p:spPr>
          <a:xfrm>
            <a:off x="395536" y="23488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こんな関数を作りたい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4194C7-4E65-4F29-8574-BFEB388EC91B}"/>
              </a:ext>
            </a:extLst>
          </p:cNvPr>
          <p:cNvSpPr txBox="1"/>
          <p:nvPr/>
        </p:nvSpPr>
        <p:spPr>
          <a:xfrm>
            <a:off x="5004048" y="234888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Xbyak</a:t>
            </a:r>
            <a:r>
              <a:rPr kumimoji="1" lang="ja-JP" altLang="en-US"/>
              <a:t>ではこう書く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890F1C-897F-4B43-8B16-BE0981826E6A}"/>
              </a:ext>
            </a:extLst>
          </p:cNvPr>
          <p:cNvSpPr txBox="1"/>
          <p:nvPr/>
        </p:nvSpPr>
        <p:spPr>
          <a:xfrm>
            <a:off x="323528" y="5733256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整数の第一引数が</a:t>
            </a:r>
            <a:r>
              <a:rPr lang="ja-JP" altLang="en-US" sz="2400" dirty="0"/>
              <a:t>レジスタ</a:t>
            </a:r>
            <a:r>
              <a:rPr lang="en-US" altLang="ja-JP" sz="2400" dirty="0"/>
              <a:t>w0</a:t>
            </a:r>
            <a:r>
              <a:rPr lang="ja-JP" altLang="en-US" sz="2400" dirty="0"/>
              <a:t>に渡され、返り値を</a:t>
            </a:r>
            <a:r>
              <a:rPr lang="en-US" altLang="ja-JP" sz="2400" dirty="0"/>
              <a:t>w0</a:t>
            </a:r>
            <a:r>
              <a:rPr lang="ja-JP" altLang="en-US" sz="2400" dirty="0"/>
              <a:t>に入れて</a:t>
            </a:r>
            <a:r>
              <a:rPr lang="en-US" altLang="ja-JP" sz="2400" dirty="0"/>
              <a:t>ret</a:t>
            </a:r>
            <a:r>
              <a:rPr lang="ja-JP" altLang="en-US" sz="2400" dirty="0"/>
              <a:t>することを知っている必要がある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0861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B25C511-91EF-4648-A758-F5D49FC2F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(2)</a:t>
            </a:r>
            <a:r>
              <a:rPr kumimoji="1" lang="ja-JP" altLang="en-US" dirty="0"/>
              <a:t>：ダンプの確認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DA8538-A9D9-4D2A-BA1A-DF6945A6FCD3}"/>
              </a:ext>
            </a:extLst>
          </p:cNvPr>
          <p:cNvSpPr txBox="1"/>
          <p:nvPr/>
        </p:nvSpPr>
        <p:spPr>
          <a:xfrm>
            <a:off x="179512" y="1268760"/>
            <a:ext cx="884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Xbyak</a:t>
            </a:r>
            <a:r>
              <a:rPr kumimoji="1" lang="ja-JP" altLang="en-US" sz="2000" dirty="0"/>
              <a:t>のコードは動的に作られるため、実行時までアセンブリがわからない</a:t>
            </a:r>
            <a:endParaRPr kumimoji="1" lang="en-US" altLang="ja-JP" sz="2000" dirty="0"/>
          </a:p>
          <a:p>
            <a:r>
              <a:rPr lang="ja-JP" altLang="en-US" sz="2000" dirty="0"/>
              <a:t>→ </a:t>
            </a:r>
            <a:r>
              <a:rPr kumimoji="1" lang="ja-JP" altLang="en-US" sz="2000" dirty="0"/>
              <a:t>実行時</a:t>
            </a:r>
            <a:r>
              <a:rPr lang="ja-JP" altLang="en-US" sz="2000" dirty="0"/>
              <a:t>のコードをダンプし、逆アセンブルすることでデバッグする</a:t>
            </a: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395B1A-9D64-42C8-A641-BFBB19FD449E}"/>
              </a:ext>
            </a:extLst>
          </p:cNvPr>
          <p:cNvSpPr txBox="1"/>
          <p:nvPr/>
        </p:nvSpPr>
        <p:spPr>
          <a:xfrm>
            <a:off x="179512" y="2276872"/>
            <a:ext cx="576064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#include &lt;</a:t>
            </a:r>
            <a:r>
              <a:rPr lang="en-US" altLang="ja-JP" dirty="0" err="1">
                <a:latin typeface="Consolas" panose="020B0609020204030204" pitchFamily="49" charset="0"/>
              </a:rPr>
              <a:t>cstdio</a:t>
            </a:r>
            <a:r>
              <a:rPr lang="en-US" altLang="ja-JP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#include &lt;xbyak_aarch64/xbyak_aarch64.h&gt;</a:t>
            </a:r>
          </a:p>
          <a:p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struct Code : Xbyak_aarch64::</a:t>
            </a:r>
            <a:r>
              <a:rPr lang="en-US" altLang="ja-JP" dirty="0" err="1">
                <a:latin typeface="Consolas" panose="020B0609020204030204" pitchFamily="49" charset="0"/>
              </a:rPr>
              <a:t>CodeGenerator</a:t>
            </a:r>
            <a:r>
              <a:rPr lang="en-US" altLang="ja-JP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Code() 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  mov(w0, 1);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  ret();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void dump(const char *filename) {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  FILE *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fp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=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fopen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(filename, "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wb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fwrite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getCode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(), 1,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getSize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(), </a:t>
            </a:r>
            <a:r>
              <a:rPr lang="en-US" altLang="ja-JP" dirty="0" err="1">
                <a:solidFill>
                  <a:srgbClr val="011893"/>
                </a:solidFill>
                <a:latin typeface="Consolas" panose="020B0609020204030204" pitchFamily="49" charset="0"/>
              </a:rPr>
              <a:t>fp</a:t>
            </a:r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ja-JP" dirty="0">
                <a:solidFill>
                  <a:srgbClr val="011893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};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02B0C791-B786-447B-B9A4-A44E5E903ACF}"/>
              </a:ext>
            </a:extLst>
          </p:cNvPr>
          <p:cNvSpPr/>
          <p:nvPr/>
        </p:nvSpPr>
        <p:spPr>
          <a:xfrm>
            <a:off x="5652120" y="4797152"/>
            <a:ext cx="216024" cy="108012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441226-8893-4DE5-956B-D4BBA736192F}"/>
              </a:ext>
            </a:extLst>
          </p:cNvPr>
          <p:cNvSpPr txBox="1"/>
          <p:nvPr/>
        </p:nvSpPr>
        <p:spPr>
          <a:xfrm>
            <a:off x="6084168" y="465313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ファイル名を受け取り</a:t>
            </a:r>
            <a:endParaRPr lang="en-US" altLang="ja-JP" dirty="0"/>
          </a:p>
          <a:p>
            <a:r>
              <a:rPr lang="ja-JP" altLang="en-US" dirty="0"/>
              <a:t>機械語バイナリを保存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114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18F1B2-AE59-4219-A1CE-F99523B8C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(2)</a:t>
            </a:r>
            <a:r>
              <a:rPr kumimoji="1" lang="ja-JP" altLang="en-US" dirty="0"/>
              <a:t>：ダンプの確認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B207E2-9254-4240-8957-3006DCE461A0}"/>
              </a:ext>
            </a:extLst>
          </p:cNvPr>
          <p:cNvSpPr txBox="1"/>
          <p:nvPr/>
        </p:nvSpPr>
        <p:spPr>
          <a:xfrm>
            <a:off x="251520" y="1268760"/>
            <a:ext cx="502044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Code c;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auto f = </a:t>
            </a:r>
            <a:r>
              <a:rPr lang="en-US" altLang="ja-JP" dirty="0" err="1">
                <a:latin typeface="Consolas" panose="020B0609020204030204" pitchFamily="49" charset="0"/>
              </a:rPr>
              <a:t>c.getCode</a:t>
            </a:r>
            <a:r>
              <a:rPr lang="en-US" altLang="ja-JP" dirty="0">
                <a:latin typeface="Consolas" panose="020B0609020204030204" pitchFamily="49" charset="0"/>
              </a:rPr>
              <a:t>&lt;int (*)(int)&gt;();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en-US" altLang="ja-JP" dirty="0" err="1">
                <a:latin typeface="Consolas" panose="020B0609020204030204" pitchFamily="49" charset="0"/>
              </a:rPr>
              <a:t>c.ready</a:t>
            </a:r>
            <a:r>
              <a:rPr lang="en-US" altLang="ja-JP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c.dump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xbyak.dump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  </a:t>
            </a:r>
            <a:r>
              <a:rPr lang="en-US" altLang="ja-JP" dirty="0" err="1">
                <a:latin typeface="Consolas" panose="020B0609020204030204" pitchFamily="49" charset="0"/>
              </a:rPr>
              <a:t>printf</a:t>
            </a:r>
            <a:r>
              <a:rPr lang="en-US" altLang="ja-JP" dirty="0">
                <a:latin typeface="Consolas" panose="020B0609020204030204" pitchFamily="49" charset="0"/>
              </a:rPr>
              <a:t>("%d\</a:t>
            </a:r>
            <a:r>
              <a:rPr lang="en-US" altLang="ja-JP" dirty="0" err="1">
                <a:latin typeface="Consolas" panose="020B0609020204030204" pitchFamily="49" charset="0"/>
              </a:rPr>
              <a:t>n",f</a:t>
            </a:r>
            <a:r>
              <a:rPr lang="en-US" altLang="ja-JP" dirty="0">
                <a:latin typeface="Consolas" panose="020B0609020204030204" pitchFamily="49" charset="0"/>
              </a:rPr>
              <a:t>(10));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8A9CCE-C99F-4166-93F4-9A1465CF9B6A}"/>
              </a:ext>
            </a:extLst>
          </p:cNvPr>
          <p:cNvSpPr txBox="1"/>
          <p:nvPr/>
        </p:nvSpPr>
        <p:spPr>
          <a:xfrm>
            <a:off x="5652120" y="2204864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ここでダンプを</a:t>
            </a:r>
            <a:r>
              <a:rPr kumimoji="1" lang="en-US" altLang="ja-JP" dirty="0" err="1"/>
              <a:t>xbyak.dump</a:t>
            </a:r>
            <a:endParaRPr kumimoji="1" lang="en-US" altLang="ja-JP" dirty="0"/>
          </a:p>
          <a:p>
            <a:r>
              <a:rPr kumimoji="1" lang="ja-JP" altLang="en-US" dirty="0"/>
              <a:t>という</a:t>
            </a:r>
            <a:r>
              <a:rPr lang="ja-JP" altLang="en-US" dirty="0"/>
              <a:t>名前で保存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C20DB0-5489-4172-B103-4A0FF72F627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263590" y="2512741"/>
            <a:ext cx="2388530" cy="15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669700-CE80-47DE-B77D-087C205A7335}"/>
              </a:ext>
            </a:extLst>
          </p:cNvPr>
          <p:cNvSpPr txBox="1"/>
          <p:nvPr/>
        </p:nvSpPr>
        <p:spPr>
          <a:xfrm>
            <a:off x="251520" y="357301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実行すると</a:t>
            </a:r>
            <a:r>
              <a:rPr kumimoji="1" lang="en-US" altLang="ja-JP" dirty="0" err="1"/>
              <a:t>xbyak.dump</a:t>
            </a:r>
            <a:r>
              <a:rPr kumimoji="1" lang="ja-JP" altLang="en-US" dirty="0"/>
              <a:t>ができるので、</a:t>
            </a:r>
            <a:r>
              <a:rPr kumimoji="1" lang="en-US" altLang="ja-JP" dirty="0" err="1"/>
              <a:t>objdump</a:t>
            </a:r>
            <a:r>
              <a:rPr kumimoji="1" lang="ja-JP" altLang="en-US" dirty="0"/>
              <a:t>で逆アセンブル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A41D46-0BAC-469B-A1E3-860B9AA8CA7D}"/>
              </a:ext>
            </a:extLst>
          </p:cNvPr>
          <p:cNvSpPr txBox="1"/>
          <p:nvPr/>
        </p:nvSpPr>
        <p:spPr>
          <a:xfrm>
            <a:off x="323528" y="4149080"/>
            <a:ext cx="720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$ </a:t>
            </a:r>
            <a:r>
              <a:rPr lang="ja-JP" altLang="en-US" dirty="0"/>
              <a:t>a</a:t>
            </a:r>
            <a:r>
              <a:rPr lang="ja-JP" altLang="en-US" dirty="0">
                <a:solidFill>
                  <a:srgbClr val="011893"/>
                </a:solidFill>
              </a:rPr>
              <a:t>arch64-linux-gnu-objdump -D -maarch64 -b binary -d </a:t>
            </a:r>
            <a:r>
              <a:rPr lang="en-US" altLang="ja-JP" dirty="0" err="1"/>
              <a:t>xbyak.dump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866B26-617C-46CD-987C-AE9E5F152F5D}"/>
              </a:ext>
            </a:extLst>
          </p:cNvPr>
          <p:cNvSpPr txBox="1"/>
          <p:nvPr/>
        </p:nvSpPr>
        <p:spPr>
          <a:xfrm>
            <a:off x="251520" y="5445224"/>
            <a:ext cx="77048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0000000000000000 &lt;.data&gt;: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0:   52800020        mov     w0, #0x1        // #1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4:   d65f03c0        ret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AD237AD-5F63-4E35-A802-838706931DF5}"/>
              </a:ext>
            </a:extLst>
          </p:cNvPr>
          <p:cNvCxnSpPr/>
          <p:nvPr/>
        </p:nvCxnSpPr>
        <p:spPr>
          <a:xfrm>
            <a:off x="611560" y="4653136"/>
            <a:ext cx="547260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3FBC72-F092-48AE-B9AB-E68BBF45F5E5}"/>
              </a:ext>
            </a:extLst>
          </p:cNvPr>
          <p:cNvSpPr txBox="1"/>
          <p:nvPr/>
        </p:nvSpPr>
        <p:spPr>
          <a:xfrm>
            <a:off x="1259632" y="465313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長いので </a:t>
            </a:r>
            <a:r>
              <a:rPr kumimoji="1" lang="en-US" altLang="ja-JP" dirty="0" err="1"/>
              <a:t>xdump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</a:t>
            </a:r>
            <a:r>
              <a:rPr kumimoji="1" lang="en-US" altLang="ja-JP" dirty="0"/>
              <a:t>alias</a:t>
            </a:r>
            <a:r>
              <a:rPr kumimoji="1" lang="ja-JP" altLang="en-US" dirty="0"/>
              <a:t>をはってある</a:t>
            </a:r>
          </a:p>
        </p:txBody>
      </p:sp>
    </p:spTree>
    <p:extLst>
      <p:ext uri="{BB962C8B-B14F-4D97-AF65-F5344CB8AC3E}">
        <p14:creationId xmlns:p14="http://schemas.microsoft.com/office/powerpoint/2010/main" val="3770534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BD1ED4-81C7-4C6F-9A40-4639718BB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(3)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FizzBuzz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2329FB-EE2D-4489-9FB1-EEE72EDBCF02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8A7A4D-ED9C-4165-8CDE-A0CB7EBF022B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1D9741-ADF3-40FD-8977-F5A2CC506B76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D10612-E234-4514-9EB4-3674CA539FF9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3D20D1A-B8EC-4065-8CE6-438348905187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BA0B034-DDED-4E0C-A6C1-D6B174F56EC0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2E417D-A265-4A4E-B3D2-098E237C7481}"/>
              </a:ext>
            </a:extLst>
          </p:cNvPr>
          <p:cNvSpPr txBox="1"/>
          <p:nvPr/>
        </p:nvSpPr>
        <p:spPr>
          <a:xfrm>
            <a:off x="323528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与えられた配列の要素が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18A521-3B9A-4514-A8E3-54FD46CE982B}"/>
              </a:ext>
            </a:extLst>
          </p:cNvPr>
          <p:cNvSpPr txBox="1"/>
          <p:nvPr/>
        </p:nvSpPr>
        <p:spPr>
          <a:xfrm>
            <a:off x="611560" y="1556792"/>
            <a:ext cx="27013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の倍数なら</a:t>
            </a:r>
            <a:r>
              <a:rPr kumimoji="1" lang="en-US" altLang="ja-JP" sz="2800" dirty="0"/>
              <a:t>-1</a:t>
            </a:r>
          </a:p>
          <a:p>
            <a:r>
              <a:rPr lang="en-US" altLang="ja-JP" sz="2800" dirty="0"/>
              <a:t>5</a:t>
            </a:r>
            <a:r>
              <a:rPr lang="ja-JP" altLang="en-US" sz="2800" dirty="0"/>
              <a:t>の倍数なら</a:t>
            </a:r>
            <a:r>
              <a:rPr lang="en-US" altLang="ja-JP" sz="2800" dirty="0"/>
              <a:t>-2</a:t>
            </a:r>
          </a:p>
          <a:p>
            <a:r>
              <a:rPr kumimoji="1" lang="en-US" altLang="ja-JP" sz="2800" dirty="0"/>
              <a:t>15</a:t>
            </a:r>
            <a:r>
              <a:rPr kumimoji="1" lang="ja-JP" altLang="en-US" sz="2800" dirty="0"/>
              <a:t>の倍数なら</a:t>
            </a:r>
            <a:r>
              <a:rPr kumimoji="1" lang="en-US" altLang="ja-JP" sz="2800" dirty="0"/>
              <a:t>-3</a:t>
            </a:r>
            <a:endParaRPr lang="en-US" altLang="ja-JP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860CF8D-1D36-4A37-B5D9-A749FEEF0BF1}"/>
              </a:ext>
            </a:extLst>
          </p:cNvPr>
          <p:cNvSpPr txBox="1"/>
          <p:nvPr/>
        </p:nvSpPr>
        <p:spPr>
          <a:xfrm>
            <a:off x="323528" y="299695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で上書きする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F5544E9-A49E-4A41-AA4D-3F7A415B8F41}"/>
              </a:ext>
            </a:extLst>
          </p:cNvPr>
          <p:cNvSpPr txBox="1"/>
          <p:nvPr/>
        </p:nvSpPr>
        <p:spPr>
          <a:xfrm>
            <a:off x="3059832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2EA662A-060A-4E18-AF35-017D65F3AF77}"/>
              </a:ext>
            </a:extLst>
          </p:cNvPr>
          <p:cNvSpPr/>
          <p:nvPr/>
        </p:nvSpPr>
        <p:spPr>
          <a:xfrm>
            <a:off x="673224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ECC244B-D8AD-4CC5-A17E-F210EF4D35C4}"/>
              </a:ext>
            </a:extLst>
          </p:cNvPr>
          <p:cNvSpPr/>
          <p:nvPr/>
        </p:nvSpPr>
        <p:spPr>
          <a:xfrm>
            <a:off x="601216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11F770-2DD1-4AB0-A346-EDC7C168F3BD}"/>
              </a:ext>
            </a:extLst>
          </p:cNvPr>
          <p:cNvSpPr/>
          <p:nvPr/>
        </p:nvSpPr>
        <p:spPr>
          <a:xfrm>
            <a:off x="529208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58DEA0F-CDA4-4DD8-B398-87A36270BDDB}"/>
              </a:ext>
            </a:extLst>
          </p:cNvPr>
          <p:cNvSpPr/>
          <p:nvPr/>
        </p:nvSpPr>
        <p:spPr>
          <a:xfrm>
            <a:off x="457200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7A3B81-9A99-4A3E-9F48-19C1F38505D8}"/>
              </a:ext>
            </a:extLst>
          </p:cNvPr>
          <p:cNvSpPr/>
          <p:nvPr/>
        </p:nvSpPr>
        <p:spPr>
          <a:xfrm>
            <a:off x="385192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2ABEF53-8E46-4258-ABF1-13269050E2B1}"/>
              </a:ext>
            </a:extLst>
          </p:cNvPr>
          <p:cNvSpPr/>
          <p:nvPr/>
        </p:nvSpPr>
        <p:spPr>
          <a:xfrm>
            <a:off x="2411760" y="558924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-3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D316A4-F37D-47EE-9A3F-059DFE40F903}"/>
              </a:ext>
            </a:extLst>
          </p:cNvPr>
          <p:cNvSpPr txBox="1"/>
          <p:nvPr/>
        </p:nvSpPr>
        <p:spPr>
          <a:xfrm>
            <a:off x="3059832" y="5805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A799DBF-D71D-4F27-A917-C8B2AE112EB3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4C2439F-3EC9-488C-9571-0F95AF8C907E}"/>
              </a:ext>
            </a:extLst>
          </p:cNvPr>
          <p:cNvSpPr/>
          <p:nvPr/>
        </p:nvSpPr>
        <p:spPr>
          <a:xfrm>
            <a:off x="1691680" y="55892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F46CE38A-3C9F-4BCC-A0C9-54CB8023F7AA}"/>
              </a:ext>
            </a:extLst>
          </p:cNvPr>
          <p:cNvSpPr/>
          <p:nvPr/>
        </p:nvSpPr>
        <p:spPr>
          <a:xfrm rot="5400000">
            <a:off x="4355976" y="501317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03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F9A36B-AE82-4E75-BDE5-924F8E164A46}"/>
              </a:ext>
            </a:extLst>
          </p:cNvPr>
          <p:cNvSpPr/>
          <p:nvPr/>
        </p:nvSpPr>
        <p:spPr>
          <a:xfrm>
            <a:off x="601216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DC26BD-08BB-4A85-83B1-28411E2DD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(3)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FizzBuzz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5DC1DC7-EE47-4336-B386-AB2507ADB286}"/>
              </a:ext>
            </a:extLst>
          </p:cNvPr>
          <p:cNvSpPr/>
          <p:nvPr/>
        </p:nvSpPr>
        <p:spPr>
          <a:xfrm>
            <a:off x="673224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F87205-4514-4154-963B-54221F616734}"/>
              </a:ext>
            </a:extLst>
          </p:cNvPr>
          <p:cNvSpPr/>
          <p:nvPr/>
        </p:nvSpPr>
        <p:spPr>
          <a:xfrm>
            <a:off x="601216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107CC4-5129-4842-8056-185CDDF9D835}"/>
              </a:ext>
            </a:extLst>
          </p:cNvPr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72DAC9-300B-48A8-8E7C-9DCB0AD622B3}"/>
              </a:ext>
            </a:extLst>
          </p:cNvPr>
          <p:cNvSpPr/>
          <p:nvPr/>
        </p:nvSpPr>
        <p:spPr>
          <a:xfrm>
            <a:off x="457200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9B0FC4-2506-43C0-AC22-3A0B8B9C3E94}"/>
              </a:ext>
            </a:extLst>
          </p:cNvPr>
          <p:cNvSpPr/>
          <p:nvPr/>
        </p:nvSpPr>
        <p:spPr>
          <a:xfrm>
            <a:off x="385192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0127C4-A0C9-4AAD-B5BF-BEEDA219F547}"/>
              </a:ext>
            </a:extLst>
          </p:cNvPr>
          <p:cNvSpPr/>
          <p:nvPr/>
        </p:nvSpPr>
        <p:spPr>
          <a:xfrm>
            <a:off x="241176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919D1F-99BD-4B5E-BFC3-3B59701003D4}"/>
              </a:ext>
            </a:extLst>
          </p:cNvPr>
          <p:cNvSpPr txBox="1"/>
          <p:nvPr/>
        </p:nvSpPr>
        <p:spPr>
          <a:xfrm>
            <a:off x="3059832" y="1484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B9CDBD-8BB8-4C66-ABF6-9FB354FCF493}"/>
              </a:ext>
            </a:extLst>
          </p:cNvPr>
          <p:cNvSpPr/>
          <p:nvPr/>
        </p:nvSpPr>
        <p:spPr>
          <a:xfrm>
            <a:off x="1691680" y="12687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E1E3103-62F3-495B-9139-D6C00288F487}"/>
              </a:ext>
            </a:extLst>
          </p:cNvPr>
          <p:cNvSpPr/>
          <p:nvPr/>
        </p:nvSpPr>
        <p:spPr>
          <a:xfrm>
            <a:off x="673224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DCDF71B-25FB-4C15-9E52-B2E6C8088C2B}"/>
              </a:ext>
            </a:extLst>
          </p:cNvPr>
          <p:cNvSpPr/>
          <p:nvPr/>
        </p:nvSpPr>
        <p:spPr>
          <a:xfrm>
            <a:off x="601216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19DF49-EE74-4BE2-85AD-8E447060A608}"/>
              </a:ext>
            </a:extLst>
          </p:cNvPr>
          <p:cNvSpPr/>
          <p:nvPr/>
        </p:nvSpPr>
        <p:spPr>
          <a:xfrm>
            <a:off x="529208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A0ABD2E-5310-4D41-A1B4-62EB3EF7241A}"/>
              </a:ext>
            </a:extLst>
          </p:cNvPr>
          <p:cNvSpPr/>
          <p:nvPr/>
        </p:nvSpPr>
        <p:spPr>
          <a:xfrm>
            <a:off x="457200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B9B06B9-9452-4AAF-9429-58ADE34FB204}"/>
              </a:ext>
            </a:extLst>
          </p:cNvPr>
          <p:cNvSpPr/>
          <p:nvPr/>
        </p:nvSpPr>
        <p:spPr>
          <a:xfrm>
            <a:off x="385192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479563-43F5-4458-A29D-EBF14E586A60}"/>
              </a:ext>
            </a:extLst>
          </p:cNvPr>
          <p:cNvSpPr/>
          <p:nvPr/>
        </p:nvSpPr>
        <p:spPr>
          <a:xfrm>
            <a:off x="241176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9D18274-B47A-4D95-AAA5-E66DDB21AEF9}"/>
              </a:ext>
            </a:extLst>
          </p:cNvPr>
          <p:cNvSpPr txBox="1"/>
          <p:nvPr/>
        </p:nvSpPr>
        <p:spPr>
          <a:xfrm>
            <a:off x="3059832" y="29249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BCE7A61-9843-4DB9-8BF2-7EBE09607C2E}"/>
              </a:ext>
            </a:extLst>
          </p:cNvPr>
          <p:cNvSpPr/>
          <p:nvPr/>
        </p:nvSpPr>
        <p:spPr>
          <a:xfrm>
            <a:off x="1691680" y="270892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E5521A-75BC-4048-8E0D-35CF41254DE0}"/>
              </a:ext>
            </a:extLst>
          </p:cNvPr>
          <p:cNvSpPr txBox="1"/>
          <p:nvPr/>
        </p:nvSpPr>
        <p:spPr>
          <a:xfrm>
            <a:off x="683568" y="2204864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3</a:t>
            </a:r>
            <a:r>
              <a:rPr kumimoji="1" lang="ja-JP" altLang="en-US" sz="2000" dirty="0"/>
              <a:t>で割って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をかける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B83A0A0E-E647-47D1-A6BD-68CE37C9EC94}"/>
              </a:ext>
            </a:extLst>
          </p:cNvPr>
          <p:cNvSpPr/>
          <p:nvPr/>
        </p:nvSpPr>
        <p:spPr>
          <a:xfrm rot="5400000">
            <a:off x="4211960" y="2132856"/>
            <a:ext cx="432048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03EF881-3506-464C-B983-13A6D3E73B7C}"/>
              </a:ext>
            </a:extLst>
          </p:cNvPr>
          <p:cNvSpPr txBox="1"/>
          <p:nvPr/>
        </p:nvSpPr>
        <p:spPr>
          <a:xfrm>
            <a:off x="683568" y="357301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等しい場所にフラグを立てる</a:t>
            </a:r>
          </a:p>
        </p:txBody>
      </p:sp>
      <p:pic>
        <p:nvPicPr>
          <p:cNvPr id="24" name="Picture 4" descr="バツのマークのイラスト「×」">
            <a:extLst>
              <a:ext uri="{FF2B5EF4-FFF2-40B4-BE49-F238E27FC236}">
                <a16:creationId xmlns:a16="http://schemas.microsoft.com/office/drawing/2014/main" id="{D71349F7-4854-4ECE-BAFD-E7585417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2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21B941A-1D60-468E-A473-7BF6595EE01E}"/>
              </a:ext>
            </a:extLst>
          </p:cNvPr>
          <p:cNvSpPr/>
          <p:nvPr/>
        </p:nvSpPr>
        <p:spPr>
          <a:xfrm>
            <a:off x="529208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27" name="Picture 2" descr="丸のマークのイラスト「○」">
            <a:extLst>
              <a:ext uri="{FF2B5EF4-FFF2-40B4-BE49-F238E27FC236}">
                <a16:creationId xmlns:a16="http://schemas.microsoft.com/office/drawing/2014/main" id="{449F700D-F518-484F-A704-268BF0967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FB81412-942E-4E9E-9474-00B552CF014E}"/>
              </a:ext>
            </a:extLst>
          </p:cNvPr>
          <p:cNvSpPr/>
          <p:nvPr/>
        </p:nvSpPr>
        <p:spPr>
          <a:xfrm>
            <a:off x="673224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F1CFA85-EAE0-4C6B-BFAE-6660D6585903}"/>
              </a:ext>
            </a:extLst>
          </p:cNvPr>
          <p:cNvSpPr/>
          <p:nvPr/>
        </p:nvSpPr>
        <p:spPr>
          <a:xfrm>
            <a:off x="457200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178B526-744A-4FC2-8C34-0D4F99CC0D80}"/>
              </a:ext>
            </a:extLst>
          </p:cNvPr>
          <p:cNvSpPr/>
          <p:nvPr/>
        </p:nvSpPr>
        <p:spPr>
          <a:xfrm>
            <a:off x="385192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77CA563-923F-4650-9BF0-C4A21F5D8259}"/>
              </a:ext>
            </a:extLst>
          </p:cNvPr>
          <p:cNvSpPr/>
          <p:nvPr/>
        </p:nvSpPr>
        <p:spPr>
          <a:xfrm>
            <a:off x="241176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FE7E396-5009-4F7A-B857-FC18FAB33754}"/>
              </a:ext>
            </a:extLst>
          </p:cNvPr>
          <p:cNvSpPr/>
          <p:nvPr/>
        </p:nvSpPr>
        <p:spPr>
          <a:xfrm>
            <a:off x="1691680" y="41490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D90851-184A-4318-B3A7-25A44AAE9B49}"/>
              </a:ext>
            </a:extLst>
          </p:cNvPr>
          <p:cNvSpPr txBox="1"/>
          <p:nvPr/>
        </p:nvSpPr>
        <p:spPr>
          <a:xfrm>
            <a:off x="3059832" y="42930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pic>
        <p:nvPicPr>
          <p:cNvPr id="38" name="Picture 2" descr="丸のマークのイラスト「○」">
            <a:extLst>
              <a:ext uri="{FF2B5EF4-FFF2-40B4-BE49-F238E27FC236}">
                <a16:creationId xmlns:a16="http://schemas.microsoft.com/office/drawing/2014/main" id="{EA5EB579-55F6-4008-9251-2C7AD6B0D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バツのマークのイラスト「×」">
            <a:extLst>
              <a:ext uri="{FF2B5EF4-FFF2-40B4-BE49-F238E27FC236}">
                <a16:creationId xmlns:a16="http://schemas.microsoft.com/office/drawing/2014/main" id="{3AAB5D84-607B-4A62-B05A-E1DB250C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0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バツのマークのイラスト「×」">
            <a:extLst>
              <a:ext uri="{FF2B5EF4-FFF2-40B4-BE49-F238E27FC236}">
                <a16:creationId xmlns:a16="http://schemas.microsoft.com/office/drawing/2014/main" id="{8EBF302D-187E-4E1C-AAEA-934B7CA4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8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バツのマークのイラスト「×」">
            <a:extLst>
              <a:ext uri="{FF2B5EF4-FFF2-40B4-BE49-F238E27FC236}">
                <a16:creationId xmlns:a16="http://schemas.microsoft.com/office/drawing/2014/main" id="{96E7C6C6-42C0-4BDC-8FF8-75715919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6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バツのマークのイラスト「×」">
            <a:extLst>
              <a:ext uri="{FF2B5EF4-FFF2-40B4-BE49-F238E27FC236}">
                <a16:creationId xmlns:a16="http://schemas.microsoft.com/office/drawing/2014/main" id="{7F1CB981-EA9C-4304-A0EC-883C4AD0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48" y="417138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57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矢印: 下 50">
            <a:extLst>
              <a:ext uri="{FF2B5EF4-FFF2-40B4-BE49-F238E27FC236}">
                <a16:creationId xmlns:a16="http://schemas.microsoft.com/office/drawing/2014/main" id="{BA450C67-CE2A-40D8-8D2A-9E281E919521}"/>
              </a:ext>
            </a:extLst>
          </p:cNvPr>
          <p:cNvSpPr/>
          <p:nvPr/>
        </p:nvSpPr>
        <p:spPr>
          <a:xfrm>
            <a:off x="687625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E394A1EA-30A3-45DE-837F-080EAC4BB800}"/>
              </a:ext>
            </a:extLst>
          </p:cNvPr>
          <p:cNvSpPr/>
          <p:nvPr/>
        </p:nvSpPr>
        <p:spPr>
          <a:xfrm>
            <a:off x="615617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3F5488FE-B98D-4587-A78F-74368B2B1C6A}"/>
              </a:ext>
            </a:extLst>
          </p:cNvPr>
          <p:cNvSpPr/>
          <p:nvPr/>
        </p:nvSpPr>
        <p:spPr>
          <a:xfrm>
            <a:off x="543609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7B7AF1F8-D3C0-4729-9E93-48C55B87D535}"/>
              </a:ext>
            </a:extLst>
          </p:cNvPr>
          <p:cNvSpPr/>
          <p:nvPr/>
        </p:nvSpPr>
        <p:spPr>
          <a:xfrm>
            <a:off x="471601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D1689E24-361B-4F26-9298-0A4B5BCBEBC9}"/>
              </a:ext>
            </a:extLst>
          </p:cNvPr>
          <p:cNvSpPr/>
          <p:nvPr/>
        </p:nvSpPr>
        <p:spPr>
          <a:xfrm>
            <a:off x="399593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E59E046B-D47F-4B63-94B1-A281FDB1BC82}"/>
              </a:ext>
            </a:extLst>
          </p:cNvPr>
          <p:cNvSpPr/>
          <p:nvPr/>
        </p:nvSpPr>
        <p:spPr>
          <a:xfrm>
            <a:off x="255577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F3499AA7-F982-49EF-A2FC-D98232CCAC68}"/>
              </a:ext>
            </a:extLst>
          </p:cNvPr>
          <p:cNvSpPr/>
          <p:nvPr/>
        </p:nvSpPr>
        <p:spPr>
          <a:xfrm>
            <a:off x="1835696" y="2996952"/>
            <a:ext cx="432048" cy="17281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CE41E0-4542-4CB5-A96B-B82D51A8F0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Xbyak</a:t>
            </a:r>
            <a:r>
              <a:rPr kumimoji="1" lang="ja-JP" altLang="en-US" dirty="0"/>
              <a:t>編</a:t>
            </a:r>
            <a:r>
              <a:rPr kumimoji="1" lang="en-US" altLang="ja-JP" dirty="0"/>
              <a:t>(3)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FizzBuzz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3A4A924-3EC7-4A75-9E93-2D060D3C421A}"/>
              </a:ext>
            </a:extLst>
          </p:cNvPr>
          <p:cNvSpPr/>
          <p:nvPr/>
        </p:nvSpPr>
        <p:spPr>
          <a:xfrm>
            <a:off x="673224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49D078-86D1-4925-9DA8-94BCB43B084F}"/>
              </a:ext>
            </a:extLst>
          </p:cNvPr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EB9F37-1B81-4C45-96BC-3C9682809F94}"/>
              </a:ext>
            </a:extLst>
          </p:cNvPr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8F5C587-8FF0-488D-930F-5FBEDFAD7BC1}"/>
              </a:ext>
            </a:extLst>
          </p:cNvPr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6948115-F8C9-4CB4-8A9C-0FA0CD4F6968}"/>
              </a:ext>
            </a:extLst>
          </p:cNvPr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83125F-1792-4E83-A1A8-274D24122944}"/>
              </a:ext>
            </a:extLst>
          </p:cNvPr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19E0E2-6836-4D72-85D3-8E628065042F}"/>
              </a:ext>
            </a:extLst>
          </p:cNvPr>
          <p:cNvSpPr txBox="1"/>
          <p:nvPr/>
        </p:nvSpPr>
        <p:spPr>
          <a:xfrm>
            <a:off x="3059832" y="50851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E16DF62-AEA7-42E1-BA06-EA5ED52D19D3}"/>
              </a:ext>
            </a:extLst>
          </p:cNvPr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39B956A-1BBA-4E4D-95B0-3D94D161ED68}"/>
              </a:ext>
            </a:extLst>
          </p:cNvPr>
          <p:cNvSpPr/>
          <p:nvPr/>
        </p:nvSpPr>
        <p:spPr>
          <a:xfrm>
            <a:off x="599729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22" name="Picture 4" descr="バツのマークのイラスト「×」">
            <a:extLst>
              <a:ext uri="{FF2B5EF4-FFF2-40B4-BE49-F238E27FC236}">
                <a16:creationId xmlns:a16="http://schemas.microsoft.com/office/drawing/2014/main" id="{EC4553BA-9299-4E38-8623-B3112EF8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381722E-B562-44A8-8202-2D54B042F505}"/>
              </a:ext>
            </a:extLst>
          </p:cNvPr>
          <p:cNvSpPr/>
          <p:nvPr/>
        </p:nvSpPr>
        <p:spPr>
          <a:xfrm>
            <a:off x="527721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24" name="Picture 2" descr="丸のマークのイラスト「○」">
            <a:extLst>
              <a:ext uri="{FF2B5EF4-FFF2-40B4-BE49-F238E27FC236}">
                <a16:creationId xmlns:a16="http://schemas.microsoft.com/office/drawing/2014/main" id="{DD030196-4B2F-4CF4-99BB-F63DCC859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20" y="350100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3546BD6-4309-42D3-8F56-684A20E32C13}"/>
              </a:ext>
            </a:extLst>
          </p:cNvPr>
          <p:cNvSpPr/>
          <p:nvPr/>
        </p:nvSpPr>
        <p:spPr>
          <a:xfrm>
            <a:off x="671737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03C8C7B-F2FA-4A90-AB28-A386625C8CE0}"/>
              </a:ext>
            </a:extLst>
          </p:cNvPr>
          <p:cNvSpPr/>
          <p:nvPr/>
        </p:nvSpPr>
        <p:spPr>
          <a:xfrm>
            <a:off x="455713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B081C64-7C52-4113-82E3-9F9E1B25167D}"/>
              </a:ext>
            </a:extLst>
          </p:cNvPr>
          <p:cNvSpPr/>
          <p:nvPr/>
        </p:nvSpPr>
        <p:spPr>
          <a:xfrm>
            <a:off x="383705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3D4AB84-D494-432B-9252-31795456C60B}"/>
              </a:ext>
            </a:extLst>
          </p:cNvPr>
          <p:cNvSpPr/>
          <p:nvPr/>
        </p:nvSpPr>
        <p:spPr>
          <a:xfrm>
            <a:off x="239689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E4FAA5-6B0D-4BD3-A9F7-37427CF65D54}"/>
              </a:ext>
            </a:extLst>
          </p:cNvPr>
          <p:cNvSpPr/>
          <p:nvPr/>
        </p:nvSpPr>
        <p:spPr>
          <a:xfrm>
            <a:off x="1676812" y="342900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BEC3132-C805-40D6-BFBA-331B4AAEC08E}"/>
              </a:ext>
            </a:extLst>
          </p:cNvPr>
          <p:cNvSpPr txBox="1"/>
          <p:nvPr/>
        </p:nvSpPr>
        <p:spPr>
          <a:xfrm>
            <a:off x="3044964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pic>
        <p:nvPicPr>
          <p:cNvPr id="31" name="Picture 2" descr="丸のマークのイラスト「○」">
            <a:extLst>
              <a:ext uri="{FF2B5EF4-FFF2-40B4-BE49-F238E27FC236}">
                <a16:creationId xmlns:a16="http://schemas.microsoft.com/office/drawing/2014/main" id="{2041289B-41DA-4869-A0EE-902F394F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00" y="350100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バツのマークのイラスト「×」">
            <a:extLst>
              <a:ext uri="{FF2B5EF4-FFF2-40B4-BE49-F238E27FC236}">
                <a16:creationId xmlns:a16="http://schemas.microsoft.com/office/drawing/2014/main" id="{25A604C0-C748-47EE-92A5-EBD8AAE5F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バツのマークのイラスト「×」">
            <a:extLst>
              <a:ext uri="{FF2B5EF4-FFF2-40B4-BE49-F238E27FC236}">
                <a16:creationId xmlns:a16="http://schemas.microsoft.com/office/drawing/2014/main" id="{D0147628-E53A-43E9-AC59-2CE163C1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バツのマークのイラスト「×」">
            <a:extLst>
              <a:ext uri="{FF2B5EF4-FFF2-40B4-BE49-F238E27FC236}">
                <a16:creationId xmlns:a16="http://schemas.microsoft.com/office/drawing/2014/main" id="{A3BDD737-5C35-43E3-BE32-9FED52A7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バツのマークのイラスト「×」">
            <a:extLst>
              <a:ext uri="{FF2B5EF4-FFF2-40B4-BE49-F238E27FC236}">
                <a16:creationId xmlns:a16="http://schemas.microsoft.com/office/drawing/2014/main" id="{D265CF28-30E4-437B-A277-2455F8F8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5130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76D482-6068-48B7-A811-82F8A66BF65E}"/>
              </a:ext>
            </a:extLst>
          </p:cNvPr>
          <p:cNvSpPr/>
          <p:nvPr/>
        </p:nvSpPr>
        <p:spPr>
          <a:xfrm>
            <a:off x="673224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634A1CD-ED62-4A90-AB58-690C0120C176}"/>
              </a:ext>
            </a:extLst>
          </p:cNvPr>
          <p:cNvSpPr/>
          <p:nvPr/>
        </p:nvSpPr>
        <p:spPr>
          <a:xfrm>
            <a:off x="60121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F582DC1-75CA-4F9B-A48F-2DE3760F779D}"/>
              </a:ext>
            </a:extLst>
          </p:cNvPr>
          <p:cNvSpPr/>
          <p:nvPr/>
        </p:nvSpPr>
        <p:spPr>
          <a:xfrm>
            <a:off x="52920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8FBE51D-682B-4031-9A4C-23D43D46A3D2}"/>
              </a:ext>
            </a:extLst>
          </p:cNvPr>
          <p:cNvSpPr/>
          <p:nvPr/>
        </p:nvSpPr>
        <p:spPr>
          <a:xfrm>
            <a:off x="457200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D87A303-A052-49D7-8D18-BF92AD21F9C8}"/>
              </a:ext>
            </a:extLst>
          </p:cNvPr>
          <p:cNvSpPr/>
          <p:nvPr/>
        </p:nvSpPr>
        <p:spPr>
          <a:xfrm>
            <a:off x="241176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6C7AE19-10FD-451B-8414-679023AE3F40}"/>
              </a:ext>
            </a:extLst>
          </p:cNvPr>
          <p:cNvSpPr/>
          <p:nvPr/>
        </p:nvSpPr>
        <p:spPr>
          <a:xfrm>
            <a:off x="385192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ABE2957-5B8C-4FBD-8F4D-A4E8AC678C4C}"/>
              </a:ext>
            </a:extLst>
          </p:cNvPr>
          <p:cNvSpPr/>
          <p:nvPr/>
        </p:nvSpPr>
        <p:spPr>
          <a:xfrm>
            <a:off x="1691680" y="1988840"/>
            <a:ext cx="72008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</a:rPr>
              <a:t>-1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62C7BE-DF23-48EA-A119-0945C2C50604}"/>
              </a:ext>
            </a:extLst>
          </p:cNvPr>
          <p:cNvSpPr txBox="1"/>
          <p:nvPr/>
        </p:nvSpPr>
        <p:spPr>
          <a:xfrm>
            <a:off x="3059832" y="2132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14E0CA-65D3-493C-A709-0A1DE078A3DF}"/>
              </a:ext>
            </a:extLst>
          </p:cNvPr>
          <p:cNvSpPr txBox="1"/>
          <p:nvPr/>
        </p:nvSpPr>
        <p:spPr>
          <a:xfrm>
            <a:off x="395536" y="1268760"/>
            <a:ext cx="6611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作成したマスクを使って書き戻し</a:t>
            </a:r>
            <a:r>
              <a:rPr lang="en-US" altLang="ja-JP" sz="2800" dirty="0"/>
              <a:t>(store)</a:t>
            </a:r>
            <a:endParaRPr kumimoji="1" lang="ja-JP" altLang="en-US" sz="2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6229D9C-9F25-4489-B835-75B16C641467}"/>
              </a:ext>
            </a:extLst>
          </p:cNvPr>
          <p:cNvSpPr txBox="1"/>
          <p:nvPr/>
        </p:nvSpPr>
        <p:spPr>
          <a:xfrm>
            <a:off x="107504" y="5766355"/>
            <a:ext cx="8292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5</a:t>
            </a:r>
            <a:r>
              <a:rPr kumimoji="1" lang="ja-JP" altLang="en-US" sz="2400" dirty="0"/>
              <a:t>の倍数も同様</a:t>
            </a:r>
            <a:endParaRPr kumimoji="1" lang="en-US" altLang="ja-JP" sz="2400" dirty="0"/>
          </a:p>
          <a:p>
            <a:r>
              <a:rPr lang="en-US" altLang="ja-JP" sz="2400" dirty="0"/>
              <a:t>15</a:t>
            </a:r>
            <a:r>
              <a:rPr lang="ja-JP" altLang="en-US" sz="2400" dirty="0"/>
              <a:t>の倍数は、</a:t>
            </a:r>
            <a:r>
              <a:rPr lang="en-US" altLang="ja-JP" sz="2400" dirty="0"/>
              <a:t>3</a:t>
            </a:r>
            <a:r>
              <a:rPr lang="ja-JP" altLang="en-US" sz="2400" dirty="0"/>
              <a:t>の倍数マスクと</a:t>
            </a:r>
            <a:r>
              <a:rPr lang="en-US" altLang="ja-JP" sz="2400" dirty="0"/>
              <a:t>5</a:t>
            </a:r>
            <a:r>
              <a:rPr lang="ja-JP" altLang="en-US" sz="2400" dirty="0"/>
              <a:t>の倍数マスクの</a:t>
            </a:r>
            <a:r>
              <a:rPr lang="en-US" altLang="ja-JP" sz="2400" dirty="0"/>
              <a:t>AND</a:t>
            </a:r>
            <a:r>
              <a:rPr lang="ja-JP" altLang="en-US" sz="2400" dirty="0"/>
              <a:t>をとる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701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35B213-20D3-46C2-B1B3-B39B27C5D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富岳でやりたい人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1F8B86-AC96-4EA8-90F9-A80B795B677A}"/>
              </a:ext>
            </a:extLst>
          </p:cNvPr>
          <p:cNvSpPr txBox="1"/>
          <p:nvPr/>
        </p:nvSpPr>
        <p:spPr>
          <a:xfrm>
            <a:off x="251520" y="1340768"/>
            <a:ext cx="746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</a:t>
            </a:r>
            <a:r>
              <a:rPr lang="en-US" altLang="ja-JP" sz="2800"/>
              <a:t>(~/github)</a:t>
            </a:r>
            <a:r>
              <a:rPr lang="ja-JP" altLang="en-US" sz="2800"/>
              <a:t>でリポジトリをクローン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945FB3-3E45-43E7-9E15-1A2A30F83E7B}"/>
              </a:ext>
            </a:extLst>
          </p:cNvPr>
          <p:cNvSpPr txBox="1"/>
          <p:nvPr/>
        </p:nvSpPr>
        <p:spPr>
          <a:xfrm>
            <a:off x="31472" y="90872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ハンズオン資料「富岳実機での動作」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C61DDA-E05A-4F4B-8A12-A3D9FDFA05C2}"/>
              </a:ext>
            </a:extLst>
          </p:cNvPr>
          <p:cNvSpPr txBox="1"/>
          <p:nvPr/>
        </p:nvSpPr>
        <p:spPr>
          <a:xfrm>
            <a:off x="179512" y="1844824"/>
            <a:ext cx="87849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git clone </a:t>
            </a:r>
            <a:r>
              <a:rPr lang="en-US" altLang="ja-JP" sz="1600">
                <a:solidFill>
                  <a:srgbClr val="FF0000"/>
                </a:solidFill>
                <a:latin typeface="Consolas" panose="020B0609020204030204" pitchFamily="49" charset="0"/>
              </a:rPr>
              <a:t>--recursive</a:t>
            </a:r>
            <a:r>
              <a:rPr lang="en-US" altLang="ja-JP" sz="1600">
                <a:latin typeface="Consolas" panose="020B0609020204030204" pitchFamily="49" charset="0"/>
              </a:rPr>
              <a:t> https://github.com/kaityo256/xbyak_aarch64_handson.git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B8F9C2-0F2D-4D12-9CA0-F43E7D6EB773}"/>
              </a:ext>
            </a:extLst>
          </p:cNvPr>
          <p:cNvSpPr txBox="1"/>
          <p:nvPr/>
        </p:nvSpPr>
        <p:spPr>
          <a:xfrm>
            <a:off x="107504" y="2564904"/>
            <a:ext cx="794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インタラクティブキューに入って</a:t>
            </a:r>
            <a:r>
              <a:rPr lang="en-US" altLang="ja-JP" sz="2800"/>
              <a:t>Xbyak</a:t>
            </a:r>
            <a:r>
              <a:rPr lang="ja-JP" altLang="en-US" sz="2800"/>
              <a:t>のビルド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FDCFA-32C0-47EC-920E-AD7F8561703D}"/>
              </a:ext>
            </a:extLst>
          </p:cNvPr>
          <p:cNvSpPr txBox="1"/>
          <p:nvPr/>
        </p:nvSpPr>
        <p:spPr>
          <a:xfrm>
            <a:off x="179512" y="3212976"/>
            <a:ext cx="4587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  <a:p>
            <a:r>
              <a:rPr lang="en-US" altLang="ja-JP">
                <a:latin typeface="Consolas" panose="020B0609020204030204" pitchFamily="49" charset="0"/>
              </a:rPr>
              <a:t># </a:t>
            </a:r>
            <a:r>
              <a:rPr lang="ja-JP" altLang="en-US">
                <a:latin typeface="Consolas" panose="020B0609020204030204" pitchFamily="49" charset="0"/>
              </a:rPr>
              <a:t>ここでインタラクティブキューに入る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cd xbyak_aarch64/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28F998-0CA0-4A0A-B176-B9D08C042890}"/>
              </a:ext>
            </a:extLst>
          </p:cNvPr>
          <p:cNvSpPr txBox="1"/>
          <p:nvPr/>
        </p:nvSpPr>
        <p:spPr>
          <a:xfrm>
            <a:off x="107504" y="45091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環境変数の設定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C9A82B-6CE5-4F5A-AF6D-ADB7FF330B51}"/>
              </a:ext>
            </a:extLst>
          </p:cNvPr>
          <p:cNvSpPr txBox="1"/>
          <p:nvPr/>
        </p:nvSpPr>
        <p:spPr>
          <a:xfrm>
            <a:off x="179512" y="5013176"/>
            <a:ext cx="84044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export XBYAK_PATH=~/github/xbyak_aarch64_handson/xbyak_aarch64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CPLUS_INCLUDE_PATH=$XBYAK_PATH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LIBRARY_PATH=$XBYAK_PATH/lib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6BF1EE-061D-4464-B6EC-0E156204150D}"/>
              </a:ext>
            </a:extLst>
          </p:cNvPr>
          <p:cNvSpPr txBox="1"/>
          <p:nvPr/>
        </p:nvSpPr>
        <p:spPr>
          <a:xfrm>
            <a:off x="35496" y="6237312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組み込み関数は</a:t>
            </a:r>
            <a:r>
              <a:rPr lang="en-US" altLang="ja-JP"/>
              <a:t>FCC</a:t>
            </a:r>
            <a:r>
              <a:rPr lang="ja-JP" altLang="en-US"/>
              <a:t>、</a:t>
            </a:r>
            <a:r>
              <a:rPr lang="en-US" altLang="ja-JP"/>
              <a:t>Xbyak</a:t>
            </a:r>
            <a:r>
              <a:rPr lang="ja-JP" altLang="en-US"/>
              <a:t>は</a:t>
            </a:r>
            <a:r>
              <a:rPr lang="en-US" altLang="ja-JP"/>
              <a:t> g++ filename.cpp -lxbyak_aarch64</a:t>
            </a:r>
            <a:r>
              <a:rPr lang="ja-JP" altLang="en-US"/>
              <a:t>でビルドできる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SVE</a:t>
            </a:r>
            <a:endParaRPr lang="en-US" altLang="ja-JP" sz="3600"/>
          </a:p>
        </p:txBody>
      </p:sp>
    </p:spTree>
    <p:extLst>
      <p:ext uri="{BB962C8B-B14F-4D97-AF65-F5344CB8AC3E}">
        <p14:creationId xmlns:p14="http://schemas.microsoft.com/office/powerpoint/2010/main" val="417600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C7F8CC6-9506-4FE9-9D42-2D829E334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富岳概要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2255C86-2F20-45FA-B6C4-CFB1E4EBB892}"/>
              </a:ext>
            </a:extLst>
          </p:cNvPr>
          <p:cNvSpPr txBox="1"/>
          <p:nvPr/>
        </p:nvSpPr>
        <p:spPr>
          <a:xfrm>
            <a:off x="179512" y="1340768"/>
            <a:ext cx="77939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ノード数：</a:t>
            </a:r>
            <a:r>
              <a:rPr lang="en-US" altLang="ja-JP" sz="3600"/>
              <a:t>158976</a:t>
            </a:r>
          </a:p>
          <a:p>
            <a:r>
              <a:rPr kumimoji="1" lang="ja-JP" altLang="en-US" sz="3600"/>
              <a:t>ネットワーク： </a:t>
            </a:r>
            <a:r>
              <a:rPr kumimoji="1" lang="en-US" altLang="ja-JP" sz="3600"/>
              <a:t>Tofu (24,23,24,2,3,2)</a:t>
            </a:r>
          </a:p>
          <a:p>
            <a:r>
              <a:rPr kumimoji="1" lang="en-US" altLang="ja-JP" sz="3600"/>
              <a:t>1CPU/1</a:t>
            </a:r>
            <a:r>
              <a:rPr kumimoji="1" lang="ja-JP" altLang="en-US" sz="3600"/>
              <a:t>ノード</a:t>
            </a:r>
            <a:endParaRPr kumimoji="1" lang="en-US" altLang="ja-JP" sz="3600"/>
          </a:p>
          <a:p>
            <a:r>
              <a:rPr lang="en-US" altLang="ja-JP" sz="3600"/>
              <a:t>4CMG + 2</a:t>
            </a:r>
            <a:r>
              <a:rPr lang="ja-JP" altLang="en-US" sz="3600"/>
              <a:t>アシスタントコア</a:t>
            </a:r>
            <a:r>
              <a:rPr lang="en-US" altLang="ja-JP" sz="3600"/>
              <a:t>/1CPU</a:t>
            </a:r>
          </a:p>
          <a:p>
            <a:r>
              <a:rPr lang="en-US" altLang="ja-JP" sz="3600"/>
              <a:t>12 core/ 1CMG</a:t>
            </a:r>
          </a:p>
          <a:p>
            <a:r>
              <a:rPr lang="en-US" altLang="ja-JP" sz="3600"/>
              <a:t>ISA: </a:t>
            </a:r>
            <a:r>
              <a:rPr lang="en-US" altLang="ja-JP" sz="3600" b="0" i="0">
                <a:solidFill>
                  <a:srgbClr val="000000"/>
                </a:solidFill>
                <a:effectLst/>
                <a:latin typeface="FujitsuInfinityPro-Regular"/>
              </a:rPr>
              <a:t>Armv8.2-A + </a:t>
            </a:r>
            <a:r>
              <a:rPr lang="en-US" altLang="ja-JP" sz="3600" b="0" i="0">
                <a:solidFill>
                  <a:srgbClr val="FF0000"/>
                </a:solidFill>
                <a:effectLst/>
                <a:latin typeface="FujitsuInfinityPro-Regular"/>
              </a:rPr>
              <a:t>SVE</a:t>
            </a:r>
            <a:endParaRPr lang="en-US" altLang="ja-JP" sz="3600">
              <a:solidFill>
                <a:srgbClr val="FF0000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4E89125D-8836-48BF-AC4F-F412549EFD07}"/>
              </a:ext>
            </a:extLst>
          </p:cNvPr>
          <p:cNvSpPr/>
          <p:nvPr/>
        </p:nvSpPr>
        <p:spPr>
          <a:xfrm>
            <a:off x="251520" y="548680"/>
            <a:ext cx="3024336" cy="720080"/>
          </a:xfrm>
          <a:prstGeom prst="wedgeRoundRectCallout">
            <a:avLst>
              <a:gd name="adj1" fmla="val 57218"/>
              <a:gd name="adj2" fmla="val -390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プログラマから見た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0ED8A62-1338-4225-B427-BE6EAB7E3546}"/>
              </a:ext>
            </a:extLst>
          </p:cNvPr>
          <p:cNvSpPr/>
          <p:nvPr/>
        </p:nvSpPr>
        <p:spPr>
          <a:xfrm>
            <a:off x="5148064" y="1052736"/>
            <a:ext cx="3024336" cy="720080"/>
          </a:xfrm>
          <a:prstGeom prst="wedgeRoundRectCallout">
            <a:avLst>
              <a:gd name="adj1" fmla="val -65401"/>
              <a:gd name="adj2" fmla="val 59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MPI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F16CE22-2AFE-4AB8-BF8E-CC84B0E3A881}"/>
              </a:ext>
            </a:extLst>
          </p:cNvPr>
          <p:cNvSpPr/>
          <p:nvPr/>
        </p:nvSpPr>
        <p:spPr>
          <a:xfrm>
            <a:off x="5292080" y="3717032"/>
            <a:ext cx="3024336" cy="720080"/>
          </a:xfrm>
          <a:prstGeom prst="wedgeRoundRectCallout">
            <a:avLst>
              <a:gd name="adj1" fmla="val -99667"/>
              <a:gd name="adj2" fmla="val -3485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この辺は</a:t>
            </a:r>
            <a:r>
              <a:rPr kumimoji="1" lang="en-US" altLang="ja-JP" sz="2400">
                <a:solidFill>
                  <a:schemeClr val="tx1"/>
                </a:solidFill>
              </a:rPr>
              <a:t>OpenMP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EF5EE44-3934-4518-BFED-529E2C3D7520}"/>
              </a:ext>
            </a:extLst>
          </p:cNvPr>
          <p:cNvSpPr/>
          <p:nvPr/>
        </p:nvSpPr>
        <p:spPr>
          <a:xfrm>
            <a:off x="2123728" y="4941168"/>
            <a:ext cx="3024336" cy="720080"/>
          </a:xfrm>
          <a:prstGeom prst="wedgeRoundRectCallout">
            <a:avLst>
              <a:gd name="adj1" fmla="val -2243"/>
              <a:gd name="adj2" fmla="val -927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ここをどうするか？</a:t>
            </a:r>
          </a:p>
        </p:txBody>
      </p:sp>
    </p:spTree>
    <p:extLst>
      <p:ext uri="{BB962C8B-B14F-4D97-AF65-F5344CB8AC3E}">
        <p14:creationId xmlns:p14="http://schemas.microsoft.com/office/powerpoint/2010/main" val="203073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CAC4C9-3147-4190-AE4C-D16D7B0EC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名前の整理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A658255-BD63-4DD7-8995-2176A00CDB0A}"/>
              </a:ext>
            </a:extLst>
          </p:cNvPr>
          <p:cNvSpPr txBox="1"/>
          <p:nvPr/>
        </p:nvSpPr>
        <p:spPr>
          <a:xfrm>
            <a:off x="2771800" y="908720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ARM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07920B-9472-45D3-BEC5-163E34FD7A94}"/>
              </a:ext>
            </a:extLst>
          </p:cNvPr>
          <p:cNvSpPr txBox="1"/>
          <p:nvPr/>
        </p:nvSpPr>
        <p:spPr>
          <a:xfrm>
            <a:off x="6444208" y="908720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x86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2E5BEF-25F0-42D8-BDF0-32F6FFA29DE9}"/>
              </a:ext>
            </a:extLst>
          </p:cNvPr>
          <p:cNvSpPr txBox="1"/>
          <p:nvPr/>
        </p:nvSpPr>
        <p:spPr>
          <a:xfrm>
            <a:off x="395243" y="177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命令セット総称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F56758-E7B1-4337-9973-8BC63F7A37C0}"/>
              </a:ext>
            </a:extLst>
          </p:cNvPr>
          <p:cNvSpPr txBox="1"/>
          <p:nvPr/>
        </p:nvSpPr>
        <p:spPr>
          <a:xfrm>
            <a:off x="2699792" y="1700808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AArch32 (A32)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AArch64</a:t>
            </a:r>
            <a:r>
              <a:rPr lang="en-US" altLang="ja-JP" dirty="0"/>
              <a:t> (A64)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D143C7-DF76-4AFA-B025-0100CA12658F}"/>
              </a:ext>
            </a:extLst>
          </p:cNvPr>
          <p:cNvSpPr txBox="1"/>
          <p:nvPr/>
        </p:nvSpPr>
        <p:spPr>
          <a:xfrm>
            <a:off x="6012160" y="1700808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IA-32</a:t>
            </a:r>
          </a:p>
          <a:p>
            <a:r>
              <a:rPr kumimoji="1" lang="en-US" altLang="ja-JP" dirty="0"/>
              <a:t>AMD64, Intel64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47C21BF-757C-4F0A-9CC2-82D7CBCCC417}"/>
              </a:ext>
            </a:extLst>
          </p:cNvPr>
          <p:cNvSpPr txBox="1"/>
          <p:nvPr/>
        </p:nvSpPr>
        <p:spPr>
          <a:xfrm>
            <a:off x="395536" y="29249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拡張命令セット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D209E2-5CA5-48C6-81AD-C532E65329CF}"/>
              </a:ext>
            </a:extLst>
          </p:cNvPr>
          <p:cNvSpPr txBox="1"/>
          <p:nvPr/>
        </p:nvSpPr>
        <p:spPr>
          <a:xfrm>
            <a:off x="6012160" y="2708920"/>
            <a:ext cx="188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MMX, SSE,</a:t>
            </a:r>
            <a:r>
              <a:rPr lang="en-US" altLang="ja-JP" dirty="0"/>
              <a:t>AVX,</a:t>
            </a:r>
          </a:p>
          <a:p>
            <a:r>
              <a:rPr lang="en-US" altLang="ja-JP" dirty="0"/>
              <a:t>AVX2, AVX-512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F1D80-EB2B-4D55-B02E-594743D5800D}"/>
              </a:ext>
            </a:extLst>
          </p:cNvPr>
          <p:cNvSpPr txBox="1"/>
          <p:nvPr/>
        </p:nvSpPr>
        <p:spPr>
          <a:xfrm>
            <a:off x="2915816" y="2780928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NEON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SVE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C74077-BCD1-40BC-A5DA-46BA117C13B2}"/>
              </a:ext>
            </a:extLst>
          </p:cNvPr>
          <p:cNvSpPr txBox="1"/>
          <p:nvPr/>
        </p:nvSpPr>
        <p:spPr>
          <a:xfrm>
            <a:off x="339061" y="378904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マイクロ</a:t>
            </a:r>
            <a:endParaRPr kumimoji="1" lang="en-US" altLang="ja-JP" dirty="0"/>
          </a:p>
          <a:p>
            <a:r>
              <a:rPr lang="ja-JP" altLang="en-US" dirty="0"/>
              <a:t>アーキテクチャ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5AB6F6-F5EF-46EE-A2B4-CE3F6EE592E7}"/>
              </a:ext>
            </a:extLst>
          </p:cNvPr>
          <p:cNvSpPr txBox="1"/>
          <p:nvPr/>
        </p:nvSpPr>
        <p:spPr>
          <a:xfrm>
            <a:off x="2859341" y="393305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A64fx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C85C9C-782C-4906-892C-9E704BAE34E2}"/>
              </a:ext>
            </a:extLst>
          </p:cNvPr>
          <p:cNvSpPr txBox="1"/>
          <p:nvPr/>
        </p:nvSpPr>
        <p:spPr>
          <a:xfrm>
            <a:off x="6315725" y="39330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Skylake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39B52C-98C9-4C20-972E-03C107F5F59A}"/>
              </a:ext>
            </a:extLst>
          </p:cNvPr>
          <p:cNvSpPr txBox="1"/>
          <p:nvPr/>
        </p:nvSpPr>
        <p:spPr>
          <a:xfrm>
            <a:off x="381452" y="487090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↑が実装する</a:t>
            </a:r>
            <a:endParaRPr kumimoji="1" lang="en-US" altLang="ja-JP" dirty="0"/>
          </a:p>
          <a:p>
            <a:r>
              <a:rPr lang="ja-JP" altLang="en-US" dirty="0"/>
              <a:t>命令セット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77EBD5-259E-40B5-B942-7E73AC6FE437}"/>
              </a:ext>
            </a:extLst>
          </p:cNvPr>
          <p:cNvSpPr txBox="1"/>
          <p:nvPr/>
        </p:nvSpPr>
        <p:spPr>
          <a:xfrm>
            <a:off x="2483768" y="5003884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ARMv8.2-A</a:t>
            </a:r>
            <a:r>
              <a:rPr lang="ja-JP" altLang="en-US" dirty="0"/>
              <a:t> </a:t>
            </a:r>
            <a:r>
              <a:rPr lang="en-US" altLang="ja-JP" dirty="0"/>
              <a:t>+</a:t>
            </a:r>
            <a:r>
              <a:rPr lang="ja-JP" altLang="en-US" dirty="0"/>
              <a:t> </a:t>
            </a:r>
            <a:r>
              <a:rPr lang="en-US" altLang="ja-JP" dirty="0"/>
              <a:t>SVE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91B861-E4E5-4B6E-84DA-9403CE3295FD}"/>
              </a:ext>
            </a:extLst>
          </p:cNvPr>
          <p:cNvSpPr txBox="1"/>
          <p:nvPr/>
        </p:nvSpPr>
        <p:spPr>
          <a:xfrm>
            <a:off x="5724128" y="4869160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Intel64+MMX+SSE+...</a:t>
            </a:r>
          </a:p>
          <a:p>
            <a:r>
              <a:rPr kumimoji="1" lang="en-US" altLang="ja-JP" dirty="0"/>
              <a:t>+AVE-512+...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01ED08-A039-4B9C-9806-C074E0C397FF}"/>
              </a:ext>
            </a:extLst>
          </p:cNvPr>
          <p:cNvSpPr txBox="1"/>
          <p:nvPr/>
        </p:nvSpPr>
        <p:spPr>
          <a:xfrm>
            <a:off x="395536" y="595102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gcc</a:t>
            </a:r>
            <a:r>
              <a:rPr lang="ja-JP" altLang="en-US" dirty="0"/>
              <a:t>に</a:t>
            </a:r>
            <a:r>
              <a:rPr kumimoji="1" lang="ja-JP" altLang="en-US" dirty="0"/>
              <a:t>渡す</a:t>
            </a:r>
            <a:endParaRPr lang="en-US" altLang="ja-JP" dirty="0"/>
          </a:p>
          <a:p>
            <a:r>
              <a:rPr kumimoji="1" lang="ja-JP" altLang="en-US" dirty="0"/>
              <a:t>オプション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511646-33F6-460E-8B0E-08CB05167343}"/>
              </a:ext>
            </a:extLst>
          </p:cNvPr>
          <p:cNvSpPr txBox="1"/>
          <p:nvPr/>
        </p:nvSpPr>
        <p:spPr>
          <a:xfrm>
            <a:off x="2483768" y="602128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-march=armv8-a+sve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5A82BC-510E-486C-A1B5-73B8B680EE82}"/>
              </a:ext>
            </a:extLst>
          </p:cNvPr>
          <p:cNvSpPr txBox="1"/>
          <p:nvPr/>
        </p:nvSpPr>
        <p:spPr>
          <a:xfrm>
            <a:off x="5724128" y="5805264"/>
            <a:ext cx="2480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-mave2, -mavx512f, ...</a:t>
            </a:r>
            <a:endParaRPr lang="en-US" altLang="ja-JP" dirty="0"/>
          </a:p>
          <a:p>
            <a:r>
              <a:rPr kumimoji="1" lang="en-US" altLang="ja-JP" dirty="0"/>
              <a:t>or </a:t>
            </a:r>
          </a:p>
          <a:p>
            <a:r>
              <a:rPr lang="en-US" altLang="ja-JP" dirty="0"/>
              <a:t>-march=</a:t>
            </a:r>
            <a:r>
              <a:rPr lang="en-US" altLang="ja-JP" dirty="0" err="1"/>
              <a:t>skylake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654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1EFE42-B096-4BD0-886A-29BA239D4B17}"/>
              </a:ext>
            </a:extLst>
          </p:cNvPr>
          <p:cNvSpPr txBox="1"/>
          <p:nvPr/>
        </p:nvSpPr>
        <p:spPr>
          <a:xfrm>
            <a:off x="179512" y="6021288"/>
            <a:ext cx="815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演算にはレイテンシがあるが、パイプライン処理により「理想的には」</a:t>
            </a:r>
            <a:endParaRPr lang="en-US" altLang="ja-JP"/>
          </a:p>
          <a:p>
            <a:r>
              <a:rPr lang="en-US" altLang="ja-JP"/>
              <a:t>1</a:t>
            </a:r>
            <a:r>
              <a:rPr lang="ja-JP" altLang="en-US"/>
              <a:t>サイクルに</a:t>
            </a:r>
            <a:r>
              <a:rPr lang="en-US" altLang="ja-JP"/>
              <a:t>1</a:t>
            </a:r>
            <a:r>
              <a:rPr lang="ja-JP" altLang="en-US"/>
              <a:t>演算できる</a:t>
            </a:r>
            <a:r>
              <a:rPr lang="en-US" altLang="ja-JP"/>
              <a:t>(</a:t>
            </a:r>
            <a:r>
              <a:rPr lang="ja-JP" altLang="en-US"/>
              <a:t>スループット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844994-3194-4499-B144-500DFE2CE96D}"/>
              </a:ext>
            </a:extLst>
          </p:cNvPr>
          <p:cNvSpPr txBox="1"/>
          <p:nvPr/>
        </p:nvSpPr>
        <p:spPr>
          <a:xfrm>
            <a:off x="251520" y="3707740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富岳の場合</a:t>
            </a:r>
            <a:r>
              <a:rPr kumimoji="1" lang="en-US" altLang="ja-JP" sz="2800"/>
              <a:t>(</a:t>
            </a:r>
            <a:r>
              <a:rPr kumimoji="1" lang="ja-JP" altLang="en-US" sz="2800"/>
              <a:t>倍精度</a:t>
            </a:r>
            <a:r>
              <a:rPr kumimoji="1" lang="en-US" altLang="ja-JP" sz="2800"/>
              <a:t>)</a:t>
            </a:r>
            <a:endParaRPr kumimoji="1" lang="ja-JP" altLang="en-US" sz="28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2BD908-41D0-467F-996A-B7AE06D0B036}"/>
              </a:ext>
            </a:extLst>
          </p:cNvPr>
          <p:cNvSpPr txBox="1"/>
          <p:nvPr/>
        </p:nvSpPr>
        <p:spPr>
          <a:xfrm>
            <a:off x="2474874" y="4427820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2GHz</a:t>
            </a:r>
            <a:endParaRPr kumimoji="1" lang="ja-JP" altLang="en-US" sz="3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EA623B-F032-4FE8-9F28-1A75099F44F8}"/>
              </a:ext>
            </a:extLst>
          </p:cNvPr>
          <p:cNvSpPr txBox="1"/>
          <p:nvPr/>
        </p:nvSpPr>
        <p:spPr>
          <a:xfrm>
            <a:off x="4346878" y="441852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48</a:t>
            </a:r>
            <a:endParaRPr kumimoji="1" lang="ja-JP" altLang="en-US" sz="3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BEF7DB-56D6-433E-953E-EB23959EA482}"/>
              </a:ext>
            </a:extLst>
          </p:cNvPr>
          <p:cNvSpPr txBox="1"/>
          <p:nvPr/>
        </p:nvSpPr>
        <p:spPr>
          <a:xfrm>
            <a:off x="6228184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4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D83537-5AB6-4FCD-8772-67CEBF3D1F64}"/>
              </a:ext>
            </a:extLst>
          </p:cNvPr>
          <p:cNvSpPr txBox="1"/>
          <p:nvPr/>
        </p:nvSpPr>
        <p:spPr>
          <a:xfrm>
            <a:off x="7884368" y="442782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8</a:t>
            </a:r>
            <a:endParaRPr kumimoji="1" lang="ja-JP" altLang="en-US" sz="3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520F18F-215D-48F6-8E23-3750F2634777}"/>
              </a:ext>
            </a:extLst>
          </p:cNvPr>
          <p:cNvSpPr txBox="1"/>
          <p:nvPr/>
        </p:nvSpPr>
        <p:spPr>
          <a:xfrm>
            <a:off x="5868144" y="50758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(2 x </a:t>
            </a:r>
            <a:r>
              <a:rPr kumimoji="1" lang="ja-JP" altLang="en-US"/>
              <a:t>積和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8CFD78F-DEBB-4070-B2D8-2FE6C3531649}"/>
              </a:ext>
            </a:extLst>
          </p:cNvPr>
          <p:cNvSpPr txBox="1"/>
          <p:nvPr/>
        </p:nvSpPr>
        <p:spPr>
          <a:xfrm>
            <a:off x="3707904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662DAB-376D-457F-89E5-A3D8173B4950}"/>
              </a:ext>
            </a:extLst>
          </p:cNvPr>
          <p:cNvSpPr txBox="1"/>
          <p:nvPr/>
        </p:nvSpPr>
        <p:spPr>
          <a:xfrm>
            <a:off x="5287918" y="4427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x</a:t>
            </a:r>
            <a:endParaRPr kumimoji="1" lang="ja-JP" altLang="en-US" sz="28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9F0A4A-E066-4855-939A-DBF3A79E1315}"/>
              </a:ext>
            </a:extLst>
          </p:cNvPr>
          <p:cNvSpPr txBox="1"/>
          <p:nvPr/>
        </p:nvSpPr>
        <p:spPr>
          <a:xfrm>
            <a:off x="7088118" y="440865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x</a:t>
            </a:r>
            <a:endParaRPr kumimoji="1" lang="ja-JP" altLang="en-US" sz="3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14F5340-FFB0-458A-9C7E-3DED66F7DA25}"/>
              </a:ext>
            </a:extLst>
          </p:cNvPr>
          <p:cNvSpPr txBox="1"/>
          <p:nvPr/>
        </p:nvSpPr>
        <p:spPr>
          <a:xfrm>
            <a:off x="2051720" y="449982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=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AFA57D-B9FE-482C-959F-DF34CD45CEA5}"/>
              </a:ext>
            </a:extLst>
          </p:cNvPr>
          <p:cNvSpPr txBox="1"/>
          <p:nvPr/>
        </p:nvSpPr>
        <p:spPr>
          <a:xfrm>
            <a:off x="323528" y="4427820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3072GF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90504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DD4872-4A3F-47AF-8897-EEFC5B6F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CPU</a:t>
            </a:r>
            <a:r>
              <a:rPr kumimoji="1" lang="ja-JP" altLang="en-US"/>
              <a:t>コアの性能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D22E71-7994-4027-8C0E-75679325D34E}"/>
              </a:ext>
            </a:extLst>
          </p:cNvPr>
          <p:cNvSpPr/>
          <p:nvPr/>
        </p:nvSpPr>
        <p:spPr>
          <a:xfrm>
            <a:off x="89959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性能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C57CECE-A325-4B4F-BFD2-E87FBB39145E}"/>
              </a:ext>
            </a:extLst>
          </p:cNvPr>
          <p:cNvSpPr/>
          <p:nvPr/>
        </p:nvSpPr>
        <p:spPr>
          <a:xfrm>
            <a:off x="2483768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動作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周波数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E7C2AB0-5FFD-4B47-ABF0-552D61336395}"/>
              </a:ext>
            </a:extLst>
          </p:cNvPr>
          <p:cNvSpPr/>
          <p:nvPr/>
        </p:nvSpPr>
        <p:spPr>
          <a:xfrm>
            <a:off x="4139952" y="2699628"/>
            <a:ext cx="1080120" cy="554360"/>
          </a:xfrm>
          <a:prstGeom prst="roundRect">
            <a:avLst>
              <a:gd name="adj" fmla="val 2583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コア数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A4DED5D-792C-4B3F-B791-8CB4CD286D7A}"/>
              </a:ext>
            </a:extLst>
          </p:cNvPr>
          <p:cNvSpPr/>
          <p:nvPr/>
        </p:nvSpPr>
        <p:spPr>
          <a:xfrm>
            <a:off x="5796136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同時命令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発行数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9A09AF1-32E5-4B7D-8D2A-B70F584469B5}"/>
              </a:ext>
            </a:extLst>
          </p:cNvPr>
          <p:cNvSpPr/>
          <p:nvPr/>
        </p:nvSpPr>
        <p:spPr>
          <a:xfrm>
            <a:off x="7452320" y="2699628"/>
            <a:ext cx="1224136" cy="554360"/>
          </a:xfrm>
          <a:prstGeom prst="roundRect">
            <a:avLst>
              <a:gd name="adj" fmla="val 25831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SIMD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B6DDB4-9B7B-4F20-BB4C-195712A912CA}"/>
              </a:ext>
            </a:extLst>
          </p:cNvPr>
          <p:cNvSpPr txBox="1"/>
          <p:nvPr/>
        </p:nvSpPr>
        <p:spPr>
          <a:xfrm>
            <a:off x="2051720" y="28343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89029-7D20-4C0D-8F38-D69C12EE2965}"/>
              </a:ext>
            </a:extLst>
          </p:cNvPr>
          <p:cNvSpPr txBox="1"/>
          <p:nvPr/>
        </p:nvSpPr>
        <p:spPr>
          <a:xfrm>
            <a:off x="3676618" y="2834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7EBDCB-900B-40B7-AB75-2C40BFB8F73C}"/>
              </a:ext>
            </a:extLst>
          </p:cNvPr>
          <p:cNvSpPr txBox="1"/>
          <p:nvPr/>
        </p:nvSpPr>
        <p:spPr>
          <a:xfrm>
            <a:off x="5364088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45B4E-BA90-449B-84E4-C459A49EFE03}"/>
              </a:ext>
            </a:extLst>
          </p:cNvPr>
          <p:cNvSpPr txBox="1"/>
          <p:nvPr/>
        </p:nvSpPr>
        <p:spPr>
          <a:xfrm>
            <a:off x="7080230" y="27716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endParaRPr kumimoji="1" lang="ja-JP" altLang="en-US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6CB2C7B5-FCA9-4F91-836A-67A8E36AC389}"/>
              </a:ext>
            </a:extLst>
          </p:cNvPr>
          <p:cNvSpPr/>
          <p:nvPr/>
        </p:nvSpPr>
        <p:spPr>
          <a:xfrm>
            <a:off x="395536" y="1268760"/>
            <a:ext cx="2556792" cy="720080"/>
          </a:xfrm>
          <a:prstGeom prst="wedgeRoundRectCallout">
            <a:avLst>
              <a:gd name="adj1" fmla="val -5661"/>
              <a:gd name="adj2" fmla="val 1288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ここを上げたい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9973C4A6-AB3F-4683-B0F1-DAD86A53C6D8}"/>
              </a:ext>
            </a:extLst>
          </p:cNvPr>
          <p:cNvSpPr/>
          <p:nvPr/>
        </p:nvSpPr>
        <p:spPr>
          <a:xfrm>
            <a:off x="3203848" y="1268760"/>
            <a:ext cx="2556792" cy="720080"/>
          </a:xfrm>
          <a:prstGeom prst="wedgeRoundRectCallout">
            <a:avLst>
              <a:gd name="adj1" fmla="val -51756"/>
              <a:gd name="adj2" fmla="val 1330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ここはもう無理</a:t>
            </a: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F330EDB6-B56E-421D-9487-9652C6495072}"/>
              </a:ext>
            </a:extLst>
          </p:cNvPr>
          <p:cNvSpPr/>
          <p:nvPr/>
        </p:nvSpPr>
        <p:spPr>
          <a:xfrm>
            <a:off x="6156176" y="1268760"/>
            <a:ext cx="2556792" cy="720080"/>
          </a:xfrm>
          <a:prstGeom prst="wedgeRoundRectCallout">
            <a:avLst>
              <a:gd name="adj1" fmla="val -40232"/>
              <a:gd name="adj2" fmla="val 1358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ここも多分無理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9CB4B26A-46EA-4CC6-AEF4-7DD961031F46}"/>
              </a:ext>
            </a:extLst>
          </p:cNvPr>
          <p:cNvSpPr/>
          <p:nvPr/>
        </p:nvSpPr>
        <p:spPr>
          <a:xfrm>
            <a:off x="2195736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ここを増やす</a:t>
            </a:r>
            <a:endParaRPr kumimoji="1" lang="en-US" altLang="ja-JP" sz="2400">
              <a:solidFill>
                <a:schemeClr val="tx1"/>
              </a:solidFill>
            </a:endParaRPr>
          </a:p>
          <a:p>
            <a:pPr algn="ctr"/>
            <a:r>
              <a:rPr lang="en-US" altLang="ja-JP" sz="2400">
                <a:solidFill>
                  <a:schemeClr val="tx1"/>
                </a:solidFill>
              </a:rPr>
              <a:t>(</a:t>
            </a:r>
            <a:r>
              <a:rPr lang="ja-JP" altLang="en-US" sz="2400">
                <a:solidFill>
                  <a:schemeClr val="tx1"/>
                </a:solidFill>
              </a:rPr>
              <a:t>メニーコア</a:t>
            </a:r>
            <a:r>
              <a:rPr lang="en-US" altLang="ja-JP" sz="2400">
                <a:solidFill>
                  <a:schemeClr val="tx1"/>
                </a:solidFill>
              </a:rPr>
              <a:t>)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7926A7E0-46DF-481E-BE5D-2A7B19A8B84D}"/>
              </a:ext>
            </a:extLst>
          </p:cNvPr>
          <p:cNvSpPr/>
          <p:nvPr/>
        </p:nvSpPr>
        <p:spPr>
          <a:xfrm>
            <a:off x="5652120" y="4149080"/>
            <a:ext cx="2592288" cy="864096"/>
          </a:xfrm>
          <a:prstGeom prst="wedgeRoundRectCallout">
            <a:avLst>
              <a:gd name="adj1" fmla="val 42421"/>
              <a:gd name="adj2" fmla="val -1505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FF0000"/>
                </a:solidFill>
              </a:rPr>
              <a:t>ここを増やす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pPr algn="ctr"/>
            <a:r>
              <a:rPr lang="en-US" altLang="ja-JP" sz="2400">
                <a:solidFill>
                  <a:srgbClr val="FF0000"/>
                </a:solidFill>
              </a:rPr>
              <a:t>(</a:t>
            </a:r>
            <a:r>
              <a:rPr lang="ja-JP" altLang="en-US" sz="2400">
                <a:solidFill>
                  <a:srgbClr val="FF0000"/>
                </a:solidFill>
              </a:rPr>
              <a:t>幅広</a:t>
            </a:r>
            <a:r>
              <a:rPr lang="en-US" altLang="ja-JP" sz="2400">
                <a:solidFill>
                  <a:srgbClr val="FF0000"/>
                </a:solidFill>
              </a:rPr>
              <a:t>SIMD)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6036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1907</TotalTime>
  <Words>2355</Words>
  <Application>Microsoft Office PowerPoint</Application>
  <PresentationFormat>画面に合わせる (4:3)</PresentationFormat>
  <Paragraphs>540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5" baseType="lpstr">
      <vt:lpstr>FujitsuInfinityPro-Regular</vt:lpstr>
      <vt:lpstr>HGｺﾞｼｯｸE</vt:lpstr>
      <vt:lpstr>游ゴシック</vt:lpstr>
      <vt:lpstr>Algerian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400</cp:revision>
  <dcterms:created xsi:type="dcterms:W3CDTF">2019-01-02T05:23:01Z</dcterms:created>
  <dcterms:modified xsi:type="dcterms:W3CDTF">2021-11-25T03:59:30Z</dcterms:modified>
</cp:coreProperties>
</file>