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2" r:id="rId26"/>
    <p:sldId id="283" r:id="rId27"/>
    <p:sldId id="280" r:id="rId28"/>
    <p:sldId id="285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FFCCFF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26935" y="6437838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yo256/xbyak_aarch64_hands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140FE-82A7-4219-9107-A37A64B80CD2}"/>
              </a:ext>
            </a:extLst>
          </p:cNvPr>
          <p:cNvSpPr txBox="1"/>
          <p:nvPr/>
        </p:nvSpPr>
        <p:spPr>
          <a:xfrm>
            <a:off x="971600" y="4581128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hlinkClick r:id="rId2"/>
              </a:rPr>
              <a:t>https://github.com/kaityo256/xbyak_aarch64_handson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D45F5-8B4A-432F-A6AC-49D660629E34}"/>
              </a:ext>
            </a:extLst>
          </p:cNvPr>
          <p:cNvSpPr txBox="1"/>
          <p:nvPr/>
        </p:nvSpPr>
        <p:spPr>
          <a:xfrm>
            <a:off x="323528" y="41490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ハンズオン資料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096922-DEC4-4C84-B1D3-FA38E5CA9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0CB365-9265-485F-A295-0DC55F4457CB}"/>
              </a:ext>
            </a:extLst>
          </p:cNvPr>
          <p:cNvSpPr/>
          <p:nvPr/>
        </p:nvSpPr>
        <p:spPr>
          <a:xfrm>
            <a:off x="1691680" y="2124145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FED60D-4404-4511-A731-09B2638C4723}"/>
              </a:ext>
            </a:extLst>
          </p:cNvPr>
          <p:cNvSpPr txBox="1"/>
          <p:nvPr/>
        </p:nvSpPr>
        <p:spPr>
          <a:xfrm>
            <a:off x="4067944" y="141277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ABD080-BB9C-4622-9B1E-D70A34AAD858}"/>
              </a:ext>
            </a:extLst>
          </p:cNvPr>
          <p:cNvCxnSpPr>
            <a:cxnSpLocks/>
          </p:cNvCxnSpPr>
          <p:nvPr/>
        </p:nvCxnSpPr>
        <p:spPr>
          <a:xfrm>
            <a:off x="1691680" y="1980129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2D524A-5628-490C-9B02-7BC24FE9A382}"/>
              </a:ext>
            </a:extLst>
          </p:cNvPr>
          <p:cNvSpPr/>
          <p:nvPr/>
        </p:nvSpPr>
        <p:spPr>
          <a:xfrm>
            <a:off x="4572000" y="2124145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A2C4D96-14AE-455A-B673-C3E68F63DDD2}"/>
              </a:ext>
            </a:extLst>
          </p:cNvPr>
          <p:cNvCxnSpPr>
            <a:cxnSpLocks/>
          </p:cNvCxnSpPr>
          <p:nvPr/>
        </p:nvCxnSpPr>
        <p:spPr>
          <a:xfrm>
            <a:off x="4572000" y="3060249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6519E-19A5-4741-8037-F1639D10218B}"/>
              </a:ext>
            </a:extLst>
          </p:cNvPr>
          <p:cNvSpPr txBox="1"/>
          <p:nvPr/>
        </p:nvSpPr>
        <p:spPr>
          <a:xfrm>
            <a:off x="5508104" y="313225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9B9556-1171-4045-8F29-D025C36E6E93}"/>
              </a:ext>
            </a:extLst>
          </p:cNvPr>
          <p:cNvSpPr/>
          <p:nvPr/>
        </p:nvSpPr>
        <p:spPr>
          <a:xfrm>
            <a:off x="6012160" y="2124145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80FC4C-C1DE-42CC-8C81-7CE59522E7B1}"/>
              </a:ext>
            </a:extLst>
          </p:cNvPr>
          <p:cNvSpPr txBox="1"/>
          <p:nvPr/>
        </p:nvSpPr>
        <p:spPr>
          <a:xfrm>
            <a:off x="6228184" y="21961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17F69-0893-46B8-A65F-B54A3D4D5F52}"/>
              </a:ext>
            </a:extLst>
          </p:cNvPr>
          <p:cNvSpPr txBox="1"/>
          <p:nvPr/>
        </p:nvSpPr>
        <p:spPr>
          <a:xfrm>
            <a:off x="107504" y="1052736"/>
            <a:ext cx="926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SIMD</a:t>
            </a:r>
            <a:r>
              <a:rPr lang="ja-JP" altLang="en-US" sz="2400"/>
              <a:t>幅が伸びても下位を同じ名前でアクセスできるようにする</a:t>
            </a:r>
            <a:endParaRPr kumimoji="1" lang="ja-JP" altLang="en-US" sz="2400"/>
          </a:p>
        </p:txBody>
      </p:sp>
      <p:pic>
        <p:nvPicPr>
          <p:cNvPr id="1026" name="Picture 2" descr="丸のマークのイラスト「○」">
            <a:extLst>
              <a:ext uri="{FF2B5EF4-FFF2-40B4-BE49-F238E27FC236}">
                <a16:creationId xmlns:a16="http://schemas.microsoft.com/office/drawing/2014/main" id="{9CD05E52-6A2F-42A2-AAC0-D922BDF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792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D1F2AE-E7D7-4749-8F10-A2CF4ED1B554}"/>
              </a:ext>
            </a:extLst>
          </p:cNvPr>
          <p:cNvSpPr txBox="1"/>
          <p:nvPr/>
        </p:nvSpPr>
        <p:spPr>
          <a:xfrm>
            <a:off x="1486103" y="37199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後方互換性を保つ</a:t>
            </a:r>
            <a:endParaRPr kumimoji="1" lang="ja-JP" altLang="en-US" sz="3200"/>
          </a:p>
        </p:txBody>
      </p:sp>
      <p:pic>
        <p:nvPicPr>
          <p:cNvPr id="1028" name="Picture 4" descr="バツのマークのイラスト「×」">
            <a:extLst>
              <a:ext uri="{FF2B5EF4-FFF2-40B4-BE49-F238E27FC236}">
                <a16:creationId xmlns:a16="http://schemas.microsoft.com/office/drawing/2014/main" id="{BF52D46D-9A2C-4F25-85E0-AF0AD6E3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" y="4584030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60C69C-72A1-456F-B0C9-A749893D995E}"/>
              </a:ext>
            </a:extLst>
          </p:cNvPr>
          <p:cNvSpPr txBox="1"/>
          <p:nvPr/>
        </p:nvSpPr>
        <p:spPr>
          <a:xfrm>
            <a:off x="1475656" y="4440014"/>
            <a:ext cx="6955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古いコードは、広くなった</a:t>
            </a:r>
            <a:r>
              <a:rPr lang="en-US" altLang="ja-JP" sz="3200"/>
              <a:t>SIMD</a:t>
            </a:r>
            <a:r>
              <a:rPr lang="ja-JP" altLang="en-US" sz="3200"/>
              <a:t>幅を</a:t>
            </a:r>
            <a:endParaRPr lang="en-US" altLang="ja-JP" sz="3200"/>
          </a:p>
          <a:p>
            <a:r>
              <a:rPr lang="ja-JP" altLang="en-US" sz="3200"/>
              <a:t>活かせない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279715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F7A9701C-C2B6-4282-9818-D3523C363712}"/>
              </a:ext>
            </a:extLst>
          </p:cNvPr>
          <p:cNvSpPr/>
          <p:nvPr/>
        </p:nvSpPr>
        <p:spPr>
          <a:xfrm>
            <a:off x="1691680" y="1124744"/>
            <a:ext cx="7128792" cy="1296144"/>
          </a:xfrm>
          <a:prstGeom prst="wedgeRoundRectCallout">
            <a:avLst>
              <a:gd name="adj1" fmla="val -56323"/>
              <a:gd name="adj2" fmla="val 389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A7A9EB-0056-4DBE-9E68-38A296C2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5B94E-09BE-4CA3-9519-6B9428702068}"/>
              </a:ext>
            </a:extLst>
          </p:cNvPr>
          <p:cNvSpPr txBox="1"/>
          <p:nvPr/>
        </p:nvSpPr>
        <p:spPr>
          <a:xfrm>
            <a:off x="1907704" y="126876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幅が伸びるたび</a:t>
            </a:r>
            <a:r>
              <a:rPr lang="ja-JP" altLang="en-US" sz="3200"/>
              <a:t>に</a:t>
            </a:r>
            <a:r>
              <a:rPr kumimoji="1" lang="ja-JP" altLang="en-US" sz="3200"/>
              <a:t>コード</a:t>
            </a:r>
            <a:r>
              <a:rPr lang="ja-JP" altLang="en-US" sz="3200"/>
              <a:t>を</a:t>
            </a:r>
            <a:endParaRPr lang="en-US" altLang="ja-JP" sz="3200"/>
          </a:p>
          <a:p>
            <a:r>
              <a:rPr kumimoji="1" lang="ja-JP" altLang="en-US" sz="3200"/>
              <a:t>書き直し。なんとかならないかな</a:t>
            </a:r>
            <a:r>
              <a:rPr kumimoji="1" lang="en-US" altLang="ja-JP" sz="3200"/>
              <a:t>…</a:t>
            </a:r>
            <a:endParaRPr kumimoji="1" lang="ja-JP" altLang="en-US" sz="320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6C10967-5D86-4911-8862-8DEBBAE92A81}"/>
              </a:ext>
            </a:extLst>
          </p:cNvPr>
          <p:cNvSpPr/>
          <p:nvPr/>
        </p:nvSpPr>
        <p:spPr>
          <a:xfrm>
            <a:off x="251520" y="3789040"/>
            <a:ext cx="6912768" cy="1224136"/>
          </a:xfrm>
          <a:prstGeom prst="wedgeRoundRectCallout">
            <a:avLst>
              <a:gd name="adj1" fmla="val 58513"/>
              <a:gd name="adj2" fmla="val -397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31DF96-442A-4FDE-9323-26C00B037C40}"/>
              </a:ext>
            </a:extLst>
          </p:cNvPr>
          <p:cNvSpPr txBox="1"/>
          <p:nvPr/>
        </p:nvSpPr>
        <p:spPr>
          <a:xfrm>
            <a:off x="39553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幅を固定しない命令セットに</a:t>
            </a:r>
            <a:endParaRPr kumimoji="1" lang="en-US" altLang="ja-JP" sz="3200"/>
          </a:p>
          <a:p>
            <a:r>
              <a:rPr lang="ja-JP" altLang="en-US" sz="3200"/>
              <a:t>すればよいのでは？</a:t>
            </a:r>
            <a:endParaRPr kumimoji="1" lang="ja-JP" altLang="en-US" sz="3200"/>
          </a:p>
        </p:txBody>
      </p:sp>
      <p:pic>
        <p:nvPicPr>
          <p:cNvPr id="2054" name="Picture 6" descr="白衣を着た人のイラスト（男性・悩む）">
            <a:extLst>
              <a:ext uri="{FF2B5EF4-FFF2-40B4-BE49-F238E27FC236}">
                <a16:creationId xmlns:a16="http://schemas.microsoft.com/office/drawing/2014/main" id="{C369E2B3-EF7D-4595-9C12-043AB62E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白衣を着た人のイラスト（男性・閃いた）">
            <a:extLst>
              <a:ext uri="{FF2B5EF4-FFF2-40B4-BE49-F238E27FC236}">
                <a16:creationId xmlns:a16="http://schemas.microsoft.com/office/drawing/2014/main" id="{4870180A-B63B-446C-B134-EC0EC91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5" y="2996952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0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E4E91A-559F-464D-8DB9-F56856A1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とは何か？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F3589-3834-4545-99CF-B1DE088F455D}"/>
              </a:ext>
            </a:extLst>
          </p:cNvPr>
          <p:cNvSpPr txBox="1"/>
          <p:nvPr/>
        </p:nvSpPr>
        <p:spPr>
          <a:xfrm>
            <a:off x="467544" y="1268760"/>
            <a:ext cx="8087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>
                <a:solidFill>
                  <a:srgbClr val="FF0000"/>
                </a:solidFill>
              </a:rPr>
              <a:t>S</a:t>
            </a:r>
            <a:r>
              <a:rPr kumimoji="1" lang="en-US" altLang="ja-JP" sz="4800"/>
              <a:t>calable</a:t>
            </a:r>
            <a:r>
              <a:rPr kumimoji="1" lang="ja-JP" altLang="en-US" sz="4800"/>
              <a:t>　　</a:t>
            </a:r>
            <a:r>
              <a:rPr lang="ja-JP" altLang="en-US" sz="4800"/>
              <a:t>幅を</a:t>
            </a:r>
            <a:r>
              <a:rPr kumimoji="1" lang="ja-JP" altLang="en-US" sz="4800"/>
              <a:t>固定しない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V</a:t>
            </a:r>
            <a:r>
              <a:rPr kumimoji="1" lang="en-US" altLang="ja-JP" sz="4800"/>
              <a:t>ector</a:t>
            </a:r>
            <a:r>
              <a:rPr kumimoji="1" lang="ja-JP" altLang="en-US" sz="4800"/>
              <a:t>　　　</a:t>
            </a:r>
            <a:r>
              <a:rPr kumimoji="1" lang="en-US" altLang="ja-JP" sz="4800"/>
              <a:t>SIMD</a:t>
            </a:r>
            <a:r>
              <a:rPr kumimoji="1" lang="ja-JP" altLang="en-US" sz="4800"/>
              <a:t>の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E</a:t>
            </a:r>
            <a:r>
              <a:rPr kumimoji="1" lang="en-US" altLang="ja-JP" sz="4800"/>
              <a:t>xtension     </a:t>
            </a:r>
            <a:r>
              <a:rPr kumimoji="1" lang="ja-JP" altLang="en-US" sz="4800"/>
              <a:t>追加命令セット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BB10AB-A974-4D06-91CC-03B347174B00}"/>
              </a:ext>
            </a:extLst>
          </p:cNvPr>
          <p:cNvSpPr txBox="1"/>
          <p:nvPr/>
        </p:nvSpPr>
        <p:spPr>
          <a:xfrm>
            <a:off x="179512" y="4149080"/>
            <a:ext cx="710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特徴：</a:t>
            </a:r>
            <a:r>
              <a:rPr kumimoji="1" lang="en-US" altLang="ja-JP" sz="3600"/>
              <a:t>Predicate-centric Approach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A78AE-7790-4636-BB85-8C1691615622}"/>
              </a:ext>
            </a:extLst>
          </p:cNvPr>
          <p:cNvSpPr txBox="1"/>
          <p:nvPr/>
        </p:nvSpPr>
        <p:spPr>
          <a:xfrm>
            <a:off x="467544" y="50851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命令ごとにどの要素を使うかをマスク処理できる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044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6C0FE8-FFAB-494C-A7B6-6C8675A8E587}"/>
              </a:ext>
            </a:extLst>
          </p:cNvPr>
          <p:cNvSpPr/>
          <p:nvPr/>
        </p:nvSpPr>
        <p:spPr>
          <a:xfrm>
            <a:off x="6012160" y="4509120"/>
            <a:ext cx="216024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812BCF-7976-48A5-87D3-0CD2E28A38C3}"/>
              </a:ext>
            </a:extLst>
          </p:cNvPr>
          <p:cNvSpPr/>
          <p:nvPr/>
        </p:nvSpPr>
        <p:spPr>
          <a:xfrm>
            <a:off x="3131840" y="4509120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E3BE49-5C7C-4E13-B487-5B47EE93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マスク処理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48DC4C-4D73-439D-BB6A-9D2553EE2387}"/>
              </a:ext>
            </a:extLst>
          </p:cNvPr>
          <p:cNvSpPr/>
          <p:nvPr/>
        </p:nvSpPr>
        <p:spPr>
          <a:xfrm>
            <a:off x="251520" y="1988840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E552D9-D156-4F5E-AB8F-652C0F69AF38}"/>
              </a:ext>
            </a:extLst>
          </p:cNvPr>
          <p:cNvCxnSpPr/>
          <p:nvPr/>
        </p:nvCxnSpPr>
        <p:spPr>
          <a:xfrm>
            <a:off x="9716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F62969-AE1E-42C7-914A-BF2AE6D39FB7}"/>
              </a:ext>
            </a:extLst>
          </p:cNvPr>
          <p:cNvCxnSpPr/>
          <p:nvPr/>
        </p:nvCxnSpPr>
        <p:spPr>
          <a:xfrm>
            <a:off x="16916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9BFDB9-3E18-462B-B902-08EF1914078A}"/>
              </a:ext>
            </a:extLst>
          </p:cNvPr>
          <p:cNvCxnSpPr/>
          <p:nvPr/>
        </p:nvCxnSpPr>
        <p:spPr>
          <a:xfrm>
            <a:off x="24117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DEF3E3-AF19-4F7B-BEFA-46F5E2C5BEDF}"/>
              </a:ext>
            </a:extLst>
          </p:cNvPr>
          <p:cNvCxnSpPr/>
          <p:nvPr/>
        </p:nvCxnSpPr>
        <p:spPr>
          <a:xfrm>
            <a:off x="31318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650036-0F9A-4206-B191-638EB0EF9326}"/>
              </a:ext>
            </a:extLst>
          </p:cNvPr>
          <p:cNvCxnSpPr/>
          <p:nvPr/>
        </p:nvCxnSpPr>
        <p:spPr>
          <a:xfrm>
            <a:off x="38519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D394190-ECC0-4C0A-BEC8-DB52BC35D45A}"/>
              </a:ext>
            </a:extLst>
          </p:cNvPr>
          <p:cNvCxnSpPr/>
          <p:nvPr/>
        </p:nvCxnSpPr>
        <p:spPr>
          <a:xfrm>
            <a:off x="45720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A811A4-F424-498C-82C4-79D9AC33C537}"/>
              </a:ext>
            </a:extLst>
          </p:cNvPr>
          <p:cNvCxnSpPr/>
          <p:nvPr/>
        </p:nvCxnSpPr>
        <p:spPr>
          <a:xfrm>
            <a:off x="52920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D7A439F-1777-4C09-B157-131237599184}"/>
              </a:ext>
            </a:extLst>
          </p:cNvPr>
          <p:cNvCxnSpPr/>
          <p:nvPr/>
        </p:nvCxnSpPr>
        <p:spPr>
          <a:xfrm>
            <a:off x="60121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8F9DCCE-FB0A-4C6A-9A23-C30026868C9F}"/>
              </a:ext>
            </a:extLst>
          </p:cNvPr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A0555D5-3AFD-40CE-A539-4FF1370E516C}"/>
              </a:ext>
            </a:extLst>
          </p:cNvPr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70AA4-41FC-427F-9803-348DFC8147E4}"/>
              </a:ext>
            </a:extLst>
          </p:cNvPr>
          <p:cNvSpPr txBox="1"/>
          <p:nvPr/>
        </p:nvSpPr>
        <p:spPr>
          <a:xfrm>
            <a:off x="179512" y="1268760"/>
            <a:ext cx="578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</a:t>
            </a:r>
            <a:r>
              <a:rPr kumimoji="1" lang="ja-JP" altLang="en-US" sz="2800"/>
              <a:t>個のデータを</a:t>
            </a:r>
            <a:r>
              <a:rPr kumimoji="1" lang="en-US" altLang="ja-JP" sz="2800"/>
              <a:t>4</a:t>
            </a:r>
            <a:r>
              <a:rPr kumimoji="1" lang="ja-JP" altLang="en-US" sz="2800"/>
              <a:t>つずつ処理したい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A6503F-2219-41CB-BEAF-A88878CBF3E4}"/>
              </a:ext>
            </a:extLst>
          </p:cNvPr>
          <p:cNvSpPr/>
          <p:nvPr/>
        </p:nvSpPr>
        <p:spPr>
          <a:xfrm>
            <a:off x="251520" y="4509120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6C48D5-8A24-47E6-B898-9D0E1B87337F}"/>
              </a:ext>
            </a:extLst>
          </p:cNvPr>
          <p:cNvCxnSpPr/>
          <p:nvPr/>
        </p:nvCxnSpPr>
        <p:spPr>
          <a:xfrm>
            <a:off x="9716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4435F9A-F4C1-46DE-AB33-36D013E4A723}"/>
              </a:ext>
            </a:extLst>
          </p:cNvPr>
          <p:cNvCxnSpPr/>
          <p:nvPr/>
        </p:nvCxnSpPr>
        <p:spPr>
          <a:xfrm>
            <a:off x="16916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D36C09-B253-4643-BD48-43A93E841D7B}"/>
              </a:ext>
            </a:extLst>
          </p:cNvPr>
          <p:cNvCxnSpPr/>
          <p:nvPr/>
        </p:nvCxnSpPr>
        <p:spPr>
          <a:xfrm>
            <a:off x="24117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509167-BEE3-46FD-B7AE-715A2A45885F}"/>
              </a:ext>
            </a:extLst>
          </p:cNvPr>
          <p:cNvCxnSpPr/>
          <p:nvPr/>
        </p:nvCxnSpPr>
        <p:spPr>
          <a:xfrm>
            <a:off x="31318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13D432A-90D8-4E35-A48C-D22D76390ADA}"/>
              </a:ext>
            </a:extLst>
          </p:cNvPr>
          <p:cNvCxnSpPr/>
          <p:nvPr/>
        </p:nvCxnSpPr>
        <p:spPr>
          <a:xfrm>
            <a:off x="38519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A0776D-44F3-464B-95E4-4ABE9CF5743A}"/>
              </a:ext>
            </a:extLst>
          </p:cNvPr>
          <p:cNvCxnSpPr/>
          <p:nvPr/>
        </p:nvCxnSpPr>
        <p:spPr>
          <a:xfrm>
            <a:off x="45720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4EA609F-3AAF-46F7-91D0-0FD42BFC1555}"/>
              </a:ext>
            </a:extLst>
          </p:cNvPr>
          <p:cNvCxnSpPr/>
          <p:nvPr/>
        </p:nvCxnSpPr>
        <p:spPr>
          <a:xfrm>
            <a:off x="52920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E18BFB-1DD8-4713-8369-35DAB3AEAB8C}"/>
              </a:ext>
            </a:extLst>
          </p:cNvPr>
          <p:cNvCxnSpPr/>
          <p:nvPr/>
        </p:nvCxnSpPr>
        <p:spPr>
          <a:xfrm>
            <a:off x="60121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61D7F8-34AC-459E-B243-44F814B15D6C}"/>
              </a:ext>
            </a:extLst>
          </p:cNvPr>
          <p:cNvCxnSpPr/>
          <p:nvPr/>
        </p:nvCxnSpPr>
        <p:spPr>
          <a:xfrm>
            <a:off x="67322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F97B3-8B2A-427A-95F7-9043DC000DE8}"/>
              </a:ext>
            </a:extLst>
          </p:cNvPr>
          <p:cNvCxnSpPr/>
          <p:nvPr/>
        </p:nvCxnSpPr>
        <p:spPr>
          <a:xfrm>
            <a:off x="74523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DD57EC-8F8E-4F97-A9B1-44CD6AFD5310}"/>
              </a:ext>
            </a:extLst>
          </p:cNvPr>
          <p:cNvSpPr txBox="1"/>
          <p:nvPr/>
        </p:nvSpPr>
        <p:spPr>
          <a:xfrm>
            <a:off x="323528" y="2924944"/>
            <a:ext cx="5463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普通にやると</a:t>
            </a:r>
            <a:r>
              <a:rPr lang="en-US" altLang="ja-JP" sz="2800"/>
              <a:t>3</a:t>
            </a:r>
            <a:r>
              <a:rPr lang="ja-JP" altLang="en-US" sz="2800"/>
              <a:t>個余る</a:t>
            </a:r>
            <a:endParaRPr lang="en-US" altLang="ja-JP" sz="2800"/>
          </a:p>
          <a:p>
            <a:r>
              <a:rPr kumimoji="1" lang="ja-JP" altLang="en-US" sz="2800"/>
              <a:t>余りをスカラループで回す</a:t>
            </a:r>
            <a:endParaRPr kumimoji="1" lang="en-US" altLang="ja-JP" sz="2800"/>
          </a:p>
          <a:p>
            <a:r>
              <a:rPr lang="ja-JP" altLang="en-US" sz="2800"/>
              <a:t>→ベクトル</a:t>
            </a:r>
            <a:r>
              <a:rPr lang="en-US" altLang="ja-JP" sz="2800"/>
              <a:t>2</a:t>
            </a:r>
            <a:r>
              <a:rPr lang="ja-JP" altLang="en-US" sz="2800"/>
              <a:t>回転</a:t>
            </a:r>
            <a:r>
              <a:rPr lang="en-US" altLang="ja-JP" sz="2800"/>
              <a:t>+</a:t>
            </a:r>
            <a:r>
              <a:rPr lang="ja-JP" altLang="en-US" sz="2800"/>
              <a:t>スカラー</a:t>
            </a:r>
            <a:r>
              <a:rPr lang="en-US" altLang="ja-JP" sz="2800"/>
              <a:t>3</a:t>
            </a:r>
            <a:r>
              <a:rPr lang="ja-JP" altLang="en-US" sz="2800"/>
              <a:t>回転</a:t>
            </a:r>
            <a:endParaRPr kumimoji="1" lang="ja-JP" alt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41E4BF2-4950-41AA-BA71-C6128BE2556B}"/>
              </a:ext>
            </a:extLst>
          </p:cNvPr>
          <p:cNvCxnSpPr/>
          <p:nvPr/>
        </p:nvCxnSpPr>
        <p:spPr>
          <a:xfrm>
            <a:off x="25152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734DC84-3E26-418A-A4A8-DABBFAD57DD7}"/>
              </a:ext>
            </a:extLst>
          </p:cNvPr>
          <p:cNvCxnSpPr/>
          <p:nvPr/>
        </p:nvCxnSpPr>
        <p:spPr>
          <a:xfrm>
            <a:off x="313184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50F794-799B-4D64-91CE-AAC21BFE4BD6}"/>
              </a:ext>
            </a:extLst>
          </p:cNvPr>
          <p:cNvCxnSpPr>
            <a:cxnSpLocks/>
          </p:cNvCxnSpPr>
          <p:nvPr/>
        </p:nvCxnSpPr>
        <p:spPr>
          <a:xfrm>
            <a:off x="601216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5D0D38A-E261-4C6F-A578-F8CE04904B25}"/>
              </a:ext>
            </a:extLst>
          </p:cNvPr>
          <p:cNvCxnSpPr>
            <a:cxnSpLocks/>
          </p:cNvCxnSpPr>
          <p:nvPr/>
        </p:nvCxnSpPr>
        <p:spPr>
          <a:xfrm>
            <a:off x="673224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8261387-0207-411C-B498-DEC03F39EBAB}"/>
              </a:ext>
            </a:extLst>
          </p:cNvPr>
          <p:cNvCxnSpPr>
            <a:cxnSpLocks/>
          </p:cNvCxnSpPr>
          <p:nvPr/>
        </p:nvCxnSpPr>
        <p:spPr>
          <a:xfrm>
            <a:off x="745232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473998-5D88-4669-9773-5D24A9DE1A34}"/>
              </a:ext>
            </a:extLst>
          </p:cNvPr>
          <p:cNvSpPr txBox="1"/>
          <p:nvPr/>
        </p:nvSpPr>
        <p:spPr>
          <a:xfrm>
            <a:off x="842100" y="56519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00DB44-7C2E-4D11-9589-826BDC1F6E77}"/>
              </a:ext>
            </a:extLst>
          </p:cNvPr>
          <p:cNvSpPr txBox="1"/>
          <p:nvPr/>
        </p:nvSpPr>
        <p:spPr>
          <a:xfrm>
            <a:off x="3650412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2F151-B1B3-411D-B4B9-59F8383E2041}"/>
              </a:ext>
            </a:extLst>
          </p:cNvPr>
          <p:cNvSpPr txBox="1"/>
          <p:nvPr/>
        </p:nvSpPr>
        <p:spPr>
          <a:xfrm>
            <a:off x="6242700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スカラー</a:t>
            </a:r>
            <a:r>
              <a:rPr kumimoji="1" lang="ja-JP" altLang="en-US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104246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矢印: 下 32">
            <a:extLst>
              <a:ext uri="{FF2B5EF4-FFF2-40B4-BE49-F238E27FC236}">
                <a16:creationId xmlns:a16="http://schemas.microsoft.com/office/drawing/2014/main" id="{9BBB6D6C-7049-41C8-8B43-485431FFFE70}"/>
              </a:ext>
            </a:extLst>
          </p:cNvPr>
          <p:cNvSpPr/>
          <p:nvPr/>
        </p:nvSpPr>
        <p:spPr>
          <a:xfrm>
            <a:off x="3955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710A0171-42B5-49B0-9AA6-24EBFACD881E}"/>
              </a:ext>
            </a:extLst>
          </p:cNvPr>
          <p:cNvSpPr/>
          <p:nvPr/>
        </p:nvSpPr>
        <p:spPr>
          <a:xfrm>
            <a:off x="11156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E5B418EC-DEFC-4D76-B644-1B2E006077AC}"/>
              </a:ext>
            </a:extLst>
          </p:cNvPr>
          <p:cNvSpPr/>
          <p:nvPr/>
        </p:nvSpPr>
        <p:spPr>
          <a:xfrm>
            <a:off x="18356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E9E2190F-FE51-4ACE-8CDB-5D027713F803}"/>
              </a:ext>
            </a:extLst>
          </p:cNvPr>
          <p:cNvSpPr/>
          <p:nvPr/>
        </p:nvSpPr>
        <p:spPr>
          <a:xfrm>
            <a:off x="25557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1C9C38F-5A44-46F1-844B-57BE58D782A0}"/>
              </a:ext>
            </a:extLst>
          </p:cNvPr>
          <p:cNvSpPr/>
          <p:nvPr/>
        </p:nvSpPr>
        <p:spPr>
          <a:xfrm>
            <a:off x="32758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D462C18D-869B-4DEB-992B-332B556386C8}"/>
              </a:ext>
            </a:extLst>
          </p:cNvPr>
          <p:cNvSpPr/>
          <p:nvPr/>
        </p:nvSpPr>
        <p:spPr>
          <a:xfrm>
            <a:off x="39959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40DAAB7A-29D7-407C-B494-E0A6120D2D37}"/>
              </a:ext>
            </a:extLst>
          </p:cNvPr>
          <p:cNvSpPr/>
          <p:nvPr/>
        </p:nvSpPr>
        <p:spPr>
          <a:xfrm>
            <a:off x="47160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89E2136C-EF0E-4C56-BA16-BAC6FE40320B}"/>
              </a:ext>
            </a:extLst>
          </p:cNvPr>
          <p:cNvSpPr/>
          <p:nvPr/>
        </p:nvSpPr>
        <p:spPr>
          <a:xfrm>
            <a:off x="54360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B5498B2-9EC6-4101-B855-4F6CF90E9FD6}"/>
              </a:ext>
            </a:extLst>
          </p:cNvPr>
          <p:cNvSpPr/>
          <p:nvPr/>
        </p:nvSpPr>
        <p:spPr>
          <a:xfrm>
            <a:off x="61561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601BEFA0-768B-4D36-BDCA-62C3284728F0}"/>
              </a:ext>
            </a:extLst>
          </p:cNvPr>
          <p:cNvSpPr/>
          <p:nvPr/>
        </p:nvSpPr>
        <p:spPr>
          <a:xfrm>
            <a:off x="68762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8E3DC74-8639-4129-BA4D-6193F247D233}"/>
              </a:ext>
            </a:extLst>
          </p:cNvPr>
          <p:cNvSpPr/>
          <p:nvPr/>
        </p:nvSpPr>
        <p:spPr>
          <a:xfrm>
            <a:off x="75963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72FC4-936B-4F9B-9243-C8F1FE5D9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マスク処理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D4DF23B-94F1-49FF-BDDA-EC0F1654A23A}"/>
              </a:ext>
            </a:extLst>
          </p:cNvPr>
          <p:cNvSpPr/>
          <p:nvPr/>
        </p:nvSpPr>
        <p:spPr>
          <a:xfrm>
            <a:off x="251520" y="1556792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83398-C4C2-4B77-860F-ADFF5613F8A9}"/>
              </a:ext>
            </a:extLst>
          </p:cNvPr>
          <p:cNvCxnSpPr/>
          <p:nvPr/>
        </p:nvCxnSpPr>
        <p:spPr>
          <a:xfrm>
            <a:off x="9716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E8DC4-E21A-44A8-91A5-408E5422A028}"/>
              </a:ext>
            </a:extLst>
          </p:cNvPr>
          <p:cNvCxnSpPr/>
          <p:nvPr/>
        </p:nvCxnSpPr>
        <p:spPr>
          <a:xfrm>
            <a:off x="16916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86FD3-0DC8-4157-ABC8-7B5FD790B89E}"/>
              </a:ext>
            </a:extLst>
          </p:cNvPr>
          <p:cNvCxnSpPr/>
          <p:nvPr/>
        </p:nvCxnSpPr>
        <p:spPr>
          <a:xfrm>
            <a:off x="24117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1CE211-7A51-4978-8818-F4DB201A9FEA}"/>
              </a:ext>
            </a:extLst>
          </p:cNvPr>
          <p:cNvCxnSpPr/>
          <p:nvPr/>
        </p:nvCxnSpPr>
        <p:spPr>
          <a:xfrm>
            <a:off x="31318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2E92AA-68BC-4B8E-88E5-178F9AD63A42}"/>
              </a:ext>
            </a:extLst>
          </p:cNvPr>
          <p:cNvCxnSpPr/>
          <p:nvPr/>
        </p:nvCxnSpPr>
        <p:spPr>
          <a:xfrm>
            <a:off x="38519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E41190-67A8-4A3B-8519-084F93AAB107}"/>
              </a:ext>
            </a:extLst>
          </p:cNvPr>
          <p:cNvCxnSpPr/>
          <p:nvPr/>
        </p:nvCxnSpPr>
        <p:spPr>
          <a:xfrm>
            <a:off x="45720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948077-D5E7-4B06-B786-69785568B93C}"/>
              </a:ext>
            </a:extLst>
          </p:cNvPr>
          <p:cNvCxnSpPr/>
          <p:nvPr/>
        </p:nvCxnSpPr>
        <p:spPr>
          <a:xfrm>
            <a:off x="52920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52B5CC-3A87-4F21-8B42-CB634486A8CA}"/>
              </a:ext>
            </a:extLst>
          </p:cNvPr>
          <p:cNvCxnSpPr/>
          <p:nvPr/>
        </p:nvCxnSpPr>
        <p:spPr>
          <a:xfrm>
            <a:off x="60121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547A64-B090-4A29-B152-5950F07A1130}"/>
              </a:ext>
            </a:extLst>
          </p:cNvPr>
          <p:cNvCxnSpPr/>
          <p:nvPr/>
        </p:nvCxnSpPr>
        <p:spPr>
          <a:xfrm>
            <a:off x="67322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4C2F2D-E7CB-47D8-A6AD-EDB012B114C7}"/>
              </a:ext>
            </a:extLst>
          </p:cNvPr>
          <p:cNvCxnSpPr/>
          <p:nvPr/>
        </p:nvCxnSpPr>
        <p:spPr>
          <a:xfrm>
            <a:off x="74523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BC466F-2975-477F-A21A-C9ADD27575B6}"/>
              </a:ext>
            </a:extLst>
          </p:cNvPr>
          <p:cNvSpPr/>
          <p:nvPr/>
        </p:nvSpPr>
        <p:spPr>
          <a:xfrm>
            <a:off x="251520" y="4437112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BDEB3-4F4B-40BC-A485-79F06C6BB2AB}"/>
              </a:ext>
            </a:extLst>
          </p:cNvPr>
          <p:cNvSpPr/>
          <p:nvPr/>
        </p:nvSpPr>
        <p:spPr>
          <a:xfrm>
            <a:off x="3131840" y="4437112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A263C-0AC2-4925-A7EC-A988C50F18B4}"/>
              </a:ext>
            </a:extLst>
          </p:cNvPr>
          <p:cNvSpPr/>
          <p:nvPr/>
        </p:nvSpPr>
        <p:spPr>
          <a:xfrm>
            <a:off x="6012160" y="4437112"/>
            <a:ext cx="28803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508500-6606-47D3-878E-17FC57482053}"/>
              </a:ext>
            </a:extLst>
          </p:cNvPr>
          <p:cNvSpPr/>
          <p:nvPr/>
        </p:nvSpPr>
        <p:spPr>
          <a:xfrm>
            <a:off x="251520" y="2996952"/>
            <a:ext cx="288032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Picture 2" descr="丸のマークのイラスト「○」">
            <a:extLst>
              <a:ext uri="{FF2B5EF4-FFF2-40B4-BE49-F238E27FC236}">
                <a16:creationId xmlns:a16="http://schemas.microsoft.com/office/drawing/2014/main" id="{42CF9DC9-2F1D-43DB-B011-905C4AA6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丸のマークのイラスト「○」">
            <a:extLst>
              <a:ext uri="{FF2B5EF4-FFF2-40B4-BE49-F238E27FC236}">
                <a16:creationId xmlns:a16="http://schemas.microsoft.com/office/drawing/2014/main" id="{0D619B3E-5A9A-4CCB-A815-5B7CC5CD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丸のマークのイラスト「○」">
            <a:extLst>
              <a:ext uri="{FF2B5EF4-FFF2-40B4-BE49-F238E27FC236}">
                <a16:creationId xmlns:a16="http://schemas.microsoft.com/office/drawing/2014/main" id="{C4ECB161-D15E-46DC-A13F-C7967F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丸のマークのイラスト「○」">
            <a:extLst>
              <a:ext uri="{FF2B5EF4-FFF2-40B4-BE49-F238E27FC236}">
                <a16:creationId xmlns:a16="http://schemas.microsoft.com/office/drawing/2014/main" id="{F6FE7FC1-7556-4E8D-9527-6117B39A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99AD5-CAC4-41F2-9239-8F5EDAAEF322}"/>
              </a:ext>
            </a:extLst>
          </p:cNvPr>
          <p:cNvSpPr/>
          <p:nvPr/>
        </p:nvSpPr>
        <p:spPr>
          <a:xfrm>
            <a:off x="3131840" y="2996952"/>
            <a:ext cx="28803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3" name="Picture 2" descr="丸のマークのイラスト「○」">
            <a:extLst>
              <a:ext uri="{FF2B5EF4-FFF2-40B4-BE49-F238E27FC236}">
                <a16:creationId xmlns:a16="http://schemas.microsoft.com/office/drawing/2014/main" id="{D327199F-3165-4F1A-A664-39781DC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52D1FD4E-ECC7-437A-B527-DFB7A6BA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丸のマークのイラスト「○」">
            <a:extLst>
              <a:ext uri="{FF2B5EF4-FFF2-40B4-BE49-F238E27FC236}">
                <a16:creationId xmlns:a16="http://schemas.microsoft.com/office/drawing/2014/main" id="{87A82C81-AE1A-4973-877D-0B07CCB1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丸のマークのイラスト「○」">
            <a:extLst>
              <a:ext uri="{FF2B5EF4-FFF2-40B4-BE49-F238E27FC236}">
                <a16:creationId xmlns:a16="http://schemas.microsoft.com/office/drawing/2014/main" id="{AD66FA98-7C59-43F6-9545-E809D600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48C372-D5E9-42D4-B615-73C1406D9D79}"/>
              </a:ext>
            </a:extLst>
          </p:cNvPr>
          <p:cNvSpPr/>
          <p:nvPr/>
        </p:nvSpPr>
        <p:spPr>
          <a:xfrm>
            <a:off x="6012160" y="2996952"/>
            <a:ext cx="288032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Picture 2" descr="丸のマークのイラスト「○」">
            <a:extLst>
              <a:ext uri="{FF2B5EF4-FFF2-40B4-BE49-F238E27FC236}">
                <a16:creationId xmlns:a16="http://schemas.microsoft.com/office/drawing/2014/main" id="{C28DF78A-39EC-4707-B0E8-495B3A2A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丸のマークのイラスト「○」">
            <a:extLst>
              <a:ext uri="{FF2B5EF4-FFF2-40B4-BE49-F238E27FC236}">
                <a16:creationId xmlns:a16="http://schemas.microsoft.com/office/drawing/2014/main" id="{F722DD92-32F9-457B-AFE5-6690E3A2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丸のマークのイラスト「○」">
            <a:extLst>
              <a:ext uri="{FF2B5EF4-FFF2-40B4-BE49-F238E27FC236}">
                <a16:creationId xmlns:a16="http://schemas.microsoft.com/office/drawing/2014/main" id="{644ECC94-D2FD-4DC3-938A-CEA95052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C00B5325-A121-4D55-BF3D-F1739A02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60" y="30477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80C4F2-B997-43B5-93A0-83E7FA85326D}"/>
              </a:ext>
            </a:extLst>
          </p:cNvPr>
          <p:cNvSpPr txBox="1"/>
          <p:nvPr/>
        </p:nvSpPr>
        <p:spPr>
          <a:xfrm>
            <a:off x="179512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プレディケートレジスタにより、どの要素をロードするか指定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700915-B7FA-4757-972C-84A25055D00E}"/>
              </a:ext>
            </a:extLst>
          </p:cNvPr>
          <p:cNvSpPr txBox="1"/>
          <p:nvPr/>
        </p:nvSpPr>
        <p:spPr>
          <a:xfrm>
            <a:off x="1331640" y="537321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ベクトル</a:t>
            </a:r>
            <a:r>
              <a:rPr lang="en-US" altLang="ja-JP" sz="3200"/>
              <a:t>3</a:t>
            </a:r>
            <a:r>
              <a:rPr lang="ja-JP" altLang="en-US" sz="3200"/>
              <a:t>回転で済む</a:t>
            </a:r>
            <a:endParaRPr kumimoji="1" lang="ja-JP" altLang="en-US" sz="320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6F85D05-81FB-46BA-90BB-04739344400E}"/>
              </a:ext>
            </a:extLst>
          </p:cNvPr>
          <p:cNvSpPr/>
          <p:nvPr/>
        </p:nvSpPr>
        <p:spPr>
          <a:xfrm>
            <a:off x="539552" y="5373216"/>
            <a:ext cx="72008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5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5563F0-4E34-4BBB-A89F-F0B53CA6A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lang="ja-JP" altLang="en-US"/>
              <a:t>の概要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2AA15-9282-4283-BBB5-4E2B63B372C5}"/>
              </a:ext>
            </a:extLst>
          </p:cNvPr>
          <p:cNvSpPr txBox="1"/>
          <p:nvPr/>
        </p:nvSpPr>
        <p:spPr>
          <a:xfrm>
            <a:off x="395536" y="1340768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スケーラブルな</a:t>
            </a:r>
            <a:r>
              <a:rPr kumimoji="1" lang="en-US" altLang="ja-JP" sz="3200">
                <a:solidFill>
                  <a:srgbClr val="011893"/>
                </a:solidFill>
              </a:rPr>
              <a:t>SIMD</a:t>
            </a:r>
            <a:r>
              <a:rPr kumimoji="1" lang="ja-JP" altLang="en-US" sz="3200">
                <a:solidFill>
                  <a:srgbClr val="011893"/>
                </a:solidFill>
              </a:rPr>
              <a:t>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7758A-D17F-4EE4-AADC-AABD49822494}"/>
              </a:ext>
            </a:extLst>
          </p:cNvPr>
          <p:cNvSpPr txBox="1"/>
          <p:nvPr/>
        </p:nvSpPr>
        <p:spPr>
          <a:xfrm>
            <a:off x="827584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スケーラブルなコードを書いておけば</a:t>
            </a:r>
            <a:r>
              <a:rPr kumimoji="1" lang="ja-JP" altLang="en-US" sz="2400"/>
              <a:t>、将来</a:t>
            </a:r>
            <a:r>
              <a:rPr kumimoji="1" lang="en-US" altLang="ja-JP" sz="2400"/>
              <a:t>SIMD</a:t>
            </a:r>
            <a:r>
              <a:rPr kumimoji="1" lang="ja-JP" altLang="en-US" sz="2400"/>
              <a:t>幅が増えたハードウェアで</a:t>
            </a:r>
            <a:r>
              <a:rPr lang="ja-JP" altLang="en-US" sz="2400"/>
              <a:t>実行した時に、その恩恵を受けることができる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2C7308-11F7-471B-AEC9-170B6C21C69F}"/>
              </a:ext>
            </a:extLst>
          </p:cNvPr>
          <p:cNvSpPr txBox="1"/>
          <p:nvPr/>
        </p:nvSpPr>
        <p:spPr>
          <a:xfrm>
            <a:off x="467544" y="3501008"/>
            <a:ext cx="510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Predicate-centric Approach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D2A07A-3161-4BD0-9283-99FF4B14D77D}"/>
              </a:ext>
            </a:extLst>
          </p:cNvPr>
          <p:cNvSpPr txBox="1"/>
          <p:nvPr/>
        </p:nvSpPr>
        <p:spPr>
          <a:xfrm>
            <a:off x="827584" y="422108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ほぼ全ての命令にプレディケートレジスタを指定でき、どの要素にどんな命令を実行するか細かく指定できる</a:t>
            </a:r>
          </a:p>
        </p:txBody>
      </p:sp>
    </p:spTree>
    <p:extLst>
      <p:ext uri="{BB962C8B-B14F-4D97-AF65-F5344CB8AC3E}">
        <p14:creationId xmlns:p14="http://schemas.microsoft.com/office/powerpoint/2010/main" val="348490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9958DB-2539-4B44-8667-32FAF47E5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をどう使うか？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2674B-BF5E-4545-B09F-0A204E17289B}"/>
              </a:ext>
            </a:extLst>
          </p:cNvPr>
          <p:cNvSpPr txBox="1"/>
          <p:nvPr/>
        </p:nvSpPr>
        <p:spPr>
          <a:xfrm>
            <a:off x="1835697" y="19888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コンパイラに任せる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0EA39-51D9-4BDF-818A-112DEA8AF2A6}"/>
              </a:ext>
            </a:extLst>
          </p:cNvPr>
          <p:cNvSpPr txBox="1"/>
          <p:nvPr/>
        </p:nvSpPr>
        <p:spPr>
          <a:xfrm>
            <a:off x="2267745" y="27089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ディレクティブを指定する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3EA40-AAD4-4346-87A3-28137BC13F81}"/>
              </a:ext>
            </a:extLst>
          </p:cNvPr>
          <p:cNvSpPr txBox="1"/>
          <p:nvPr/>
        </p:nvSpPr>
        <p:spPr>
          <a:xfrm>
            <a:off x="2843809" y="35010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組み込み関数で書く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7E25AE-A821-4016-90B0-2040AC559110}"/>
              </a:ext>
            </a:extLst>
          </p:cNvPr>
          <p:cNvSpPr txBox="1"/>
          <p:nvPr/>
        </p:nvSpPr>
        <p:spPr>
          <a:xfrm>
            <a:off x="3131840" y="4221088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Xbyak</a:t>
            </a:r>
            <a:r>
              <a:rPr kumimoji="1" lang="ja-JP" altLang="en-US" sz="2800">
                <a:solidFill>
                  <a:srgbClr val="FF0000"/>
                </a:solidFill>
              </a:rPr>
              <a:t>で書く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9788A3-8F83-41DB-8F4C-F5B7B9E657A3}"/>
              </a:ext>
            </a:extLst>
          </p:cNvPr>
          <p:cNvSpPr txBox="1"/>
          <p:nvPr/>
        </p:nvSpPr>
        <p:spPr>
          <a:xfrm>
            <a:off x="3275856" y="494116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フルアセンブリで組む</a:t>
            </a:r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7F54DECA-3C48-442C-8BB2-8A394305C72D}"/>
              </a:ext>
            </a:extLst>
          </p:cNvPr>
          <p:cNvSpPr/>
          <p:nvPr/>
        </p:nvSpPr>
        <p:spPr>
          <a:xfrm rot="20042355">
            <a:off x="1513620" y="1671958"/>
            <a:ext cx="864096" cy="4320480"/>
          </a:xfrm>
          <a:prstGeom prst="upDownArrow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7FDEEB-3589-4349-986B-E29402F462FF}"/>
              </a:ext>
            </a:extLst>
          </p:cNvPr>
          <p:cNvSpPr txBox="1"/>
          <p:nvPr/>
        </p:nvSpPr>
        <p:spPr>
          <a:xfrm>
            <a:off x="251520" y="1124744"/>
            <a:ext cx="71368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高レイヤ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楽</a:t>
            </a:r>
            <a:r>
              <a:rPr lang="ja-JP" altLang="en-US" sz="3200"/>
              <a:t>だが</a:t>
            </a:r>
            <a:r>
              <a:rPr kumimoji="1" lang="ja-JP" altLang="en-US" sz="3200"/>
              <a:t>細かい調整</a:t>
            </a:r>
            <a:r>
              <a:rPr lang="ja-JP" altLang="en-US" sz="3200"/>
              <a:t>が難しい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C48F6E-7F09-436B-9FF8-CEA37489DECC}"/>
              </a:ext>
            </a:extLst>
          </p:cNvPr>
          <p:cNvSpPr txBox="1"/>
          <p:nvPr/>
        </p:nvSpPr>
        <p:spPr>
          <a:xfrm>
            <a:off x="1259632" y="5877272"/>
            <a:ext cx="6726521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低</a:t>
            </a:r>
            <a:r>
              <a:rPr kumimoji="1" lang="ja-JP" altLang="en-US" sz="3200"/>
              <a:t>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細かく調整できるが大変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46191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D480EE-4344-4F8C-B675-E073D8C77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26388F-36AA-4090-A768-164E5E7E4AED}"/>
              </a:ext>
            </a:extLst>
          </p:cNvPr>
          <p:cNvSpPr txBox="1"/>
          <p:nvPr/>
        </p:nvSpPr>
        <p:spPr>
          <a:xfrm>
            <a:off x="323528" y="134076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アセンブリと一体一対応した関数を使う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50795F-B413-4EAA-B6BB-959D2537A50F}"/>
              </a:ext>
            </a:extLst>
          </p:cNvPr>
          <p:cNvSpPr txBox="1"/>
          <p:nvPr/>
        </p:nvSpPr>
        <p:spPr>
          <a:xfrm>
            <a:off x="1403648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組み込み関数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5A6A7-988D-4FD6-9514-7FCE0371843C}"/>
              </a:ext>
            </a:extLst>
          </p:cNvPr>
          <p:cNvSpPr txBox="1"/>
          <p:nvPr/>
        </p:nvSpPr>
        <p:spPr>
          <a:xfrm>
            <a:off x="4427984" y="21328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アセンブリ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1BD23-8E2E-4162-93CC-F7719F967BAE}"/>
              </a:ext>
            </a:extLst>
          </p:cNvPr>
          <p:cNvSpPr txBox="1"/>
          <p:nvPr/>
        </p:nvSpPr>
        <p:spPr>
          <a:xfrm>
            <a:off x="1691680" y="2852936"/>
            <a:ext cx="2444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svcntb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svptrue_b8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svld1_f64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FF6EC3-4756-46B9-84B8-A86224244421}"/>
              </a:ext>
            </a:extLst>
          </p:cNvPr>
          <p:cNvSpPr txBox="1"/>
          <p:nvPr/>
        </p:nvSpPr>
        <p:spPr>
          <a:xfrm>
            <a:off x="4499992" y="2852936"/>
            <a:ext cx="3575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ptrue p0.b, ALL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ld1d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073BD-39A8-490A-94A5-345EC2275B54}"/>
              </a:ext>
            </a:extLst>
          </p:cNvPr>
          <p:cNvSpPr txBox="1"/>
          <p:nvPr/>
        </p:nvSpPr>
        <p:spPr>
          <a:xfrm>
            <a:off x="395536" y="4725144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概ね「</a:t>
            </a:r>
            <a:r>
              <a:rPr lang="en-US" altLang="ja-JP" sz="2800"/>
              <a:t>sv + </a:t>
            </a:r>
            <a:r>
              <a:rPr lang="ja-JP" altLang="en-US" sz="2800"/>
              <a:t>アセンブリ名 </a:t>
            </a:r>
            <a:r>
              <a:rPr lang="en-US" altLang="ja-JP" sz="2800"/>
              <a:t>+ </a:t>
            </a:r>
            <a:r>
              <a:rPr lang="ja-JP" altLang="en-US" sz="2800"/>
              <a:t>型」という命名規則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2133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B3EC5D-C367-44A1-9D19-62AEC3C8B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組み込み型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A9DDBA-0B4B-458C-B0B5-1C37FCD70A63}"/>
              </a:ext>
            </a:extLst>
          </p:cNvPr>
          <p:cNvSpPr txBox="1"/>
          <p:nvPr/>
        </p:nvSpPr>
        <p:spPr>
          <a:xfrm>
            <a:off x="251520" y="105273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svfloat64_t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02D9CB-FA67-4471-8196-0CA32A20650F}"/>
              </a:ext>
            </a:extLst>
          </p:cNvPr>
          <p:cNvSpPr txBox="1"/>
          <p:nvPr/>
        </p:nvSpPr>
        <p:spPr>
          <a:xfrm>
            <a:off x="755576" y="1700808"/>
            <a:ext cx="7669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レジスタに</a:t>
            </a:r>
            <a:r>
              <a:rPr kumimoji="1" lang="en-US" altLang="ja-JP" sz="2800"/>
              <a:t>float64_t</a:t>
            </a:r>
            <a:r>
              <a:rPr kumimoji="1" lang="ja-JP" altLang="en-US" sz="2800"/>
              <a:t>が詰まっているとして扱う</a:t>
            </a:r>
            <a:endParaRPr kumimoji="1" lang="en-US" altLang="ja-JP" sz="2800"/>
          </a:p>
          <a:p>
            <a:r>
              <a:rPr kumimoji="1" lang="ja-JP" altLang="en-US" sz="2800">
                <a:solidFill>
                  <a:srgbClr val="FF0000"/>
                </a:solidFill>
              </a:rPr>
              <a:t>コンパイル時に要素数が</a:t>
            </a:r>
            <a:r>
              <a:rPr lang="ja-JP" altLang="en-US" sz="2800">
                <a:solidFill>
                  <a:srgbClr val="FF0000"/>
                </a:solidFill>
              </a:rPr>
              <a:t>確定しない</a:t>
            </a:r>
            <a:endParaRPr kumimoji="1" lang="en-US" altLang="ja-JP" sz="2800">
              <a:solidFill>
                <a:srgbClr val="FF0000"/>
              </a:solidFill>
            </a:endParaRPr>
          </a:p>
          <a:p>
            <a:r>
              <a:rPr lang="en-US" altLang="ja-JP" sz="2800"/>
              <a:t>512</a:t>
            </a:r>
            <a:r>
              <a:rPr lang="ja-JP" altLang="en-US" sz="2800"/>
              <a:t>ビットレジスタなら</a:t>
            </a:r>
            <a:r>
              <a:rPr lang="en-US" altLang="ja-JP" sz="2800"/>
              <a:t>8</a:t>
            </a:r>
            <a:r>
              <a:rPr lang="ja-JP" altLang="en-US" sz="2800"/>
              <a:t>要素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62E70-6A55-4B16-8E7A-783D72AD84AF}"/>
              </a:ext>
            </a:extLst>
          </p:cNvPr>
          <p:cNvSpPr txBox="1"/>
          <p:nvPr/>
        </p:nvSpPr>
        <p:spPr>
          <a:xfrm>
            <a:off x="179512" y="5373216"/>
            <a:ext cx="828092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std::vector&lt;float64_t&gt; a;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svbool_t tp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svptrue_b64</a:t>
            </a:r>
            <a:r>
              <a:rPr lang="en-US" altLang="ja-JP" sz="280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svfloat64_t </a:t>
            </a:r>
            <a:r>
              <a:rPr lang="en-US" altLang="ja-JP" sz="2800">
                <a:latin typeface="Consolas" panose="020B0609020204030204" pitchFamily="49" charset="0"/>
              </a:rPr>
              <a:t>va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svld1_f64</a:t>
            </a:r>
            <a:r>
              <a:rPr lang="en-US" altLang="ja-JP" sz="2800">
                <a:latin typeface="Consolas" panose="020B0609020204030204" pitchFamily="49" charset="0"/>
              </a:rPr>
              <a:t>(tp, a.data());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5A654-12CD-4E2D-9019-710383DCF1CF}"/>
              </a:ext>
            </a:extLst>
          </p:cNvPr>
          <p:cNvSpPr txBox="1"/>
          <p:nvPr/>
        </p:nvSpPr>
        <p:spPr>
          <a:xfrm>
            <a:off x="251520" y="319497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svbool_t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AAD0-D842-4B45-ADA2-EAF57FB2C05E}"/>
              </a:ext>
            </a:extLst>
          </p:cNvPr>
          <p:cNvSpPr txBox="1"/>
          <p:nvPr/>
        </p:nvSpPr>
        <p:spPr>
          <a:xfrm>
            <a:off x="755576" y="3771037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プレディケートレジスタを表す型</a:t>
            </a:r>
            <a:endParaRPr kumimoji="1" lang="en-US" altLang="ja-JP" sz="2800"/>
          </a:p>
          <a:p>
            <a:r>
              <a:rPr lang="ja-JP" altLang="en-US" sz="2800">
                <a:solidFill>
                  <a:srgbClr val="FF0000"/>
                </a:solidFill>
              </a:rPr>
              <a:t>コンパイル時にビット長が確定しない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E4CD2-460F-4440-A113-5BFA91D79E0E}"/>
              </a:ext>
            </a:extLst>
          </p:cNvPr>
          <p:cNvSpPr txBox="1"/>
          <p:nvPr/>
        </p:nvSpPr>
        <p:spPr>
          <a:xfrm>
            <a:off x="17951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こんな感じに使う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F9CD2B-44F5-46A9-A7BF-477D1B674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7BAF5-2190-493D-9F8A-37D884CB32B2}"/>
              </a:ext>
            </a:extLst>
          </p:cNvPr>
          <p:cNvSpPr txBox="1"/>
          <p:nvPr/>
        </p:nvSpPr>
        <p:spPr>
          <a:xfrm>
            <a:off x="179512" y="1052736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8A9ED2-17CD-408D-9D87-FC31F63C5C51}"/>
              </a:ext>
            </a:extLst>
          </p:cNvPr>
          <p:cNvSpPr txBox="1"/>
          <p:nvPr/>
        </p:nvSpPr>
        <p:spPr>
          <a:xfrm>
            <a:off x="539552" y="1798945"/>
            <a:ext cx="80329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関数の呼び出し規約を気にしなくて良い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アドレッシングを気にしなくて良い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コンパイラによる最適化が期待できる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94C5A5-4FB2-4089-B8D7-9B596F0C00E6}"/>
              </a:ext>
            </a:extLst>
          </p:cNvPr>
          <p:cNvSpPr txBox="1"/>
          <p:nvPr/>
        </p:nvSpPr>
        <p:spPr>
          <a:xfrm>
            <a:off x="179512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7BF8D1-AD7E-49C9-A623-9A7B4623C0C6}"/>
              </a:ext>
            </a:extLst>
          </p:cNvPr>
          <p:cNvSpPr txBox="1"/>
          <p:nvPr/>
        </p:nvSpPr>
        <p:spPr>
          <a:xfrm>
            <a:off x="539552" y="4653136"/>
            <a:ext cx="8443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組み込み関数以外の場所は制御できない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コンパイラが余計なことをする場合がある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77419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A01B9E-E5E4-464F-A577-47CFD6835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本ハンズオンの構成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246CB-8156-4B27-95C0-D04906F5F6DB}"/>
              </a:ext>
            </a:extLst>
          </p:cNvPr>
          <p:cNvSpPr txBox="1"/>
          <p:nvPr/>
        </p:nvSpPr>
        <p:spPr>
          <a:xfrm>
            <a:off x="395536" y="1340768"/>
            <a:ext cx="7409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事前準備編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Docker</a:t>
            </a:r>
            <a:r>
              <a:rPr kumimoji="1" lang="ja-JP" altLang="en-US" sz="4400"/>
              <a:t>イメージのビルド</a:t>
            </a:r>
            <a:endParaRPr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SVE</a:t>
            </a:r>
            <a:r>
              <a:rPr kumimoji="1" lang="ja-JP" altLang="en-US" sz="4400"/>
              <a:t>と</a:t>
            </a:r>
            <a:r>
              <a:rPr kumimoji="1" lang="en-US" altLang="ja-JP" sz="4400"/>
              <a:t>Xbyak</a:t>
            </a:r>
            <a:r>
              <a:rPr kumimoji="1" lang="ja-JP" altLang="en-US" sz="4400"/>
              <a:t>の説明</a:t>
            </a:r>
            <a:endParaRPr kumimoji="1" lang="en-US" altLang="ja-JP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ハンズオン編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動作確認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組み込み関数編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4400"/>
              <a:t>Xbyak</a:t>
            </a:r>
            <a:r>
              <a:rPr lang="ja-JP" altLang="en-US" sz="4400"/>
              <a:t>編</a:t>
            </a:r>
            <a:endParaRPr kumimoji="1" lang="en-US" altLang="ja-JP" sz="4400"/>
          </a:p>
        </p:txBody>
      </p:sp>
    </p:spTree>
    <p:extLst>
      <p:ext uri="{BB962C8B-B14F-4D97-AF65-F5344CB8AC3E}">
        <p14:creationId xmlns:p14="http://schemas.microsoft.com/office/powerpoint/2010/main" val="425371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5175DBE-EE65-43FC-B6E3-39A3966BE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8D0E65-E6CA-41FE-AC26-F4AF5367A30B}"/>
              </a:ext>
            </a:extLst>
          </p:cNvPr>
          <p:cNvSpPr txBox="1"/>
          <p:nvPr/>
        </p:nvSpPr>
        <p:spPr>
          <a:xfrm>
            <a:off x="323528" y="1268760"/>
            <a:ext cx="86869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Xbyak</a:t>
            </a:r>
            <a:r>
              <a:rPr kumimoji="1" lang="ja-JP" altLang="en-US" sz="3200"/>
              <a:t> </a:t>
            </a:r>
            <a:r>
              <a:rPr kumimoji="1" lang="en-US" altLang="ja-JP" sz="3200"/>
              <a:t>(</a:t>
            </a:r>
            <a:r>
              <a:rPr kumimoji="1" lang="ja-JP" altLang="en-US" sz="3200"/>
              <a:t>カイビャック</a:t>
            </a:r>
            <a:r>
              <a:rPr kumimoji="1" lang="en-US" altLang="ja-JP" sz="3200"/>
              <a:t>)</a:t>
            </a:r>
            <a:r>
              <a:rPr kumimoji="1" lang="ja-JP" altLang="en-US" sz="3200"/>
              <a:t>は</a:t>
            </a:r>
            <a:r>
              <a:rPr kumimoji="1" lang="en-US" altLang="ja-JP" sz="3200"/>
              <a:t>JIT</a:t>
            </a:r>
            <a:r>
              <a:rPr kumimoji="1" lang="ja-JP" altLang="en-US" sz="3200"/>
              <a:t>アセンブラ</a:t>
            </a:r>
            <a:endParaRPr kumimoji="1" lang="en-US" altLang="ja-JP" sz="3200"/>
          </a:p>
          <a:p>
            <a:r>
              <a:rPr lang="ja-JP" altLang="en-US" sz="3200"/>
              <a:t>作者は光成</a:t>
            </a:r>
            <a:r>
              <a:rPr lang="en-US" altLang="ja-JP" sz="3200"/>
              <a:t>(herumi)</a:t>
            </a:r>
            <a:r>
              <a:rPr lang="ja-JP" altLang="en-US" sz="3200"/>
              <a:t>さん</a:t>
            </a:r>
            <a:endParaRPr lang="en-US" altLang="ja-JP" sz="3200"/>
          </a:p>
          <a:p>
            <a:r>
              <a:rPr kumimoji="1" lang="ja-JP" altLang="en-US" sz="3200">
                <a:solidFill>
                  <a:srgbClr val="FF0000"/>
                </a:solidFill>
              </a:rPr>
              <a:t>実行する命令を</a:t>
            </a:r>
            <a:r>
              <a:rPr lang="ja-JP" altLang="en-US" sz="3200">
                <a:solidFill>
                  <a:srgbClr val="FF0000"/>
                </a:solidFill>
              </a:rPr>
              <a:t>関数単位で</a:t>
            </a:r>
            <a:r>
              <a:rPr kumimoji="1" lang="ja-JP" altLang="en-US" sz="3200">
                <a:solidFill>
                  <a:srgbClr val="FF0000"/>
                </a:solidFill>
              </a:rPr>
              <a:t>実行時に作る</a:t>
            </a:r>
            <a:endParaRPr kumimoji="1" lang="en-US" altLang="ja-JP" sz="3200">
              <a:solidFill>
                <a:srgbClr val="FF0000"/>
              </a:solidFill>
            </a:endParaRPr>
          </a:p>
          <a:p>
            <a:r>
              <a:rPr kumimoji="1" lang="en-US" altLang="ja-JP" sz="3200"/>
              <a:t>Intel</a:t>
            </a:r>
            <a:r>
              <a:rPr kumimoji="1" lang="ja-JP" altLang="en-US" sz="3200"/>
              <a:t>の</a:t>
            </a:r>
            <a:r>
              <a:rPr lang="ja-JP" altLang="en-US" sz="3200"/>
              <a:t>機械学習ライブラリ</a:t>
            </a:r>
            <a:r>
              <a:rPr lang="en-US" altLang="ja-JP" sz="3200"/>
              <a:t>oneDNN</a:t>
            </a:r>
            <a:r>
              <a:rPr lang="ja-JP" altLang="en-US" sz="3200"/>
              <a:t>などが利用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7062B3-6FAF-4807-A926-FE175C6AB9AE}"/>
              </a:ext>
            </a:extLst>
          </p:cNvPr>
          <p:cNvSpPr txBox="1"/>
          <p:nvPr/>
        </p:nvSpPr>
        <p:spPr>
          <a:xfrm>
            <a:off x="683568" y="4428401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/>
              <a:t>https://github.com/herumi/xbyak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1381E-3509-4417-98A1-4659749DD8CD}"/>
              </a:ext>
            </a:extLst>
          </p:cNvPr>
          <p:cNvSpPr txBox="1"/>
          <p:nvPr/>
        </p:nvSpPr>
        <p:spPr>
          <a:xfrm>
            <a:off x="251520" y="3708321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x86</a:t>
            </a:r>
            <a:r>
              <a:rPr kumimoji="1" lang="ja-JP" altLang="en-US" sz="3600"/>
              <a:t>向け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F5943-C29F-4F3D-AD74-E8CED51E018E}"/>
              </a:ext>
            </a:extLst>
          </p:cNvPr>
          <p:cNvSpPr txBox="1"/>
          <p:nvPr/>
        </p:nvSpPr>
        <p:spPr>
          <a:xfrm>
            <a:off x="683568" y="5940569"/>
            <a:ext cx="7488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/>
              <a:t>https://github.com/</a:t>
            </a:r>
            <a:r>
              <a:rPr lang="en-US" altLang="ja-JP" sz="3200">
                <a:solidFill>
                  <a:srgbClr val="FF0000"/>
                </a:solidFill>
              </a:rPr>
              <a:t>fujitsu</a:t>
            </a:r>
            <a:r>
              <a:rPr lang="en-US" altLang="ja-JP" sz="3200"/>
              <a:t>/xbyak_aarch64</a:t>
            </a:r>
            <a:endParaRPr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D2C359-F53D-4E5F-96E3-FEC85B503E19}"/>
              </a:ext>
            </a:extLst>
          </p:cNvPr>
          <p:cNvSpPr txBox="1"/>
          <p:nvPr/>
        </p:nvSpPr>
        <p:spPr>
          <a:xfrm>
            <a:off x="251520" y="529249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Aarch64</a:t>
            </a:r>
            <a:r>
              <a:rPr kumimoji="1" lang="ja-JP" altLang="en-US" sz="3600"/>
              <a:t>向け</a:t>
            </a:r>
          </a:p>
        </p:txBody>
      </p:sp>
      <p:pic>
        <p:nvPicPr>
          <p:cNvPr id="1026" name="Picture 2" descr="目の表情のイラスト（斜め上）">
            <a:extLst>
              <a:ext uri="{FF2B5EF4-FFF2-40B4-BE49-F238E27FC236}">
                <a16:creationId xmlns:a16="http://schemas.microsoft.com/office/drawing/2014/main" id="{AE925DBE-43B7-449F-B7B1-2E0E056C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04048" y="5292497"/>
            <a:ext cx="1137663" cy="5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82DF70-6FB5-4E9E-BDA8-C8827B5C393A}"/>
              </a:ext>
            </a:extLst>
          </p:cNvPr>
          <p:cNvCxnSpPr>
            <a:cxnSpLocks/>
          </p:cNvCxnSpPr>
          <p:nvPr/>
        </p:nvCxnSpPr>
        <p:spPr>
          <a:xfrm flipH="1">
            <a:off x="4716016" y="5724545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B69771-D8E5-4D36-B434-10F08B4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3E9AF2-9F9B-4F1A-824D-0C6228EF5FE7}"/>
              </a:ext>
            </a:extLst>
          </p:cNvPr>
          <p:cNvSpPr txBox="1"/>
          <p:nvPr/>
        </p:nvSpPr>
        <p:spPr>
          <a:xfrm>
            <a:off x="251520" y="184482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63A582-7E5A-403E-BAF0-370D182B8EBC}"/>
              </a:ext>
            </a:extLst>
          </p:cNvPr>
          <p:cNvSpPr txBox="1"/>
          <p:nvPr/>
        </p:nvSpPr>
        <p:spPr>
          <a:xfrm>
            <a:off x="251520" y="4869160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864B34-4C0B-4012-B8B2-62EDD265F68E}"/>
              </a:ext>
            </a:extLst>
          </p:cNvPr>
          <p:cNvSpPr txBox="1"/>
          <p:nvPr/>
        </p:nvSpPr>
        <p:spPr>
          <a:xfrm>
            <a:off x="251520" y="9807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Xbyak_aarch64::CodeGenerator</a:t>
            </a:r>
            <a:r>
              <a:rPr lang="ja-JP" altLang="en-US" sz="2000"/>
              <a:t>を継承し、コンストラクタに</a:t>
            </a:r>
            <a:r>
              <a:rPr kumimoji="1" lang="ja-JP" altLang="en-US" sz="2000"/>
              <a:t>アセンブリに対応</a:t>
            </a:r>
            <a:r>
              <a:rPr lang="ja-JP" altLang="en-US" sz="2000"/>
              <a:t>したコードを並べておく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D2EE93-D820-4C85-A4C4-133461F54178}"/>
              </a:ext>
            </a:extLst>
          </p:cNvPr>
          <p:cNvSpPr txBox="1"/>
          <p:nvPr/>
        </p:nvSpPr>
        <p:spPr>
          <a:xfrm>
            <a:off x="323528" y="414908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テンプレートに関数のシグネチャを指定して関数へのポインタを取得</a:t>
            </a:r>
            <a:endParaRPr lang="en-US" altLang="ja-JP"/>
          </a:p>
          <a:p>
            <a:r>
              <a:rPr kumimoji="1" lang="ja-JP" altLang="en-US"/>
              <a:t>そ</a:t>
            </a:r>
            <a:r>
              <a:rPr lang="ja-JP" altLang="en-US"/>
              <a:t>の関数を呼び出す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0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D1E33-EC59-45F0-A657-D500C3553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lang="ja-JP" altLang="en-US"/>
              <a:t>の動作原理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B1CE05-6BA9-4E47-87D3-27EFDF4C9372}"/>
              </a:ext>
            </a:extLst>
          </p:cNvPr>
          <p:cNvSpPr txBox="1"/>
          <p:nvPr/>
        </p:nvSpPr>
        <p:spPr>
          <a:xfrm>
            <a:off x="179512" y="98072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実行時に</a:t>
            </a:r>
            <a:r>
              <a:rPr kumimoji="1" lang="ja-JP" altLang="en-US" sz="2400"/>
              <a:t>メモリを確保して、そこに</a:t>
            </a:r>
            <a:r>
              <a:rPr lang="ja-JP" altLang="en-US" sz="2400">
                <a:solidFill>
                  <a:srgbClr val="FF0000"/>
                </a:solidFill>
              </a:rPr>
              <a:t>実行時</a:t>
            </a:r>
            <a:r>
              <a:rPr kumimoji="1" lang="ja-JP" altLang="en-US" sz="2400">
                <a:solidFill>
                  <a:srgbClr val="FF0000"/>
                </a:solidFill>
              </a:rPr>
              <a:t>に</a:t>
            </a:r>
            <a:r>
              <a:rPr kumimoji="1" lang="ja-JP" altLang="en-US" sz="2400"/>
              <a:t>命令を並べる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ACC0FB-C120-4049-9FC8-621FB3F4C3A9}"/>
              </a:ext>
            </a:extLst>
          </p:cNvPr>
          <p:cNvSpPr txBox="1"/>
          <p:nvPr/>
        </p:nvSpPr>
        <p:spPr>
          <a:xfrm>
            <a:off x="323528" y="148478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6E0417-9ABA-47F3-B8EA-0E990F330C61}"/>
              </a:ext>
            </a:extLst>
          </p:cNvPr>
          <p:cNvSpPr txBox="1"/>
          <p:nvPr/>
        </p:nvSpPr>
        <p:spPr>
          <a:xfrm>
            <a:off x="6012160" y="1628800"/>
            <a:ext cx="25506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latin typeface="Consolas" panose="020B0609020204030204" pitchFamily="49" charset="0"/>
              </a:rPr>
              <a:t>f: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   mov w0, 1</a:t>
            </a:r>
          </a:p>
          <a:p>
            <a:r>
              <a:rPr kumimoji="1" lang="en-US" altLang="ja-JP" sz="2800">
                <a:latin typeface="Consolas" panose="020B0609020204030204" pitchFamily="49" charset="0"/>
              </a:rPr>
              <a:t>   ret</a:t>
            </a:r>
            <a:endParaRPr kumimoji="1" lang="ja-JP" altLang="en-US" sz="280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C0F0A-6C53-443E-ABE5-EA95468E43F3}"/>
              </a:ext>
            </a:extLst>
          </p:cNvPr>
          <p:cNvSpPr txBox="1"/>
          <p:nvPr/>
        </p:nvSpPr>
        <p:spPr>
          <a:xfrm>
            <a:off x="251520" y="4653136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01E6065-CD99-4B98-9840-3DA080D31F91}"/>
              </a:ext>
            </a:extLst>
          </p:cNvPr>
          <p:cNvSpPr/>
          <p:nvPr/>
        </p:nvSpPr>
        <p:spPr>
          <a:xfrm>
            <a:off x="5940152" y="1827463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63C0CDF-FE6A-4A6D-A5F4-4C4AE7B9461E}"/>
              </a:ext>
            </a:extLst>
          </p:cNvPr>
          <p:cNvSpPr/>
          <p:nvPr/>
        </p:nvSpPr>
        <p:spPr>
          <a:xfrm>
            <a:off x="2843808" y="5852710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5D8670B-F092-4E74-891A-73E3944200B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2987824" y="1906672"/>
            <a:ext cx="2952328" cy="4025247"/>
          </a:xfrm>
          <a:prstGeom prst="bentConnector3">
            <a:avLst>
              <a:gd name="adj1" fmla="val 71681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92DECA-9F9A-4D11-A7E3-C9BF03882DF1}"/>
              </a:ext>
            </a:extLst>
          </p:cNvPr>
          <p:cNvSpPr txBox="1"/>
          <p:nvPr/>
        </p:nvSpPr>
        <p:spPr>
          <a:xfrm>
            <a:off x="323528" y="364502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その領域に実行権限をつけ</a:t>
            </a:r>
            <a:r>
              <a:rPr lang="ja-JP" altLang="en-US" sz="2400"/>
              <a:t>、先頭アドレスを</a:t>
            </a:r>
            <a:endParaRPr lang="en-US" altLang="ja-JP" sz="2400"/>
          </a:p>
          <a:p>
            <a:r>
              <a:rPr lang="ja-JP" altLang="en-US" sz="2400"/>
              <a:t>呼び出すことで関数として使う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093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E5302-500A-4E1A-B9F0-705737C5C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347E9-BA8C-4E4C-AE29-8C6FA55A64E3}"/>
              </a:ext>
            </a:extLst>
          </p:cNvPr>
          <p:cNvSpPr txBox="1"/>
          <p:nvPr/>
        </p:nvSpPr>
        <p:spPr>
          <a:xfrm>
            <a:off x="107504" y="764704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D4E58C-74EB-4545-89A0-C89A86AC0363}"/>
              </a:ext>
            </a:extLst>
          </p:cNvPr>
          <p:cNvSpPr txBox="1"/>
          <p:nvPr/>
        </p:nvSpPr>
        <p:spPr>
          <a:xfrm>
            <a:off x="467544" y="1340768"/>
            <a:ext cx="8443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実行時の情報を使ったコード生成ができる</a:t>
            </a:r>
            <a:endParaRPr kumimoji="1"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キャッシュサイズや</a:t>
            </a:r>
            <a:r>
              <a:rPr lang="en-US" altLang="ja-JP" sz="3200"/>
              <a:t>CPU</a:t>
            </a:r>
            <a:r>
              <a:rPr lang="ja-JP" altLang="en-US" sz="3200"/>
              <a:t>の種類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コンパイル時に決まらない実行時定数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書いた通りに動く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生アセンブリより書きやすい</a:t>
            </a:r>
            <a:endParaRPr lang="en-US" altLang="ja-JP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E12B25-5A63-4E99-8D62-4832B4A3BD8D}"/>
              </a:ext>
            </a:extLst>
          </p:cNvPr>
          <p:cNvSpPr txBox="1"/>
          <p:nvPr/>
        </p:nvSpPr>
        <p:spPr>
          <a:xfrm>
            <a:off x="0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4322CA-C9E5-4DED-A93F-F2465BEB1AFB}"/>
              </a:ext>
            </a:extLst>
          </p:cNvPr>
          <p:cNvSpPr txBox="1"/>
          <p:nvPr/>
        </p:nvSpPr>
        <p:spPr>
          <a:xfrm>
            <a:off x="395536" y="4509120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関数の呼び出し規約やアドレッシング等のアセンブリの知識必須</a:t>
            </a:r>
            <a:endParaRPr kumimoji="1" lang="en-US" altLang="ja-JP" sz="32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ローカル変数を自分で管理する必要がある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レジスタ割り当てをする必要がある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6354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6F220-65BB-4D97-B8A3-1C649275E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ハンズオン編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505AB-E3E2-408F-BEFB-1D5FF88FEA79}"/>
              </a:ext>
            </a:extLst>
          </p:cNvPr>
          <p:cNvSpPr txBox="1"/>
          <p:nvPr/>
        </p:nvSpPr>
        <p:spPr>
          <a:xfrm>
            <a:off x="251520" y="141277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先ほど</a:t>
            </a:r>
            <a:r>
              <a:rPr kumimoji="1" lang="en-US" altLang="ja-JP" sz="2800"/>
              <a:t>make</a:t>
            </a:r>
            <a:r>
              <a:rPr lang="ja-JP" altLang="en-US" sz="2800"/>
              <a:t>したディレクトリで</a:t>
            </a:r>
            <a:r>
              <a:rPr lang="en-US" altLang="ja-JP" sz="2800"/>
              <a:t>make run</a:t>
            </a:r>
            <a:r>
              <a:rPr lang="ja-JP" altLang="en-US" sz="2800"/>
              <a:t>すれば</a:t>
            </a:r>
            <a:r>
              <a:rPr lang="en-US" altLang="ja-JP" sz="2800"/>
              <a:t>Docker</a:t>
            </a:r>
            <a:r>
              <a:rPr lang="ja-JP" altLang="en-US" sz="2800"/>
              <a:t>の中に入ることができる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92800-7F23-4490-B26F-3BD8AA10DA63}"/>
              </a:ext>
            </a:extLst>
          </p:cNvPr>
          <p:cNvSpPr txBox="1"/>
          <p:nvPr/>
        </p:nvSpPr>
        <p:spPr>
          <a:xfrm>
            <a:off x="323528" y="2708920"/>
            <a:ext cx="50040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$ make run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[user@291e9d9cad93 ~]$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F2227-CC58-4948-BD77-80F8270D10A7}"/>
              </a:ext>
            </a:extLst>
          </p:cNvPr>
          <p:cNvSpPr txBox="1"/>
          <p:nvPr/>
        </p:nvSpPr>
        <p:spPr>
          <a:xfrm>
            <a:off x="179512" y="3861048"/>
            <a:ext cx="809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xbyak_aarch64_handson/sample</a:t>
            </a:r>
            <a:r>
              <a:rPr kumimoji="1" lang="ja-JP" altLang="en-US" sz="2400"/>
              <a:t>にサンプルコードがある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9838DC-F3E1-41FB-BD70-732A079DA6FA}"/>
              </a:ext>
            </a:extLst>
          </p:cNvPr>
          <p:cNvSpPr txBox="1"/>
          <p:nvPr/>
        </p:nvSpPr>
        <p:spPr>
          <a:xfrm>
            <a:off x="323528" y="5445224"/>
            <a:ext cx="430758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/>
              <a:t>intrinsic/01_sve_length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xbyak/01_test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96D840-49E2-464C-92F8-031EE6936357}"/>
              </a:ext>
            </a:extLst>
          </p:cNvPr>
          <p:cNvSpPr txBox="1"/>
          <p:nvPr/>
        </p:nvSpPr>
        <p:spPr>
          <a:xfrm>
            <a:off x="251520" y="465313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以下でそれぞれ動作テストをする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43494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CB0817-DE45-4BE9-962C-2208EFA53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組み込み関数編 </a:t>
            </a:r>
            <a:r>
              <a:rPr kumimoji="1" lang="en-US" altLang="ja-JP"/>
              <a:t>(1)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7DFEB2-B346-4AAF-85FD-0A59C85B0591}"/>
              </a:ext>
            </a:extLst>
          </p:cNvPr>
          <p:cNvSpPr txBox="1"/>
          <p:nvPr/>
        </p:nvSpPr>
        <p:spPr>
          <a:xfrm>
            <a:off x="251520" y="1268760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プレディケートレジスタ </a:t>
            </a:r>
            <a:r>
              <a:rPr kumimoji="1" lang="en-US" altLang="ja-JP" sz="3200"/>
              <a:t>(PR)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46A2D4-5D42-40CB-9F2D-7DC051D86CC1}"/>
              </a:ext>
            </a:extLst>
          </p:cNvPr>
          <p:cNvSpPr txBox="1"/>
          <p:nvPr/>
        </p:nvSpPr>
        <p:spPr>
          <a:xfrm>
            <a:off x="539552" y="1988840"/>
            <a:ext cx="7207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SVE</a:t>
            </a:r>
            <a:r>
              <a:rPr kumimoji="1" lang="ja-JP" altLang="en-US" sz="2800"/>
              <a:t>のレジスタは</a:t>
            </a:r>
            <a:r>
              <a:rPr kumimoji="1" lang="en-US" altLang="ja-JP" sz="2800"/>
              <a:t>128</a:t>
            </a:r>
            <a:r>
              <a:rPr kumimoji="1" lang="ja-JP" altLang="en-US" sz="2800"/>
              <a:t>ビット </a:t>
            </a:r>
            <a:r>
              <a:rPr kumimoji="1" lang="en-US" altLang="ja-JP" sz="2800"/>
              <a:t>x N</a:t>
            </a:r>
          </a:p>
          <a:p>
            <a:r>
              <a:rPr kumimoji="1" lang="ja-JP" altLang="en-US" sz="2800"/>
              <a:t>プレディケートレジスタは最低</a:t>
            </a:r>
            <a:r>
              <a:rPr kumimoji="1" lang="en-US" altLang="ja-JP" sz="2800"/>
              <a:t>8</a:t>
            </a:r>
            <a:r>
              <a:rPr kumimoji="1" lang="ja-JP" altLang="en-US" sz="2800"/>
              <a:t>ビット単位</a:t>
            </a:r>
            <a:endParaRPr kumimoji="1" lang="en-US" altLang="ja-JP" sz="2800"/>
          </a:p>
          <a:p>
            <a:r>
              <a:rPr lang="ja-JP" altLang="en-US" sz="2800"/>
              <a:t>→ レジスタ長は</a:t>
            </a:r>
            <a:r>
              <a:rPr lang="en-US" altLang="ja-JP" sz="2800"/>
              <a:t>16</a:t>
            </a:r>
            <a:r>
              <a:rPr lang="ja-JP" altLang="en-US" sz="2800"/>
              <a:t>ビット </a:t>
            </a:r>
            <a:r>
              <a:rPr lang="en-US" altLang="ja-JP" sz="2800"/>
              <a:t>x N</a:t>
            </a:r>
          </a:p>
          <a:p>
            <a:r>
              <a:rPr lang="en-US" altLang="ja-JP" sz="2800"/>
              <a:t>512</a:t>
            </a:r>
            <a:r>
              <a:rPr lang="ja-JP" altLang="en-US" sz="2800"/>
              <a:t>ビットなら</a:t>
            </a:r>
            <a:r>
              <a:rPr lang="en-US" altLang="ja-JP" sz="2800"/>
              <a:t>N=4</a:t>
            </a:r>
            <a:r>
              <a:rPr lang="ja-JP" altLang="en-US" sz="2800"/>
              <a:t>なので、</a:t>
            </a:r>
            <a:r>
              <a:rPr lang="en-US" altLang="ja-JP" sz="2800"/>
              <a:t>PR</a:t>
            </a:r>
            <a:r>
              <a:rPr lang="ja-JP" altLang="en-US" sz="2800"/>
              <a:t>は</a:t>
            </a:r>
            <a:r>
              <a:rPr lang="en-US" altLang="ja-JP" sz="2800"/>
              <a:t>64</a:t>
            </a:r>
            <a:r>
              <a:rPr lang="ja-JP" altLang="en-US" sz="2800"/>
              <a:t>ビット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E12D2D-8F7E-4247-8B2D-D5242F3A9B88}"/>
              </a:ext>
            </a:extLst>
          </p:cNvPr>
          <p:cNvSpPr txBox="1"/>
          <p:nvPr/>
        </p:nvSpPr>
        <p:spPr>
          <a:xfrm>
            <a:off x="467544" y="5013176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どの</a:t>
            </a:r>
            <a:r>
              <a:rPr kumimoji="1" lang="ja-JP" altLang="en-US" sz="2800"/>
              <a:t>型に使うかにより、立てるビットが異なる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立てるパターンを指定できる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レジスタ長を変えて実行してみる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B2A7EC-5F06-4A50-8C32-A29444976DFC}"/>
              </a:ext>
            </a:extLst>
          </p:cNvPr>
          <p:cNvSpPr txBox="1"/>
          <p:nvPr/>
        </p:nvSpPr>
        <p:spPr>
          <a:xfrm>
            <a:off x="251520" y="42930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312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11B89A-3CC3-4FFF-9982-5EBD381A7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組み込み関数編 </a:t>
            </a:r>
            <a:r>
              <a:rPr kumimoji="1" lang="en-US" altLang="ja-JP"/>
              <a:t>(2)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E46CB-568F-4236-AF71-BF638BA8C487}"/>
              </a:ext>
            </a:extLst>
          </p:cNvPr>
          <p:cNvSpPr txBox="1"/>
          <p:nvPr/>
        </p:nvSpPr>
        <p:spPr>
          <a:xfrm>
            <a:off x="107504" y="12687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レジスタへのロード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084287-548A-4ABB-82B5-79A11711473B}"/>
              </a:ext>
            </a:extLst>
          </p:cNvPr>
          <p:cNvSpPr txBox="1"/>
          <p:nvPr/>
        </p:nvSpPr>
        <p:spPr>
          <a:xfrm>
            <a:off x="107504" y="33569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2AD323-F23A-41D8-8177-6B253A3582EF}"/>
              </a:ext>
            </a:extLst>
          </p:cNvPr>
          <p:cNvSpPr txBox="1"/>
          <p:nvPr/>
        </p:nvSpPr>
        <p:spPr>
          <a:xfrm>
            <a:off x="323528" y="4077072"/>
            <a:ext cx="8648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指定の先頭アドレスからまとめてレジスタにロードできる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一回の命令で複数要素まとめて演算できる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演算にマスク処理ができる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/>
              <a:t>inactive</a:t>
            </a:r>
            <a:r>
              <a:rPr kumimoji="1" lang="ja-JP" altLang="en-US" sz="2400"/>
              <a:t>な要素に対して</a:t>
            </a:r>
            <a:endParaRPr kumimoji="1" lang="en-US" altLang="ja-JP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ゼロクリアする </a:t>
            </a:r>
            <a:r>
              <a:rPr lang="en-US" altLang="ja-JP" sz="2400"/>
              <a:t>(zeroing predication)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400"/>
              <a:t>第一引数透過    </a:t>
            </a:r>
            <a:r>
              <a:rPr kumimoji="1" lang="en-US" altLang="ja-JP" sz="2400"/>
              <a:t>(merging predication)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149D1-63A1-4470-843A-E4EBB54A8F7D}"/>
              </a:ext>
            </a:extLst>
          </p:cNvPr>
          <p:cNvSpPr txBox="1"/>
          <p:nvPr/>
        </p:nvSpPr>
        <p:spPr>
          <a:xfrm>
            <a:off x="467544" y="1988840"/>
            <a:ext cx="731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svfloat64_t</a:t>
            </a:r>
            <a:r>
              <a:rPr kumimoji="1" lang="ja-JP" altLang="en-US" sz="2800"/>
              <a:t>型へのロードや加算を試してみる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17176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076DF-8D78-4A99-A2BC-D9867A2D5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編</a:t>
            </a:r>
            <a:r>
              <a:rPr kumimoji="1" lang="en-US" altLang="ja-JP"/>
              <a:t>(1)</a:t>
            </a:r>
            <a:r>
              <a:rPr kumimoji="1" lang="ja-JP" altLang="en-US"/>
              <a:t>：呼び出し規約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2139D9-E438-440D-B77A-B097BE26D5A1}"/>
              </a:ext>
            </a:extLst>
          </p:cNvPr>
          <p:cNvSpPr txBox="1"/>
          <p:nvPr/>
        </p:nvSpPr>
        <p:spPr>
          <a:xfrm>
            <a:off x="611560" y="9807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ABI (Application Binary Interface)</a:t>
            </a:r>
            <a:r>
              <a:rPr kumimoji="1" lang="ja-JP" altLang="en-US" sz="2400"/>
              <a:t>が定めるものの一つ</a:t>
            </a:r>
            <a:endParaRPr kumimoji="1" lang="en-US" altLang="ja-JP" sz="2400"/>
          </a:p>
          <a:p>
            <a:r>
              <a:rPr kumimoji="1" lang="ja-JP" altLang="en-US" sz="2400"/>
              <a:t>関数を呼び出す時、引数をどうやって渡すか、返り値をどう返すかを定める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D296C4-24B2-47C8-BE05-56642200E8CC}"/>
              </a:ext>
            </a:extLst>
          </p:cNvPr>
          <p:cNvSpPr txBox="1"/>
          <p:nvPr/>
        </p:nvSpPr>
        <p:spPr>
          <a:xfrm>
            <a:off x="251520" y="2780928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int f(int i){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  return i + 1;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7E8204-CD74-4E59-ACBC-8F46075835FA}"/>
              </a:ext>
            </a:extLst>
          </p:cNvPr>
          <p:cNvSpPr txBox="1"/>
          <p:nvPr/>
        </p:nvSpPr>
        <p:spPr>
          <a:xfrm>
            <a:off x="3635896" y="2780928"/>
            <a:ext cx="525658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en-US" altLang="ja-JP" sz="240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sz="2400">
                <a:latin typeface="Consolas" panose="020B0609020204030204" pitchFamily="49" charset="0"/>
              </a:rPr>
              <a:t>    add(w0, w0, 1);</a:t>
            </a:r>
          </a:p>
          <a:p>
            <a:r>
              <a:rPr lang="en-US" altLang="ja-JP" sz="240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sz="240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sz="2400">
                <a:latin typeface="Consolas" panose="020B0609020204030204" pitchFamily="49" charset="0"/>
              </a:rPr>
              <a:t>};</a:t>
            </a:r>
            <a:endParaRPr lang="ja-JP" altLang="en-US" sz="240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046DE-5CA4-47FD-8736-C5ECF9F03497}"/>
              </a:ext>
            </a:extLst>
          </p:cNvPr>
          <p:cNvSpPr txBox="1"/>
          <p:nvPr/>
        </p:nvSpPr>
        <p:spPr>
          <a:xfrm>
            <a:off x="395536" y="23488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こんな関数を作りたい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194C7-4E65-4F29-8574-BFEB388EC91B}"/>
              </a:ext>
            </a:extLst>
          </p:cNvPr>
          <p:cNvSpPr txBox="1"/>
          <p:nvPr/>
        </p:nvSpPr>
        <p:spPr>
          <a:xfrm>
            <a:off x="5004048" y="23488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Xbyak</a:t>
            </a:r>
            <a:r>
              <a:rPr kumimoji="1" lang="ja-JP" altLang="en-US"/>
              <a:t>ではこう書く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890F1C-897F-4B43-8B16-BE0981826E6A}"/>
              </a:ext>
            </a:extLst>
          </p:cNvPr>
          <p:cNvSpPr txBox="1"/>
          <p:nvPr/>
        </p:nvSpPr>
        <p:spPr>
          <a:xfrm>
            <a:off x="323528" y="573325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整数の第一引数が</a:t>
            </a:r>
            <a:r>
              <a:rPr lang="ja-JP" altLang="en-US" sz="2400"/>
              <a:t>レジスタ</a:t>
            </a:r>
            <a:r>
              <a:rPr lang="en-US" altLang="ja-JP" sz="2400"/>
              <a:t>w0</a:t>
            </a:r>
            <a:r>
              <a:rPr lang="ja-JP" altLang="en-US" sz="2400"/>
              <a:t>に渡され、返り値を</a:t>
            </a:r>
            <a:r>
              <a:rPr lang="en-US" altLang="ja-JP" sz="2400"/>
              <a:t>w0</a:t>
            </a:r>
            <a:r>
              <a:rPr lang="ja-JP" altLang="en-US" sz="2400"/>
              <a:t>に入れて</a:t>
            </a:r>
            <a:r>
              <a:rPr lang="en-US" altLang="ja-JP" sz="2400"/>
              <a:t>ret</a:t>
            </a:r>
            <a:r>
              <a:rPr lang="ja-JP" altLang="en-US" sz="2400"/>
              <a:t>することを知っている必要がある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0086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BD1ED4-81C7-4C6F-9A40-4639718BB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編</a:t>
            </a:r>
            <a:r>
              <a:rPr kumimoji="1" lang="en-US" altLang="ja-JP"/>
              <a:t>(3)</a:t>
            </a:r>
            <a:r>
              <a:rPr kumimoji="1" lang="ja-JP" altLang="en-US"/>
              <a:t>：</a:t>
            </a:r>
            <a:r>
              <a:rPr kumimoji="1" lang="en-US" altLang="ja-JP"/>
              <a:t>FizzBuzz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40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8B1346-D7EA-40B6-AFFA-6250557A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イメージのビルド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42996-3294-4832-9D07-58154B6D26EC}"/>
              </a:ext>
            </a:extLst>
          </p:cNvPr>
          <p:cNvSpPr txBox="1"/>
          <p:nvPr/>
        </p:nvSpPr>
        <p:spPr>
          <a:xfrm>
            <a:off x="107504" y="1340768"/>
            <a:ext cx="766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ハンズオン資料「ハンズオン編」「</a:t>
            </a:r>
            <a:r>
              <a:rPr lang="en-US" altLang="ja-JP" sz="2000">
                <a:solidFill>
                  <a:srgbClr val="011893"/>
                </a:solidFill>
              </a:rPr>
              <a:t>Docker</a:t>
            </a:r>
            <a:r>
              <a:rPr lang="ja-JP" altLang="en-US" sz="2000">
                <a:solidFill>
                  <a:srgbClr val="011893"/>
                </a:solidFill>
              </a:rPr>
              <a:t>イメージのビルド」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F8A-E59B-43C5-8808-9759D1619E24}"/>
              </a:ext>
            </a:extLst>
          </p:cNvPr>
          <p:cNvSpPr txBox="1"/>
          <p:nvPr/>
        </p:nvSpPr>
        <p:spPr>
          <a:xfrm>
            <a:off x="395536" y="2708920"/>
            <a:ext cx="8352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git clone https://github.com/kaityo256/xbyak_aarch64_handson.git</a:t>
            </a:r>
          </a:p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71C58-151B-417B-9547-427F75BA056E}"/>
              </a:ext>
            </a:extLst>
          </p:cNvPr>
          <p:cNvSpPr txBox="1"/>
          <p:nvPr/>
        </p:nvSpPr>
        <p:spPr>
          <a:xfrm>
            <a:off x="25152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適当な場所でリポジトリをクローン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A34B8-6DFC-4654-92D5-E157C7B994C7}"/>
              </a:ext>
            </a:extLst>
          </p:cNvPr>
          <p:cNvSpPr txBox="1"/>
          <p:nvPr/>
        </p:nvSpPr>
        <p:spPr>
          <a:xfrm>
            <a:off x="179512" y="3645024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Docker</a:t>
            </a:r>
            <a:r>
              <a:rPr kumimoji="1" lang="ja-JP" altLang="en-US" sz="2800"/>
              <a:t>イメージをビルド</a:t>
            </a:r>
            <a:r>
              <a:rPr kumimoji="1" lang="en-US" altLang="ja-JP" sz="2800"/>
              <a:t>(3</a:t>
            </a:r>
            <a:r>
              <a:rPr kumimoji="1" lang="ja-JP" altLang="en-US" sz="2800"/>
              <a:t>～</a:t>
            </a:r>
            <a:r>
              <a:rPr lang="en-US" altLang="ja-JP" sz="2800"/>
              <a:t>5</a:t>
            </a:r>
            <a:r>
              <a:rPr lang="ja-JP" altLang="en-US" sz="2800"/>
              <a:t>分くらい</a:t>
            </a:r>
            <a:r>
              <a:rPr lang="en-US" altLang="ja-JP" sz="2800"/>
              <a:t>)</a:t>
            </a:r>
            <a:endParaRPr kumimoji="1" lang="en-US" altLang="ja-JP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FCADE6-57E0-4573-93C5-4F27AFB11B53}"/>
              </a:ext>
            </a:extLst>
          </p:cNvPr>
          <p:cNvSpPr txBox="1"/>
          <p:nvPr/>
        </p:nvSpPr>
        <p:spPr>
          <a:xfrm>
            <a:off x="395536" y="4293096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docker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013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35B213-20D3-46C2-B1B3-B39B27C5D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富岳でやりたい人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F8B86-AC96-4EA8-90F9-A80B795B677A}"/>
              </a:ext>
            </a:extLst>
          </p:cNvPr>
          <p:cNvSpPr txBox="1"/>
          <p:nvPr/>
        </p:nvSpPr>
        <p:spPr>
          <a:xfrm>
            <a:off x="251520" y="1340768"/>
            <a:ext cx="746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</a:t>
            </a:r>
            <a:r>
              <a:rPr lang="en-US" altLang="ja-JP" sz="2800"/>
              <a:t>(~/github)</a:t>
            </a:r>
            <a:r>
              <a:rPr lang="ja-JP" altLang="en-US" sz="2800"/>
              <a:t>でリポジトリをクローン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45FB3-3E45-43E7-9E15-1A2A30F83E7B}"/>
              </a:ext>
            </a:extLst>
          </p:cNvPr>
          <p:cNvSpPr txBox="1"/>
          <p:nvPr/>
        </p:nvSpPr>
        <p:spPr>
          <a:xfrm>
            <a:off x="31472" y="90872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ハンズオン資料「富岳実機での動作」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C61DDA-E05A-4F4B-8A12-A3D9FDFA05C2}"/>
              </a:ext>
            </a:extLst>
          </p:cNvPr>
          <p:cNvSpPr txBox="1"/>
          <p:nvPr/>
        </p:nvSpPr>
        <p:spPr>
          <a:xfrm>
            <a:off x="179512" y="1844824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git clone </a:t>
            </a:r>
            <a:r>
              <a:rPr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--recursive</a:t>
            </a:r>
            <a:r>
              <a:rPr lang="en-US" altLang="ja-JP" sz="1600">
                <a:latin typeface="Consolas" panose="020B0609020204030204" pitchFamily="49" charset="0"/>
              </a:rPr>
              <a:t> https://github.com/kaityo256/xbyak_aarch64_handson.git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8F9C2-0F2D-4D12-9CA0-F43E7D6EB773}"/>
              </a:ext>
            </a:extLst>
          </p:cNvPr>
          <p:cNvSpPr txBox="1"/>
          <p:nvPr/>
        </p:nvSpPr>
        <p:spPr>
          <a:xfrm>
            <a:off x="107504" y="2564904"/>
            <a:ext cx="794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インタラクティブキューに入って</a:t>
            </a:r>
            <a:r>
              <a:rPr lang="en-US" altLang="ja-JP" sz="2800"/>
              <a:t>Xbyak</a:t>
            </a:r>
            <a:r>
              <a:rPr lang="ja-JP" altLang="en-US" sz="2800"/>
              <a:t>のビルド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FDCFA-32C0-47EC-920E-AD7F8561703D}"/>
              </a:ext>
            </a:extLst>
          </p:cNvPr>
          <p:cNvSpPr txBox="1"/>
          <p:nvPr/>
        </p:nvSpPr>
        <p:spPr>
          <a:xfrm>
            <a:off x="179512" y="3212976"/>
            <a:ext cx="4587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  <a:p>
            <a:r>
              <a:rPr lang="en-US" altLang="ja-JP">
                <a:latin typeface="Consolas" panose="020B0609020204030204" pitchFamily="49" charset="0"/>
              </a:rPr>
              <a:t># </a:t>
            </a:r>
            <a:r>
              <a:rPr lang="ja-JP" altLang="en-US">
                <a:latin typeface="Consolas" panose="020B0609020204030204" pitchFamily="49" charset="0"/>
              </a:rPr>
              <a:t>ここでインタラクティブキューに入る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cd xbyak_aarch64/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28F998-0CA0-4A0A-B176-B9D08C042890}"/>
              </a:ext>
            </a:extLst>
          </p:cNvPr>
          <p:cNvSpPr txBox="1"/>
          <p:nvPr/>
        </p:nvSpPr>
        <p:spPr>
          <a:xfrm>
            <a:off x="10750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環境変数の設定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C9A82B-6CE5-4F5A-AF6D-ADB7FF330B51}"/>
              </a:ext>
            </a:extLst>
          </p:cNvPr>
          <p:cNvSpPr txBox="1"/>
          <p:nvPr/>
        </p:nvSpPr>
        <p:spPr>
          <a:xfrm>
            <a:off x="179512" y="5013176"/>
            <a:ext cx="84044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export XBYAK_PATH=~/github/xbyak_aarch64_handson/xbyak_aarch64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CPLUS_INCLUDE_PATH=$XBYAK_PATH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LIBRARY_PATH=$XBYAK_PATH/lib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6BF1EE-061D-4464-B6EC-0E156204150D}"/>
              </a:ext>
            </a:extLst>
          </p:cNvPr>
          <p:cNvSpPr txBox="1"/>
          <p:nvPr/>
        </p:nvSpPr>
        <p:spPr>
          <a:xfrm>
            <a:off x="35496" y="6237312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組み込み関数は</a:t>
            </a:r>
            <a:r>
              <a:rPr lang="en-US" altLang="ja-JP"/>
              <a:t>FCC</a:t>
            </a:r>
            <a:r>
              <a:rPr lang="ja-JP" altLang="en-US"/>
              <a:t>、</a:t>
            </a:r>
            <a:r>
              <a:rPr lang="en-US" altLang="ja-JP"/>
              <a:t>Xbyak</a:t>
            </a:r>
            <a:r>
              <a:rPr lang="ja-JP" altLang="en-US"/>
              <a:t>は</a:t>
            </a:r>
            <a:r>
              <a:rPr lang="en-US" altLang="ja-JP"/>
              <a:t> g++ filename.cpp -lxbyak_aarch64</a:t>
            </a:r>
            <a:r>
              <a:rPr lang="ja-JP" altLang="en-US"/>
              <a:t>でビルドできる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SVE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4176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</a:t>
            </a:r>
            <a:r>
              <a:rPr lang="en-US" altLang="ja-JP" sz="3600" b="0" i="0">
                <a:solidFill>
                  <a:srgbClr val="FF0000"/>
                </a:solidFill>
                <a:effectLst/>
                <a:latin typeface="FujitsuInfinityPro-Regular"/>
              </a:rPr>
              <a:t>SVE</a:t>
            </a:r>
            <a:endParaRPr lang="en-US" altLang="ja-JP" sz="3600">
              <a:solidFill>
                <a:srgbClr val="FF0000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E89125D-8836-48BF-AC4F-F412549EFD07}"/>
              </a:ext>
            </a:extLst>
          </p:cNvPr>
          <p:cNvSpPr/>
          <p:nvPr/>
        </p:nvSpPr>
        <p:spPr>
          <a:xfrm>
            <a:off x="251520" y="548680"/>
            <a:ext cx="3024336" cy="720080"/>
          </a:xfrm>
          <a:prstGeom prst="wedgeRoundRectCallout">
            <a:avLst>
              <a:gd name="adj1" fmla="val 57218"/>
              <a:gd name="adj2" fmla="val -390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プログラマから見た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0ED8A62-1338-4225-B427-BE6EAB7E3546}"/>
              </a:ext>
            </a:extLst>
          </p:cNvPr>
          <p:cNvSpPr/>
          <p:nvPr/>
        </p:nvSpPr>
        <p:spPr>
          <a:xfrm>
            <a:off x="5148064" y="1052736"/>
            <a:ext cx="3024336" cy="720080"/>
          </a:xfrm>
          <a:prstGeom prst="wedgeRoundRectCallout">
            <a:avLst>
              <a:gd name="adj1" fmla="val -65401"/>
              <a:gd name="adj2" fmla="val 59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MPI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F16CE22-2AFE-4AB8-BF8E-CC84B0E3A881}"/>
              </a:ext>
            </a:extLst>
          </p:cNvPr>
          <p:cNvSpPr/>
          <p:nvPr/>
        </p:nvSpPr>
        <p:spPr>
          <a:xfrm>
            <a:off x="5292080" y="3717032"/>
            <a:ext cx="3024336" cy="720080"/>
          </a:xfrm>
          <a:prstGeom prst="wedgeRoundRectCallout">
            <a:avLst>
              <a:gd name="adj1" fmla="val -99667"/>
              <a:gd name="adj2" fmla="val -348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OpenMP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EF5EE44-3934-4518-BFED-529E2C3D7520}"/>
              </a:ext>
            </a:extLst>
          </p:cNvPr>
          <p:cNvSpPr/>
          <p:nvPr/>
        </p:nvSpPr>
        <p:spPr>
          <a:xfrm>
            <a:off x="2123728" y="4941168"/>
            <a:ext cx="3024336" cy="720080"/>
          </a:xfrm>
          <a:prstGeom prst="wedgeRoundRectCallout">
            <a:avLst>
              <a:gd name="adj1" fmla="val -2243"/>
              <a:gd name="adj2" fmla="val -9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ここをどうするか？</a:t>
            </a:r>
          </a:p>
        </p:txBody>
      </p:sp>
    </p:spTree>
    <p:extLst>
      <p:ext uri="{BB962C8B-B14F-4D97-AF65-F5344CB8AC3E}">
        <p14:creationId xmlns:p14="http://schemas.microsoft.com/office/powerpoint/2010/main" val="20307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1EFE42-B096-4BD0-886A-29BA239D4B17}"/>
              </a:ext>
            </a:extLst>
          </p:cNvPr>
          <p:cNvSpPr txBox="1"/>
          <p:nvPr/>
        </p:nvSpPr>
        <p:spPr>
          <a:xfrm>
            <a:off x="179512" y="6021288"/>
            <a:ext cx="815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演算にはレイテンシがあるが、パイプライン処理により「理想的には」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サイクルに</a:t>
            </a:r>
            <a:r>
              <a:rPr lang="en-US" altLang="ja-JP"/>
              <a:t>1</a:t>
            </a:r>
            <a:r>
              <a:rPr lang="ja-JP" altLang="en-US"/>
              <a:t>演算できる</a:t>
            </a:r>
            <a:r>
              <a:rPr lang="en-US" altLang="ja-JP"/>
              <a:t>(</a:t>
            </a:r>
            <a:r>
              <a:rPr lang="ja-JP" altLang="en-US"/>
              <a:t>スループット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844994-3194-4499-B144-500DFE2CE96D}"/>
              </a:ext>
            </a:extLst>
          </p:cNvPr>
          <p:cNvSpPr txBox="1"/>
          <p:nvPr/>
        </p:nvSpPr>
        <p:spPr>
          <a:xfrm>
            <a:off x="251520" y="370774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富岳の場合</a:t>
            </a:r>
            <a:r>
              <a:rPr kumimoji="1" lang="en-US" altLang="ja-JP" sz="2800"/>
              <a:t>(</a:t>
            </a:r>
            <a:r>
              <a:rPr kumimoji="1" lang="ja-JP" altLang="en-US" sz="2800"/>
              <a:t>倍精度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BD908-41D0-467F-996A-B7AE06D0B036}"/>
              </a:ext>
            </a:extLst>
          </p:cNvPr>
          <p:cNvSpPr txBox="1"/>
          <p:nvPr/>
        </p:nvSpPr>
        <p:spPr>
          <a:xfrm>
            <a:off x="2474874" y="442782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2GHz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EA623B-F032-4FE8-9F28-1A75099F44F8}"/>
              </a:ext>
            </a:extLst>
          </p:cNvPr>
          <p:cNvSpPr txBox="1"/>
          <p:nvPr/>
        </p:nvSpPr>
        <p:spPr>
          <a:xfrm>
            <a:off x="4346878" y="44185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48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EF7DB-56D6-433E-953E-EB23959EA482}"/>
              </a:ext>
            </a:extLst>
          </p:cNvPr>
          <p:cNvSpPr txBox="1"/>
          <p:nvPr/>
        </p:nvSpPr>
        <p:spPr>
          <a:xfrm>
            <a:off x="6228184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4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D83537-5AB6-4FCD-8772-67CEBF3D1F64}"/>
              </a:ext>
            </a:extLst>
          </p:cNvPr>
          <p:cNvSpPr txBox="1"/>
          <p:nvPr/>
        </p:nvSpPr>
        <p:spPr>
          <a:xfrm>
            <a:off x="7884368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8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20F18F-215D-48F6-8E23-3750F2634777}"/>
              </a:ext>
            </a:extLst>
          </p:cNvPr>
          <p:cNvSpPr txBox="1"/>
          <p:nvPr/>
        </p:nvSpPr>
        <p:spPr>
          <a:xfrm>
            <a:off x="5868144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 x </a:t>
            </a:r>
            <a:r>
              <a:rPr kumimoji="1" lang="ja-JP" altLang="en-US"/>
              <a:t>積和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FD78F-DEBB-4070-B2D8-2FE6C3531649}"/>
              </a:ext>
            </a:extLst>
          </p:cNvPr>
          <p:cNvSpPr txBox="1"/>
          <p:nvPr/>
        </p:nvSpPr>
        <p:spPr>
          <a:xfrm>
            <a:off x="3707904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662DAB-376D-457F-89E5-A3D8173B4950}"/>
              </a:ext>
            </a:extLst>
          </p:cNvPr>
          <p:cNvSpPr txBox="1"/>
          <p:nvPr/>
        </p:nvSpPr>
        <p:spPr>
          <a:xfrm>
            <a:off x="5287918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9F0A4A-E066-4855-939A-DBF3A79E1315}"/>
              </a:ext>
            </a:extLst>
          </p:cNvPr>
          <p:cNvSpPr txBox="1"/>
          <p:nvPr/>
        </p:nvSpPr>
        <p:spPr>
          <a:xfrm>
            <a:off x="7088118" y="44086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4F5340-FFB0-458A-9C7E-3DED66F7DA25}"/>
              </a:ext>
            </a:extLst>
          </p:cNvPr>
          <p:cNvSpPr txBox="1"/>
          <p:nvPr/>
        </p:nvSpPr>
        <p:spPr>
          <a:xfrm>
            <a:off x="2051720" y="449982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AFA57D-B9FE-482C-959F-DF34CD45CEA5}"/>
              </a:ext>
            </a:extLst>
          </p:cNvPr>
          <p:cNvSpPr txBox="1"/>
          <p:nvPr/>
        </p:nvSpPr>
        <p:spPr>
          <a:xfrm>
            <a:off x="323528" y="442782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3072GF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0504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6CB2C7B5-FCA9-4F91-836A-67A8E36AC389}"/>
              </a:ext>
            </a:extLst>
          </p:cNvPr>
          <p:cNvSpPr/>
          <p:nvPr/>
        </p:nvSpPr>
        <p:spPr>
          <a:xfrm>
            <a:off x="395536" y="1268760"/>
            <a:ext cx="2556792" cy="720080"/>
          </a:xfrm>
          <a:prstGeom prst="wedgeRoundRectCallout">
            <a:avLst>
              <a:gd name="adj1" fmla="val -5661"/>
              <a:gd name="adj2" fmla="val 1288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ここを上げたい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9973C4A6-AB3F-4683-B0F1-DAD86A53C6D8}"/>
              </a:ext>
            </a:extLst>
          </p:cNvPr>
          <p:cNvSpPr/>
          <p:nvPr/>
        </p:nvSpPr>
        <p:spPr>
          <a:xfrm>
            <a:off x="3203848" y="1268760"/>
            <a:ext cx="2556792" cy="720080"/>
          </a:xfrm>
          <a:prstGeom prst="wedgeRoundRectCallout">
            <a:avLst>
              <a:gd name="adj1" fmla="val -51756"/>
              <a:gd name="adj2" fmla="val 1330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ここはもう無理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F330EDB6-B56E-421D-9487-9652C6495072}"/>
              </a:ext>
            </a:extLst>
          </p:cNvPr>
          <p:cNvSpPr/>
          <p:nvPr/>
        </p:nvSpPr>
        <p:spPr>
          <a:xfrm>
            <a:off x="6156176" y="1268760"/>
            <a:ext cx="2556792" cy="720080"/>
          </a:xfrm>
          <a:prstGeom prst="wedgeRoundRectCallout">
            <a:avLst>
              <a:gd name="adj1" fmla="val -40232"/>
              <a:gd name="adj2" fmla="val 1358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ここも多分無理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CB4B26A-46EA-4CC6-AEF4-7DD961031F46}"/>
              </a:ext>
            </a:extLst>
          </p:cNvPr>
          <p:cNvSpPr/>
          <p:nvPr/>
        </p:nvSpPr>
        <p:spPr>
          <a:xfrm>
            <a:off x="2195736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ここを増やす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 algn="ctr"/>
            <a:r>
              <a:rPr lang="en-US" altLang="ja-JP" sz="240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メニーコア</a:t>
            </a:r>
            <a:r>
              <a:rPr lang="en-US" altLang="ja-JP" sz="2400">
                <a:solidFill>
                  <a:schemeClr val="tx1"/>
                </a:solidFill>
              </a:rPr>
              <a:t>)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7926A7E0-46DF-481E-BE5D-2A7B19A8B84D}"/>
              </a:ext>
            </a:extLst>
          </p:cNvPr>
          <p:cNvSpPr/>
          <p:nvPr/>
        </p:nvSpPr>
        <p:spPr>
          <a:xfrm>
            <a:off x="5652120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FF0000"/>
                </a:solidFill>
              </a:rPr>
              <a:t>ここを増やす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pPr algn="ctr"/>
            <a:r>
              <a:rPr lang="en-US" altLang="ja-JP" sz="240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幅広</a:t>
            </a:r>
            <a:r>
              <a:rPr lang="en-US" altLang="ja-JP" sz="2400">
                <a:solidFill>
                  <a:srgbClr val="FF0000"/>
                </a:solidFill>
              </a:rPr>
              <a:t>SIMD)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6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464D46-AC12-4D41-8C4A-3ADB342A5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1EE28D-408E-4128-86C0-525588FA2EA2}"/>
              </a:ext>
            </a:extLst>
          </p:cNvPr>
          <p:cNvSpPr txBox="1"/>
          <p:nvPr/>
        </p:nvSpPr>
        <p:spPr>
          <a:xfrm>
            <a:off x="611560" y="1124744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x86</a:t>
            </a:r>
            <a:r>
              <a:rPr lang="ja-JP" altLang="en-US" sz="3200"/>
              <a:t>の場合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5DC31-BBC1-47F4-BB10-051D45176AC5}"/>
              </a:ext>
            </a:extLst>
          </p:cNvPr>
          <p:cNvSpPr/>
          <p:nvPr/>
        </p:nvSpPr>
        <p:spPr>
          <a:xfrm>
            <a:off x="1691680" y="2420888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916508-56BA-4BA0-9EFC-028621F94AE9}"/>
              </a:ext>
            </a:extLst>
          </p:cNvPr>
          <p:cNvSpPr/>
          <p:nvPr/>
        </p:nvSpPr>
        <p:spPr>
          <a:xfrm>
            <a:off x="1691680" y="3861048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16EBF-9ED5-40A1-88F0-DE846DAAEB90}"/>
              </a:ext>
            </a:extLst>
          </p:cNvPr>
          <p:cNvSpPr/>
          <p:nvPr/>
        </p:nvSpPr>
        <p:spPr>
          <a:xfrm>
            <a:off x="1691680" y="5301208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4643B-4DFF-4E2A-864E-E24F79FEBAF2}"/>
              </a:ext>
            </a:extLst>
          </p:cNvPr>
          <p:cNvSpPr txBox="1"/>
          <p:nvPr/>
        </p:nvSpPr>
        <p:spPr>
          <a:xfrm>
            <a:off x="546942" y="249289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94214-598A-4695-ADE4-176DA5DC0D15}"/>
              </a:ext>
            </a:extLst>
          </p:cNvPr>
          <p:cNvSpPr txBox="1"/>
          <p:nvPr/>
        </p:nvSpPr>
        <p:spPr>
          <a:xfrm>
            <a:off x="539552" y="39330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BFF8F2-BEF6-484E-A409-DE08A6672CB8}"/>
              </a:ext>
            </a:extLst>
          </p:cNvPr>
          <p:cNvSpPr txBox="1"/>
          <p:nvPr/>
        </p:nvSpPr>
        <p:spPr>
          <a:xfrm>
            <a:off x="539552" y="53012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45FA4-D50C-49EA-A502-296F503E6EC4}"/>
              </a:ext>
            </a:extLst>
          </p:cNvPr>
          <p:cNvCxnSpPr/>
          <p:nvPr/>
        </p:nvCxnSpPr>
        <p:spPr>
          <a:xfrm>
            <a:off x="1691680" y="226758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5C3FE0-6653-4AFF-BACD-079C34C3215B}"/>
              </a:ext>
            </a:extLst>
          </p:cNvPr>
          <p:cNvSpPr txBox="1"/>
          <p:nvPr/>
        </p:nvSpPr>
        <p:spPr>
          <a:xfrm>
            <a:off x="1979712" y="190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128 bit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783C87-B343-4478-961E-FE6C8697A154}"/>
              </a:ext>
            </a:extLst>
          </p:cNvPr>
          <p:cNvCxnSpPr>
            <a:cxnSpLocks/>
          </p:cNvCxnSpPr>
          <p:nvPr/>
        </p:nvCxnSpPr>
        <p:spPr>
          <a:xfrm>
            <a:off x="1691680" y="37170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E4A53D-AE09-40EB-8AC7-DB1628AC0547}"/>
              </a:ext>
            </a:extLst>
          </p:cNvPr>
          <p:cNvSpPr txBox="1"/>
          <p:nvPr/>
        </p:nvSpPr>
        <p:spPr>
          <a:xfrm>
            <a:off x="2699792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256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641D85-DE01-4A51-A68E-8C136F478448}"/>
              </a:ext>
            </a:extLst>
          </p:cNvPr>
          <p:cNvCxnSpPr>
            <a:cxnSpLocks/>
          </p:cNvCxnSpPr>
          <p:nvPr/>
        </p:nvCxnSpPr>
        <p:spPr>
          <a:xfrm>
            <a:off x="1691680" y="51571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CD5AAA7-D49E-467D-B6F1-9FC827C2121E}"/>
              </a:ext>
            </a:extLst>
          </p:cNvPr>
          <p:cNvSpPr txBox="1"/>
          <p:nvPr/>
        </p:nvSpPr>
        <p:spPr>
          <a:xfrm>
            <a:off x="421196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512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FB231F3-418B-4BDC-83CF-913E0A1A8EF1}"/>
              </a:ext>
            </a:extLst>
          </p:cNvPr>
          <p:cNvSpPr txBox="1"/>
          <p:nvPr/>
        </p:nvSpPr>
        <p:spPr>
          <a:xfrm>
            <a:off x="1331640" y="6165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順調に倍々ゲームで増えてきた</a:t>
            </a:r>
          </a:p>
        </p:txBody>
      </p:sp>
    </p:spTree>
    <p:extLst>
      <p:ext uri="{BB962C8B-B14F-4D97-AF65-F5344CB8AC3E}">
        <p14:creationId xmlns:p14="http://schemas.microsoft.com/office/powerpoint/2010/main" val="173186023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1728</TotalTime>
  <Words>1538</Words>
  <Application>Microsoft Office PowerPoint</Application>
  <PresentationFormat>画面に合わせる (4:3)</PresentationFormat>
  <Paragraphs>282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FujitsuInfinityPro-Regular</vt:lpstr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watanabe_hiroshi@keio.jp</cp:lastModifiedBy>
  <cp:revision>333</cp:revision>
  <dcterms:created xsi:type="dcterms:W3CDTF">2019-01-02T05:23:01Z</dcterms:created>
  <dcterms:modified xsi:type="dcterms:W3CDTF">2021-11-23T13:15:49Z</dcterms:modified>
</cp:coreProperties>
</file>