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80" r:id="rId5"/>
    <p:sldId id="260" r:id="rId6"/>
    <p:sldId id="278" r:id="rId7"/>
    <p:sldId id="276" r:id="rId8"/>
    <p:sldId id="295" r:id="rId9"/>
    <p:sldId id="296" r:id="rId10"/>
    <p:sldId id="288" r:id="rId11"/>
    <p:sldId id="291" r:id="rId12"/>
    <p:sldId id="292" r:id="rId13"/>
    <p:sldId id="293" r:id="rId14"/>
    <p:sldId id="29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44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0265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87562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42801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19/07/2022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67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19/07/2022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2626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19/07/2022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54049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19/07/2022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515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4EE62-ECEF-41AE-9F67-44CA13249033}" type="datetimeFigureOut">
              <a:rPr lang="en-ID" smtClean="0"/>
              <a:t>19/07/2022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49768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4EE62-ECEF-41AE-9F67-44CA13249033}" type="datetimeFigureOut">
              <a:rPr lang="en-ID" smtClean="0"/>
              <a:t>19/07/2022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28944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19/07/2022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13243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4EE62-ECEF-41AE-9F67-44CA13249033}" type="datetimeFigureOut">
              <a:rPr lang="en-ID" smtClean="0"/>
              <a:t>19/07/2022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54D02-C7CA-468E-9A85-2EB3A8EA2248}"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4960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94958" y="1478229"/>
            <a:ext cx="9068586" cy="2218781"/>
          </a:xfrm>
        </p:spPr>
        <p:txBody>
          <a:bodyPr>
            <a:normAutofit/>
          </a:bodyPr>
          <a:lstStyle/>
          <a:p>
            <a:pPr rtl="0">
              <a:spcBef>
                <a:spcPts val="0"/>
              </a:spcBef>
              <a:spcAft>
                <a:spcPts val="0"/>
              </a:spcAft>
            </a:pPr>
            <a:r>
              <a:rPr lang="en-US" sz="4000" b="1" dirty="0">
                <a:solidFill>
                  <a:srgbClr val="233A44"/>
                </a:solidFill>
                <a:latin typeface="+mn-lt"/>
              </a:rPr>
              <a:t>San Francisco Bikeshare Trip</a:t>
            </a:r>
            <a:r>
              <a:rPr lang="en-US" sz="4000" b="1" i="0" u="none" strike="noStrike" dirty="0">
                <a:solidFill>
                  <a:srgbClr val="233A44"/>
                </a:solidFill>
                <a:effectLst/>
                <a:latin typeface="+mn-lt"/>
              </a:rPr>
              <a:t> Insight</a:t>
            </a:r>
            <a:br>
              <a:rPr lang="en-ID" sz="4000" b="1" i="0" u="none" strike="noStrike" dirty="0">
                <a:solidFill>
                  <a:srgbClr val="233A44"/>
                </a:solidFill>
                <a:effectLst/>
                <a:latin typeface="+mn-lt"/>
              </a:rPr>
            </a:br>
            <a:br>
              <a:rPr lang="en-ID" sz="4000" b="1" i="0" u="none" strike="noStrike" dirty="0">
                <a:solidFill>
                  <a:srgbClr val="233A44"/>
                </a:solidFill>
                <a:effectLst/>
                <a:latin typeface="+mn-lt"/>
              </a:rPr>
            </a:br>
            <a:r>
              <a:rPr lang="en-ID" sz="2400" b="1" i="0" u="none" strike="noStrike" dirty="0">
                <a:solidFill>
                  <a:srgbClr val="233A44"/>
                </a:solidFill>
                <a:effectLst/>
                <a:latin typeface="+mn-lt"/>
              </a:rPr>
              <a:t>TAKEN FROM CASE STUDY</a:t>
            </a:r>
            <a:br>
              <a:rPr lang="en-ID" sz="2400" b="1" i="0" u="none" strike="noStrike" dirty="0">
                <a:solidFill>
                  <a:srgbClr val="233A44"/>
                </a:solidFill>
                <a:effectLst/>
                <a:latin typeface="+mn-lt"/>
              </a:rPr>
            </a:br>
            <a:r>
              <a:rPr lang="en-ID" sz="2400" b="1" i="0" u="none" strike="noStrike" dirty="0" err="1">
                <a:solidFill>
                  <a:srgbClr val="233A44"/>
                </a:solidFill>
                <a:effectLst/>
                <a:latin typeface="+mn-lt"/>
              </a:rPr>
              <a:t>RevoU</a:t>
            </a:r>
            <a:r>
              <a:rPr lang="en-ID" sz="2400" b="1" i="0" u="none" strike="noStrike" dirty="0">
                <a:solidFill>
                  <a:srgbClr val="233A44"/>
                </a:solidFill>
                <a:effectLst/>
                <a:latin typeface="+mn-lt"/>
              </a:rPr>
              <a:t> Mini Course - Data Analytics</a:t>
            </a:r>
            <a:endParaRPr lang="en-ID" sz="16600" dirty="0">
              <a:latin typeface="+mn-lt"/>
            </a:endParaRPr>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( 7 FEB – </a:t>
            </a:r>
            <a:r>
              <a:rPr lang="en-ID" sz="2400" dirty="0"/>
              <a:t>1</a:t>
            </a:r>
            <a:r>
              <a:rPr lang="en-ID" b="0" dirty="0">
                <a:effectLst/>
                <a:latin typeface="+mn-lt"/>
              </a:rPr>
              <a:t>8 FEB )</a:t>
            </a:r>
          </a:p>
          <a:p>
            <a:endParaRPr lang="en-ID" dirty="0">
              <a:latin typeface="+mn-lt"/>
            </a:endParaRPr>
          </a:p>
        </p:txBody>
      </p:sp>
      <p:sp>
        <p:nvSpPr>
          <p:cNvPr id="4" name="TextBox 3">
            <a:extLst>
              <a:ext uri="{FF2B5EF4-FFF2-40B4-BE49-F238E27FC236}">
                <a16:creationId xmlns:a16="http://schemas.microsoft.com/office/drawing/2014/main" id="{B8B37F46-F5B4-2B92-F403-2C9C5F6D5883}"/>
              </a:ext>
            </a:extLst>
          </p:cNvPr>
          <p:cNvSpPr txBox="1"/>
          <p:nvPr/>
        </p:nvSpPr>
        <p:spPr>
          <a:xfrm>
            <a:off x="1561708" y="319509"/>
            <a:ext cx="3101939" cy="1200329"/>
          </a:xfrm>
          <a:prstGeom prst="rect">
            <a:avLst/>
          </a:prstGeom>
          <a:noFill/>
        </p:spPr>
        <p:txBody>
          <a:bodyPr wrap="none" rtlCol="0">
            <a:spAutoFit/>
          </a:bodyPr>
          <a:lstStyle/>
          <a:p>
            <a:r>
              <a:rPr lang="en-ID" sz="2400" dirty="0"/>
              <a:t>Portfolio Data Analytics</a:t>
            </a:r>
          </a:p>
          <a:p>
            <a:r>
              <a:rPr lang="en-ID" sz="2400" dirty="0"/>
              <a:t>1</a:t>
            </a:r>
            <a:r>
              <a:rPr lang="en-ID" sz="2400" baseline="30000" dirty="0"/>
              <a:t>st</a:t>
            </a:r>
            <a:endParaRPr lang="en-ID" sz="2400" dirty="0"/>
          </a:p>
          <a:p>
            <a:endParaRPr lang="en-ID" sz="2400"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712237" y="1096212"/>
            <a:ext cx="3355342" cy="464871"/>
          </a:xfrm>
          <a:prstGeom prst="rect">
            <a:avLst/>
          </a:prstGeom>
          <a:noFill/>
        </p:spPr>
        <p:txBody>
          <a:bodyPr wrap="none" rtlCol="0">
            <a:spAutoFit/>
          </a:bodyPr>
          <a:lstStyle/>
          <a:p>
            <a:pPr marL="541338" indent="-541338">
              <a:lnSpc>
                <a:spcPct val="150000"/>
              </a:lnSpc>
              <a:buFontTx/>
              <a:buAutoNum type="arabicPeriod"/>
            </a:pPr>
            <a:r>
              <a:rPr lang="en-US" dirty="0">
                <a:cs typeface="Times New Roman" panose="02020603050405020304" pitchFamily="18" charset="0"/>
              </a:rPr>
              <a:t>Number of trips per month</a:t>
            </a:r>
          </a:p>
        </p:txBody>
      </p:sp>
      <p:sp>
        <p:nvSpPr>
          <p:cNvPr id="11" name="TextBox 10">
            <a:extLst>
              <a:ext uri="{FF2B5EF4-FFF2-40B4-BE49-F238E27FC236}">
                <a16:creationId xmlns:a16="http://schemas.microsoft.com/office/drawing/2014/main" id="{45B36BE0-B851-73AF-34DC-84B1C9A8F804}"/>
              </a:ext>
            </a:extLst>
          </p:cNvPr>
          <p:cNvSpPr txBox="1"/>
          <p:nvPr/>
        </p:nvSpPr>
        <p:spPr>
          <a:xfrm>
            <a:off x="7958503" y="1947983"/>
            <a:ext cx="3521260" cy="3970318"/>
          </a:xfrm>
          <a:prstGeom prst="rect">
            <a:avLst/>
          </a:prstGeom>
          <a:noFill/>
        </p:spPr>
        <p:txBody>
          <a:bodyPr wrap="square" rtlCol="0">
            <a:spAutoFit/>
          </a:bodyPr>
          <a:lstStyle/>
          <a:p>
            <a:r>
              <a:rPr lang="en-US" sz="1800" dirty="0">
                <a:cs typeface="Times New Roman" panose="02020603050405020304" pitchFamily="18" charset="0"/>
              </a:rPr>
              <a:t>This diagram shows the number of trips per month at each station. We can say that :</a:t>
            </a:r>
          </a:p>
          <a:p>
            <a:endParaRPr lang="en-US" sz="1800" dirty="0">
              <a:cs typeface="Times New Roman" panose="02020603050405020304" pitchFamily="18" charset="0"/>
            </a:endParaRPr>
          </a:p>
          <a:p>
            <a:pPr marL="285750" indent="-285750">
              <a:buFont typeface="Arial" panose="020B0604020202020204" pitchFamily="34" charset="0"/>
              <a:buChar char="•"/>
            </a:pPr>
            <a:r>
              <a:rPr lang="en-US" sz="1800" dirty="0">
                <a:cs typeface="Times New Roman" panose="02020603050405020304" pitchFamily="18" charset="0"/>
              </a:rPr>
              <a:t>Where Market at Sansome station has the highest number of trips per month than any other station.</a:t>
            </a:r>
          </a:p>
          <a:p>
            <a:pPr marL="285750" indent="-285750">
              <a:buFont typeface="Arial" panose="020B0604020202020204" pitchFamily="34" charset="0"/>
              <a:buChar char="•"/>
            </a:pPr>
            <a:r>
              <a:rPr lang="en-US" sz="1800" dirty="0">
                <a:cs typeface="Times New Roman" panose="02020603050405020304" pitchFamily="18" charset="0"/>
              </a:rPr>
              <a:t>Every year in the end of the year, the users of this San Francisco bikeshare service are decreasing.</a:t>
            </a:r>
          </a:p>
          <a:p>
            <a:pPr marL="285750" indent="-285750">
              <a:buFont typeface="Arial" panose="020B0604020202020204" pitchFamily="34" charset="0"/>
              <a:buChar char="•"/>
            </a:pPr>
            <a:r>
              <a:rPr lang="en-US" sz="1800" dirty="0">
                <a:cs typeface="Times New Roman" panose="02020603050405020304" pitchFamily="18" charset="0"/>
              </a:rPr>
              <a:t>And in October 2014, had the most number of trips.</a:t>
            </a:r>
            <a:endParaRPr lang="en-ID" sz="1800" dirty="0">
              <a:cs typeface="Times New Roman" panose="02020603050405020304" pitchFamily="18" charset="0"/>
            </a:endParaRPr>
          </a:p>
        </p:txBody>
      </p:sp>
      <p:pic>
        <p:nvPicPr>
          <p:cNvPr id="6" name="Picture 5">
            <a:extLst>
              <a:ext uri="{FF2B5EF4-FFF2-40B4-BE49-F238E27FC236}">
                <a16:creationId xmlns:a16="http://schemas.microsoft.com/office/drawing/2014/main" id="{23B0293C-F6FF-C9B2-EB62-D1B9CC50435A}"/>
              </a:ext>
            </a:extLst>
          </p:cNvPr>
          <p:cNvPicPr>
            <a:picLocks noChangeAspect="1"/>
          </p:cNvPicPr>
          <p:nvPr/>
        </p:nvPicPr>
        <p:blipFill>
          <a:blip r:embed="rId2"/>
          <a:stretch>
            <a:fillRect/>
          </a:stretch>
        </p:blipFill>
        <p:spPr>
          <a:xfrm>
            <a:off x="945502" y="1856290"/>
            <a:ext cx="6905162" cy="4311821"/>
          </a:xfrm>
          <a:prstGeom prst="rect">
            <a:avLst/>
          </a:prstGeom>
          <a:ln>
            <a:solidFill>
              <a:schemeClr val="tx1"/>
            </a:solidFill>
          </a:ln>
        </p:spPr>
      </p:pic>
    </p:spTree>
    <p:extLst>
      <p:ext uri="{BB962C8B-B14F-4D97-AF65-F5344CB8AC3E}">
        <p14:creationId xmlns:p14="http://schemas.microsoft.com/office/powerpoint/2010/main" val="277351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1066801" y="2046375"/>
            <a:ext cx="3346580" cy="3693319"/>
          </a:xfrm>
          <a:prstGeom prst="rect">
            <a:avLst/>
          </a:prstGeom>
          <a:noFill/>
        </p:spPr>
        <p:txBody>
          <a:bodyPr wrap="square" rtlCol="0">
            <a:spAutoFit/>
          </a:bodyPr>
          <a:lstStyle/>
          <a:p>
            <a:r>
              <a:rPr lang="en-US" sz="1800" dirty="0">
                <a:cs typeface="Times New Roman" panose="02020603050405020304" pitchFamily="18" charset="0"/>
              </a:rPr>
              <a:t>This chart shows the average duration of bikeshare usage/ borrowing (grouped by gender).</a:t>
            </a:r>
          </a:p>
          <a:p>
            <a:r>
              <a:rPr lang="en-US" sz="1800" dirty="0">
                <a:cs typeface="Times New Roman" panose="02020603050405020304" pitchFamily="18" charset="0"/>
              </a:rPr>
              <a:t>However, it can be seen that:</a:t>
            </a:r>
          </a:p>
          <a:p>
            <a:endParaRPr lang="en-US" sz="1800" dirty="0">
              <a:cs typeface="Times New Roman" panose="02020603050405020304" pitchFamily="18" charset="0"/>
            </a:endParaRPr>
          </a:p>
          <a:p>
            <a:pPr marL="285750" indent="-285750">
              <a:buFont typeface="Arial" panose="020B0604020202020204" pitchFamily="34" charset="0"/>
              <a:buChar char="•"/>
            </a:pPr>
            <a:r>
              <a:rPr lang="en-US" sz="1800" dirty="0">
                <a:cs typeface="Times New Roman" panose="02020603050405020304" pitchFamily="18" charset="0"/>
              </a:rPr>
              <a:t>The implementation of this gender grouping started in June 2017.</a:t>
            </a:r>
          </a:p>
          <a:p>
            <a:pPr marL="285750" indent="-285750">
              <a:buFont typeface="Arial" panose="020B0604020202020204" pitchFamily="34" charset="0"/>
              <a:buChar char="•"/>
            </a:pPr>
            <a:r>
              <a:rPr lang="en-US" sz="1800" dirty="0">
                <a:cs typeface="Times New Roman" panose="02020603050405020304" pitchFamily="18" charset="0"/>
              </a:rPr>
              <a:t>From Sept 2016 to May 2017 no data was recorded.</a:t>
            </a:r>
          </a:p>
          <a:p>
            <a:pPr marL="285750" indent="-285750">
              <a:buFont typeface="Arial" panose="020B0604020202020204" pitchFamily="34" charset="0"/>
              <a:buChar char="•"/>
            </a:pPr>
            <a:r>
              <a:rPr lang="en-US" sz="1800" dirty="0">
                <a:cs typeface="Times New Roman" panose="02020603050405020304" pitchFamily="18" charset="0"/>
              </a:rPr>
              <a:t>And the highest average duration of the trips per month occurred in July 2017</a:t>
            </a:r>
            <a:endParaRPr lang="en-ID" sz="1800" dirty="0">
              <a:cs typeface="Times New Roman" panose="02020603050405020304" pitchFamily="18" charset="0"/>
            </a:endParaRP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441344"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2.	</a:t>
            </a:r>
            <a:r>
              <a:rPr lang="en-US" dirty="0">
                <a:cs typeface="Times New Roman" panose="02020603050405020304" pitchFamily="18" charset="0"/>
              </a:rPr>
              <a:t> Average duration of the trips per month</a:t>
            </a:r>
          </a:p>
        </p:txBody>
      </p:sp>
      <p:pic>
        <p:nvPicPr>
          <p:cNvPr id="12" name="Picture 11">
            <a:extLst>
              <a:ext uri="{FF2B5EF4-FFF2-40B4-BE49-F238E27FC236}">
                <a16:creationId xmlns:a16="http://schemas.microsoft.com/office/drawing/2014/main" id="{D92FC2CF-5C17-3D91-55C3-2A102A7A0976}"/>
              </a:ext>
            </a:extLst>
          </p:cNvPr>
          <p:cNvPicPr>
            <a:picLocks noChangeAspect="1"/>
          </p:cNvPicPr>
          <p:nvPr/>
        </p:nvPicPr>
        <p:blipFill>
          <a:blip r:embed="rId2"/>
          <a:stretch>
            <a:fillRect/>
          </a:stretch>
        </p:blipFill>
        <p:spPr>
          <a:xfrm>
            <a:off x="4519127" y="2046375"/>
            <a:ext cx="6823788" cy="3793776"/>
          </a:xfrm>
          <a:prstGeom prst="rect">
            <a:avLst/>
          </a:prstGeom>
          <a:ln>
            <a:solidFill>
              <a:schemeClr val="tx1"/>
            </a:solidFill>
          </a:ln>
        </p:spPr>
      </p:pic>
    </p:spTree>
    <p:extLst>
      <p:ext uri="{BB962C8B-B14F-4D97-AF65-F5344CB8AC3E}">
        <p14:creationId xmlns:p14="http://schemas.microsoft.com/office/powerpoint/2010/main" val="208073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893698" y="1896138"/>
            <a:ext cx="3834882"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cs typeface="Times New Roman" panose="02020603050405020304" pitchFamily="18" charset="0"/>
              </a:rPr>
              <a:t>Means that for a large number of trips, it is not necessarily a lot of time spent on bikeshare for each trip.</a:t>
            </a:r>
          </a:p>
          <a:p>
            <a:pPr marL="285750" indent="-285750">
              <a:buFont typeface="Arial" panose="020B0604020202020204" pitchFamily="34" charset="0"/>
              <a:buChar char="•"/>
            </a:pPr>
            <a:r>
              <a:rPr lang="en-US" sz="1800" dirty="0">
                <a:cs typeface="Times New Roman" panose="02020603050405020304" pitchFamily="18" charset="0"/>
              </a:rPr>
              <a:t>Where in the diagram it can be seen that the trend in the number of trips from the beginning of the bikeshare reopening until April 2018 tends to increase but for the average duration of use of this bikeshare, it tends to decrease.</a:t>
            </a:r>
          </a:p>
          <a:p>
            <a:pPr marL="285750" indent="-285750">
              <a:buFont typeface="Arial" panose="020B0604020202020204" pitchFamily="34" charset="0"/>
              <a:buChar char="•"/>
            </a:pPr>
            <a:r>
              <a:rPr lang="en-US" sz="1800" dirty="0">
                <a:cs typeface="Times New Roman" panose="02020603050405020304" pitchFamily="18" charset="0"/>
              </a:rPr>
              <a:t>Which means the number of trips is a lot but the use is only for a short time.</a:t>
            </a:r>
            <a:endParaRPr lang="en-ID" sz="1800" dirty="0">
              <a:cs typeface="Times New Roman" panose="02020603050405020304" pitchFamily="18" charset="0"/>
            </a:endParaRP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9802492" cy="464871"/>
          </a:xfrm>
          <a:prstGeom prst="rect">
            <a:avLst/>
          </a:prstGeom>
          <a:noFill/>
        </p:spPr>
        <p:txBody>
          <a:bodyPr wrap="none" rtlCol="0">
            <a:spAutoFit/>
          </a:bodyPr>
          <a:lstStyle/>
          <a:p>
            <a:pPr>
              <a:lnSpc>
                <a:spcPct val="150000"/>
              </a:lnSpc>
            </a:pPr>
            <a:r>
              <a:rPr lang="id-ID" dirty="0">
                <a:cs typeface="Times New Roman" panose="02020603050405020304" pitchFamily="18" charset="0"/>
              </a:rPr>
              <a:t>3.</a:t>
            </a:r>
            <a:r>
              <a:rPr lang="en-US" dirty="0">
                <a:cs typeface="Times New Roman" panose="02020603050405020304" pitchFamily="18" charset="0"/>
              </a:rPr>
              <a:t>	T</a:t>
            </a:r>
            <a:r>
              <a:rPr lang="en-US" sz="1800" dirty="0">
                <a:cs typeface="Times New Roman" panose="02020603050405020304" pitchFamily="18" charset="0"/>
              </a:rPr>
              <a:t>he monthly trend of the total trips and the average of duration time (after re-open the bikeshare)</a:t>
            </a:r>
            <a:endParaRPr lang="en-US" dirty="0">
              <a:cs typeface="Times New Roman" panose="02020603050405020304" pitchFamily="18" charset="0"/>
            </a:endParaRPr>
          </a:p>
        </p:txBody>
      </p:sp>
      <p:pic>
        <p:nvPicPr>
          <p:cNvPr id="7" name="Picture 6">
            <a:extLst>
              <a:ext uri="{FF2B5EF4-FFF2-40B4-BE49-F238E27FC236}">
                <a16:creationId xmlns:a16="http://schemas.microsoft.com/office/drawing/2014/main" id="{327F57E5-8614-B23A-D373-937ABFEDDF58}"/>
              </a:ext>
            </a:extLst>
          </p:cNvPr>
          <p:cNvPicPr>
            <a:picLocks noChangeAspect="1"/>
          </p:cNvPicPr>
          <p:nvPr/>
        </p:nvPicPr>
        <p:blipFill>
          <a:blip r:embed="rId2"/>
          <a:stretch>
            <a:fillRect/>
          </a:stretch>
        </p:blipFill>
        <p:spPr>
          <a:xfrm>
            <a:off x="264184" y="2092068"/>
            <a:ext cx="7545539" cy="3774388"/>
          </a:xfrm>
          <a:prstGeom prst="rect">
            <a:avLst/>
          </a:prstGeom>
          <a:ln>
            <a:solidFill>
              <a:schemeClr val="tx1"/>
            </a:solidFill>
          </a:ln>
        </p:spPr>
      </p:pic>
    </p:spTree>
    <p:extLst>
      <p:ext uri="{BB962C8B-B14F-4D97-AF65-F5344CB8AC3E}">
        <p14:creationId xmlns:p14="http://schemas.microsoft.com/office/powerpoint/2010/main" val="302747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6CC39F-55DF-D751-84A7-90FCF1D4F49A}"/>
              </a:ext>
            </a:extLst>
          </p:cNvPr>
          <p:cNvPicPr>
            <a:picLocks noChangeAspect="1"/>
          </p:cNvPicPr>
          <p:nvPr/>
        </p:nvPicPr>
        <p:blipFill>
          <a:blip r:embed="rId2"/>
          <a:stretch>
            <a:fillRect/>
          </a:stretch>
        </p:blipFill>
        <p:spPr>
          <a:xfrm>
            <a:off x="1225417" y="2022875"/>
            <a:ext cx="5865847" cy="3798593"/>
          </a:xfrm>
          <a:prstGeom prst="rect">
            <a:avLst/>
          </a:prstGeom>
          <a:ln>
            <a:solidFill>
              <a:schemeClr val="tx1"/>
            </a:solidFill>
          </a:ln>
        </p:spPr>
      </p:pic>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240555" y="2022875"/>
            <a:ext cx="4264090"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cs typeface="Times New Roman" panose="02020603050405020304" pitchFamily="18" charset="0"/>
              </a:rPr>
              <a:t>In this section we can focus on the data starting in 2017, because in this data there is already a gender distinction between male and female and we can find more detailed insight.</a:t>
            </a:r>
          </a:p>
          <a:p>
            <a:pPr marL="285750" indent="-285750">
              <a:buFont typeface="Arial" panose="020B0604020202020204" pitchFamily="34" charset="0"/>
              <a:buChar char="•"/>
            </a:pPr>
            <a:r>
              <a:rPr lang="en-US" sz="1800" dirty="0">
                <a:cs typeface="Times New Roman" panose="02020603050405020304" pitchFamily="18" charset="0"/>
              </a:rPr>
              <a:t>From the diagram below, it can be seen that the most users of bikeshare are male.</a:t>
            </a:r>
          </a:p>
          <a:p>
            <a:pPr marL="285750" indent="-285750">
              <a:buFont typeface="Arial" panose="020B0604020202020204" pitchFamily="34" charset="0"/>
              <a:buChar char="•"/>
            </a:pPr>
            <a:r>
              <a:rPr lang="en-US" sz="1800" dirty="0">
                <a:cs typeface="Times New Roman" panose="02020603050405020304" pitchFamily="18" charset="0"/>
              </a:rPr>
              <a:t>Which reaches more than half the number of service users each month.</a:t>
            </a:r>
          </a:p>
          <a:p>
            <a:pPr marL="285750" indent="-285750">
              <a:buFont typeface="Arial" panose="020B0604020202020204" pitchFamily="34" charset="0"/>
              <a:buChar char="•"/>
            </a:pPr>
            <a:r>
              <a:rPr lang="en-US" sz="1800" dirty="0">
                <a:cs typeface="Times New Roman" panose="02020603050405020304" pitchFamily="18" charset="0"/>
              </a:rPr>
              <a:t>And it is undeniable that there are still service users who do not want to provide information about their gender.</a:t>
            </a:r>
            <a:endParaRPr lang="en-ID" sz="1800" dirty="0">
              <a:cs typeface="Times New Roman" panose="02020603050405020304" pitchFamily="18" charset="0"/>
            </a:endParaRP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9162380"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4</a:t>
            </a:r>
            <a:r>
              <a:rPr lang="id-ID" dirty="0">
                <a:cs typeface="Times New Roman" panose="02020603050405020304" pitchFamily="18" charset="0"/>
              </a:rPr>
              <a:t>.	</a:t>
            </a:r>
            <a:r>
              <a:rPr lang="en-ID" dirty="0">
                <a:cs typeface="Times New Roman" panose="02020603050405020304" pitchFamily="18" charset="0"/>
              </a:rPr>
              <a:t> W</a:t>
            </a:r>
            <a:r>
              <a:rPr lang="en-US" dirty="0">
                <a:cs typeface="Times New Roman" panose="02020603050405020304" pitchFamily="18" charset="0"/>
              </a:rPr>
              <a:t>ho are the most enthusiasts or renters of this San Francisco bikeshare? (Male or Female)</a:t>
            </a:r>
          </a:p>
        </p:txBody>
      </p:sp>
    </p:spTree>
    <p:extLst>
      <p:ext uri="{BB962C8B-B14F-4D97-AF65-F5344CB8AC3E}">
        <p14:creationId xmlns:p14="http://schemas.microsoft.com/office/powerpoint/2010/main" val="239846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539134" y="1944218"/>
            <a:ext cx="3586065" cy="2585323"/>
          </a:xfrm>
          <a:prstGeom prst="rect">
            <a:avLst/>
          </a:prstGeom>
          <a:noFill/>
        </p:spPr>
        <p:txBody>
          <a:bodyPr wrap="square" rtlCol="0">
            <a:spAutoFit/>
          </a:bodyPr>
          <a:lstStyle/>
          <a:p>
            <a:r>
              <a:rPr lang="en-US" sz="1800" dirty="0">
                <a:cs typeface="Times New Roman" panose="02020603050405020304" pitchFamily="18" charset="0"/>
              </a:rPr>
              <a:t>From the diagram below, it can be seen that :</a:t>
            </a:r>
          </a:p>
          <a:p>
            <a:endParaRPr lang="en-US" dirty="0">
              <a:cs typeface="Times New Roman" panose="02020603050405020304" pitchFamily="18" charset="0"/>
            </a:endParaRPr>
          </a:p>
          <a:p>
            <a:pPr marL="285750" indent="-285750">
              <a:buFont typeface="Arial" panose="020B0604020202020204" pitchFamily="34" charset="0"/>
              <a:buChar char="•"/>
            </a:pPr>
            <a:r>
              <a:rPr lang="en-US" dirty="0">
                <a:cs typeface="Times New Roman" panose="02020603050405020304" pitchFamily="18" charset="0"/>
              </a:rPr>
              <a:t>W</a:t>
            </a:r>
            <a:r>
              <a:rPr lang="en-US" sz="1800" dirty="0">
                <a:cs typeface="Times New Roman" panose="02020603050405020304" pitchFamily="18" charset="0"/>
              </a:rPr>
              <a:t>e got more revenue fro</a:t>
            </a:r>
            <a:r>
              <a:rPr lang="en-US" dirty="0">
                <a:cs typeface="Times New Roman" panose="02020603050405020304" pitchFamily="18" charset="0"/>
              </a:rPr>
              <a:t>m</a:t>
            </a:r>
            <a:r>
              <a:rPr lang="en-US" sz="1800" dirty="0">
                <a:cs typeface="Times New Roman" panose="02020603050405020304" pitchFamily="18" charset="0"/>
              </a:rPr>
              <a:t> subscriber. </a:t>
            </a:r>
          </a:p>
          <a:p>
            <a:pPr marL="285750" indent="-285750">
              <a:buFont typeface="Arial" panose="020B0604020202020204" pitchFamily="34" charset="0"/>
              <a:buChar char="•"/>
            </a:pPr>
            <a:r>
              <a:rPr lang="en-US" sz="1800" dirty="0">
                <a:cs typeface="Times New Roman" panose="02020603050405020304" pitchFamily="18" charset="0"/>
              </a:rPr>
              <a:t>W</a:t>
            </a:r>
            <a:r>
              <a:rPr lang="en-US" dirty="0">
                <a:cs typeface="Times New Roman" panose="02020603050405020304" pitchFamily="18" charset="0"/>
              </a:rPr>
              <a:t>hich is a customer segment that becomes a monthly or annual member who has a longer period.</a:t>
            </a:r>
            <a:endParaRPr lang="en-US" sz="1800" dirty="0">
              <a:cs typeface="Times New Roman" panose="02020603050405020304" pitchFamily="18" charset="0"/>
            </a:endParaRP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8142037"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5</a:t>
            </a:r>
            <a:r>
              <a:rPr lang="id-ID" dirty="0">
                <a:cs typeface="Times New Roman" panose="02020603050405020304" pitchFamily="18" charset="0"/>
              </a:rPr>
              <a:t>.	</a:t>
            </a:r>
            <a:r>
              <a:rPr lang="en-ID" dirty="0">
                <a:cs typeface="Times New Roman" panose="02020603050405020304" pitchFamily="18" charset="0"/>
              </a:rPr>
              <a:t> </a:t>
            </a:r>
            <a:r>
              <a:rPr lang="en-US" dirty="0">
                <a:cs typeface="Times New Roman" panose="02020603050405020304" pitchFamily="18" charset="0"/>
              </a:rPr>
              <a:t>From which customers do we get more revenue? (from subscriber or customer)</a:t>
            </a:r>
          </a:p>
        </p:txBody>
      </p:sp>
      <p:pic>
        <p:nvPicPr>
          <p:cNvPr id="8" name="Picture 7">
            <a:extLst>
              <a:ext uri="{FF2B5EF4-FFF2-40B4-BE49-F238E27FC236}">
                <a16:creationId xmlns:a16="http://schemas.microsoft.com/office/drawing/2014/main" id="{D21BE90C-650D-BCCB-7F71-194477AC8B74}"/>
              </a:ext>
            </a:extLst>
          </p:cNvPr>
          <p:cNvPicPr>
            <a:picLocks noChangeAspect="1"/>
          </p:cNvPicPr>
          <p:nvPr/>
        </p:nvPicPr>
        <p:blipFill>
          <a:blip r:embed="rId2"/>
          <a:stretch>
            <a:fillRect/>
          </a:stretch>
        </p:blipFill>
        <p:spPr>
          <a:xfrm>
            <a:off x="1225419" y="2019108"/>
            <a:ext cx="5949822" cy="4036459"/>
          </a:xfrm>
          <a:prstGeom prst="rect">
            <a:avLst/>
          </a:prstGeom>
          <a:ln>
            <a:solidFill>
              <a:schemeClr val="tx1"/>
            </a:solidFill>
          </a:ln>
        </p:spPr>
      </p:pic>
    </p:spTree>
    <p:extLst>
      <p:ext uri="{BB962C8B-B14F-4D97-AF65-F5344CB8AC3E}">
        <p14:creationId xmlns:p14="http://schemas.microsoft.com/office/powerpoint/2010/main" val="322849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4" name="Subtitle 2">
            <a:extLst>
              <a:ext uri="{FF2B5EF4-FFF2-40B4-BE49-F238E27FC236}">
                <a16:creationId xmlns:a16="http://schemas.microsoft.com/office/drawing/2014/main" id="{94B64F33-9E54-D07E-4241-D0E3630E22A6}"/>
              </a:ext>
            </a:extLst>
          </p:cNvPr>
          <p:cNvSpPr>
            <a:spLocks noGrp="1"/>
          </p:cNvSpPr>
          <p:nvPr>
            <p:ph type="subTitle" idx="1"/>
          </p:nvPr>
        </p:nvSpPr>
        <p:spPr>
          <a:xfrm>
            <a:off x="1100051" y="4455621"/>
            <a:ext cx="10058400" cy="1143000"/>
          </a:xfrm>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( 7 FEB – </a:t>
            </a:r>
            <a:r>
              <a:rPr lang="en-ID" sz="2400" dirty="0"/>
              <a:t>1</a:t>
            </a:r>
            <a:r>
              <a:rPr lang="en-ID" b="0" dirty="0">
                <a:effectLst/>
                <a:latin typeface="+mn-lt"/>
              </a:rPr>
              <a:t>8 FEB )</a:t>
            </a:r>
          </a:p>
          <a:p>
            <a:endParaRPr lang="en-ID" dirty="0">
              <a:latin typeface="+mn-lt"/>
            </a:endParaRPr>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Case Study Instructions</a:t>
            </a:r>
            <a:endParaRPr lang="en-ID" sz="7200" dirty="0">
              <a:solidFill>
                <a:schemeClr val="tx1"/>
              </a:solidFill>
              <a:latin typeface="+mn-l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6095579" cy="880369"/>
          </a:xfrm>
          <a:prstGeom prst="rect">
            <a:avLst/>
          </a:prstGeom>
          <a:noFill/>
        </p:spPr>
        <p:txBody>
          <a:bodyPr wrap="none" rtlCol="0">
            <a:spAutoFit/>
          </a:bodyPr>
          <a:lstStyle/>
          <a:p>
            <a:pPr>
              <a:lnSpc>
                <a:spcPct val="150000"/>
              </a:lnSpc>
            </a:pPr>
            <a:r>
              <a:rPr lang="en-ID" dirty="0">
                <a:cs typeface="Times New Roman" panose="02020603050405020304" pitchFamily="18" charset="0"/>
              </a:rPr>
              <a:t>Table of interest :</a:t>
            </a:r>
          </a:p>
          <a:p>
            <a:pPr>
              <a:lnSpc>
                <a:spcPct val="150000"/>
              </a:lnSpc>
            </a:pPr>
            <a:r>
              <a:rPr lang="en-ID" dirty="0">
                <a:cs typeface="Times New Roman" panose="02020603050405020304" pitchFamily="18" charset="0"/>
              </a:rPr>
              <a:t>‘</a:t>
            </a:r>
            <a:r>
              <a:rPr lang="en-US" dirty="0" err="1">
                <a:cs typeface="Times New Roman" panose="02020603050405020304" pitchFamily="18" charset="0"/>
              </a:rPr>
              <a:t>bigquery</a:t>
            </a:r>
            <a:r>
              <a:rPr lang="en-US" dirty="0">
                <a:cs typeface="Times New Roman" panose="02020603050405020304" pitchFamily="18" charset="0"/>
              </a:rPr>
              <a:t>-public-</a:t>
            </a:r>
            <a:r>
              <a:rPr lang="en-US" dirty="0" err="1">
                <a:cs typeface="Times New Roman" panose="02020603050405020304" pitchFamily="18" charset="0"/>
              </a:rPr>
              <a:t>data.san_francisco_bikeshare.bikeshare_trips</a:t>
            </a:r>
            <a:r>
              <a:rPr lang="en-US" dirty="0">
                <a:cs typeface="Times New Roman" panose="02020603050405020304" pitchFamily="18" charset="0"/>
              </a:rPr>
              <a:t>’</a:t>
            </a:r>
            <a:endParaRPr lang="en-ID" dirty="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1" y="2924859"/>
            <a:ext cx="10830128"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cs typeface="Times New Roman" panose="02020603050405020304" pitchFamily="18" charset="0"/>
              </a:rPr>
              <a:t>Create some visualizations or dashboard with the best type of chart you have learned.</a:t>
            </a:r>
          </a:p>
          <a:p>
            <a:pPr marL="354013" indent="-269875">
              <a:lnSpc>
                <a:spcPct val="150000"/>
              </a:lnSpc>
            </a:pPr>
            <a:r>
              <a:rPr lang="en-US" dirty="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cs typeface="Times New Roman" panose="02020603050405020304" pitchFamily="18" charset="0"/>
              </a:rPr>
              <a:t>Then, make 1-2 slides from the Graphs with the insights you got to present your </a:t>
            </a:r>
            <a:r>
              <a:rPr lang="en-US" dirty="0" err="1">
                <a:cs typeface="Times New Roman" panose="02020603050405020304" pitchFamily="18" charset="0"/>
              </a:rPr>
              <a:t>findingsto</a:t>
            </a:r>
            <a:r>
              <a:rPr lang="en-US" dirty="0">
                <a:cs typeface="Times New Roman" panose="02020603050405020304" pitchFamily="18" charset="0"/>
              </a:rPr>
              <a:t> the stakeholders (read this article from HBR)</a:t>
            </a:r>
            <a:endParaRPr lang="en-ID" dirty="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364170"/>
            <a:ext cx="1173078"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AEBEEE41-B209-2416-0C86-5548D080F786}"/>
              </a:ext>
            </a:extLst>
          </p:cNvPr>
          <p:cNvPicPr>
            <a:picLocks noChangeAspect="1"/>
          </p:cNvPicPr>
          <p:nvPr/>
        </p:nvPicPr>
        <p:blipFill>
          <a:blip r:embed="rId2"/>
          <a:stretch>
            <a:fillRect/>
          </a:stretch>
        </p:blipFill>
        <p:spPr>
          <a:xfrm>
            <a:off x="1190575" y="1819339"/>
            <a:ext cx="9909198" cy="4396110"/>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sp>
        <p:nvSpPr>
          <p:cNvPr id="9" name="TextBox 8">
            <a:extLst>
              <a:ext uri="{FF2B5EF4-FFF2-40B4-BE49-F238E27FC236}">
                <a16:creationId xmlns:a16="http://schemas.microsoft.com/office/drawing/2014/main" id="{CB226964-C57A-9E03-86FF-5DB83DFA0507}"/>
              </a:ext>
            </a:extLst>
          </p:cNvPr>
          <p:cNvSpPr txBox="1"/>
          <p:nvPr/>
        </p:nvSpPr>
        <p:spPr>
          <a:xfrm>
            <a:off x="1110588" y="2829616"/>
            <a:ext cx="10150720" cy="584775"/>
          </a:xfrm>
          <a:prstGeom prst="rect">
            <a:avLst/>
          </a:prstGeom>
          <a:noFill/>
        </p:spPr>
        <p:txBody>
          <a:bodyPr wrap="square" rtlCol="0">
            <a:spAutoFit/>
          </a:bodyPr>
          <a:lstStyle/>
          <a:p>
            <a:r>
              <a:rPr lang="en-US" sz="1600" dirty="0"/>
              <a:t>From this data preview, we can find out the description of each column and know which columns can be used to answer problems or which columns can be useful for finding new insights.</a:t>
            </a:r>
            <a:endParaRPr lang="en-ID" sz="1600" dirty="0"/>
          </a:p>
        </p:txBody>
      </p:sp>
      <p:pic>
        <p:nvPicPr>
          <p:cNvPr id="4" name="Picture 3">
            <a:extLst>
              <a:ext uri="{FF2B5EF4-FFF2-40B4-BE49-F238E27FC236}">
                <a16:creationId xmlns:a16="http://schemas.microsoft.com/office/drawing/2014/main" id="{9819E5C1-D9FC-1074-8B65-84A93FCD85AE}"/>
              </a:ext>
            </a:extLst>
          </p:cNvPr>
          <p:cNvPicPr>
            <a:picLocks noChangeAspect="1"/>
          </p:cNvPicPr>
          <p:nvPr/>
        </p:nvPicPr>
        <p:blipFill>
          <a:blip r:embed="rId2"/>
          <a:stretch>
            <a:fillRect/>
          </a:stretch>
        </p:blipFill>
        <p:spPr>
          <a:xfrm>
            <a:off x="1246696" y="1898290"/>
            <a:ext cx="9878504" cy="718726"/>
          </a:xfrm>
          <a:prstGeom prst="rect">
            <a:avLst/>
          </a:prstGeom>
        </p:spPr>
      </p:pic>
    </p:spTree>
    <p:extLst>
      <p:ext uri="{BB962C8B-B14F-4D97-AF65-F5344CB8AC3E}">
        <p14:creationId xmlns:p14="http://schemas.microsoft.com/office/powerpoint/2010/main" val="4153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E85E89F6-14CA-2E3A-708E-3141EC6D980A}"/>
              </a:ext>
            </a:extLst>
          </p:cNvPr>
          <p:cNvPicPr>
            <a:picLocks noChangeAspect="1"/>
          </p:cNvPicPr>
          <p:nvPr/>
        </p:nvPicPr>
        <p:blipFill>
          <a:blip r:embed="rId2"/>
          <a:stretch>
            <a:fillRect/>
          </a:stretch>
        </p:blipFill>
        <p:spPr>
          <a:xfrm>
            <a:off x="856796" y="1856290"/>
            <a:ext cx="10478408" cy="2072820"/>
          </a:xfrm>
          <a:prstGeom prst="rect">
            <a:avLst/>
          </a:prstGeom>
        </p:spPr>
      </p:pic>
      <p:pic>
        <p:nvPicPr>
          <p:cNvPr id="5" name="Picture 4">
            <a:extLst>
              <a:ext uri="{FF2B5EF4-FFF2-40B4-BE49-F238E27FC236}">
                <a16:creationId xmlns:a16="http://schemas.microsoft.com/office/drawing/2014/main" id="{B5E26D25-5CB7-1508-8DDA-2EF2AF3CE58C}"/>
              </a:ext>
            </a:extLst>
          </p:cNvPr>
          <p:cNvPicPr>
            <a:picLocks noChangeAspect="1"/>
          </p:cNvPicPr>
          <p:nvPr/>
        </p:nvPicPr>
        <p:blipFill>
          <a:blip r:embed="rId3"/>
          <a:stretch>
            <a:fillRect/>
          </a:stretch>
        </p:blipFill>
        <p:spPr>
          <a:xfrm>
            <a:off x="856796" y="4083479"/>
            <a:ext cx="10303133" cy="2080440"/>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4863832" cy="369332"/>
          </a:xfrm>
          <a:prstGeom prst="rect">
            <a:avLst/>
          </a:prstGeom>
          <a:noFill/>
        </p:spPr>
        <p:txBody>
          <a:bodyPr wrap="none" rtlCol="0">
            <a:spAutoFit/>
          </a:bodyPr>
          <a:lstStyle/>
          <a:p>
            <a:r>
              <a:rPr lang="en-US" dirty="0">
                <a:cs typeface="Times New Roman" panose="02020603050405020304" pitchFamily="18" charset="0"/>
              </a:rPr>
              <a:t>List down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Defining Question</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8994065" cy="2126864"/>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Number of trips per month</a:t>
            </a:r>
          </a:p>
          <a:p>
            <a:pPr marL="342900" indent="-342900">
              <a:lnSpc>
                <a:spcPct val="150000"/>
              </a:lnSpc>
              <a:buAutoNum type="arabicPeriod"/>
            </a:pPr>
            <a:r>
              <a:rPr lang="en-US" dirty="0">
                <a:cs typeface="Times New Roman" panose="02020603050405020304" pitchFamily="18" charset="0"/>
              </a:rPr>
              <a:t>Average duration of the trips per month</a:t>
            </a:r>
          </a:p>
          <a:p>
            <a:pPr marL="342900" indent="-342900">
              <a:lnSpc>
                <a:spcPct val="150000"/>
              </a:lnSpc>
              <a:buAutoNum type="arabicPeriod"/>
            </a:pPr>
            <a:r>
              <a:rPr lang="en-US" dirty="0">
                <a:cs typeface="Times New Roman" panose="02020603050405020304" pitchFamily="18" charset="0"/>
              </a:rPr>
              <a:t>T</a:t>
            </a:r>
            <a:r>
              <a:rPr lang="en-US" sz="1800" dirty="0">
                <a:cs typeface="Times New Roman" panose="02020603050405020304" pitchFamily="18" charset="0"/>
              </a:rPr>
              <a:t>he monthly trend of the total trips and the average of duration time</a:t>
            </a:r>
          </a:p>
          <a:p>
            <a:pPr marL="342900" indent="-342900">
              <a:lnSpc>
                <a:spcPct val="150000"/>
              </a:lnSpc>
              <a:buAutoNum type="arabicPeriod"/>
            </a:pPr>
            <a:r>
              <a:rPr lang="en-ID" dirty="0">
                <a:cs typeface="Times New Roman" panose="02020603050405020304" pitchFamily="18" charset="0"/>
              </a:rPr>
              <a:t>W</a:t>
            </a:r>
            <a:r>
              <a:rPr lang="en-US" dirty="0">
                <a:cs typeface="Times New Roman" panose="02020603050405020304" pitchFamily="18" charset="0"/>
              </a:rPr>
              <a:t>ho are the most enthusiasts or renters of this San Francisco bikeshare? (Male or Female)</a:t>
            </a:r>
          </a:p>
          <a:p>
            <a:pPr marL="342900" indent="-342900">
              <a:lnSpc>
                <a:spcPct val="150000"/>
              </a:lnSpc>
              <a:buAutoNum type="arabicPeriod"/>
            </a:pPr>
            <a:r>
              <a:rPr lang="en-US" dirty="0">
                <a:cs typeface="Times New Roman" panose="02020603050405020304" pitchFamily="18" charset="0"/>
              </a:rPr>
              <a:t>From which customers do we get more revenue? (from subscriber or customer)</a:t>
            </a:r>
            <a:endParaRPr lang="en-ID" dirty="0">
              <a:cs typeface="Times New Roman" panose="02020603050405020304" pitchFamily="18" charset="0"/>
            </a:endParaRPr>
          </a:p>
        </p:txBody>
      </p:sp>
    </p:spTree>
    <p:extLst>
      <p:ext uri="{BB962C8B-B14F-4D97-AF65-F5344CB8AC3E}">
        <p14:creationId xmlns:p14="http://schemas.microsoft.com/office/powerpoint/2010/main" val="115890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874436"/>
            <a:ext cx="10058400" cy="2662267"/>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There are 2 queries used in this project.</a:t>
            </a:r>
          </a:p>
          <a:p>
            <a:pPr marL="269875"/>
            <a:r>
              <a:rPr lang="en-US" dirty="0">
                <a:cs typeface="Times New Roman" panose="02020603050405020304" pitchFamily="18" charset="0"/>
              </a:rPr>
              <a:t>The first query is to answer problem questions for numbers 1 and 2.</a:t>
            </a:r>
          </a:p>
          <a:p>
            <a:pPr marL="269875">
              <a:spcAft>
                <a:spcPts val="600"/>
              </a:spcAft>
            </a:pPr>
            <a:r>
              <a:rPr lang="en-US" dirty="0">
                <a:cs typeface="Times New Roman" panose="02020603050405020304" pitchFamily="18" charset="0"/>
              </a:rPr>
              <a:t>And the second query is to answer other problems, namely problems number 3, 4, and 5.</a:t>
            </a:r>
          </a:p>
          <a:p>
            <a:pPr marL="285750" indent="-285750">
              <a:buFont typeface="Arial" panose="020B0604020202020204" pitchFamily="34" charset="0"/>
              <a:buChar char="•"/>
            </a:pPr>
            <a:r>
              <a:rPr lang="en-US" dirty="0">
                <a:cs typeface="Times New Roman" panose="02020603050405020304" pitchFamily="18" charset="0"/>
              </a:rPr>
              <a:t>Why are these two queries separated? </a:t>
            </a:r>
          </a:p>
          <a:p>
            <a:pPr marL="269875"/>
            <a:r>
              <a:rPr lang="en-US" dirty="0">
                <a:cs typeface="Times New Roman" panose="02020603050405020304" pitchFamily="18" charset="0"/>
              </a:rPr>
              <a:t>Because I personally want to answer the first and second problems in the entire span of time. This is done in order to see what happened and how the picture or outline of the company's situation.</a:t>
            </a:r>
          </a:p>
          <a:p>
            <a:pPr marL="269875"/>
            <a:r>
              <a:rPr lang="en-US" dirty="0">
                <a:cs typeface="Times New Roman" panose="02020603050405020304" pitchFamily="18" charset="0"/>
              </a:rPr>
              <a:t>And to answer another problem, I use a more specific time, starting in 2017. </a:t>
            </a:r>
          </a:p>
          <a:p>
            <a:pPr marL="269875"/>
            <a:r>
              <a:rPr lang="en-US" dirty="0">
                <a:cs typeface="Times New Roman" panose="02020603050405020304" pitchFamily="18" charset="0"/>
              </a:rPr>
              <a:t>	Why did I choose this range? </a:t>
            </a:r>
          </a:p>
          <a:p>
            <a:pPr marL="269875"/>
            <a:r>
              <a:rPr lang="en-US" dirty="0">
                <a:cs typeface="Times New Roman" panose="02020603050405020304" pitchFamily="18" charset="0"/>
              </a:rPr>
              <a:t>	Will be answered in the second </a:t>
            </a:r>
            <a:r>
              <a:rPr lang="en-US" dirty="0" err="1">
                <a:cs typeface="Times New Roman" panose="02020603050405020304" pitchFamily="18" charset="0"/>
              </a:rPr>
              <a:t>probem</a:t>
            </a:r>
            <a:r>
              <a:rPr lang="en-US" dirty="0">
                <a:cs typeface="Times New Roman" panose="02020603050405020304" pitchFamily="18" charset="0"/>
              </a:rPr>
              <a:t> later.</a:t>
            </a:r>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endParaRPr lang="en-ID" sz="1400" b="0" dirty="0">
              <a:solidFill>
                <a:schemeClr val="tx1"/>
              </a:solidFill>
              <a:effectLst/>
              <a:latin typeface="+mn-lt"/>
            </a:endParaRPr>
          </a:p>
        </p:txBody>
      </p:sp>
    </p:spTree>
    <p:extLst>
      <p:ext uri="{BB962C8B-B14F-4D97-AF65-F5344CB8AC3E}">
        <p14:creationId xmlns:p14="http://schemas.microsoft.com/office/powerpoint/2010/main" val="152030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CFA15252-1A40-26C3-7000-2E0EAF14F181}"/>
              </a:ext>
            </a:extLst>
          </p:cNvPr>
          <p:cNvSpPr txBox="1"/>
          <p:nvPr/>
        </p:nvSpPr>
        <p:spPr>
          <a:xfrm>
            <a:off x="768221" y="1784568"/>
            <a:ext cx="10058400" cy="369332"/>
          </a:xfrm>
          <a:prstGeom prst="rect">
            <a:avLst/>
          </a:prstGeom>
          <a:noFill/>
        </p:spPr>
        <p:txBody>
          <a:bodyPr wrap="square" rtlCol="0">
            <a:spAutoFit/>
          </a:bodyPr>
          <a:lstStyle/>
          <a:p>
            <a:pPr marL="342900" indent="-342900">
              <a:buFont typeface="+mj-lt"/>
              <a:buAutoNum type="arabicPeriod"/>
            </a:pPr>
            <a:r>
              <a:rPr lang="en-US" dirty="0">
                <a:cs typeface="Times New Roman" panose="02020603050405020304" pitchFamily="18" charset="0"/>
              </a:rPr>
              <a:t>First Query</a:t>
            </a:r>
          </a:p>
        </p:txBody>
      </p:sp>
      <p:pic>
        <p:nvPicPr>
          <p:cNvPr id="15" name="Picture 14">
            <a:extLst>
              <a:ext uri="{FF2B5EF4-FFF2-40B4-BE49-F238E27FC236}">
                <a16:creationId xmlns:a16="http://schemas.microsoft.com/office/drawing/2014/main" id="{78916F5F-0D00-12CB-007C-0A71192068ED}"/>
              </a:ext>
            </a:extLst>
          </p:cNvPr>
          <p:cNvPicPr>
            <a:picLocks noChangeAspect="1"/>
          </p:cNvPicPr>
          <p:nvPr/>
        </p:nvPicPr>
        <p:blipFill>
          <a:blip r:embed="rId2"/>
          <a:stretch>
            <a:fillRect/>
          </a:stretch>
        </p:blipFill>
        <p:spPr>
          <a:xfrm>
            <a:off x="1212979" y="2198031"/>
            <a:ext cx="5920926" cy="1534214"/>
          </a:xfrm>
          <a:prstGeom prst="rect">
            <a:avLst/>
          </a:prstGeom>
          <a:ln>
            <a:solidFill>
              <a:schemeClr val="tx1"/>
            </a:solidFill>
          </a:ln>
        </p:spPr>
      </p:pic>
      <p:pic>
        <p:nvPicPr>
          <p:cNvPr id="7" name="Picture 6">
            <a:extLst>
              <a:ext uri="{FF2B5EF4-FFF2-40B4-BE49-F238E27FC236}">
                <a16:creationId xmlns:a16="http://schemas.microsoft.com/office/drawing/2014/main" id="{970096C6-07D7-88B8-9390-2AABE05250AB}"/>
              </a:ext>
            </a:extLst>
          </p:cNvPr>
          <p:cNvPicPr>
            <a:picLocks noChangeAspect="1"/>
          </p:cNvPicPr>
          <p:nvPr/>
        </p:nvPicPr>
        <p:blipFill>
          <a:blip r:embed="rId3"/>
          <a:stretch>
            <a:fillRect/>
          </a:stretch>
        </p:blipFill>
        <p:spPr>
          <a:xfrm>
            <a:off x="1212979" y="3839394"/>
            <a:ext cx="7838098" cy="2748018"/>
          </a:xfrm>
          <a:prstGeom prst="rect">
            <a:avLst/>
          </a:prstGeom>
          <a:ln>
            <a:solidFill>
              <a:schemeClr val="tx1"/>
            </a:solidFill>
          </a:ln>
        </p:spPr>
      </p:pic>
      <p:sp>
        <p:nvSpPr>
          <p:cNvPr id="8" name="TextBox 7">
            <a:extLst>
              <a:ext uri="{FF2B5EF4-FFF2-40B4-BE49-F238E27FC236}">
                <a16:creationId xmlns:a16="http://schemas.microsoft.com/office/drawing/2014/main" id="{BDB6FB77-BB90-3832-C398-34FAAE2D039D}"/>
              </a:ext>
            </a:extLst>
          </p:cNvPr>
          <p:cNvSpPr txBox="1"/>
          <p:nvPr/>
        </p:nvSpPr>
        <p:spPr>
          <a:xfrm>
            <a:off x="7581775" y="3362913"/>
            <a:ext cx="1795491" cy="369332"/>
          </a:xfrm>
          <a:prstGeom prst="rect">
            <a:avLst/>
          </a:prstGeom>
          <a:noFill/>
        </p:spPr>
        <p:txBody>
          <a:bodyPr wrap="square" rtlCol="0">
            <a:spAutoFit/>
          </a:bodyPr>
          <a:lstStyle/>
          <a:p>
            <a:r>
              <a:rPr lang="en-US" dirty="0">
                <a:cs typeface="Times New Roman" panose="02020603050405020304" pitchFamily="18" charset="0"/>
              </a:rPr>
              <a:t>And the result :</a:t>
            </a:r>
            <a:endParaRPr lang="en-ID" dirty="0"/>
          </a:p>
        </p:txBody>
      </p:sp>
    </p:spTree>
    <p:extLst>
      <p:ext uri="{BB962C8B-B14F-4D97-AF65-F5344CB8AC3E}">
        <p14:creationId xmlns:p14="http://schemas.microsoft.com/office/powerpoint/2010/main" val="36461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CFA15252-1A40-26C3-7000-2E0EAF14F181}"/>
              </a:ext>
            </a:extLst>
          </p:cNvPr>
          <p:cNvSpPr txBox="1"/>
          <p:nvPr/>
        </p:nvSpPr>
        <p:spPr>
          <a:xfrm>
            <a:off x="768221" y="1784568"/>
            <a:ext cx="10058400" cy="369332"/>
          </a:xfrm>
          <a:prstGeom prst="rect">
            <a:avLst/>
          </a:prstGeom>
          <a:noFill/>
        </p:spPr>
        <p:txBody>
          <a:bodyPr wrap="square" rtlCol="0">
            <a:spAutoFit/>
          </a:bodyPr>
          <a:lstStyle/>
          <a:p>
            <a:r>
              <a:rPr lang="en-US" dirty="0">
                <a:cs typeface="Times New Roman" panose="02020603050405020304" pitchFamily="18" charset="0"/>
              </a:rPr>
              <a:t>2.	Second Query</a:t>
            </a:r>
          </a:p>
        </p:txBody>
      </p:sp>
      <p:pic>
        <p:nvPicPr>
          <p:cNvPr id="8" name="Picture 7">
            <a:extLst>
              <a:ext uri="{FF2B5EF4-FFF2-40B4-BE49-F238E27FC236}">
                <a16:creationId xmlns:a16="http://schemas.microsoft.com/office/drawing/2014/main" id="{ED830E84-C36E-B4DB-1478-E63481779E22}"/>
              </a:ext>
            </a:extLst>
          </p:cNvPr>
          <p:cNvPicPr>
            <a:picLocks noChangeAspect="1"/>
          </p:cNvPicPr>
          <p:nvPr/>
        </p:nvPicPr>
        <p:blipFill>
          <a:blip r:embed="rId2"/>
          <a:stretch>
            <a:fillRect/>
          </a:stretch>
        </p:blipFill>
        <p:spPr>
          <a:xfrm>
            <a:off x="1212977" y="2250031"/>
            <a:ext cx="6199253" cy="1662938"/>
          </a:xfrm>
          <a:prstGeom prst="rect">
            <a:avLst/>
          </a:prstGeom>
          <a:ln>
            <a:solidFill>
              <a:schemeClr val="tx1"/>
            </a:solidFill>
          </a:ln>
        </p:spPr>
      </p:pic>
      <p:pic>
        <p:nvPicPr>
          <p:cNvPr id="9" name="Picture 8">
            <a:extLst>
              <a:ext uri="{FF2B5EF4-FFF2-40B4-BE49-F238E27FC236}">
                <a16:creationId xmlns:a16="http://schemas.microsoft.com/office/drawing/2014/main" id="{268947C2-28DB-FA7D-0710-F50F6B927276}"/>
              </a:ext>
            </a:extLst>
          </p:cNvPr>
          <p:cNvPicPr>
            <a:picLocks noChangeAspect="1"/>
          </p:cNvPicPr>
          <p:nvPr/>
        </p:nvPicPr>
        <p:blipFill>
          <a:blip r:embed="rId3"/>
          <a:stretch>
            <a:fillRect/>
          </a:stretch>
        </p:blipFill>
        <p:spPr>
          <a:xfrm>
            <a:off x="1212976" y="4108912"/>
            <a:ext cx="7779691" cy="2534484"/>
          </a:xfrm>
          <a:prstGeom prst="rect">
            <a:avLst/>
          </a:prstGeom>
          <a:ln>
            <a:solidFill>
              <a:schemeClr val="tx1"/>
            </a:solidFill>
          </a:ln>
        </p:spPr>
      </p:pic>
      <p:sp>
        <p:nvSpPr>
          <p:cNvPr id="11" name="TextBox 10">
            <a:extLst>
              <a:ext uri="{FF2B5EF4-FFF2-40B4-BE49-F238E27FC236}">
                <a16:creationId xmlns:a16="http://schemas.microsoft.com/office/drawing/2014/main" id="{DFA03A45-E85C-2B32-58BE-EEB3EBA59CC9}"/>
              </a:ext>
            </a:extLst>
          </p:cNvPr>
          <p:cNvSpPr txBox="1"/>
          <p:nvPr/>
        </p:nvSpPr>
        <p:spPr>
          <a:xfrm>
            <a:off x="7535122" y="3664020"/>
            <a:ext cx="1795491" cy="369332"/>
          </a:xfrm>
          <a:prstGeom prst="rect">
            <a:avLst/>
          </a:prstGeom>
          <a:noFill/>
        </p:spPr>
        <p:txBody>
          <a:bodyPr wrap="square" rtlCol="0">
            <a:spAutoFit/>
          </a:bodyPr>
          <a:lstStyle/>
          <a:p>
            <a:r>
              <a:rPr lang="en-US" dirty="0">
                <a:cs typeface="Times New Roman" panose="02020603050405020304" pitchFamily="18" charset="0"/>
              </a:rPr>
              <a:t>And the result :</a:t>
            </a:r>
            <a:endParaRPr lang="en-ID" dirty="0"/>
          </a:p>
        </p:txBody>
      </p:sp>
    </p:spTree>
    <p:extLst>
      <p:ext uri="{BB962C8B-B14F-4D97-AF65-F5344CB8AC3E}">
        <p14:creationId xmlns:p14="http://schemas.microsoft.com/office/powerpoint/2010/main" val="20173908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3049</TotalTime>
  <Words>878</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San Francisco Bikeshare Trip Insight  TAKEN FROM CASE STUDY RevoU Mini Course - Data Analytics</vt:lpstr>
      <vt:lpstr>Case Study Instructions</vt:lpstr>
      <vt:lpstr>Preview Data</vt:lpstr>
      <vt:lpstr>Preview Data</vt:lpstr>
      <vt:lpstr>Preview Data</vt:lpstr>
      <vt:lpstr>Defining Question</vt:lpstr>
      <vt:lpstr>Exploring Data</vt:lpstr>
      <vt:lpstr>Exploring Data</vt:lpstr>
      <vt:lpstr>Exploring Data</vt:lpstr>
      <vt:lpstr>Visualization with Insight</vt:lpstr>
      <vt:lpstr>Visualization with Insight</vt:lpstr>
      <vt:lpstr>Visualization with Insight</vt:lpstr>
      <vt:lpstr>Visualization with Insight</vt:lpstr>
      <vt:lpstr>Visualization with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64</cp:revision>
  <dcterms:created xsi:type="dcterms:W3CDTF">2022-02-12T01:46:59Z</dcterms:created>
  <dcterms:modified xsi:type="dcterms:W3CDTF">2022-07-19T01:57:08Z</dcterms:modified>
</cp:coreProperties>
</file>