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8" r:id="rId4"/>
    <p:sldId id="260" r:id="rId5"/>
    <p:sldId id="259" r:id="rId6"/>
    <p:sldId id="261" r:id="rId7"/>
    <p:sldId id="264" r:id="rId8"/>
    <p:sldId id="267" r:id="rId9"/>
    <p:sldId id="266"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40" d="100"/>
          <a:sy n="40" d="100"/>
        </p:scale>
        <p:origin x="43"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064EE62-ECEF-41AE-9F67-44CA13249033}" type="datetimeFigureOut">
              <a:rPr lang="en-ID" smtClean="0"/>
              <a:t>09/07/2022</a:t>
            </a:fld>
            <a:endParaRPr lang="en-ID"/>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5141653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98415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03067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09/07/2022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16861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D"/>
          </a:p>
        </p:txBody>
      </p:sp>
      <p:sp>
        <p:nvSpPr>
          <p:cNvPr id="6" name="Slide Number Placeholder 5"/>
          <p:cNvSpPr>
            <a:spLocks noGrp="1"/>
          </p:cNvSpPr>
          <p:nvPr>
            <p:ph type="sldNum" sz="quarter" idx="12"/>
          </p:nvPr>
        </p:nvSpPr>
        <p:spPr>
          <a:xfrm>
            <a:off x="8604504" y="5211060"/>
            <a:ext cx="2112264" cy="228600"/>
          </a:xfrm>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8213729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09/07/2022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485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09/07/2022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7588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09/07/2022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25305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4EE62-ECEF-41AE-9F67-44CA13249033}" type="datetimeFigureOut">
              <a:rPr lang="en-ID" smtClean="0"/>
              <a:t>09/07/2022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19522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064EE62-ECEF-41AE-9F67-44CA13249033}" type="datetimeFigureOut">
              <a:rPr lang="en-ID" smtClean="0"/>
              <a:t>09/07/2022</a:t>
            </a:fld>
            <a:endParaRPr lang="en-ID"/>
          </a:p>
        </p:txBody>
      </p:sp>
      <p:sp>
        <p:nvSpPr>
          <p:cNvPr id="9" name="Footer Placeholder 8"/>
          <p:cNvSpPr>
            <a:spLocks noGrp="1"/>
          </p:cNvSpPr>
          <p:nvPr>
            <p:ph type="ftr" sz="quarter" idx="11"/>
          </p:nvPr>
        </p:nvSpPr>
        <p:spPr/>
        <p:txBody>
          <a:bodyPr/>
          <a:lstStyle>
            <a:lvl1pPr algn="r">
              <a:defRPr/>
            </a:lvl1pPr>
          </a:lstStyle>
          <a:p>
            <a:endParaRPr lang="en-ID"/>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7A54D02-C7CA-468E-9A85-2EB3A8EA2248}" type="slidenum">
              <a:rPr lang="en-ID" smtClean="0"/>
              <a:t>‹#›</a:t>
            </a:fld>
            <a:endParaRPr lang="en-ID"/>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59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064EE62-ECEF-41AE-9F67-44CA13249033}" type="datetimeFigureOut">
              <a:rPr lang="en-ID" smtClean="0"/>
              <a:t>09/07/2022</a:t>
            </a:fld>
            <a:endParaRPr lang="en-ID"/>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D"/>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7A54D02-C7CA-468E-9A85-2EB3A8EA2248}" type="slidenum">
              <a:rPr lang="en-ID" smtClean="0"/>
              <a:t>‹#›</a:t>
            </a:fld>
            <a:endParaRPr lang="en-ID"/>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73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064EE62-ECEF-41AE-9F67-44CA13249033}" type="datetimeFigureOut">
              <a:rPr lang="en-ID" smtClean="0"/>
              <a:t>09/07/2022</a:t>
            </a:fld>
            <a:endParaRPr lang="en-ID"/>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D"/>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1836988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61708" y="2463282"/>
            <a:ext cx="9068586" cy="2218781"/>
          </a:xfrm>
        </p:spPr>
        <p:txBody>
          <a:bodyPr/>
          <a:lstStyle/>
          <a:p>
            <a:pPr rtl="0">
              <a:spcBef>
                <a:spcPts val="0"/>
              </a:spcBef>
              <a:spcAft>
                <a:spcPts val="0"/>
              </a:spcAft>
            </a:pPr>
            <a:r>
              <a:rPr lang="en-US" sz="3600" b="1" i="0" u="none" strike="noStrike" dirty="0">
                <a:solidFill>
                  <a:srgbClr val="233A44"/>
                </a:solidFill>
                <a:effectLst/>
                <a:latin typeface="Arial" panose="020B0604020202020204" pitchFamily="34" charset="0"/>
              </a:rPr>
              <a:t>San Francisco Bikeshare Trip Insight</a:t>
            </a:r>
            <a:br>
              <a:rPr lang="en-ID" sz="3600" b="1" i="0" u="none" strike="noStrike" dirty="0">
                <a:solidFill>
                  <a:srgbClr val="233A44"/>
                </a:solidFill>
                <a:effectLst/>
                <a:latin typeface="Arial" panose="020B0604020202020204" pitchFamily="34" charset="0"/>
              </a:rPr>
            </a:br>
            <a:br>
              <a:rPr lang="en-ID" sz="3600" b="1" i="0" u="none" strike="noStrike" dirty="0">
                <a:solidFill>
                  <a:srgbClr val="233A44"/>
                </a:solidFill>
                <a:effectLst/>
                <a:latin typeface="Arial" panose="020B0604020202020204" pitchFamily="34" charset="0"/>
              </a:rPr>
            </a:br>
            <a:r>
              <a:rPr lang="en-ID" sz="2000" b="1" i="0" u="none" strike="noStrike" dirty="0">
                <a:solidFill>
                  <a:srgbClr val="233A44"/>
                </a:solidFill>
                <a:effectLst/>
                <a:latin typeface="Arial" panose="020B0604020202020204" pitchFamily="34" charset="0"/>
              </a:rPr>
              <a:t>TAKEN FROM MY ASSIGNMENT</a:t>
            </a:r>
            <a:br>
              <a:rPr lang="en-ID" sz="8000" b="0" dirty="0">
                <a:effectLst/>
              </a:rPr>
            </a:br>
            <a:r>
              <a:rPr lang="en-ID" sz="2000" b="1" i="0" u="none" strike="noStrike" dirty="0" err="1">
                <a:solidFill>
                  <a:srgbClr val="233A44"/>
                </a:solidFill>
                <a:effectLst/>
                <a:latin typeface="Roboto" panose="02000000000000000000" pitchFamily="2" charset="0"/>
              </a:rPr>
              <a:t>RevoU</a:t>
            </a:r>
            <a:r>
              <a:rPr lang="en-ID" sz="2000" b="1" i="0" u="none" strike="noStrike" dirty="0">
                <a:solidFill>
                  <a:srgbClr val="233A44"/>
                </a:solidFill>
                <a:effectLst/>
                <a:latin typeface="Roboto" panose="02000000000000000000" pitchFamily="2" charset="0"/>
              </a:rPr>
              <a:t> Mini Course</a:t>
            </a:r>
            <a:br>
              <a:rPr lang="en-ID" sz="8000" b="0" dirty="0">
                <a:effectLst/>
              </a:rPr>
            </a:br>
            <a:r>
              <a:rPr lang="en-ID" sz="2000" b="1" i="0" u="none" strike="noStrike" dirty="0">
                <a:solidFill>
                  <a:srgbClr val="233A44"/>
                </a:solidFill>
                <a:effectLst/>
                <a:latin typeface="Roboto" panose="02000000000000000000" pitchFamily="2" charset="0"/>
              </a:rPr>
              <a:t>Data Analytics</a:t>
            </a:r>
            <a:endParaRPr lang="en-ID" sz="13800" dirty="0"/>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fontScale="85000" lnSpcReduction="20000"/>
          </a:bodyPr>
          <a:lstStyle/>
          <a:p>
            <a:pPr algn="ctr" rtl="0">
              <a:spcBef>
                <a:spcPts val="0"/>
              </a:spcBef>
              <a:spcAft>
                <a:spcPts val="0"/>
              </a:spcAft>
            </a:pPr>
            <a:r>
              <a:rPr lang="en-ID" sz="18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p:txBody>
      </p:sp>
      <p:sp>
        <p:nvSpPr>
          <p:cNvPr id="4" name="TextBox 3">
            <a:extLst>
              <a:ext uri="{FF2B5EF4-FFF2-40B4-BE49-F238E27FC236}">
                <a16:creationId xmlns:a16="http://schemas.microsoft.com/office/drawing/2014/main" id="{B8B37F46-F5B4-2B92-F403-2C9C5F6D5883}"/>
              </a:ext>
            </a:extLst>
          </p:cNvPr>
          <p:cNvSpPr txBox="1"/>
          <p:nvPr/>
        </p:nvSpPr>
        <p:spPr>
          <a:xfrm>
            <a:off x="1670180" y="1595535"/>
            <a:ext cx="2844048" cy="400110"/>
          </a:xfrm>
          <a:prstGeom prst="rect">
            <a:avLst/>
          </a:prstGeom>
          <a:noFill/>
        </p:spPr>
        <p:txBody>
          <a:bodyPr wrap="none" rtlCol="0">
            <a:spAutoFit/>
          </a:bodyPr>
          <a:lstStyle/>
          <a:p>
            <a:r>
              <a:rPr lang="en-ID" dirty="0"/>
              <a:t>Portfolio </a:t>
            </a:r>
            <a:r>
              <a:rPr lang="en-ID" sz="2000" dirty="0"/>
              <a:t>Data</a:t>
            </a:r>
            <a:r>
              <a:rPr lang="en-ID" dirty="0"/>
              <a:t> Analytics</a:t>
            </a:r>
          </a:p>
        </p:txBody>
      </p:sp>
      <p:sp>
        <p:nvSpPr>
          <p:cNvPr id="6" name="TextBox 5">
            <a:extLst>
              <a:ext uri="{FF2B5EF4-FFF2-40B4-BE49-F238E27FC236}">
                <a16:creationId xmlns:a16="http://schemas.microsoft.com/office/drawing/2014/main" id="{C99D4177-90EE-443B-FB0F-A846FC8A591F}"/>
              </a:ext>
            </a:extLst>
          </p:cNvPr>
          <p:cNvSpPr txBox="1"/>
          <p:nvPr/>
        </p:nvSpPr>
        <p:spPr>
          <a:xfrm>
            <a:off x="1667526" y="1991272"/>
            <a:ext cx="496855" cy="369332"/>
          </a:xfrm>
          <a:prstGeom prst="rect">
            <a:avLst/>
          </a:prstGeom>
          <a:noFill/>
        </p:spPr>
        <p:txBody>
          <a:bodyPr wrap="square">
            <a:spAutoFit/>
          </a:bodyPr>
          <a:lstStyle/>
          <a:p>
            <a:r>
              <a:rPr lang="en-ID" dirty="0"/>
              <a:t>1</a:t>
            </a:r>
            <a:r>
              <a:rPr lang="en-ID" baseline="30000" dirty="0"/>
              <a:t>st</a:t>
            </a:r>
            <a:endParaRPr lang="en-ID" dirty="0"/>
          </a:p>
        </p:txBody>
      </p:sp>
    </p:spTree>
    <p:extLst>
      <p:ext uri="{BB962C8B-B14F-4D97-AF65-F5344CB8AC3E}">
        <p14:creationId xmlns:p14="http://schemas.microsoft.com/office/powerpoint/2010/main" val="183704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580701"/>
            <a:ext cx="2670924" cy="369332"/>
          </a:xfrm>
          <a:prstGeom prst="rect">
            <a:avLst/>
          </a:prstGeom>
          <a:noFill/>
        </p:spPr>
        <p:txBody>
          <a:bodyPr wrap="none" rtlCol="0">
            <a:spAutoFit/>
          </a:bodyPr>
          <a:lstStyle/>
          <a:p>
            <a:r>
              <a:rPr lang="en-US" dirty="0">
                <a:latin typeface="Nunito" pitchFamily="2" charset="0"/>
                <a:cs typeface="Times New Roman" panose="02020603050405020304" pitchFamily="18" charset="0"/>
              </a:rPr>
              <a:t>What we can get more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1950033"/>
            <a:ext cx="9842759" cy="2966197"/>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 in every station</a:t>
            </a:r>
          </a:p>
          <a:p>
            <a:pPr lvl="1">
              <a:lnSpc>
                <a:spcPct val="150000"/>
              </a:lnSpc>
            </a:pPr>
            <a:r>
              <a:rPr lang="en-US" dirty="0">
                <a:latin typeface="Nunito" pitchFamily="2" charset="0"/>
                <a:cs typeface="Times New Roman" panose="02020603050405020304" pitchFamily="18" charset="0"/>
              </a:rPr>
              <a:t>&gt; Number of trips per month by separated its gender</a:t>
            </a:r>
          </a:p>
          <a:p>
            <a:pPr marL="342900" indent="-342900">
              <a:lnSpc>
                <a:spcPct val="150000"/>
              </a:lnSpc>
              <a:buAutoNum type="arabicPeriod"/>
            </a:pPr>
            <a:r>
              <a:rPr lang="en-US" dirty="0">
                <a:latin typeface="Nunito" pitchFamily="2" charset="0"/>
                <a:cs typeface="Times New Roman" panose="02020603050405020304" pitchFamily="18" charset="0"/>
              </a:rPr>
              <a:t>Average duration of the trips per month by separated its gender</a:t>
            </a:r>
          </a:p>
          <a:p>
            <a:pPr>
              <a:lnSpc>
                <a:spcPct val="150000"/>
              </a:lnSpc>
            </a:pPr>
            <a:r>
              <a:rPr lang="en-US" dirty="0">
                <a:latin typeface="Nunito" pitchFamily="2" charset="0"/>
                <a:cs typeface="Times New Roman" panose="02020603050405020304" pitchFamily="18" charset="0"/>
              </a:rPr>
              <a:t>	&gt; Average duration of the trips per month in every station</a:t>
            </a:r>
          </a:p>
          <a:p>
            <a:pPr marL="342900" indent="-342900">
              <a:lnSpc>
                <a:spcPct val="150000"/>
              </a:lnSpc>
              <a:buAutoNum type="arabicPeriod" startAt="3"/>
            </a:pPr>
            <a:r>
              <a:rPr lang="en-US" dirty="0">
                <a:latin typeface="Nunito" pitchFamily="2" charset="0"/>
                <a:cs typeface="Times New Roman" panose="02020603050405020304" pitchFamily="18" charset="0"/>
              </a:rPr>
              <a:t>From which customers do we get more revenue? (from subscriber or customer)</a:t>
            </a:r>
          </a:p>
          <a:p>
            <a:pPr>
              <a:lnSpc>
                <a:spcPct val="150000"/>
              </a:lnSpc>
            </a:pPr>
            <a:r>
              <a:rPr lang="en-US" dirty="0">
                <a:latin typeface="Nunito" pitchFamily="2" charset="0"/>
                <a:cs typeface="Times New Roman" panose="02020603050405020304" pitchFamily="18" charset="0"/>
              </a:rPr>
              <a:t>	&gt; Number of trips per month by separated its gender and its subscriber type</a:t>
            </a:r>
          </a:p>
          <a:p>
            <a:pPr>
              <a:lnSpc>
                <a:spcPct val="150000"/>
              </a:lnSpc>
            </a:pPr>
            <a:r>
              <a:rPr lang="en-US" dirty="0">
                <a:latin typeface="Nunito" pitchFamily="2" charset="0"/>
                <a:cs typeface="Times New Roman" panose="02020603050405020304" pitchFamily="18" charset="0"/>
              </a:rPr>
              <a:t>	&gt; Average duration of the trips per month separated by its gender and its subscriber type</a:t>
            </a:r>
          </a:p>
        </p:txBody>
      </p:sp>
    </p:spTree>
    <p:extLst>
      <p:ext uri="{BB962C8B-B14F-4D97-AF65-F5344CB8AC3E}">
        <p14:creationId xmlns:p14="http://schemas.microsoft.com/office/powerpoint/2010/main" val="96500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3" name="Subtitle 2">
            <a:extLst>
              <a:ext uri="{FF2B5EF4-FFF2-40B4-BE49-F238E27FC236}">
                <a16:creationId xmlns:a16="http://schemas.microsoft.com/office/drawing/2014/main" id="{B1FDC8E2-4F5F-E6C5-176D-524CF0F52A6C}"/>
              </a:ext>
            </a:extLst>
          </p:cNvPr>
          <p:cNvSpPr>
            <a:spLocks noGrp="1"/>
          </p:cNvSpPr>
          <p:nvPr>
            <p:ph type="subTitle" idx="1"/>
          </p:nvPr>
        </p:nvSpPr>
        <p:spPr/>
        <p:txBody>
          <a:bodyPr>
            <a:normAutofit fontScale="92500" lnSpcReduction="20000"/>
          </a:bodyPr>
          <a:lstStyle/>
          <a:p>
            <a:pPr algn="ctr" rtl="0">
              <a:spcBef>
                <a:spcPts val="0"/>
              </a:spcBef>
              <a:spcAft>
                <a:spcPts val="0"/>
              </a:spcAft>
            </a:pPr>
            <a:r>
              <a:rPr lang="en-ID" sz="16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a:p>
            <a:endParaRPr lang="en-ID" dirty="0"/>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 Instructions</a:t>
            </a:r>
            <a:endParaRPr lang="en-ID" sz="7200" dirty="0">
              <a:solidFill>
                <a:schemeClr val="tx1"/>
              </a:solidFill>
            </a:endParaRPr>
          </a:p>
        </p:txBody>
      </p:sp>
      <p:sp>
        <p:nvSpPr>
          <p:cNvPr id="3" name="Title 1">
            <a:extLst>
              <a:ext uri="{FF2B5EF4-FFF2-40B4-BE49-F238E27FC236}">
                <a16:creationId xmlns:a16="http://schemas.microsoft.com/office/drawing/2014/main" id="{244470D9-D1EA-46F4-A16C-0413DE94AEFA}"/>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6676828" cy="888705"/>
          </a:xfrm>
          <a:prstGeom prst="rect">
            <a:avLst/>
          </a:prstGeom>
          <a:noFill/>
        </p:spPr>
        <p:txBody>
          <a:bodyPr wrap="none" rtlCol="0">
            <a:spAutoFit/>
          </a:bodyPr>
          <a:lstStyle/>
          <a:p>
            <a:pPr>
              <a:lnSpc>
                <a:spcPct val="150000"/>
              </a:lnSpc>
            </a:pPr>
            <a:r>
              <a:rPr lang="en-ID" dirty="0">
                <a:latin typeface="Nunito" pitchFamily="2" charset="0"/>
                <a:cs typeface="Times New Roman" panose="02020603050405020304" pitchFamily="18" charset="0"/>
              </a:rPr>
              <a:t>Table of interest :</a:t>
            </a:r>
          </a:p>
          <a:p>
            <a:pPr>
              <a:lnSpc>
                <a:spcPct val="150000"/>
              </a:lnSpc>
            </a:pPr>
            <a:r>
              <a:rPr lang="en-ID" dirty="0">
                <a:latin typeface="Nunito" pitchFamily="2" charset="0"/>
                <a:cs typeface="Times New Roman" panose="02020603050405020304" pitchFamily="18" charset="0"/>
              </a:rPr>
              <a:t>‘</a:t>
            </a:r>
            <a:r>
              <a:rPr lang="en-US" dirty="0" err="1">
                <a:latin typeface="Nunito" pitchFamily="2" charset="0"/>
                <a:cs typeface="Times New Roman" panose="02020603050405020304" pitchFamily="18" charset="0"/>
              </a:rPr>
              <a:t>bigquery</a:t>
            </a:r>
            <a:r>
              <a:rPr lang="en-US" dirty="0">
                <a:latin typeface="Nunito" pitchFamily="2" charset="0"/>
                <a:cs typeface="Times New Roman" panose="02020603050405020304" pitchFamily="18" charset="0"/>
              </a:rPr>
              <a:t>-public-</a:t>
            </a:r>
            <a:r>
              <a:rPr lang="en-US" dirty="0" err="1">
                <a:latin typeface="Nunito" pitchFamily="2" charset="0"/>
                <a:cs typeface="Times New Roman" panose="02020603050405020304" pitchFamily="18" charset="0"/>
              </a:rPr>
              <a:t>data.san_francisco_bikeshare.bikeshare_trips</a:t>
            </a:r>
            <a:r>
              <a:rPr lang="en-US" dirty="0">
                <a:latin typeface="Nunito" pitchFamily="2" charset="0"/>
                <a:cs typeface="Times New Roman" panose="02020603050405020304" pitchFamily="18" charset="0"/>
              </a:rPr>
              <a:t>’</a:t>
            </a:r>
            <a:endParaRPr lang="en-ID" dirty="0">
              <a:latin typeface="Nunito"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E313841-EC32-924E-25A1-4D2EB6354E9C}"/>
              </a:ext>
            </a:extLst>
          </p:cNvPr>
          <p:cNvSpPr txBox="1"/>
          <p:nvPr/>
        </p:nvSpPr>
        <p:spPr>
          <a:xfrm>
            <a:off x="1066800" y="2924859"/>
            <a:ext cx="10397398" cy="2550698"/>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latin typeface="Nunito" pitchFamily="2" charset="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latin typeface="Nunito" pitchFamily="2" charset="0"/>
                <a:cs typeface="Times New Roman" panose="02020603050405020304" pitchFamily="18" charset="0"/>
              </a:rPr>
              <a:t>Create some visualizations or dashboard with the best type of chart you have learned.</a:t>
            </a:r>
          </a:p>
          <a:p>
            <a:pPr>
              <a:lnSpc>
                <a:spcPct val="150000"/>
              </a:lnSpc>
            </a:pPr>
            <a:r>
              <a:rPr lang="en-US" dirty="0">
                <a:latin typeface="Nunito" pitchFamily="2" charset="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latin typeface="Nunito" pitchFamily="2" charset="0"/>
                <a:cs typeface="Times New Roman" panose="02020603050405020304" pitchFamily="18" charset="0"/>
              </a:rPr>
              <a:t>Then, make 1-2 slides from the Graphs with the insights you got to present your findings</a:t>
            </a:r>
          </a:p>
          <a:p>
            <a:pPr>
              <a:lnSpc>
                <a:spcPct val="150000"/>
              </a:lnSpc>
            </a:pPr>
            <a:r>
              <a:rPr lang="en-US" dirty="0">
                <a:latin typeface="Nunito" pitchFamily="2" charset="0"/>
                <a:cs typeface="Times New Roman" panose="02020603050405020304" pitchFamily="18" charset="0"/>
              </a:rPr>
              <a:t>	to the stakeholders (read this article from HBR)</a:t>
            </a:r>
            <a:endParaRPr lang="en-ID" dirty="0">
              <a:latin typeface="Nunito"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512411"/>
            <a:ext cx="1297150"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60C778-8235-43A2-8005-F736CE335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089" y="2275168"/>
            <a:ext cx="4384742" cy="2241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A78116-DCE0-4AAF-8126-46847B70DE1A}"/>
              </a:ext>
            </a:extLst>
          </p:cNvPr>
          <p:cNvSpPr txBox="1"/>
          <p:nvPr/>
        </p:nvSpPr>
        <p:spPr>
          <a:xfrm>
            <a:off x="8298025" y="1759072"/>
            <a:ext cx="2917786" cy="369332"/>
          </a:xfrm>
          <a:prstGeom prst="rect">
            <a:avLst/>
          </a:prstGeom>
          <a:noFill/>
        </p:spPr>
        <p:txBody>
          <a:bodyPr wrap="none" rtlCol="0">
            <a:spAutoFit/>
          </a:bodyPr>
          <a:lstStyle/>
          <a:p>
            <a:r>
              <a:rPr lang="en-ID" dirty="0"/>
              <a:t>Detail from the Dataset :</a:t>
            </a:r>
          </a:p>
        </p:txBody>
      </p:sp>
      <p:sp>
        <p:nvSpPr>
          <p:cNvPr id="15" name="Title 1">
            <a:extLst>
              <a:ext uri="{FF2B5EF4-FFF2-40B4-BE49-F238E27FC236}">
                <a16:creationId xmlns:a16="http://schemas.microsoft.com/office/drawing/2014/main" id="{C861A3B9-2B50-D006-9944-48C5250499D8}"/>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8" name="TextBox 7">
            <a:extLst>
              <a:ext uri="{FF2B5EF4-FFF2-40B4-BE49-F238E27FC236}">
                <a16:creationId xmlns:a16="http://schemas.microsoft.com/office/drawing/2014/main" id="{602DA670-7111-F17F-7392-7D46A98C838A}"/>
              </a:ext>
            </a:extLst>
          </p:cNvPr>
          <p:cNvSpPr txBox="1"/>
          <p:nvPr/>
        </p:nvSpPr>
        <p:spPr>
          <a:xfrm>
            <a:off x="1825275" y="1759072"/>
            <a:ext cx="3196709" cy="369332"/>
          </a:xfrm>
          <a:prstGeom prst="rect">
            <a:avLst/>
          </a:prstGeom>
          <a:noFill/>
        </p:spPr>
        <p:txBody>
          <a:bodyPr wrap="none" rtlCol="0">
            <a:spAutoFit/>
          </a:bodyPr>
          <a:lstStyle/>
          <a:p>
            <a:r>
              <a:rPr lang="en-ID" dirty="0"/>
              <a:t>Schema from the Dataset :</a:t>
            </a:r>
          </a:p>
        </p:txBody>
      </p:sp>
      <p:pic>
        <p:nvPicPr>
          <p:cNvPr id="3" name="Picture 2">
            <a:extLst>
              <a:ext uri="{FF2B5EF4-FFF2-40B4-BE49-F238E27FC236}">
                <a16:creationId xmlns:a16="http://schemas.microsoft.com/office/drawing/2014/main" id="{EBEC6D6D-0AF3-DDB0-AF06-2A1A6C5599FE}"/>
              </a:ext>
            </a:extLst>
          </p:cNvPr>
          <p:cNvPicPr>
            <a:picLocks noChangeAspect="1"/>
          </p:cNvPicPr>
          <p:nvPr/>
        </p:nvPicPr>
        <p:blipFill>
          <a:blip r:embed="rId3"/>
          <a:stretch>
            <a:fillRect/>
          </a:stretch>
        </p:blipFill>
        <p:spPr>
          <a:xfrm>
            <a:off x="533776" y="2275168"/>
            <a:ext cx="6520582" cy="3730602"/>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936658" y="1824454"/>
            <a:ext cx="2185214" cy="369332"/>
          </a:xfrm>
          <a:prstGeom prst="rect">
            <a:avLst/>
          </a:prstGeom>
          <a:noFill/>
        </p:spPr>
        <p:txBody>
          <a:bodyPr wrap="none" rtlCol="0">
            <a:spAutoFit/>
          </a:bodyPr>
          <a:lstStyle/>
          <a:p>
            <a:r>
              <a:rPr lang="en-ID" dirty="0"/>
              <a:t>Preview the Data:</a:t>
            </a:r>
          </a:p>
        </p:txBody>
      </p:sp>
      <p:sp>
        <p:nvSpPr>
          <p:cNvPr id="15" name="Title 1">
            <a:extLst>
              <a:ext uri="{FF2B5EF4-FFF2-40B4-BE49-F238E27FC236}">
                <a16:creationId xmlns:a16="http://schemas.microsoft.com/office/drawing/2014/main" id="{C861A3B9-2B50-D006-9944-48C5250499D8}"/>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pic>
        <p:nvPicPr>
          <p:cNvPr id="3" name="Picture 2">
            <a:extLst>
              <a:ext uri="{FF2B5EF4-FFF2-40B4-BE49-F238E27FC236}">
                <a16:creationId xmlns:a16="http://schemas.microsoft.com/office/drawing/2014/main" id="{1C056E4F-7705-EF5E-864A-3EE414CBDF45}"/>
              </a:ext>
            </a:extLst>
          </p:cNvPr>
          <p:cNvPicPr>
            <a:picLocks noChangeAspect="1"/>
          </p:cNvPicPr>
          <p:nvPr/>
        </p:nvPicPr>
        <p:blipFill>
          <a:blip r:embed="rId2"/>
          <a:stretch>
            <a:fillRect/>
          </a:stretch>
        </p:blipFill>
        <p:spPr>
          <a:xfrm>
            <a:off x="299391" y="2232655"/>
            <a:ext cx="11593217" cy="2194402"/>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580701"/>
            <a:ext cx="5315879" cy="369332"/>
          </a:xfrm>
          <a:prstGeom prst="rect">
            <a:avLst/>
          </a:prstGeom>
          <a:noFill/>
        </p:spPr>
        <p:txBody>
          <a:bodyPr wrap="none" rtlCol="0">
            <a:spAutoFit/>
          </a:bodyPr>
          <a:lstStyle/>
          <a:p>
            <a:r>
              <a:rPr lang="en-US" dirty="0">
                <a:latin typeface="Nunito" pitchFamily="2" charset="0"/>
                <a:cs typeface="Times New Roman" panose="02020603050405020304" pitchFamily="18" charset="0"/>
              </a:rPr>
              <a:t>List down 3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096797"/>
            <a:ext cx="8610049" cy="1304203"/>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p>
          <a:p>
            <a:pPr marL="342900" indent="-342900">
              <a:lnSpc>
                <a:spcPct val="150000"/>
              </a:lnSpc>
              <a:buAutoNum type="arabicPeriod"/>
            </a:pPr>
            <a:r>
              <a:rPr lang="en-US" dirty="0">
                <a:latin typeface="Nunito" pitchFamily="2" charset="0"/>
                <a:cs typeface="Times New Roman" panose="02020603050405020304" pitchFamily="18" charset="0"/>
              </a:rPr>
              <a:t>Average duration of the trips per month</a:t>
            </a:r>
          </a:p>
          <a:p>
            <a:pPr marL="342900" indent="-342900">
              <a:lnSpc>
                <a:spcPct val="150000"/>
              </a:lnSpc>
              <a:buAutoNum type="arabicPeriod"/>
            </a:pPr>
            <a:r>
              <a:rPr lang="en-US" dirty="0">
                <a:latin typeface="Nunito" pitchFamily="2" charset="0"/>
                <a:cs typeface="Times New Roman" panose="02020603050405020304" pitchFamily="18" charset="0"/>
              </a:rPr>
              <a:t>From which customers do we get more revenue? (from subscriber or customer)</a:t>
            </a:r>
            <a:endParaRPr lang="en-ID"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148770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6B1B91BF-6050-B441-1959-DF7F8FB8D1C0}"/>
              </a:ext>
            </a:extLst>
          </p:cNvPr>
          <p:cNvPicPr>
            <a:picLocks noChangeAspect="1"/>
          </p:cNvPicPr>
          <p:nvPr/>
        </p:nvPicPr>
        <p:blipFill>
          <a:blip r:embed="rId2"/>
          <a:stretch>
            <a:fillRect/>
          </a:stretch>
        </p:blipFill>
        <p:spPr>
          <a:xfrm>
            <a:off x="4230489" y="1612308"/>
            <a:ext cx="7581876" cy="4734384"/>
          </a:xfrm>
          <a:prstGeom prst="rect">
            <a:avLst/>
          </a:prstGeom>
        </p:spPr>
      </p:pic>
      <p:sp>
        <p:nvSpPr>
          <p:cNvPr id="11" name="TextBox 10">
            <a:extLst>
              <a:ext uri="{FF2B5EF4-FFF2-40B4-BE49-F238E27FC236}">
                <a16:creationId xmlns:a16="http://schemas.microsoft.com/office/drawing/2014/main" id="{1EB309BE-2220-0C60-A1F5-369624B55D82}"/>
              </a:ext>
            </a:extLst>
          </p:cNvPr>
          <p:cNvSpPr txBox="1"/>
          <p:nvPr/>
        </p:nvSpPr>
        <p:spPr>
          <a:xfrm>
            <a:off x="877078" y="2038747"/>
            <a:ext cx="328487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diagram shows the number of trips per month at each station.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We can say that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Market at Sansome station has the highest number of trips per month than any other station.</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Every year in the end of the year, the users of this San Francisco bikeshare service are decreasing.</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in October 2014, had the most number of trips.</a:t>
            </a:r>
            <a:endParaRPr lang="en-ID" sz="16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58074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4750018" cy="888705"/>
          </a:xfrm>
          <a:prstGeom prst="rect">
            <a:avLst/>
          </a:prstGeom>
          <a:noFill/>
        </p:spPr>
        <p:txBody>
          <a:bodyPr wrap="square" rtlCol="0">
            <a:spAutoFit/>
          </a:bodyPr>
          <a:lstStyle/>
          <a:p>
            <a:pPr>
              <a:lnSpc>
                <a:spcPct val="150000"/>
              </a:lnSpc>
            </a:pPr>
            <a:r>
              <a:rPr lang="en-US" dirty="0">
                <a:latin typeface="Nunito" pitchFamily="2" charset="0"/>
                <a:cs typeface="Times New Roman" panose="02020603050405020304" pitchFamily="18" charset="0"/>
              </a:rPr>
              <a:t>2. 	Average duration of the trips per month</a:t>
            </a:r>
          </a:p>
          <a:p>
            <a:pPr>
              <a:lnSpc>
                <a:spcPct val="150000"/>
              </a:lnSpc>
            </a:pP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603379" y="2038747"/>
            <a:ext cx="3399452"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chart shows the average duration of bikeshare usage/borrowing (grouped by gender).</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However, it can be seen that: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The implementation of this gender grouping started in June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Sept 2016 to May 2017 no data was recorded.</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the highest average duration of the trips per month occurred in July 2017</a:t>
            </a:r>
            <a:endParaRPr lang="en-ID" sz="1600" dirty="0">
              <a:latin typeface="Nunito"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1C46BC66-9F20-22CD-EADC-8A1EBB1D577E}"/>
              </a:ext>
            </a:extLst>
          </p:cNvPr>
          <p:cNvPicPr>
            <a:picLocks noChangeAspect="1"/>
          </p:cNvPicPr>
          <p:nvPr/>
        </p:nvPicPr>
        <p:blipFill>
          <a:blip r:embed="rId2"/>
          <a:stretch>
            <a:fillRect/>
          </a:stretch>
        </p:blipFill>
        <p:spPr>
          <a:xfrm>
            <a:off x="4002831" y="2038747"/>
            <a:ext cx="7874613" cy="4377996"/>
          </a:xfrm>
          <a:prstGeom prst="rect">
            <a:avLst/>
          </a:prstGeom>
        </p:spPr>
      </p:pic>
    </p:spTree>
    <p:extLst>
      <p:ext uri="{BB962C8B-B14F-4D97-AF65-F5344CB8AC3E}">
        <p14:creationId xmlns:p14="http://schemas.microsoft.com/office/powerpoint/2010/main" val="123755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561391" y="1537664"/>
            <a:ext cx="1106921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is a diagram if we put together the number of trips and the average duration of time taken each month starting in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Means that for a large number of trips, it is not necessarily a lot of time spent on bikeshare for each trip.</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in the diagram it can be seen that the trend in the number of trips from the beginning of the bikeshare reopening until April 2018 tends to increase but for the average duration of use of this bikeshare, it tends to decrease. Which means the number of trips is a lot but the use is only for a short time.</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564044D2-8917-3456-46C5-4240B46E2785}"/>
              </a:ext>
            </a:extLst>
          </p:cNvPr>
          <p:cNvPicPr>
            <a:picLocks noChangeAspect="1"/>
          </p:cNvPicPr>
          <p:nvPr/>
        </p:nvPicPr>
        <p:blipFill>
          <a:blip r:embed="rId2"/>
          <a:stretch>
            <a:fillRect/>
          </a:stretch>
        </p:blipFill>
        <p:spPr>
          <a:xfrm>
            <a:off x="1836961" y="3118542"/>
            <a:ext cx="8518076" cy="3414542"/>
          </a:xfrm>
          <a:prstGeom prst="rect">
            <a:avLst/>
          </a:prstGeom>
        </p:spPr>
      </p:pic>
    </p:spTree>
    <p:extLst>
      <p:ext uri="{BB962C8B-B14F-4D97-AF65-F5344CB8AC3E}">
        <p14:creationId xmlns:p14="http://schemas.microsoft.com/office/powerpoint/2010/main" val="220050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8784777" cy="473206"/>
          </a:xfrm>
          <a:prstGeom prst="rect">
            <a:avLst/>
          </a:prstGeom>
          <a:noFill/>
        </p:spPr>
        <p:txBody>
          <a:bodyPr wrap="none" rtlCol="0">
            <a:spAutoFit/>
          </a:bodyPr>
          <a:lstStyle/>
          <a:p>
            <a:pPr>
              <a:lnSpc>
                <a:spcPct val="150000"/>
              </a:lnSpc>
            </a:pPr>
            <a:r>
              <a:rPr lang="en-US" dirty="0">
                <a:latin typeface="Nunito" pitchFamily="2" charset="0"/>
                <a:cs typeface="Times New Roman" panose="02020603050405020304" pitchFamily="18" charset="0"/>
              </a:rPr>
              <a:t>3. 	From which customers do we get more revenue? (from subscriber or customer)</a:t>
            </a: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877077" y="2038747"/>
            <a:ext cx="1080484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In this section we can focus on the data starting in 2017, because in this data there is already a gender distinction between male and female and we can find more detailed insight.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the diagram below, it can be seen that the most users of bikeshare are subscribers and if based on gender, the ones who use bikeshare services the most are male. And we get more revenue from subscriber.</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E8CFBBE0-0724-F0E7-1C19-976F76255332}"/>
              </a:ext>
            </a:extLst>
          </p:cNvPr>
          <p:cNvPicPr>
            <a:picLocks noChangeAspect="1"/>
          </p:cNvPicPr>
          <p:nvPr/>
        </p:nvPicPr>
        <p:blipFill>
          <a:blip r:embed="rId2"/>
          <a:stretch>
            <a:fillRect/>
          </a:stretch>
        </p:blipFill>
        <p:spPr>
          <a:xfrm>
            <a:off x="1455576" y="3314206"/>
            <a:ext cx="4646644" cy="3173781"/>
          </a:xfrm>
          <a:prstGeom prst="rect">
            <a:avLst/>
          </a:prstGeom>
        </p:spPr>
      </p:pic>
      <p:pic>
        <p:nvPicPr>
          <p:cNvPr id="7" name="Picture 6">
            <a:extLst>
              <a:ext uri="{FF2B5EF4-FFF2-40B4-BE49-F238E27FC236}">
                <a16:creationId xmlns:a16="http://schemas.microsoft.com/office/drawing/2014/main" id="{F820CD4D-A5B9-0359-BD66-9C017336CAE7}"/>
              </a:ext>
            </a:extLst>
          </p:cNvPr>
          <p:cNvPicPr>
            <a:picLocks noChangeAspect="1"/>
          </p:cNvPicPr>
          <p:nvPr/>
        </p:nvPicPr>
        <p:blipFill>
          <a:blip r:embed="rId3"/>
          <a:stretch>
            <a:fillRect/>
          </a:stretch>
        </p:blipFill>
        <p:spPr>
          <a:xfrm>
            <a:off x="6170504" y="3314205"/>
            <a:ext cx="4691677" cy="3173781"/>
          </a:xfrm>
          <a:prstGeom prst="rect">
            <a:avLst/>
          </a:prstGeom>
        </p:spPr>
      </p:pic>
    </p:spTree>
    <p:extLst>
      <p:ext uri="{BB962C8B-B14F-4D97-AF65-F5344CB8AC3E}">
        <p14:creationId xmlns:p14="http://schemas.microsoft.com/office/powerpoint/2010/main" val="895234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966</TotalTime>
  <Words>713</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Garamond</vt:lpstr>
      <vt:lpstr>Nunito</vt:lpstr>
      <vt:lpstr>Roboto</vt:lpstr>
      <vt:lpstr>Savon</vt:lpstr>
      <vt:lpstr>San Francisco Bikeshare Trip Insight  TAKEN FROM MY ASSIGNMENT RevoU Mini Course Data Analytics</vt:lpstr>
      <vt:lpstr>Case Study Instructions</vt:lpstr>
      <vt:lpstr>Case Study</vt:lpstr>
      <vt:lpstr>Case Study</vt:lpstr>
      <vt:lpstr>Case Study</vt:lpstr>
      <vt:lpstr>Case Study</vt:lpstr>
      <vt:lpstr>Case Study</vt:lpstr>
      <vt:lpstr>Case Study</vt:lpstr>
      <vt:lpstr>Case Study</vt:lpstr>
      <vt:lpstr>Case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22</cp:revision>
  <dcterms:created xsi:type="dcterms:W3CDTF">2022-02-12T01:46:59Z</dcterms:created>
  <dcterms:modified xsi:type="dcterms:W3CDTF">2022-07-09T14:44:55Z</dcterms:modified>
</cp:coreProperties>
</file>