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76" r:id="rId6"/>
    <p:sldId id="277" r:id="rId7"/>
    <p:sldId id="278" r:id="rId8"/>
    <p:sldId id="259" r:id="rId9"/>
    <p:sldId id="27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6" autoAdjust="0"/>
    <p:restoredTop sz="94660"/>
  </p:normalViewPr>
  <p:slideViewPr>
    <p:cSldViewPr snapToGrid="0">
      <p:cViewPr varScale="1">
        <p:scale>
          <a:sx n="40" d="100"/>
          <a:sy n="40" d="100"/>
        </p:scale>
        <p:origin x="43" y="6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4EE62-ECEF-41AE-9F67-44CA13249033}" type="datetimeFigureOut">
              <a:rPr lang="en-ID" smtClean="0"/>
              <a:t>21/07/2022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54D02-C7CA-468E-9A85-2EB3A8EA224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56500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4EE62-ECEF-41AE-9F67-44CA13249033}" type="datetimeFigureOut">
              <a:rPr lang="en-ID" smtClean="0"/>
              <a:t>21/07/2022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54D02-C7CA-468E-9A85-2EB3A8EA224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62702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4EE62-ECEF-41AE-9F67-44CA13249033}" type="datetimeFigureOut">
              <a:rPr lang="en-ID" smtClean="0"/>
              <a:t>21/07/2022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54D02-C7CA-468E-9A85-2EB3A8EA2248}" type="slidenum">
              <a:rPr lang="en-ID" smtClean="0"/>
              <a:t>‹#›</a:t>
            </a:fld>
            <a:endParaRPr lang="en-ID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840376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4EE62-ECEF-41AE-9F67-44CA13249033}" type="datetimeFigureOut">
              <a:rPr lang="en-ID" smtClean="0"/>
              <a:t>21/07/2022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54D02-C7CA-468E-9A85-2EB3A8EA224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182604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4EE62-ECEF-41AE-9F67-44CA13249033}" type="datetimeFigureOut">
              <a:rPr lang="en-ID" smtClean="0"/>
              <a:t>21/07/2022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54D02-C7CA-468E-9A85-2EB3A8EA2248}" type="slidenum">
              <a:rPr lang="en-ID" smtClean="0"/>
              <a:t>‹#›</a:t>
            </a:fld>
            <a:endParaRPr lang="en-ID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450937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4EE62-ECEF-41AE-9F67-44CA13249033}" type="datetimeFigureOut">
              <a:rPr lang="en-ID" smtClean="0"/>
              <a:t>21/07/2022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54D02-C7CA-468E-9A85-2EB3A8EA224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744898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4EE62-ECEF-41AE-9F67-44CA13249033}" type="datetimeFigureOut">
              <a:rPr lang="en-ID" smtClean="0"/>
              <a:t>21/07/2022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54D02-C7CA-468E-9A85-2EB3A8EA224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398904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4EE62-ECEF-41AE-9F67-44CA13249033}" type="datetimeFigureOut">
              <a:rPr lang="en-ID" smtClean="0"/>
              <a:t>21/07/2022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54D02-C7CA-468E-9A85-2EB3A8EA224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24384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4EE62-ECEF-41AE-9F67-44CA13249033}" type="datetimeFigureOut">
              <a:rPr lang="en-ID" smtClean="0"/>
              <a:t>21/07/2022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54D02-C7CA-468E-9A85-2EB3A8EA224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42098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4EE62-ECEF-41AE-9F67-44CA13249033}" type="datetimeFigureOut">
              <a:rPr lang="en-ID" smtClean="0"/>
              <a:t>21/07/2022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54D02-C7CA-468E-9A85-2EB3A8EA224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6280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4EE62-ECEF-41AE-9F67-44CA13249033}" type="datetimeFigureOut">
              <a:rPr lang="en-ID" smtClean="0"/>
              <a:t>21/07/2022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54D02-C7CA-468E-9A85-2EB3A8EA224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4947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4EE62-ECEF-41AE-9F67-44CA13249033}" type="datetimeFigureOut">
              <a:rPr lang="en-ID" smtClean="0"/>
              <a:t>21/07/2022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54D02-C7CA-468E-9A85-2EB3A8EA224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06605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4EE62-ECEF-41AE-9F67-44CA13249033}" type="datetimeFigureOut">
              <a:rPr lang="en-ID" smtClean="0"/>
              <a:t>21/07/2022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54D02-C7CA-468E-9A85-2EB3A8EA224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13165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4EE62-ECEF-41AE-9F67-44CA13249033}" type="datetimeFigureOut">
              <a:rPr lang="en-ID" smtClean="0"/>
              <a:t>21/07/2022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54D02-C7CA-468E-9A85-2EB3A8EA224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1998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4EE62-ECEF-41AE-9F67-44CA13249033}" type="datetimeFigureOut">
              <a:rPr lang="en-ID" smtClean="0"/>
              <a:t>21/07/2022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54D02-C7CA-468E-9A85-2EB3A8EA224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43807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4EE62-ECEF-41AE-9F67-44CA13249033}" type="datetimeFigureOut">
              <a:rPr lang="en-ID" smtClean="0"/>
              <a:t>21/07/2022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54D02-C7CA-468E-9A85-2EB3A8EA224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74687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4EE62-ECEF-41AE-9F67-44CA13249033}" type="datetimeFigureOut">
              <a:rPr lang="en-ID" smtClean="0"/>
              <a:t>21/07/2022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7A54D02-C7CA-468E-9A85-2EB3A8EA224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4360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42894-512A-4F05-B5D2-9D8E957542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19350"/>
            <a:ext cx="7766936" cy="2450636"/>
          </a:xfrm>
        </p:spPr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D" sz="3600" b="1" i="0" u="none" strike="noStrike" dirty="0">
                <a:solidFill>
                  <a:srgbClr val="233A44"/>
                </a:solidFill>
                <a:effectLst/>
                <a:latin typeface="Arial" panose="020B0604020202020204" pitchFamily="34" charset="0"/>
              </a:rPr>
              <a:t>Data Cleaning</a:t>
            </a:r>
            <a:br>
              <a:rPr lang="en-ID" sz="3600" b="1" i="0" u="none" strike="noStrike" dirty="0">
                <a:solidFill>
                  <a:srgbClr val="233A44"/>
                </a:solidFill>
                <a:effectLst/>
                <a:latin typeface="Arial" panose="020B0604020202020204" pitchFamily="34" charset="0"/>
              </a:rPr>
            </a:br>
            <a:r>
              <a:rPr lang="en-ID" sz="3600" b="1" i="0" u="none" strike="noStrike" dirty="0">
                <a:solidFill>
                  <a:srgbClr val="233A44"/>
                </a:solidFill>
                <a:effectLst/>
                <a:latin typeface="Arial" panose="020B0604020202020204" pitchFamily="34" charset="0"/>
              </a:rPr>
              <a:t>on NYC-</a:t>
            </a:r>
            <a:r>
              <a:rPr lang="en-ID" sz="3600" b="1" i="0" u="none" strike="noStrike" dirty="0" err="1">
                <a:solidFill>
                  <a:srgbClr val="233A44"/>
                </a:solidFill>
                <a:effectLst/>
                <a:latin typeface="Arial" panose="020B0604020202020204" pitchFamily="34" charset="0"/>
              </a:rPr>
              <a:t>AirBnB</a:t>
            </a:r>
            <a:r>
              <a:rPr lang="en-ID" sz="3600" b="1" dirty="0">
                <a:solidFill>
                  <a:srgbClr val="233A44"/>
                </a:solidFill>
                <a:latin typeface="Arial" panose="020B0604020202020204" pitchFamily="34" charset="0"/>
              </a:rPr>
              <a:t> </a:t>
            </a:r>
            <a:r>
              <a:rPr lang="en-ID" sz="3600" b="1" i="0" u="none" strike="noStrike" dirty="0">
                <a:solidFill>
                  <a:srgbClr val="233A44"/>
                </a:solidFill>
                <a:effectLst/>
                <a:latin typeface="Arial" panose="020B0604020202020204" pitchFamily="34" charset="0"/>
              </a:rPr>
              <a:t>2019 Project</a:t>
            </a:r>
            <a:br>
              <a:rPr lang="en-ID" sz="3600" b="1" i="0" u="none" strike="noStrike" dirty="0">
                <a:solidFill>
                  <a:srgbClr val="233A44"/>
                </a:solidFill>
                <a:effectLst/>
                <a:latin typeface="Arial" panose="020B0604020202020204" pitchFamily="34" charset="0"/>
              </a:rPr>
            </a:br>
            <a:br>
              <a:rPr lang="en-ID" sz="3600" b="1" i="0" u="none" strike="noStrike" dirty="0">
                <a:solidFill>
                  <a:srgbClr val="233A44"/>
                </a:solidFill>
                <a:effectLst/>
                <a:latin typeface="Arial" panose="020B0604020202020204" pitchFamily="34" charset="0"/>
              </a:rPr>
            </a:br>
            <a:r>
              <a:rPr lang="en-ID" sz="1800" b="1" i="0" u="none" strike="noStrike" dirty="0">
                <a:solidFill>
                  <a:srgbClr val="233A44"/>
                </a:solidFill>
                <a:effectLst/>
                <a:latin typeface="+mn-lt"/>
              </a:rPr>
              <a:t>TAKEN FROM CASE STUDY</a:t>
            </a:r>
            <a:br>
              <a:rPr lang="en-ID" sz="1800" b="1" i="0" u="none" strike="noStrike" dirty="0">
                <a:solidFill>
                  <a:srgbClr val="233A44"/>
                </a:solidFill>
                <a:effectLst/>
                <a:latin typeface="+mn-lt"/>
              </a:rPr>
            </a:br>
            <a:r>
              <a:rPr lang="en-ID" sz="1800" b="1" i="0" u="none" strike="noStrike" dirty="0" err="1">
                <a:solidFill>
                  <a:srgbClr val="233A44"/>
                </a:solidFill>
                <a:effectLst/>
                <a:latin typeface="+mn-lt"/>
              </a:rPr>
              <a:t>RevoU</a:t>
            </a:r>
            <a:r>
              <a:rPr lang="en-ID" sz="1800" b="1" i="0" u="none" strike="noStrike" dirty="0">
                <a:solidFill>
                  <a:srgbClr val="233A44"/>
                </a:solidFill>
                <a:effectLst/>
                <a:latin typeface="+mn-lt"/>
              </a:rPr>
              <a:t> Mini Course - Data Analytics</a:t>
            </a:r>
            <a:endParaRPr lang="en-ID" sz="1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748CC3-90F3-4C62-8161-66F473BC5A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5306397"/>
            <a:ext cx="7766936" cy="622385"/>
          </a:xfrm>
        </p:spPr>
        <p:txBody>
          <a:bodyPr>
            <a:norm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ID" sz="1800" b="0" i="0" u="none" strike="noStrike" dirty="0">
                <a:solidFill>
                  <a:schemeClr val="accent2"/>
                </a:solidFill>
                <a:effectLst/>
                <a:latin typeface="Calibri" panose="020F0502020204030204" pitchFamily="34" charset="0"/>
              </a:rPr>
              <a:t>Dhea Amalia Lutfiani</a:t>
            </a:r>
          </a:p>
          <a:p>
            <a:endParaRPr lang="en-ID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568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CCF7D-A369-4E51-87E4-5C9097E5A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36134"/>
            <a:ext cx="10058400" cy="760078"/>
          </a:xfrm>
        </p:spPr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D" sz="3200" b="0" i="0" u="none" strike="noStrike" dirty="0">
                <a:solidFill>
                  <a:schemeClr val="tx1"/>
                </a:solidFill>
                <a:effectLst/>
                <a:latin typeface="Nunito" panose="020B0604020202020204" pitchFamily="2" charset="0"/>
              </a:rPr>
              <a:t>Case Study Instructions</a:t>
            </a:r>
            <a:endParaRPr lang="en-ID" sz="72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220DE1-6BE0-231C-359F-5C637482A346}"/>
              </a:ext>
            </a:extLst>
          </p:cNvPr>
          <p:cNvSpPr txBox="1"/>
          <p:nvPr/>
        </p:nvSpPr>
        <p:spPr>
          <a:xfrm>
            <a:off x="1066800" y="1894445"/>
            <a:ext cx="4753224" cy="473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D" dirty="0">
                <a:latin typeface="Nunito" pitchFamily="2" charset="0"/>
                <a:cs typeface="Times New Roman" panose="02020603050405020304" pitchFamily="18" charset="0"/>
              </a:rPr>
              <a:t>Table of interest : NYC </a:t>
            </a:r>
            <a:r>
              <a:rPr lang="en-ID" dirty="0" err="1">
                <a:latin typeface="Nunito" pitchFamily="2" charset="0"/>
                <a:cs typeface="Times New Roman" panose="02020603050405020304" pitchFamily="18" charset="0"/>
              </a:rPr>
              <a:t>AirBnB</a:t>
            </a:r>
            <a:r>
              <a:rPr lang="en-ID" dirty="0">
                <a:latin typeface="Nunito" pitchFamily="2" charset="0"/>
                <a:cs typeface="Times New Roman" panose="02020603050405020304" pitchFamily="18" charset="0"/>
              </a:rPr>
              <a:t> Dummy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313841-EC32-924E-25A1-4D2EB6354E9C}"/>
              </a:ext>
            </a:extLst>
          </p:cNvPr>
          <p:cNvSpPr txBox="1"/>
          <p:nvPr/>
        </p:nvSpPr>
        <p:spPr>
          <a:xfrm>
            <a:off x="1066800" y="2649788"/>
            <a:ext cx="9529482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AutoNum type="arabicPeriod"/>
            </a:pPr>
            <a:r>
              <a:rPr lang="en-US" dirty="0">
                <a:latin typeface="Nunito" pitchFamily="2" charset="0"/>
                <a:cs typeface="Times New Roman" panose="02020603050405020304" pitchFamily="18" charset="0"/>
              </a:rPr>
              <a:t>Look at this data and start thinking. List down 3 trends/points that you want to show.</a:t>
            </a: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en-US" dirty="0">
                <a:latin typeface="Nunito" pitchFamily="2" charset="0"/>
                <a:cs typeface="Times New Roman" panose="02020603050405020304" pitchFamily="18" charset="0"/>
              </a:rPr>
              <a:t>From here, try to explore the data and make changes, filter, and prepare the data that you need.</a:t>
            </a: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en-US" dirty="0">
                <a:latin typeface="Nunito" pitchFamily="2" charset="0"/>
                <a:cs typeface="Times New Roman" panose="02020603050405020304" pitchFamily="18" charset="0"/>
              </a:rPr>
              <a:t>Create some visualizations or dashboard with the best type of chart you have learned.</a:t>
            </a:r>
          </a:p>
          <a:p>
            <a:pPr>
              <a:spcAft>
                <a:spcPts val="600"/>
              </a:spcAft>
            </a:pPr>
            <a:r>
              <a:rPr lang="en-US" dirty="0">
                <a:latin typeface="Nunito" pitchFamily="2" charset="0"/>
                <a:cs typeface="Times New Roman" panose="02020603050405020304" pitchFamily="18" charset="0"/>
              </a:rPr>
              <a:t>	The easiest is with Google Data Studio or Google Sheets.</a:t>
            </a:r>
          </a:p>
          <a:p>
            <a:pPr marL="342900" indent="-342900">
              <a:spcAft>
                <a:spcPts val="600"/>
              </a:spcAft>
              <a:buAutoNum type="arabicPeriod" startAt="4"/>
            </a:pPr>
            <a:r>
              <a:rPr lang="en-US" dirty="0">
                <a:latin typeface="Nunito" pitchFamily="2" charset="0"/>
                <a:cs typeface="Times New Roman" panose="02020603050405020304" pitchFamily="18" charset="0"/>
              </a:rPr>
              <a:t>Then, make 1-2 slides from the Graphs with the insights you got to present your findings to the stakeholders (read this article from HBR)</a:t>
            </a:r>
            <a:endParaRPr lang="en-ID" dirty="0">
              <a:latin typeface="Nunito" pitchFamily="2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8C254F-3F1B-30DE-1A2C-88366804F468}"/>
              </a:ext>
            </a:extLst>
          </p:cNvPr>
          <p:cNvSpPr txBox="1"/>
          <p:nvPr/>
        </p:nvSpPr>
        <p:spPr>
          <a:xfrm>
            <a:off x="1066800" y="1512411"/>
            <a:ext cx="129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/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2785514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A78116-DCE0-4AAF-8126-46847B70DE1A}"/>
              </a:ext>
            </a:extLst>
          </p:cNvPr>
          <p:cNvSpPr txBox="1"/>
          <p:nvPr/>
        </p:nvSpPr>
        <p:spPr>
          <a:xfrm>
            <a:off x="5400753" y="1711906"/>
            <a:ext cx="6339877" cy="20621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From this information, it can be seen that: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There are 16 columns and the amount of data varies from 38843 to 48895</a:t>
            </a:r>
          </a:p>
          <a:p>
            <a:r>
              <a:rPr lang="en-US" sz="1600" dirty="0"/>
              <a:t>	&gt; 38843 in the </a:t>
            </a:r>
            <a:r>
              <a:rPr lang="en-US" sz="1600" dirty="0" err="1"/>
              <a:t>last_review</a:t>
            </a:r>
            <a:r>
              <a:rPr lang="en-US" sz="1600" dirty="0"/>
              <a:t> and </a:t>
            </a:r>
            <a:r>
              <a:rPr lang="en-US" sz="1600" dirty="0" err="1"/>
              <a:t>reviews_per_month</a:t>
            </a:r>
            <a:r>
              <a:rPr lang="en-US" sz="1600" dirty="0"/>
              <a:t> columns</a:t>
            </a:r>
          </a:p>
          <a:p>
            <a:r>
              <a:rPr lang="en-US" sz="1600" dirty="0"/>
              <a:t>	&gt; 48874 in the hostname column</a:t>
            </a:r>
          </a:p>
          <a:p>
            <a:r>
              <a:rPr lang="en-US" sz="1600" dirty="0"/>
              <a:t>	&gt; 48879 in name column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 the </a:t>
            </a:r>
            <a:r>
              <a:rPr lang="en-US" sz="1600" dirty="0" err="1"/>
              <a:t>last_review</a:t>
            </a:r>
            <a:r>
              <a:rPr lang="en-US" sz="1600" dirty="0"/>
              <a:t> column the data type is object, whereas in the data table it contains date</a:t>
            </a:r>
            <a:endParaRPr lang="en-ID" sz="1600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39E4A0C-517A-6ABC-103D-122D9FFF9810}"/>
              </a:ext>
            </a:extLst>
          </p:cNvPr>
          <p:cNvSpPr txBox="1">
            <a:spLocks/>
          </p:cNvSpPr>
          <p:nvPr/>
        </p:nvSpPr>
        <p:spPr>
          <a:xfrm>
            <a:off x="1066800" y="852230"/>
            <a:ext cx="10058400" cy="7600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D" sz="2400" b="0" i="0" u="none" strike="noStrike" dirty="0">
                <a:solidFill>
                  <a:schemeClr val="tx1"/>
                </a:solidFill>
                <a:effectLst/>
                <a:latin typeface="Nunito" pitchFamily="2" charset="0"/>
              </a:rPr>
              <a:t>Python &amp; Data Cleaning</a:t>
            </a:r>
            <a:endParaRPr lang="en-ID" sz="1400" b="0" dirty="0">
              <a:solidFill>
                <a:schemeClr val="tx1"/>
              </a:solidFill>
              <a:effectLst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2DA670-7111-F17F-7392-7D46A98C838A}"/>
              </a:ext>
            </a:extLst>
          </p:cNvPr>
          <p:cNvSpPr txBox="1"/>
          <p:nvPr/>
        </p:nvSpPr>
        <p:spPr>
          <a:xfrm>
            <a:off x="1825275" y="1759072"/>
            <a:ext cx="2566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Info</a:t>
            </a:r>
            <a:r>
              <a:rPr lang="en-ID" dirty="0"/>
              <a:t> from the Dataset 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7041C5-C543-8487-CAB5-CB67870B9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719" y="2275168"/>
            <a:ext cx="4421584" cy="392840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9715E57-74D7-D8F6-BEAA-C435FE8963C0}"/>
              </a:ext>
            </a:extLst>
          </p:cNvPr>
          <p:cNvSpPr txBox="1"/>
          <p:nvPr/>
        </p:nvSpPr>
        <p:spPr>
          <a:xfrm>
            <a:off x="5400752" y="3895252"/>
            <a:ext cx="6339877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Therefore it is necessary to do data cleaning because the data in the name and </a:t>
            </a:r>
            <a:r>
              <a:rPr lang="en-US" sz="1600" dirty="0" err="1"/>
              <a:t>host_name</a:t>
            </a:r>
            <a:r>
              <a:rPr lang="en-US" sz="1600" dirty="0"/>
              <a:t> columns cannot be empty, considering that there can be no </a:t>
            </a:r>
            <a:r>
              <a:rPr lang="en-US" sz="1600" dirty="0" err="1"/>
              <a:t>AirBnB</a:t>
            </a:r>
            <a:r>
              <a:rPr lang="en-US" sz="1600" dirty="0"/>
              <a:t> transactions if there is no name ordering.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While in the </a:t>
            </a:r>
            <a:r>
              <a:rPr lang="en-US" sz="1600" dirty="0" err="1"/>
              <a:t>last_review</a:t>
            </a:r>
            <a:r>
              <a:rPr lang="en-US" sz="1600" dirty="0"/>
              <a:t> and </a:t>
            </a:r>
            <a:r>
              <a:rPr lang="en-US" sz="1600" dirty="0" err="1"/>
              <a:t>reviews_per_month</a:t>
            </a:r>
            <a:r>
              <a:rPr lang="en-US" sz="1600" dirty="0"/>
              <a:t> columns the occurrence of empty data is normal because of the nature of the review that is not mandatory in a transaction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So we have to eliminate data that is empty and the number of data becomes 48874 data.</a:t>
            </a:r>
          </a:p>
        </p:txBody>
      </p:sp>
    </p:spTree>
    <p:extLst>
      <p:ext uri="{BB962C8B-B14F-4D97-AF65-F5344CB8AC3E}">
        <p14:creationId xmlns:p14="http://schemas.microsoft.com/office/powerpoint/2010/main" val="2265897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4F770AD-A1E2-0CC9-15B2-D1B2E8339B5C}"/>
              </a:ext>
            </a:extLst>
          </p:cNvPr>
          <p:cNvSpPr txBox="1"/>
          <p:nvPr/>
        </p:nvSpPr>
        <p:spPr>
          <a:xfrm>
            <a:off x="1066800" y="864844"/>
            <a:ext cx="4253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/>
              <a:t>Preview the Data before data cleaning: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39E4A0C-517A-6ABC-103D-122D9FFF9810}"/>
              </a:ext>
            </a:extLst>
          </p:cNvPr>
          <p:cNvSpPr txBox="1">
            <a:spLocks/>
          </p:cNvSpPr>
          <p:nvPr/>
        </p:nvSpPr>
        <p:spPr>
          <a:xfrm>
            <a:off x="1066800" y="214143"/>
            <a:ext cx="10058400" cy="7600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D" sz="2400" b="0" i="0" u="none" strike="noStrike" dirty="0">
                <a:solidFill>
                  <a:schemeClr val="tx1"/>
                </a:solidFill>
                <a:effectLst/>
                <a:latin typeface="Nunito" pitchFamily="2" charset="0"/>
              </a:rPr>
              <a:t>Python &amp; Data Cleaning</a:t>
            </a:r>
            <a:endParaRPr lang="en-ID" sz="1400" b="0" dirty="0">
              <a:solidFill>
                <a:schemeClr val="tx1"/>
              </a:solidFill>
              <a:effectLst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096FE2-C115-A790-F48C-8B4C65B0C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24922"/>
            <a:ext cx="12192000" cy="4484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653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3220DE1-6BE0-231C-359F-5C637482A346}"/>
              </a:ext>
            </a:extLst>
          </p:cNvPr>
          <p:cNvSpPr txBox="1"/>
          <p:nvPr/>
        </p:nvSpPr>
        <p:spPr>
          <a:xfrm>
            <a:off x="1066800" y="1525112"/>
            <a:ext cx="8830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>
                <a:latin typeface="Nunito" pitchFamily="2" charset="0"/>
                <a:cs typeface="Times New Roman" panose="02020603050405020304" pitchFamily="18" charset="0"/>
              </a:rPr>
              <a:t>Messy data is a common problem you’d likely face when you have data from sources like spreadsheets. It is important to clean your data before doing any analysis.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313841-EC32-924E-25A1-4D2EB6354E9C}"/>
              </a:ext>
            </a:extLst>
          </p:cNvPr>
          <p:cNvSpPr txBox="1"/>
          <p:nvPr/>
        </p:nvSpPr>
        <p:spPr>
          <a:xfrm>
            <a:off x="1066800" y="2465122"/>
            <a:ext cx="3859763" cy="2550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Nunito" pitchFamily="2" charset="0"/>
                <a:cs typeface="Times New Roman" panose="02020603050405020304" pitchFamily="18" charset="0"/>
              </a:rPr>
              <a:t>Things to do in data cleaning :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id-ID" dirty="0">
                <a:latin typeface="Nunito" pitchFamily="2" charset="0"/>
                <a:cs typeface="Times New Roman" panose="02020603050405020304" pitchFamily="18" charset="0"/>
              </a:rPr>
              <a:t>Change data type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id-ID" dirty="0">
                <a:latin typeface="Nunito" pitchFamily="2" charset="0"/>
                <a:cs typeface="Times New Roman" panose="02020603050405020304" pitchFamily="18" charset="0"/>
              </a:rPr>
              <a:t>Remove duplicated data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id-ID" dirty="0">
                <a:latin typeface="Nunito" pitchFamily="2" charset="0"/>
                <a:cs typeface="Times New Roman" panose="02020603050405020304" pitchFamily="18" charset="0"/>
              </a:rPr>
              <a:t>Remove empty data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id-ID" dirty="0">
                <a:latin typeface="Nunito" pitchFamily="2" charset="0"/>
                <a:cs typeface="Times New Roman" panose="02020603050405020304" pitchFamily="18" charset="0"/>
              </a:rPr>
              <a:t>Remove outliers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id-ID" dirty="0">
                <a:latin typeface="Nunito" pitchFamily="2" charset="0"/>
                <a:cs typeface="Times New Roman" panose="02020603050405020304" pitchFamily="18" charset="0"/>
              </a:rPr>
              <a:t>Remove unnecessary data</a:t>
            </a:r>
            <a:endParaRPr lang="en-ID" dirty="0">
              <a:latin typeface="Nunito" pitchFamily="2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8C254F-3F1B-30DE-1A2C-88366804F468}"/>
              </a:ext>
            </a:extLst>
          </p:cNvPr>
          <p:cNvSpPr txBox="1"/>
          <p:nvPr/>
        </p:nvSpPr>
        <p:spPr>
          <a:xfrm>
            <a:off x="1066800" y="1140901"/>
            <a:ext cx="1773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/>
              <a:t>DATA CLEANING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82274E-8BB6-ACE2-F144-783A2DD7FD25}"/>
              </a:ext>
            </a:extLst>
          </p:cNvPr>
          <p:cNvSpPr txBox="1"/>
          <p:nvPr/>
        </p:nvSpPr>
        <p:spPr>
          <a:xfrm>
            <a:off x="1066800" y="5309499"/>
            <a:ext cx="4198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dirty="0">
                <a:latin typeface="Nunito" pitchFamily="2" charset="0"/>
                <a:cs typeface="Times New Roman" panose="02020603050405020304" pitchFamily="18" charset="0"/>
              </a:rPr>
              <a:t>Cleaning Data</a:t>
            </a:r>
            <a:r>
              <a:rPr lang="en-US" sz="1600" dirty="0">
                <a:latin typeface="Nunito" pitchFamily="2" charset="0"/>
                <a:cs typeface="Times New Roman" panose="02020603050405020304" pitchFamily="18" charset="0"/>
              </a:rPr>
              <a:t> : </a:t>
            </a:r>
            <a:r>
              <a:rPr lang="id-ID" sz="1600" dirty="0">
                <a:latin typeface="Nunito" pitchFamily="2" charset="0"/>
                <a:cs typeface="Times New Roman" panose="02020603050405020304" pitchFamily="18" charset="0"/>
              </a:rPr>
              <a:t>Python (Google Collab)</a:t>
            </a:r>
            <a:endParaRPr lang="en-ID" sz="1600" dirty="0">
              <a:latin typeface="Nunito" pitchFamily="2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492991-B281-2A52-F714-C22A588B9307}"/>
              </a:ext>
            </a:extLst>
          </p:cNvPr>
          <p:cNvSpPr txBox="1"/>
          <p:nvPr/>
        </p:nvSpPr>
        <p:spPr>
          <a:xfrm>
            <a:off x="5265575" y="2644170"/>
            <a:ext cx="50723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Nunito" pitchFamily="2" charset="0"/>
                <a:cs typeface="Times New Roman" panose="02020603050405020304" pitchFamily="18" charset="0"/>
              </a:rPr>
              <a:t>Things to do in data cleaning :</a:t>
            </a:r>
          </a:p>
          <a:p>
            <a:pPr marL="342900" indent="-342900">
              <a:buAutoNum type="arabicPeriod"/>
            </a:pPr>
            <a:r>
              <a:rPr lang="en-US" sz="1600" dirty="0" err="1">
                <a:latin typeface="Nunito" pitchFamily="2" charset="0"/>
                <a:cs typeface="Times New Roman" panose="02020603050405020304" pitchFamily="18" charset="0"/>
              </a:rPr>
              <a:t>Menyesuaikan</a:t>
            </a:r>
            <a:r>
              <a:rPr lang="en-US" sz="1600" dirty="0">
                <a:latin typeface="Nunito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Nunito" pitchFamily="2" charset="0"/>
                <a:cs typeface="Times New Roman" panose="02020603050405020304" pitchFamily="18" charset="0"/>
              </a:rPr>
              <a:t>tipe</a:t>
            </a:r>
            <a:r>
              <a:rPr lang="en-US" sz="1600" dirty="0">
                <a:latin typeface="Nunito" pitchFamily="2" charset="0"/>
                <a:cs typeface="Times New Roman" panose="02020603050405020304" pitchFamily="18" charset="0"/>
              </a:rPr>
              <a:t> data per-</a:t>
            </a:r>
            <a:r>
              <a:rPr lang="en-US" sz="1600" dirty="0" err="1">
                <a:latin typeface="Nunito" pitchFamily="2" charset="0"/>
                <a:cs typeface="Times New Roman" panose="02020603050405020304" pitchFamily="18" charset="0"/>
              </a:rPr>
              <a:t>kolom</a:t>
            </a:r>
            <a:endParaRPr lang="en-US" sz="1600" dirty="0">
              <a:latin typeface="Nunito" pitchFamily="2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ID" sz="1600" dirty="0" err="1">
                <a:latin typeface="Nunito" pitchFamily="2" charset="0"/>
                <a:cs typeface="Times New Roman" panose="02020603050405020304" pitchFamily="18" charset="0"/>
              </a:rPr>
              <a:t>Menghilangkan</a:t>
            </a:r>
            <a:r>
              <a:rPr lang="en-ID" sz="1600" dirty="0">
                <a:latin typeface="Nunito" pitchFamily="2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Nunito" pitchFamily="2" charset="0"/>
                <a:cs typeface="Times New Roman" panose="02020603050405020304" pitchFamily="18" charset="0"/>
              </a:rPr>
              <a:t>nilai</a:t>
            </a:r>
            <a:r>
              <a:rPr lang="en-ID" sz="1600" dirty="0">
                <a:latin typeface="Nunito" pitchFamily="2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Nunito" pitchFamily="2" charset="0"/>
                <a:cs typeface="Times New Roman" panose="02020603050405020304" pitchFamily="18" charset="0"/>
              </a:rPr>
              <a:t>kosong</a:t>
            </a:r>
            <a:endParaRPr lang="en-ID" sz="1600" dirty="0">
              <a:latin typeface="Nunito" pitchFamily="2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ID" sz="1600" dirty="0" err="1">
                <a:latin typeface="Nunito" pitchFamily="2" charset="0"/>
                <a:cs typeface="Times New Roman" panose="02020603050405020304" pitchFamily="18" charset="0"/>
              </a:rPr>
              <a:t>Menghilangkan</a:t>
            </a:r>
            <a:r>
              <a:rPr lang="en-ID" sz="1600" dirty="0">
                <a:latin typeface="Nunito" pitchFamily="2" charset="0"/>
                <a:cs typeface="Times New Roman" panose="02020603050405020304" pitchFamily="18" charset="0"/>
              </a:rPr>
              <a:t> outliers</a:t>
            </a:r>
          </a:p>
          <a:p>
            <a:pPr marL="342900" indent="-342900">
              <a:buAutoNum type="arabicPeriod"/>
            </a:pPr>
            <a:r>
              <a:rPr lang="en-ID" sz="1600" dirty="0">
                <a:latin typeface="Nunito" pitchFamily="2" charset="0"/>
                <a:cs typeface="Times New Roman" panose="02020603050405020304" pitchFamily="18" charset="0"/>
              </a:rPr>
              <a:t>Cek </a:t>
            </a:r>
            <a:r>
              <a:rPr lang="en-ID" sz="1600" dirty="0" err="1">
                <a:latin typeface="Nunito" pitchFamily="2" charset="0"/>
                <a:cs typeface="Times New Roman" panose="02020603050405020304" pitchFamily="18" charset="0"/>
              </a:rPr>
              <a:t>lagi</a:t>
            </a:r>
            <a:r>
              <a:rPr lang="en-ID" sz="1600" dirty="0">
                <a:latin typeface="Nunito" pitchFamily="2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Nunito" pitchFamily="2" charset="0"/>
                <a:cs typeface="Times New Roman" panose="02020603050405020304" pitchFamily="18" charset="0"/>
              </a:rPr>
              <a:t>dalam</a:t>
            </a:r>
            <a:r>
              <a:rPr lang="en-ID" sz="1600" dirty="0">
                <a:latin typeface="Nunito" pitchFamily="2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Nunito" pitchFamily="2" charset="0"/>
                <a:cs typeface="Times New Roman" panose="02020603050405020304" pitchFamily="18" charset="0"/>
              </a:rPr>
              <a:t>perjalanan</a:t>
            </a:r>
            <a:r>
              <a:rPr lang="en-ID" sz="1600" dirty="0">
                <a:latin typeface="Nunito" pitchFamily="2" charset="0"/>
                <a:cs typeface="Times New Roman" panose="02020603050405020304" pitchFamily="18" charset="0"/>
              </a:rPr>
              <a:t> (</a:t>
            </a:r>
            <a:r>
              <a:rPr lang="en-ID" sz="1600" dirty="0" err="1">
                <a:latin typeface="Nunito" pitchFamily="2" charset="0"/>
                <a:cs typeface="Times New Roman" panose="02020603050405020304" pitchFamily="18" charset="0"/>
              </a:rPr>
              <a:t>selama</a:t>
            </a:r>
            <a:r>
              <a:rPr lang="en-ID" sz="1600" dirty="0">
                <a:latin typeface="Nunito" pitchFamily="2" charset="0"/>
                <a:cs typeface="Times New Roman" panose="02020603050405020304" pitchFamily="18" charset="0"/>
              </a:rPr>
              <a:t> step by step) cleaning data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A52B350-8F6E-C46E-0803-D1A80E7B4196}"/>
              </a:ext>
            </a:extLst>
          </p:cNvPr>
          <p:cNvSpPr txBox="1">
            <a:spLocks/>
          </p:cNvSpPr>
          <p:nvPr/>
        </p:nvSpPr>
        <p:spPr>
          <a:xfrm>
            <a:off x="1066800" y="214143"/>
            <a:ext cx="10058400" cy="7600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D" sz="2400" b="0" i="0" u="none" strike="noStrike" dirty="0">
                <a:solidFill>
                  <a:schemeClr val="tx1"/>
                </a:solidFill>
                <a:effectLst/>
                <a:latin typeface="Nunito" pitchFamily="2" charset="0"/>
              </a:rPr>
              <a:t>Python &amp; Data Cleaning</a:t>
            </a:r>
            <a:endParaRPr lang="en-ID" sz="1400" b="0" dirty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80910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3220DE1-6BE0-231C-359F-5C637482A346}"/>
              </a:ext>
            </a:extLst>
          </p:cNvPr>
          <p:cNvSpPr txBox="1"/>
          <p:nvPr/>
        </p:nvSpPr>
        <p:spPr>
          <a:xfrm>
            <a:off x="1066800" y="1488839"/>
            <a:ext cx="8830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>
                <a:latin typeface="Nunito" pitchFamily="2" charset="0"/>
                <a:cs typeface="Times New Roman" panose="02020603050405020304" pitchFamily="18" charset="0"/>
              </a:rPr>
              <a:t>Messy data is a common problem you’d likely face when you have data from sources like spreadsheets. It is important to clean your data before doing any analysis.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313841-EC32-924E-25A1-4D2EB6354E9C}"/>
              </a:ext>
            </a:extLst>
          </p:cNvPr>
          <p:cNvSpPr txBox="1"/>
          <p:nvPr/>
        </p:nvSpPr>
        <p:spPr>
          <a:xfrm>
            <a:off x="1066800" y="2649788"/>
            <a:ext cx="9187543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>
                <a:latin typeface="Nunito" pitchFamily="2" charset="0"/>
                <a:cs typeface="Times New Roman" panose="02020603050405020304" pitchFamily="18" charset="0"/>
              </a:rPr>
              <a:t>Things to do in data cleaning :</a:t>
            </a: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id-ID" sz="1600" dirty="0">
                <a:latin typeface="Nunito" pitchFamily="2" charset="0"/>
                <a:cs typeface="Times New Roman" panose="02020603050405020304" pitchFamily="18" charset="0"/>
              </a:rPr>
              <a:t>Change data type</a:t>
            </a:r>
            <a:r>
              <a:rPr lang="en-US" sz="1600" dirty="0">
                <a:latin typeface="Nunito" pitchFamily="2" charset="0"/>
                <a:cs typeface="Times New Roman" panose="02020603050405020304" pitchFamily="18" charset="0"/>
              </a:rPr>
              <a:t> : </a:t>
            </a:r>
            <a:r>
              <a:rPr lang="en-US" sz="1600" dirty="0" err="1">
                <a:latin typeface="Nunito" pitchFamily="2" charset="0"/>
                <a:cs typeface="Times New Roman" panose="02020603050405020304" pitchFamily="18" charset="0"/>
              </a:rPr>
              <a:t>last_review</a:t>
            </a:r>
            <a:r>
              <a:rPr lang="en-US" sz="1600" dirty="0">
                <a:latin typeface="Nunito" pitchFamily="2" charset="0"/>
                <a:cs typeface="Times New Roman" panose="02020603050405020304" pitchFamily="18" charset="0"/>
              </a:rPr>
              <a:t> column become datetime, latitude and longitude </a:t>
            </a:r>
            <a:r>
              <a:rPr lang="en-US" sz="1600" dirty="0" err="1">
                <a:latin typeface="Nunito" pitchFamily="2" charset="0"/>
                <a:cs typeface="Times New Roman" panose="02020603050405020304" pitchFamily="18" charset="0"/>
              </a:rPr>
              <a:t>colume</a:t>
            </a:r>
            <a:r>
              <a:rPr lang="en-US" sz="1600" dirty="0">
                <a:latin typeface="Nunito" pitchFamily="2" charset="0"/>
                <a:cs typeface="Times New Roman" panose="02020603050405020304" pitchFamily="18" charset="0"/>
              </a:rPr>
              <a:t> become objects</a:t>
            </a:r>
            <a:endParaRPr lang="id-ID" sz="1600" dirty="0">
              <a:latin typeface="Nunito" pitchFamily="2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id-ID" sz="1600" dirty="0">
                <a:latin typeface="Nunito" pitchFamily="2" charset="0"/>
                <a:cs typeface="Times New Roman" panose="02020603050405020304" pitchFamily="18" charset="0"/>
              </a:rPr>
              <a:t>Remove duplicated data</a:t>
            </a: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id-ID" sz="1600" dirty="0">
                <a:latin typeface="Nunito" pitchFamily="2" charset="0"/>
                <a:cs typeface="Times New Roman" panose="02020603050405020304" pitchFamily="18" charset="0"/>
              </a:rPr>
              <a:t>Remove empty data</a:t>
            </a:r>
            <a:r>
              <a:rPr lang="en-US" sz="1600" dirty="0">
                <a:latin typeface="Nunito" pitchFamily="2" charset="0"/>
                <a:cs typeface="Times New Roman" panose="02020603050405020304" pitchFamily="18" charset="0"/>
              </a:rPr>
              <a:t> : Delete null data so the number of data becomes 48858</a:t>
            </a:r>
            <a:endParaRPr lang="id-ID" sz="1600" dirty="0">
              <a:latin typeface="Nunito" pitchFamily="2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id-ID" sz="1600" dirty="0">
                <a:latin typeface="Nunito" pitchFamily="2" charset="0"/>
                <a:cs typeface="Times New Roman" panose="02020603050405020304" pitchFamily="18" charset="0"/>
              </a:rPr>
              <a:t>Remove outliers</a:t>
            </a:r>
            <a:r>
              <a:rPr lang="en-US" sz="1600" dirty="0">
                <a:latin typeface="Nunito" pitchFamily="2" charset="0"/>
                <a:cs typeface="Times New Roman" panose="02020603050405020304" pitchFamily="18" charset="0"/>
              </a:rPr>
              <a:t> : Delete data that has a value that exceeds the upper and lower limits (data outliers) in the 'price' column, so that the total data becomes 45882</a:t>
            </a:r>
            <a:endParaRPr lang="id-ID" sz="1600" dirty="0">
              <a:latin typeface="Nunito" pitchFamily="2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id-ID" sz="1600" dirty="0">
                <a:latin typeface="Nunito" pitchFamily="2" charset="0"/>
                <a:cs typeface="Times New Roman" panose="02020603050405020304" pitchFamily="18" charset="0"/>
              </a:rPr>
              <a:t>Remove unnecessary data</a:t>
            </a:r>
            <a:endParaRPr lang="en-ID" sz="1600" dirty="0">
              <a:latin typeface="Nunito" pitchFamily="2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8C254F-3F1B-30DE-1A2C-88366804F468}"/>
              </a:ext>
            </a:extLst>
          </p:cNvPr>
          <p:cNvSpPr txBox="1"/>
          <p:nvPr/>
        </p:nvSpPr>
        <p:spPr>
          <a:xfrm>
            <a:off x="1066800" y="1083234"/>
            <a:ext cx="1773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/>
              <a:t>DATA CLEANING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5D39378-6BBC-F968-7909-076B9356C6B7}"/>
              </a:ext>
            </a:extLst>
          </p:cNvPr>
          <p:cNvSpPr txBox="1">
            <a:spLocks/>
          </p:cNvSpPr>
          <p:nvPr/>
        </p:nvSpPr>
        <p:spPr>
          <a:xfrm>
            <a:off x="1066800" y="214143"/>
            <a:ext cx="10058400" cy="7600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D" sz="2400" b="0" i="0" u="none" strike="noStrike" dirty="0">
                <a:solidFill>
                  <a:schemeClr val="tx1"/>
                </a:solidFill>
                <a:effectLst/>
                <a:latin typeface="Nunito" pitchFamily="2" charset="0"/>
              </a:rPr>
              <a:t>Python &amp; Data Cleaning</a:t>
            </a:r>
            <a:endParaRPr lang="en-ID" sz="1400" b="0" dirty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45877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619452-4E53-9546-DF77-DAE8EE221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24922"/>
            <a:ext cx="12192000" cy="429066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A0A8C123-015E-ADBA-C349-75728EC85861}"/>
              </a:ext>
            </a:extLst>
          </p:cNvPr>
          <p:cNvSpPr txBox="1">
            <a:spLocks/>
          </p:cNvSpPr>
          <p:nvPr/>
        </p:nvSpPr>
        <p:spPr>
          <a:xfrm>
            <a:off x="1066800" y="214143"/>
            <a:ext cx="10058400" cy="7600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D" sz="2400" b="0" i="0" u="none" strike="noStrike" dirty="0">
                <a:solidFill>
                  <a:schemeClr val="tx1"/>
                </a:solidFill>
                <a:effectLst/>
                <a:latin typeface="Nunito" pitchFamily="2" charset="0"/>
              </a:rPr>
              <a:t>Python &amp; Data Cleaning</a:t>
            </a:r>
            <a:endParaRPr lang="en-ID" sz="1400" b="0" dirty="0">
              <a:solidFill>
                <a:schemeClr val="tx1"/>
              </a:solidFill>
              <a:effectLst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045EC0-668C-0572-04AC-D4A2E6D40ECE}"/>
              </a:ext>
            </a:extLst>
          </p:cNvPr>
          <p:cNvSpPr txBox="1"/>
          <p:nvPr/>
        </p:nvSpPr>
        <p:spPr>
          <a:xfrm>
            <a:off x="1066800" y="864844"/>
            <a:ext cx="4088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/>
              <a:t>Preview the Data after data cleaning:</a:t>
            </a:r>
          </a:p>
        </p:txBody>
      </p:sp>
    </p:spTree>
    <p:extLst>
      <p:ext uri="{BB962C8B-B14F-4D97-AF65-F5344CB8AC3E}">
        <p14:creationId xmlns:p14="http://schemas.microsoft.com/office/powerpoint/2010/main" val="457208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4BDECECA-E7DD-54DB-5824-0C89AD2313C3}"/>
              </a:ext>
            </a:extLst>
          </p:cNvPr>
          <p:cNvSpPr txBox="1"/>
          <p:nvPr/>
        </p:nvSpPr>
        <p:spPr>
          <a:xfrm>
            <a:off x="1066801" y="1410997"/>
            <a:ext cx="8286750" cy="2550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latin typeface="Nunito" pitchFamily="2" charset="0"/>
                <a:cs typeface="Times New Roman" panose="02020603050405020304" pitchFamily="18" charset="0"/>
              </a:rPr>
              <a:t>What is </a:t>
            </a:r>
            <a:r>
              <a:rPr lang="en-US" dirty="0" err="1">
                <a:latin typeface="Nunito" pitchFamily="2" charset="0"/>
                <a:cs typeface="Times New Roman" panose="02020603050405020304" pitchFamily="18" charset="0"/>
              </a:rPr>
              <a:t>AirBnB</a:t>
            </a:r>
            <a:r>
              <a:rPr lang="en-US" dirty="0">
                <a:latin typeface="Nunito" pitchFamily="2" charset="0"/>
                <a:cs typeface="Times New Roman" panose="02020603050405020304" pitchFamily="18" charset="0"/>
              </a:rPr>
              <a:t> largest  segment of rented properties?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latin typeface="Nunito" pitchFamily="2" charset="0"/>
                <a:cs typeface="Times New Roman" panose="02020603050405020304" pitchFamily="18" charset="0"/>
              </a:rPr>
              <a:t>How many properties are there in each borough?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latin typeface="Nunito" pitchFamily="2" charset="0"/>
                <a:cs typeface="Times New Roman" panose="02020603050405020304" pitchFamily="18" charset="0"/>
              </a:rPr>
              <a:t>How is the rental price distribution for each room type?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latin typeface="Nunito" pitchFamily="2" charset="0"/>
                <a:cs typeface="Times New Roman" panose="02020603050405020304" pitchFamily="18" charset="0"/>
              </a:rPr>
              <a:t>How many property does each host rents via </a:t>
            </a:r>
            <a:r>
              <a:rPr lang="en-US" dirty="0" err="1">
                <a:latin typeface="Nunito" pitchFamily="2" charset="0"/>
                <a:cs typeface="Times New Roman" panose="02020603050405020304" pitchFamily="18" charset="0"/>
              </a:rPr>
              <a:t>AirBnB</a:t>
            </a:r>
            <a:r>
              <a:rPr lang="en-US" dirty="0">
                <a:latin typeface="Nunito" pitchFamily="2" charset="0"/>
                <a:cs typeface="Times New Roman" panose="02020603050405020304" pitchFamily="18" charset="0"/>
              </a:rPr>
              <a:t>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latin typeface="Nunito" pitchFamily="2" charset="0"/>
                <a:cs typeface="Times New Roman" panose="02020603050405020304" pitchFamily="18" charset="0"/>
              </a:rPr>
              <a:t>How is the trend of property review? Are there any properties that’s left too long without any price review? </a:t>
            </a:r>
            <a:endParaRPr lang="en-ID" dirty="0">
              <a:latin typeface="Nunito" pitchFamily="2" charset="0"/>
              <a:cs typeface="Times New Roman" panose="02020603050405020304" pitchFamily="18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5138B41-D022-99BD-2256-6F27C30A45B2}"/>
              </a:ext>
            </a:extLst>
          </p:cNvPr>
          <p:cNvSpPr txBox="1">
            <a:spLocks/>
          </p:cNvSpPr>
          <p:nvPr/>
        </p:nvSpPr>
        <p:spPr>
          <a:xfrm>
            <a:off x="1066800" y="214143"/>
            <a:ext cx="10058400" cy="7600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D" sz="2400" b="0" i="0" u="none" strike="noStrike" dirty="0">
                <a:solidFill>
                  <a:schemeClr val="tx1"/>
                </a:solidFill>
                <a:effectLst/>
                <a:latin typeface="Nunito" pitchFamily="2" charset="0"/>
              </a:rPr>
              <a:t>Defining the Problem</a:t>
            </a:r>
            <a:endParaRPr lang="en-ID" sz="1400" b="0" dirty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87701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4E4D8-B64D-8DC7-ABD6-62B368E3A9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3374009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2676</TotalTime>
  <Words>595</Words>
  <Application>Microsoft Office PowerPoint</Application>
  <PresentationFormat>Widescreen</PresentationFormat>
  <Paragraphs>56</Paragraphs>
  <Slides>9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Nunito</vt:lpstr>
      <vt:lpstr>Trebuchet MS</vt:lpstr>
      <vt:lpstr>Wingdings 3</vt:lpstr>
      <vt:lpstr>Facet</vt:lpstr>
      <vt:lpstr>Data Cleaning on NYC-AirBnB 2019 Project  TAKEN FROM CASE STUDY RevoU Mini Course - Data Analytics</vt:lpstr>
      <vt:lpstr>Case Study Instructions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RevoU Mini Course Data Analytics</dc:title>
  <dc:creator>Dhea Amalia Lutfiani</dc:creator>
  <cp:lastModifiedBy>Dhea Amalia Lutfiani</cp:lastModifiedBy>
  <cp:revision>29</cp:revision>
  <dcterms:created xsi:type="dcterms:W3CDTF">2022-02-12T01:46:59Z</dcterms:created>
  <dcterms:modified xsi:type="dcterms:W3CDTF">2022-07-21T14:09:36Z</dcterms:modified>
</cp:coreProperties>
</file>