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76" r:id="rId6"/>
    <p:sldId id="277" r:id="rId7"/>
    <p:sldId id="278" r:id="rId8"/>
    <p:sldId id="259" r:id="rId9"/>
    <p:sldId id="279" r:id="rId10"/>
    <p:sldId id="261" r:id="rId11"/>
    <p:sldId id="262" r:id="rId12"/>
    <p:sldId id="263" r:id="rId13"/>
    <p:sldId id="264" r:id="rId14"/>
    <p:sldId id="265" r:id="rId15"/>
    <p:sldId id="267" r:id="rId16"/>
    <p:sldId id="268" r:id="rId17"/>
    <p:sldId id="269" r:id="rId18"/>
    <p:sldId id="266"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43" d="100"/>
          <a:sy n="43" d="100"/>
        </p:scale>
        <p:origin x="72"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75650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56270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4037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618260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5093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37448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93989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82438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74209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4EE62-ECEF-41AE-9F67-44CA13249033}" type="datetimeFigureOut">
              <a:rPr lang="en-ID" smtClean="0"/>
              <a:t>09/07/2022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5628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4EE62-ECEF-41AE-9F67-44CA13249033}" type="datetimeFigureOut">
              <a:rPr lang="en-ID" smtClean="0"/>
              <a:t>09/07/2022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6494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4EE62-ECEF-41AE-9F67-44CA13249033}" type="datetimeFigureOut">
              <a:rPr lang="en-ID" smtClean="0"/>
              <a:t>09/07/2022</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60660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4EE62-ECEF-41AE-9F67-44CA13249033}" type="datetimeFigureOut">
              <a:rPr lang="en-ID" smtClean="0"/>
              <a:t>09/07/2022</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81316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4EE62-ECEF-41AE-9F67-44CA13249033}" type="datetimeFigureOut">
              <a:rPr lang="en-ID" smtClean="0"/>
              <a:t>09/07/2022</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12199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09/07/2022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414380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4EE62-ECEF-41AE-9F67-44CA13249033}" type="datetimeFigureOut">
              <a:rPr lang="en-ID" smtClean="0"/>
              <a:t>09/07/2022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97A54D02-C7CA-468E-9A85-2EB3A8EA2248}" type="slidenum">
              <a:rPr lang="en-ID" smtClean="0"/>
              <a:t>‹#›</a:t>
            </a:fld>
            <a:endParaRPr lang="en-ID"/>
          </a:p>
        </p:txBody>
      </p:sp>
    </p:spTree>
    <p:extLst>
      <p:ext uri="{BB962C8B-B14F-4D97-AF65-F5344CB8AC3E}">
        <p14:creationId xmlns:p14="http://schemas.microsoft.com/office/powerpoint/2010/main" val="227468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64EE62-ECEF-41AE-9F67-44CA13249033}" type="datetimeFigureOut">
              <a:rPr lang="en-ID" smtClean="0"/>
              <a:t>09/07/2022</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A54D02-C7CA-468E-9A85-2EB3A8EA2248}" type="slidenum">
              <a:rPr lang="en-ID" smtClean="0"/>
              <a:t>‹#›</a:t>
            </a:fld>
            <a:endParaRPr lang="en-ID"/>
          </a:p>
        </p:txBody>
      </p:sp>
    </p:spTree>
    <p:extLst>
      <p:ext uri="{BB962C8B-B14F-4D97-AF65-F5344CB8AC3E}">
        <p14:creationId xmlns:p14="http://schemas.microsoft.com/office/powerpoint/2010/main" val="1243602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2894-512A-4F05-B5D2-9D8E957542EB}"/>
              </a:ext>
            </a:extLst>
          </p:cNvPr>
          <p:cNvSpPr>
            <a:spLocks noGrp="1"/>
          </p:cNvSpPr>
          <p:nvPr>
            <p:ph type="ctrTitle"/>
          </p:nvPr>
        </p:nvSpPr>
        <p:spPr/>
        <p:txBody>
          <a:bodyPr/>
          <a:lstStyle/>
          <a:p>
            <a:pPr rtl="0">
              <a:spcBef>
                <a:spcPts val="0"/>
              </a:spcBef>
              <a:spcAft>
                <a:spcPts val="0"/>
              </a:spcAft>
            </a:pPr>
            <a:r>
              <a:rPr lang="en-ID" sz="3600" b="1" i="0" u="none" strike="noStrike" dirty="0">
                <a:solidFill>
                  <a:srgbClr val="233A44"/>
                </a:solidFill>
                <a:effectLst/>
                <a:latin typeface="Arial" panose="020B0604020202020204" pitchFamily="34" charset="0"/>
              </a:rPr>
              <a:t>STUDY CASE from </a:t>
            </a:r>
            <a:r>
              <a:rPr lang="en-ID" sz="3600" b="1" i="0" u="none" strike="noStrike" dirty="0" err="1">
                <a:solidFill>
                  <a:srgbClr val="233A44"/>
                </a:solidFill>
                <a:effectLst/>
                <a:latin typeface="Roboto" panose="02000000000000000000" pitchFamily="2" charset="0"/>
              </a:rPr>
              <a:t>RevoU</a:t>
            </a:r>
            <a:br>
              <a:rPr lang="en-ID" sz="3600" b="1" dirty="0">
                <a:solidFill>
                  <a:srgbClr val="233A44"/>
                </a:solidFill>
                <a:latin typeface="Roboto" panose="02000000000000000000" pitchFamily="2" charset="0"/>
              </a:rPr>
            </a:br>
            <a:r>
              <a:rPr lang="en-ID" sz="3600" b="1" i="0" u="none" strike="noStrike" dirty="0">
                <a:solidFill>
                  <a:srgbClr val="233A44"/>
                </a:solidFill>
                <a:effectLst/>
                <a:latin typeface="Roboto" panose="02000000000000000000" pitchFamily="2" charset="0"/>
              </a:rPr>
              <a:t>Mini Course</a:t>
            </a:r>
            <a:br>
              <a:rPr lang="en-ID" sz="13800" b="0" dirty="0">
                <a:effectLst/>
              </a:rPr>
            </a:br>
            <a:r>
              <a:rPr lang="en-ID" sz="3600" b="1" i="0" u="none" strike="noStrike" dirty="0">
                <a:solidFill>
                  <a:srgbClr val="233A44"/>
                </a:solidFill>
                <a:effectLst/>
                <a:latin typeface="Roboto" panose="02000000000000000000" pitchFamily="2" charset="0"/>
              </a:rPr>
              <a:t>Data Analytics</a:t>
            </a:r>
            <a:endParaRPr lang="en-ID" sz="13800" dirty="0"/>
          </a:p>
        </p:txBody>
      </p:sp>
      <p:sp>
        <p:nvSpPr>
          <p:cNvPr id="3" name="Subtitle 2">
            <a:extLst>
              <a:ext uri="{FF2B5EF4-FFF2-40B4-BE49-F238E27FC236}">
                <a16:creationId xmlns:a16="http://schemas.microsoft.com/office/drawing/2014/main" id="{43748CC3-90F3-4C62-8161-66F473BC5ADA}"/>
              </a:ext>
            </a:extLst>
          </p:cNvPr>
          <p:cNvSpPr>
            <a:spLocks noGrp="1"/>
          </p:cNvSpPr>
          <p:nvPr>
            <p:ph type="subTitle" idx="1"/>
          </p:nvPr>
        </p:nvSpPr>
        <p:spPr>
          <a:xfrm>
            <a:off x="1507067" y="4525347"/>
            <a:ext cx="7766936" cy="622385"/>
          </a:xfrm>
        </p:spPr>
        <p:txBody>
          <a:bodyPr>
            <a:normAutofit/>
          </a:bodyPr>
          <a:lstStyle/>
          <a:p>
            <a:pPr algn="ctr" rtl="0">
              <a:spcBef>
                <a:spcPts val="0"/>
              </a:spcBef>
              <a:spcAft>
                <a:spcPts val="0"/>
              </a:spcAft>
            </a:pPr>
            <a:r>
              <a:rPr lang="en-ID" sz="1800" b="0" i="0" u="none" strike="noStrike" dirty="0">
                <a:solidFill>
                  <a:schemeClr val="accent2"/>
                </a:solidFill>
                <a:effectLst/>
                <a:latin typeface="Calibri" panose="020F0502020204030204" pitchFamily="34" charset="0"/>
              </a:rPr>
              <a:t>Dhea Amalia Lutfiani</a:t>
            </a:r>
          </a:p>
          <a:p>
            <a:endParaRPr lang="en-ID" dirty="0">
              <a:solidFill>
                <a:schemeClr val="accent2"/>
              </a:solidFill>
            </a:endParaRPr>
          </a:p>
        </p:txBody>
      </p:sp>
    </p:spTree>
    <p:extLst>
      <p:ext uri="{BB962C8B-B14F-4D97-AF65-F5344CB8AC3E}">
        <p14:creationId xmlns:p14="http://schemas.microsoft.com/office/powerpoint/2010/main" val="1932568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6B1B91BF-6050-B441-1959-DF7F8FB8D1C0}"/>
              </a:ext>
            </a:extLst>
          </p:cNvPr>
          <p:cNvPicPr>
            <a:picLocks noChangeAspect="1"/>
          </p:cNvPicPr>
          <p:nvPr/>
        </p:nvPicPr>
        <p:blipFill>
          <a:blip r:embed="rId2"/>
          <a:stretch>
            <a:fillRect/>
          </a:stretch>
        </p:blipFill>
        <p:spPr>
          <a:xfrm>
            <a:off x="4230489" y="1612308"/>
            <a:ext cx="7581876" cy="4734384"/>
          </a:xfrm>
          <a:prstGeom prst="rect">
            <a:avLst/>
          </a:prstGeom>
        </p:spPr>
      </p:pic>
      <p:sp>
        <p:nvSpPr>
          <p:cNvPr id="11" name="TextBox 10">
            <a:extLst>
              <a:ext uri="{FF2B5EF4-FFF2-40B4-BE49-F238E27FC236}">
                <a16:creationId xmlns:a16="http://schemas.microsoft.com/office/drawing/2014/main" id="{1EB309BE-2220-0C60-A1F5-369624B55D82}"/>
              </a:ext>
            </a:extLst>
          </p:cNvPr>
          <p:cNvSpPr txBox="1"/>
          <p:nvPr/>
        </p:nvSpPr>
        <p:spPr>
          <a:xfrm>
            <a:off x="877078" y="2038747"/>
            <a:ext cx="328487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diagram shows the number of trips per month at each station.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We can say that :</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Market at Sansome station has the highest number of trips per month than any other station.</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Every year in the end of the year, the users of this San Francisco bikeshare service are decreasing.</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in October 2014, had the most number of trips.</a:t>
            </a:r>
            <a:endParaRPr lang="en-ID" sz="16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58074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600269" y="1508968"/>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ABBDE091-3941-08A0-9650-D073603A424F}"/>
              </a:ext>
            </a:extLst>
          </p:cNvPr>
          <p:cNvPicPr>
            <a:picLocks noChangeAspect="1"/>
          </p:cNvPicPr>
          <p:nvPr/>
        </p:nvPicPr>
        <p:blipFill>
          <a:blip r:embed="rId2"/>
          <a:stretch>
            <a:fillRect/>
          </a:stretch>
        </p:blipFill>
        <p:spPr>
          <a:xfrm>
            <a:off x="989044" y="2422473"/>
            <a:ext cx="4960776" cy="1285422"/>
          </a:xfrm>
          <a:prstGeom prst="rect">
            <a:avLst/>
          </a:prstGeom>
        </p:spPr>
      </p:pic>
      <p:sp>
        <p:nvSpPr>
          <p:cNvPr id="8" name="TextBox 7">
            <a:extLst>
              <a:ext uri="{FF2B5EF4-FFF2-40B4-BE49-F238E27FC236}">
                <a16:creationId xmlns:a16="http://schemas.microsoft.com/office/drawing/2014/main" id="{4933D6BD-2E35-7377-4016-88306D6CB04C}"/>
              </a:ext>
            </a:extLst>
          </p:cNvPr>
          <p:cNvSpPr txBox="1"/>
          <p:nvPr/>
        </p:nvSpPr>
        <p:spPr>
          <a:xfrm>
            <a:off x="989044" y="2052607"/>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Query : with </a:t>
            </a:r>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 Google cloud</a:t>
            </a:r>
            <a:endParaRPr lang="en-ID" sz="1600" dirty="0">
              <a:latin typeface="Nunito"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A27F1934-1B03-DC63-98A0-3199267E2966}"/>
              </a:ext>
            </a:extLst>
          </p:cNvPr>
          <p:cNvPicPr>
            <a:picLocks noChangeAspect="1"/>
          </p:cNvPicPr>
          <p:nvPr/>
        </p:nvPicPr>
        <p:blipFill>
          <a:blip r:embed="rId3"/>
          <a:stretch>
            <a:fillRect/>
          </a:stretch>
        </p:blipFill>
        <p:spPr>
          <a:xfrm>
            <a:off x="989044" y="3839394"/>
            <a:ext cx="7651143" cy="2682472"/>
          </a:xfrm>
          <a:prstGeom prst="rect">
            <a:avLst/>
          </a:prstGeom>
        </p:spPr>
      </p:pic>
    </p:spTree>
    <p:extLst>
      <p:ext uri="{BB962C8B-B14F-4D97-AF65-F5344CB8AC3E}">
        <p14:creationId xmlns:p14="http://schemas.microsoft.com/office/powerpoint/2010/main" val="290188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600269" y="1508968"/>
            <a:ext cx="3284874" cy="473206"/>
          </a:xfrm>
          <a:prstGeom prst="rect">
            <a:avLst/>
          </a:prstGeom>
          <a:noFill/>
        </p:spPr>
        <p:txBody>
          <a:bodyPr wrap="non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Number of trips per month</a:t>
            </a:r>
            <a:endParaRPr lang="en-ID"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71D53EDD-9EDF-24FE-32CA-933326A613F7}"/>
              </a:ext>
            </a:extLst>
          </p:cNvPr>
          <p:cNvPicPr>
            <a:picLocks noChangeAspect="1"/>
          </p:cNvPicPr>
          <p:nvPr/>
        </p:nvPicPr>
        <p:blipFill>
          <a:blip r:embed="rId2"/>
          <a:stretch>
            <a:fillRect/>
          </a:stretch>
        </p:blipFill>
        <p:spPr>
          <a:xfrm>
            <a:off x="7588830" y="336134"/>
            <a:ext cx="4198776" cy="2089623"/>
          </a:xfrm>
          <a:prstGeom prst="rect">
            <a:avLst/>
          </a:prstGeom>
        </p:spPr>
      </p:pic>
      <p:sp>
        <p:nvSpPr>
          <p:cNvPr id="8" name="TextBox 7">
            <a:extLst>
              <a:ext uri="{FF2B5EF4-FFF2-40B4-BE49-F238E27FC236}">
                <a16:creationId xmlns:a16="http://schemas.microsoft.com/office/drawing/2014/main" id="{4933D6BD-2E35-7377-4016-88306D6CB04C}"/>
              </a:ext>
            </a:extLst>
          </p:cNvPr>
          <p:cNvSpPr txBox="1"/>
          <p:nvPr/>
        </p:nvSpPr>
        <p:spPr>
          <a:xfrm>
            <a:off x="989044" y="2052607"/>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971530A9-623C-0CCA-2F99-08D7B752817A}"/>
              </a:ext>
            </a:extLst>
          </p:cNvPr>
          <p:cNvPicPr>
            <a:picLocks noChangeAspect="1"/>
          </p:cNvPicPr>
          <p:nvPr/>
        </p:nvPicPr>
        <p:blipFill>
          <a:blip r:embed="rId3"/>
          <a:stretch>
            <a:fillRect/>
          </a:stretch>
        </p:blipFill>
        <p:spPr>
          <a:xfrm>
            <a:off x="1066800" y="2391161"/>
            <a:ext cx="6312912" cy="3941999"/>
          </a:xfrm>
          <a:prstGeom prst="rect">
            <a:avLst/>
          </a:prstGeom>
        </p:spPr>
      </p:pic>
      <p:pic>
        <p:nvPicPr>
          <p:cNvPr id="5" name="Picture 4">
            <a:extLst>
              <a:ext uri="{FF2B5EF4-FFF2-40B4-BE49-F238E27FC236}">
                <a16:creationId xmlns:a16="http://schemas.microsoft.com/office/drawing/2014/main" id="{3027D0D6-DF94-9197-20FF-FC4372C3641B}"/>
              </a:ext>
            </a:extLst>
          </p:cNvPr>
          <p:cNvPicPr>
            <a:picLocks noChangeAspect="1"/>
          </p:cNvPicPr>
          <p:nvPr/>
        </p:nvPicPr>
        <p:blipFill>
          <a:blip r:embed="rId4"/>
          <a:stretch>
            <a:fillRect/>
          </a:stretch>
        </p:blipFill>
        <p:spPr>
          <a:xfrm>
            <a:off x="8103468" y="2579866"/>
            <a:ext cx="1689429" cy="3942000"/>
          </a:xfrm>
          <a:prstGeom prst="rect">
            <a:avLst/>
          </a:prstGeom>
        </p:spPr>
      </p:pic>
      <p:pic>
        <p:nvPicPr>
          <p:cNvPr id="11" name="Picture 10">
            <a:extLst>
              <a:ext uri="{FF2B5EF4-FFF2-40B4-BE49-F238E27FC236}">
                <a16:creationId xmlns:a16="http://schemas.microsoft.com/office/drawing/2014/main" id="{DB32C639-0870-620D-681B-07655B98155B}"/>
              </a:ext>
            </a:extLst>
          </p:cNvPr>
          <p:cNvPicPr>
            <a:picLocks noChangeAspect="1"/>
          </p:cNvPicPr>
          <p:nvPr/>
        </p:nvPicPr>
        <p:blipFill>
          <a:blip r:embed="rId5"/>
          <a:stretch>
            <a:fillRect/>
          </a:stretch>
        </p:blipFill>
        <p:spPr>
          <a:xfrm>
            <a:off x="9881030" y="2579866"/>
            <a:ext cx="1689428" cy="3957357"/>
          </a:xfrm>
          <a:prstGeom prst="rect">
            <a:avLst/>
          </a:prstGeom>
        </p:spPr>
      </p:pic>
      <p:sp>
        <p:nvSpPr>
          <p:cNvPr id="15" name="TextBox 14">
            <a:extLst>
              <a:ext uri="{FF2B5EF4-FFF2-40B4-BE49-F238E27FC236}">
                <a16:creationId xmlns:a16="http://schemas.microsoft.com/office/drawing/2014/main" id="{57AA7C2B-2C04-CE48-26E7-0BF61FD5ECA3}"/>
              </a:ext>
            </a:extLst>
          </p:cNvPr>
          <p:cNvSpPr txBox="1"/>
          <p:nvPr/>
        </p:nvSpPr>
        <p:spPr>
          <a:xfrm>
            <a:off x="10566429" y="1789850"/>
            <a:ext cx="1004029"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a:latin typeface="Nunito" pitchFamily="2" charset="0"/>
                <a:cs typeface="Times New Roman" panose="02020603050405020304" pitchFamily="18" charset="0"/>
              </a:rPr>
              <a:t>Per year</a:t>
            </a:r>
            <a:endParaRPr lang="en-ID" sz="16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45303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4750018" cy="888705"/>
          </a:xfrm>
          <a:prstGeom prst="rect">
            <a:avLst/>
          </a:prstGeom>
          <a:noFill/>
        </p:spPr>
        <p:txBody>
          <a:bodyPr wrap="square" rtlCol="0">
            <a:spAutoFit/>
          </a:bodyPr>
          <a:lstStyle/>
          <a:p>
            <a:pPr>
              <a:lnSpc>
                <a:spcPct val="150000"/>
              </a:lnSpc>
            </a:pPr>
            <a:r>
              <a:rPr lang="en-US" dirty="0">
                <a:latin typeface="Nunito" pitchFamily="2" charset="0"/>
                <a:cs typeface="Times New Roman" panose="02020603050405020304" pitchFamily="18" charset="0"/>
              </a:rPr>
              <a:t>2. 	Average duration of the trips per month</a:t>
            </a:r>
          </a:p>
          <a:p>
            <a:pPr>
              <a:lnSpc>
                <a:spcPct val="150000"/>
              </a:lnSpc>
            </a:pP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603379" y="2038747"/>
            <a:ext cx="3399452"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chart shows the average duration of bikeshare usage/borrowing (grouped by gender).</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However, it can be seen that: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The implementation of this gender grouping started in June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Sept 2016 to May 2017 no data was recorded.</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And the highest average duration of the trips per month occurred in July 2017</a:t>
            </a:r>
            <a:endParaRPr lang="en-ID" sz="1600" dirty="0">
              <a:latin typeface="Nunito"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1C46BC66-9F20-22CD-EADC-8A1EBB1D577E}"/>
              </a:ext>
            </a:extLst>
          </p:cNvPr>
          <p:cNvPicPr>
            <a:picLocks noChangeAspect="1"/>
          </p:cNvPicPr>
          <p:nvPr/>
        </p:nvPicPr>
        <p:blipFill>
          <a:blip r:embed="rId2"/>
          <a:stretch>
            <a:fillRect/>
          </a:stretch>
        </p:blipFill>
        <p:spPr>
          <a:xfrm>
            <a:off x="4002831" y="2038747"/>
            <a:ext cx="7874613" cy="4377996"/>
          </a:xfrm>
          <a:prstGeom prst="rect">
            <a:avLst/>
          </a:prstGeom>
        </p:spPr>
      </p:pic>
    </p:spTree>
    <p:extLst>
      <p:ext uri="{BB962C8B-B14F-4D97-AF65-F5344CB8AC3E}">
        <p14:creationId xmlns:p14="http://schemas.microsoft.com/office/powerpoint/2010/main" val="123755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4750018" cy="473206"/>
          </a:xfrm>
          <a:prstGeom prst="rect">
            <a:avLst/>
          </a:prstGeom>
          <a:noFill/>
        </p:spPr>
        <p:txBody>
          <a:bodyPr wrap="none" rtlCol="0">
            <a:spAutoFit/>
          </a:bodyPr>
          <a:lstStyle/>
          <a:p>
            <a:pPr>
              <a:lnSpc>
                <a:spcPct val="150000"/>
              </a:lnSpc>
            </a:pPr>
            <a:r>
              <a:rPr lang="en-US" dirty="0">
                <a:latin typeface="Nunito" pitchFamily="2" charset="0"/>
                <a:cs typeface="Times New Roman" panose="02020603050405020304" pitchFamily="18" charset="0"/>
              </a:rPr>
              <a:t>2. 	Average duration of the trips per month</a:t>
            </a:r>
          </a:p>
        </p:txBody>
      </p:sp>
      <p:sp>
        <p:nvSpPr>
          <p:cNvPr id="7" name="TextBox 6">
            <a:extLst>
              <a:ext uri="{FF2B5EF4-FFF2-40B4-BE49-F238E27FC236}">
                <a16:creationId xmlns:a16="http://schemas.microsoft.com/office/drawing/2014/main" id="{1E1EF9E7-DE31-A19D-36F7-2E656E9FFC96}"/>
              </a:ext>
            </a:extLst>
          </p:cNvPr>
          <p:cNvSpPr txBox="1"/>
          <p:nvPr/>
        </p:nvSpPr>
        <p:spPr>
          <a:xfrm>
            <a:off x="989044" y="2052607"/>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Query : with </a:t>
            </a:r>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 Google cloud</a:t>
            </a:r>
            <a:endParaRPr lang="en-ID" sz="1600" dirty="0">
              <a:latin typeface="Nunito" pitchFamily="2" charset="0"/>
              <a:cs typeface="Times New Roman" panose="02020603050405020304" pitchFamily="18" charset="0"/>
            </a:endParaRPr>
          </a:p>
        </p:txBody>
      </p:sp>
      <p:sp>
        <p:nvSpPr>
          <p:cNvPr id="8" name="TextBox 7">
            <a:extLst>
              <a:ext uri="{FF2B5EF4-FFF2-40B4-BE49-F238E27FC236}">
                <a16:creationId xmlns:a16="http://schemas.microsoft.com/office/drawing/2014/main" id="{D2C07F4D-C38F-BD74-61D4-607F2E526088}"/>
              </a:ext>
            </a:extLst>
          </p:cNvPr>
          <p:cNvSpPr txBox="1"/>
          <p:nvPr/>
        </p:nvSpPr>
        <p:spPr>
          <a:xfrm>
            <a:off x="989044" y="2391161"/>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12" name="Picture 11">
            <a:extLst>
              <a:ext uri="{FF2B5EF4-FFF2-40B4-BE49-F238E27FC236}">
                <a16:creationId xmlns:a16="http://schemas.microsoft.com/office/drawing/2014/main" id="{ED4CC666-17E7-CDC2-F12C-1EDD94E55EE9}"/>
              </a:ext>
            </a:extLst>
          </p:cNvPr>
          <p:cNvPicPr>
            <a:picLocks noChangeAspect="1"/>
          </p:cNvPicPr>
          <p:nvPr/>
        </p:nvPicPr>
        <p:blipFill>
          <a:blip r:embed="rId2"/>
          <a:stretch>
            <a:fillRect/>
          </a:stretch>
        </p:blipFill>
        <p:spPr>
          <a:xfrm>
            <a:off x="6225115" y="437891"/>
            <a:ext cx="2453853" cy="5982218"/>
          </a:xfrm>
          <a:prstGeom prst="rect">
            <a:avLst/>
          </a:prstGeom>
        </p:spPr>
      </p:pic>
      <p:pic>
        <p:nvPicPr>
          <p:cNvPr id="16" name="Picture 15">
            <a:extLst>
              <a:ext uri="{FF2B5EF4-FFF2-40B4-BE49-F238E27FC236}">
                <a16:creationId xmlns:a16="http://schemas.microsoft.com/office/drawing/2014/main" id="{144BBDDE-F158-A26D-DF76-703118CA1A43}"/>
              </a:ext>
            </a:extLst>
          </p:cNvPr>
          <p:cNvPicPr>
            <a:picLocks noChangeAspect="1"/>
          </p:cNvPicPr>
          <p:nvPr/>
        </p:nvPicPr>
        <p:blipFill>
          <a:blip r:embed="rId3"/>
          <a:stretch>
            <a:fillRect/>
          </a:stretch>
        </p:blipFill>
        <p:spPr>
          <a:xfrm>
            <a:off x="8947870" y="437891"/>
            <a:ext cx="2519452" cy="6042091"/>
          </a:xfrm>
          <a:prstGeom prst="rect">
            <a:avLst/>
          </a:prstGeom>
        </p:spPr>
      </p:pic>
    </p:spTree>
    <p:extLst>
      <p:ext uri="{BB962C8B-B14F-4D97-AF65-F5344CB8AC3E}">
        <p14:creationId xmlns:p14="http://schemas.microsoft.com/office/powerpoint/2010/main" val="43918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561391" y="1537664"/>
            <a:ext cx="1106921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This is a diagram if we put together the number of trips and the average duration of time taken each month starting in 2017.</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Means that for a large number of trips, it is not necessarily a lot of time spent on bikeshare for each trip.</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Where in the diagram it can be seen that the trend in the number of trips from the beginning of the bikeshare reopening until April 2018 tends to increase but for the average duration of use of this bikeshare, it tends to decrease. Which means the number of trips is a lot but the use is only for a short time.</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564044D2-8917-3456-46C5-4240B46E2785}"/>
              </a:ext>
            </a:extLst>
          </p:cNvPr>
          <p:cNvPicPr>
            <a:picLocks noChangeAspect="1"/>
          </p:cNvPicPr>
          <p:nvPr/>
        </p:nvPicPr>
        <p:blipFill>
          <a:blip r:embed="rId2"/>
          <a:stretch>
            <a:fillRect/>
          </a:stretch>
        </p:blipFill>
        <p:spPr>
          <a:xfrm>
            <a:off x="1836961" y="3118542"/>
            <a:ext cx="8518076" cy="3414542"/>
          </a:xfrm>
          <a:prstGeom prst="rect">
            <a:avLst/>
          </a:prstGeom>
        </p:spPr>
      </p:pic>
    </p:spTree>
    <p:extLst>
      <p:ext uri="{BB962C8B-B14F-4D97-AF65-F5344CB8AC3E}">
        <p14:creationId xmlns:p14="http://schemas.microsoft.com/office/powerpoint/2010/main" val="2200505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6" name="TextBox 5">
            <a:extLst>
              <a:ext uri="{FF2B5EF4-FFF2-40B4-BE49-F238E27FC236}">
                <a16:creationId xmlns:a16="http://schemas.microsoft.com/office/drawing/2014/main" id="{4657C20B-1438-9AEA-719F-ADCEDCEC4907}"/>
              </a:ext>
            </a:extLst>
          </p:cNvPr>
          <p:cNvSpPr txBox="1"/>
          <p:nvPr/>
        </p:nvSpPr>
        <p:spPr>
          <a:xfrm>
            <a:off x="441649" y="1531162"/>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Query : with </a:t>
            </a:r>
            <a:r>
              <a:rPr lang="en-US" sz="1600" dirty="0" err="1">
                <a:latin typeface="Nunito" pitchFamily="2" charset="0"/>
                <a:cs typeface="Times New Roman" panose="02020603050405020304" pitchFamily="18" charset="0"/>
              </a:rPr>
              <a:t>BigQuery</a:t>
            </a:r>
            <a:r>
              <a:rPr lang="en-US" sz="1600" dirty="0">
                <a:latin typeface="Nunito" pitchFamily="2" charset="0"/>
                <a:cs typeface="Times New Roman" panose="02020603050405020304" pitchFamily="18" charset="0"/>
              </a:rPr>
              <a:t> – Google cloud</a:t>
            </a:r>
            <a:endParaRPr lang="en-ID" sz="1600" dirty="0">
              <a:latin typeface="Nunito" pitchFamily="2" charset="0"/>
              <a:cs typeface="Times New Roman" panose="02020603050405020304" pitchFamily="18" charset="0"/>
            </a:endParaRPr>
          </a:p>
        </p:txBody>
      </p:sp>
      <p:pic>
        <p:nvPicPr>
          <p:cNvPr id="4" name="Picture 3">
            <a:extLst>
              <a:ext uri="{FF2B5EF4-FFF2-40B4-BE49-F238E27FC236}">
                <a16:creationId xmlns:a16="http://schemas.microsoft.com/office/drawing/2014/main" id="{22FAA084-308D-0464-C91C-3F11891C756D}"/>
              </a:ext>
            </a:extLst>
          </p:cNvPr>
          <p:cNvPicPr>
            <a:picLocks noChangeAspect="1"/>
          </p:cNvPicPr>
          <p:nvPr/>
        </p:nvPicPr>
        <p:blipFill>
          <a:blip r:embed="rId2"/>
          <a:stretch>
            <a:fillRect/>
          </a:stretch>
        </p:blipFill>
        <p:spPr>
          <a:xfrm>
            <a:off x="441649" y="2063844"/>
            <a:ext cx="4567398" cy="1225196"/>
          </a:xfrm>
          <a:prstGeom prst="rect">
            <a:avLst/>
          </a:prstGeom>
        </p:spPr>
      </p:pic>
      <p:pic>
        <p:nvPicPr>
          <p:cNvPr id="7" name="Picture 6">
            <a:extLst>
              <a:ext uri="{FF2B5EF4-FFF2-40B4-BE49-F238E27FC236}">
                <a16:creationId xmlns:a16="http://schemas.microsoft.com/office/drawing/2014/main" id="{0317AF98-F71D-0B65-BD60-C68077561BBF}"/>
              </a:ext>
            </a:extLst>
          </p:cNvPr>
          <p:cNvPicPr>
            <a:picLocks noChangeAspect="1"/>
          </p:cNvPicPr>
          <p:nvPr/>
        </p:nvPicPr>
        <p:blipFill>
          <a:blip r:embed="rId3"/>
          <a:stretch>
            <a:fillRect/>
          </a:stretch>
        </p:blipFill>
        <p:spPr>
          <a:xfrm>
            <a:off x="441649" y="3429001"/>
            <a:ext cx="6127102" cy="1996100"/>
          </a:xfrm>
          <a:prstGeom prst="rect">
            <a:avLst/>
          </a:prstGeom>
        </p:spPr>
      </p:pic>
      <p:sp>
        <p:nvSpPr>
          <p:cNvPr id="12" name="TextBox 11">
            <a:extLst>
              <a:ext uri="{FF2B5EF4-FFF2-40B4-BE49-F238E27FC236}">
                <a16:creationId xmlns:a16="http://schemas.microsoft.com/office/drawing/2014/main" id="{5F244DCE-6BDF-B7A1-7FF2-4B00A87DF729}"/>
              </a:ext>
            </a:extLst>
          </p:cNvPr>
          <p:cNvSpPr txBox="1"/>
          <p:nvPr/>
        </p:nvSpPr>
        <p:spPr>
          <a:xfrm>
            <a:off x="7536026" y="375282"/>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7A790CA5-52E3-9AE1-BDA4-F22D35D89DF8}"/>
              </a:ext>
            </a:extLst>
          </p:cNvPr>
          <p:cNvPicPr>
            <a:picLocks noChangeAspect="1"/>
          </p:cNvPicPr>
          <p:nvPr/>
        </p:nvPicPr>
        <p:blipFill rotWithShape="1">
          <a:blip r:embed="rId4"/>
          <a:srcRect b="11435"/>
          <a:stretch/>
        </p:blipFill>
        <p:spPr>
          <a:xfrm>
            <a:off x="6882234" y="852230"/>
            <a:ext cx="2461473" cy="5250859"/>
          </a:xfrm>
          <a:prstGeom prst="rect">
            <a:avLst/>
          </a:prstGeom>
        </p:spPr>
      </p:pic>
      <p:pic>
        <p:nvPicPr>
          <p:cNvPr id="15" name="Picture 14">
            <a:extLst>
              <a:ext uri="{FF2B5EF4-FFF2-40B4-BE49-F238E27FC236}">
                <a16:creationId xmlns:a16="http://schemas.microsoft.com/office/drawing/2014/main" id="{0E74F8A5-4996-734A-44CE-205BD0A1409B}"/>
              </a:ext>
            </a:extLst>
          </p:cNvPr>
          <p:cNvPicPr>
            <a:picLocks noChangeAspect="1"/>
          </p:cNvPicPr>
          <p:nvPr/>
        </p:nvPicPr>
        <p:blipFill>
          <a:blip r:embed="rId5"/>
          <a:stretch>
            <a:fillRect/>
          </a:stretch>
        </p:blipFill>
        <p:spPr>
          <a:xfrm>
            <a:off x="9418352" y="1590320"/>
            <a:ext cx="2461473" cy="4511431"/>
          </a:xfrm>
          <a:prstGeom prst="rect">
            <a:avLst/>
          </a:prstGeom>
        </p:spPr>
      </p:pic>
    </p:spTree>
    <p:extLst>
      <p:ext uri="{BB962C8B-B14F-4D97-AF65-F5344CB8AC3E}">
        <p14:creationId xmlns:p14="http://schemas.microsoft.com/office/powerpoint/2010/main" val="398728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2" name="TextBox 11">
            <a:extLst>
              <a:ext uri="{FF2B5EF4-FFF2-40B4-BE49-F238E27FC236}">
                <a16:creationId xmlns:a16="http://schemas.microsoft.com/office/drawing/2014/main" id="{5F244DCE-6BDF-B7A1-7FF2-4B00A87DF729}"/>
              </a:ext>
            </a:extLst>
          </p:cNvPr>
          <p:cNvSpPr txBox="1"/>
          <p:nvPr/>
        </p:nvSpPr>
        <p:spPr>
          <a:xfrm>
            <a:off x="7419696" y="424905"/>
            <a:ext cx="4198775" cy="338554"/>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Visualization : Google Data Studio</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9A7FA3D3-22F4-AE6F-B27F-23E36426F9CF}"/>
              </a:ext>
            </a:extLst>
          </p:cNvPr>
          <p:cNvPicPr>
            <a:picLocks noChangeAspect="1"/>
          </p:cNvPicPr>
          <p:nvPr/>
        </p:nvPicPr>
        <p:blipFill>
          <a:blip r:embed="rId2"/>
          <a:stretch>
            <a:fillRect/>
          </a:stretch>
        </p:blipFill>
        <p:spPr>
          <a:xfrm>
            <a:off x="1147665" y="1416897"/>
            <a:ext cx="2222891" cy="5133985"/>
          </a:xfrm>
          <a:prstGeom prst="rect">
            <a:avLst/>
          </a:prstGeom>
        </p:spPr>
      </p:pic>
      <p:pic>
        <p:nvPicPr>
          <p:cNvPr id="8" name="Picture 7">
            <a:extLst>
              <a:ext uri="{FF2B5EF4-FFF2-40B4-BE49-F238E27FC236}">
                <a16:creationId xmlns:a16="http://schemas.microsoft.com/office/drawing/2014/main" id="{3EA3ABD4-55D7-0913-C5AD-C3C977F8DB6B}"/>
              </a:ext>
            </a:extLst>
          </p:cNvPr>
          <p:cNvPicPr>
            <a:picLocks noChangeAspect="1"/>
          </p:cNvPicPr>
          <p:nvPr/>
        </p:nvPicPr>
        <p:blipFill>
          <a:blip r:embed="rId3"/>
          <a:stretch>
            <a:fillRect/>
          </a:stretch>
        </p:blipFill>
        <p:spPr>
          <a:xfrm>
            <a:off x="3566733" y="1417921"/>
            <a:ext cx="1134026" cy="5132961"/>
          </a:xfrm>
          <a:prstGeom prst="rect">
            <a:avLst/>
          </a:prstGeom>
        </p:spPr>
      </p:pic>
      <p:pic>
        <p:nvPicPr>
          <p:cNvPr id="14" name="Picture 13">
            <a:extLst>
              <a:ext uri="{FF2B5EF4-FFF2-40B4-BE49-F238E27FC236}">
                <a16:creationId xmlns:a16="http://schemas.microsoft.com/office/drawing/2014/main" id="{7B724CB5-7540-7588-B50D-1A1342956928}"/>
              </a:ext>
            </a:extLst>
          </p:cNvPr>
          <p:cNvPicPr>
            <a:picLocks noChangeAspect="1"/>
          </p:cNvPicPr>
          <p:nvPr/>
        </p:nvPicPr>
        <p:blipFill>
          <a:blip r:embed="rId4"/>
          <a:stretch>
            <a:fillRect/>
          </a:stretch>
        </p:blipFill>
        <p:spPr>
          <a:xfrm>
            <a:off x="4891936" y="1416897"/>
            <a:ext cx="1230664" cy="5132961"/>
          </a:xfrm>
          <a:prstGeom prst="rect">
            <a:avLst/>
          </a:prstGeom>
        </p:spPr>
      </p:pic>
      <p:pic>
        <p:nvPicPr>
          <p:cNvPr id="17" name="Picture 16">
            <a:extLst>
              <a:ext uri="{FF2B5EF4-FFF2-40B4-BE49-F238E27FC236}">
                <a16:creationId xmlns:a16="http://schemas.microsoft.com/office/drawing/2014/main" id="{B21EF1AA-9640-AFFA-31FE-D34CEAB3A27C}"/>
              </a:ext>
            </a:extLst>
          </p:cNvPr>
          <p:cNvPicPr>
            <a:picLocks noChangeAspect="1"/>
          </p:cNvPicPr>
          <p:nvPr/>
        </p:nvPicPr>
        <p:blipFill>
          <a:blip r:embed="rId5"/>
          <a:stretch>
            <a:fillRect/>
          </a:stretch>
        </p:blipFill>
        <p:spPr>
          <a:xfrm>
            <a:off x="6222139" y="1416897"/>
            <a:ext cx="1197557" cy="5104969"/>
          </a:xfrm>
          <a:prstGeom prst="rect">
            <a:avLst/>
          </a:prstGeom>
        </p:spPr>
      </p:pic>
    </p:spTree>
    <p:extLst>
      <p:ext uri="{BB962C8B-B14F-4D97-AF65-F5344CB8AC3E}">
        <p14:creationId xmlns:p14="http://schemas.microsoft.com/office/powerpoint/2010/main" val="132093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2EE7128-FC01-4709-6F16-E8F70D23158E}"/>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a:t>
            </a:r>
            <a:endParaRPr lang="en-ID" sz="7200" dirty="0">
              <a:solidFill>
                <a:schemeClr val="tx1"/>
              </a:solidFill>
            </a:endParaRPr>
          </a:p>
        </p:txBody>
      </p:sp>
      <p:sp>
        <p:nvSpPr>
          <p:cNvPr id="13" name="Title 1">
            <a:extLst>
              <a:ext uri="{FF2B5EF4-FFF2-40B4-BE49-F238E27FC236}">
                <a16:creationId xmlns:a16="http://schemas.microsoft.com/office/drawing/2014/main" id="{114194E1-6887-C4BB-C88A-3D2A2A9BF1AC}"/>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
        <p:nvSpPr>
          <p:cNvPr id="14" name="TextBox 13">
            <a:extLst>
              <a:ext uri="{FF2B5EF4-FFF2-40B4-BE49-F238E27FC236}">
                <a16:creationId xmlns:a16="http://schemas.microsoft.com/office/drawing/2014/main" id="{4BDECECA-E7DD-54DB-5824-0C89AD2313C3}"/>
              </a:ext>
            </a:extLst>
          </p:cNvPr>
          <p:cNvSpPr txBox="1"/>
          <p:nvPr/>
        </p:nvSpPr>
        <p:spPr>
          <a:xfrm>
            <a:off x="506963" y="1522651"/>
            <a:ext cx="8784777" cy="473206"/>
          </a:xfrm>
          <a:prstGeom prst="rect">
            <a:avLst/>
          </a:prstGeom>
          <a:noFill/>
        </p:spPr>
        <p:txBody>
          <a:bodyPr wrap="none" rtlCol="0">
            <a:spAutoFit/>
          </a:bodyPr>
          <a:lstStyle/>
          <a:p>
            <a:pPr>
              <a:lnSpc>
                <a:spcPct val="150000"/>
              </a:lnSpc>
            </a:pPr>
            <a:r>
              <a:rPr lang="en-US" dirty="0">
                <a:latin typeface="Nunito" pitchFamily="2" charset="0"/>
                <a:cs typeface="Times New Roman" panose="02020603050405020304" pitchFamily="18" charset="0"/>
              </a:rPr>
              <a:t>3. 	From which customers do we get more revenue? (from subscriber or customer)</a:t>
            </a:r>
            <a:endParaRPr lang="en-ID" dirty="0">
              <a:latin typeface="Nunito"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1EB309BE-2220-0C60-A1F5-369624B55D82}"/>
              </a:ext>
            </a:extLst>
          </p:cNvPr>
          <p:cNvSpPr txBox="1"/>
          <p:nvPr/>
        </p:nvSpPr>
        <p:spPr>
          <a:xfrm>
            <a:off x="877077" y="2038747"/>
            <a:ext cx="1080484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In this section we can focus on the data starting in 2017, because in this data there is already a gender distinction between male and female and we can find more detailed insight.</a:t>
            </a:r>
          </a:p>
          <a:p>
            <a:pPr marL="285750" indent="-285750">
              <a:buFont typeface="Arial" panose="020B0604020202020204" pitchFamily="34" charset="0"/>
              <a:buChar char="•"/>
            </a:pPr>
            <a:r>
              <a:rPr lang="en-US" sz="1600" dirty="0">
                <a:latin typeface="Nunito" pitchFamily="2" charset="0"/>
                <a:cs typeface="Times New Roman" panose="02020603050405020304" pitchFamily="18" charset="0"/>
              </a:rPr>
              <a:t>From the diagram below, it can be seen that the most users of bikeshare are subscribers and if based on gender, the ones who use bikeshare services the most are male. And we get more revenue from subscriber.</a:t>
            </a:r>
            <a:endParaRPr lang="en-ID" sz="1600" dirty="0">
              <a:latin typeface="Nunito" pitchFamily="2" charset="0"/>
              <a:cs typeface="Times New Roman" panose="02020603050405020304" pitchFamily="18" charset="0"/>
            </a:endParaRPr>
          </a:p>
        </p:txBody>
      </p:sp>
      <p:pic>
        <p:nvPicPr>
          <p:cNvPr id="3" name="Picture 2">
            <a:extLst>
              <a:ext uri="{FF2B5EF4-FFF2-40B4-BE49-F238E27FC236}">
                <a16:creationId xmlns:a16="http://schemas.microsoft.com/office/drawing/2014/main" id="{E8CFBBE0-0724-F0E7-1C19-976F76255332}"/>
              </a:ext>
            </a:extLst>
          </p:cNvPr>
          <p:cNvPicPr>
            <a:picLocks noChangeAspect="1"/>
          </p:cNvPicPr>
          <p:nvPr/>
        </p:nvPicPr>
        <p:blipFill>
          <a:blip r:embed="rId2"/>
          <a:stretch>
            <a:fillRect/>
          </a:stretch>
        </p:blipFill>
        <p:spPr>
          <a:xfrm>
            <a:off x="1455576" y="3314206"/>
            <a:ext cx="4646644" cy="3173781"/>
          </a:xfrm>
          <a:prstGeom prst="rect">
            <a:avLst/>
          </a:prstGeom>
        </p:spPr>
      </p:pic>
      <p:pic>
        <p:nvPicPr>
          <p:cNvPr id="7" name="Picture 6">
            <a:extLst>
              <a:ext uri="{FF2B5EF4-FFF2-40B4-BE49-F238E27FC236}">
                <a16:creationId xmlns:a16="http://schemas.microsoft.com/office/drawing/2014/main" id="{F820CD4D-A5B9-0359-BD66-9C017336CAE7}"/>
              </a:ext>
            </a:extLst>
          </p:cNvPr>
          <p:cNvPicPr>
            <a:picLocks noChangeAspect="1"/>
          </p:cNvPicPr>
          <p:nvPr/>
        </p:nvPicPr>
        <p:blipFill>
          <a:blip r:embed="rId3"/>
          <a:stretch>
            <a:fillRect/>
          </a:stretch>
        </p:blipFill>
        <p:spPr>
          <a:xfrm>
            <a:off x="6170504" y="3314205"/>
            <a:ext cx="4691677" cy="3173781"/>
          </a:xfrm>
          <a:prstGeom prst="rect">
            <a:avLst/>
          </a:prstGeom>
        </p:spPr>
      </p:pic>
    </p:spTree>
    <p:extLst>
      <p:ext uri="{BB962C8B-B14F-4D97-AF65-F5344CB8AC3E}">
        <p14:creationId xmlns:p14="http://schemas.microsoft.com/office/powerpoint/2010/main" val="89523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E4D8-B64D-8DC7-ABD6-62B368E3A9D6}"/>
              </a:ext>
            </a:extLst>
          </p:cNvPr>
          <p:cNvSpPr>
            <a:spLocks noGrp="1"/>
          </p:cNvSpPr>
          <p:nvPr>
            <p:ph type="ctrTitle"/>
          </p:nvPr>
        </p:nvSpPr>
        <p:spPr/>
        <p:txBody>
          <a:bodyPr/>
          <a:lstStyle/>
          <a:p>
            <a:r>
              <a:rPr lang="en-ID" dirty="0"/>
              <a:t>THANK YOU</a:t>
            </a:r>
          </a:p>
        </p:txBody>
      </p:sp>
      <p:sp>
        <p:nvSpPr>
          <p:cNvPr id="3" name="Subtitle 2">
            <a:extLst>
              <a:ext uri="{FF2B5EF4-FFF2-40B4-BE49-F238E27FC236}">
                <a16:creationId xmlns:a16="http://schemas.microsoft.com/office/drawing/2014/main" id="{B1FDC8E2-4F5F-E6C5-176D-524CF0F52A6C}"/>
              </a:ext>
            </a:extLst>
          </p:cNvPr>
          <p:cNvSpPr>
            <a:spLocks noGrp="1"/>
          </p:cNvSpPr>
          <p:nvPr>
            <p:ph type="subTitle" idx="1"/>
          </p:nvPr>
        </p:nvSpPr>
        <p:spPr/>
        <p:txBody>
          <a:bodyPr>
            <a:normAutofit/>
          </a:bodyPr>
          <a:lstStyle/>
          <a:p>
            <a:pPr algn="ctr" rtl="0">
              <a:spcBef>
                <a:spcPts val="0"/>
              </a:spcBef>
              <a:spcAft>
                <a:spcPts val="0"/>
              </a:spcAft>
            </a:pPr>
            <a:r>
              <a:rPr lang="en-ID" sz="1600" b="0" i="0" u="none" strike="noStrike" dirty="0">
                <a:solidFill>
                  <a:srgbClr val="AF7B51"/>
                </a:solidFill>
                <a:effectLst/>
                <a:latin typeface="Calibri" panose="020F0502020204030204" pitchFamily="34" charset="0"/>
              </a:rPr>
              <a:t>Dhea Amalia Lutfiani</a:t>
            </a:r>
          </a:p>
          <a:p>
            <a:pPr algn="ctr" rtl="0">
              <a:spcBef>
                <a:spcPts val="0"/>
              </a:spcBef>
              <a:spcAft>
                <a:spcPts val="0"/>
              </a:spcAft>
            </a:pPr>
            <a:r>
              <a:rPr lang="en-ID" b="0" dirty="0">
                <a:effectLst/>
              </a:rPr>
              <a:t>( 7 Feb – 18 Feb )</a:t>
            </a:r>
          </a:p>
          <a:p>
            <a:endParaRPr lang="en-ID" dirty="0"/>
          </a:p>
          <a:p>
            <a:endParaRPr lang="en-ID" dirty="0"/>
          </a:p>
        </p:txBody>
      </p:sp>
    </p:spTree>
    <p:extLst>
      <p:ext uri="{BB962C8B-B14F-4D97-AF65-F5344CB8AC3E}">
        <p14:creationId xmlns:p14="http://schemas.microsoft.com/office/powerpoint/2010/main" val="103374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F7D-A369-4E51-87E4-5C9097E5A3D3}"/>
              </a:ext>
            </a:extLst>
          </p:cNvPr>
          <p:cNvSpPr>
            <a:spLocks noGrp="1"/>
          </p:cNvSpPr>
          <p:nvPr>
            <p:ph type="title"/>
          </p:nvPr>
        </p:nvSpPr>
        <p:spPr>
          <a:xfrm>
            <a:off x="1066800" y="336134"/>
            <a:ext cx="10058400" cy="760078"/>
          </a:xfrm>
        </p:spPr>
        <p:txBody>
          <a:bodyPr>
            <a:normAutofit/>
          </a:bodyPr>
          <a:lstStyle/>
          <a:p>
            <a:pPr rtl="0">
              <a:spcBef>
                <a:spcPts val="0"/>
              </a:spcBef>
              <a:spcAft>
                <a:spcPts val="0"/>
              </a:spcAft>
            </a:pPr>
            <a:r>
              <a:rPr lang="en-ID" sz="3200" b="0" i="0" u="none" strike="noStrike" dirty="0">
                <a:solidFill>
                  <a:schemeClr val="tx1"/>
                </a:solidFill>
                <a:effectLst/>
                <a:latin typeface="Nunito" panose="020B0604020202020204" pitchFamily="2" charset="0"/>
              </a:rPr>
              <a:t>Case Study Instructions</a:t>
            </a:r>
            <a:endParaRPr lang="en-ID" sz="7200" dirty="0">
              <a:solidFill>
                <a:schemeClr val="tx1"/>
              </a:solidFill>
            </a:endParaRPr>
          </a:p>
        </p:txBody>
      </p:sp>
      <p:sp>
        <p:nvSpPr>
          <p:cNvPr id="5" name="TextBox 4">
            <a:extLst>
              <a:ext uri="{FF2B5EF4-FFF2-40B4-BE49-F238E27FC236}">
                <a16:creationId xmlns:a16="http://schemas.microsoft.com/office/drawing/2014/main" id="{13220DE1-6BE0-231C-359F-5C637482A346}"/>
              </a:ext>
            </a:extLst>
          </p:cNvPr>
          <p:cNvSpPr txBox="1"/>
          <p:nvPr/>
        </p:nvSpPr>
        <p:spPr>
          <a:xfrm>
            <a:off x="1066800" y="1894445"/>
            <a:ext cx="4753224" cy="473206"/>
          </a:xfrm>
          <a:prstGeom prst="rect">
            <a:avLst/>
          </a:prstGeom>
          <a:noFill/>
        </p:spPr>
        <p:txBody>
          <a:bodyPr wrap="none" rtlCol="0">
            <a:spAutoFit/>
          </a:bodyPr>
          <a:lstStyle/>
          <a:p>
            <a:pPr>
              <a:lnSpc>
                <a:spcPct val="150000"/>
              </a:lnSpc>
            </a:pPr>
            <a:r>
              <a:rPr lang="en-ID" dirty="0">
                <a:latin typeface="Nunito" pitchFamily="2" charset="0"/>
                <a:cs typeface="Times New Roman" panose="02020603050405020304" pitchFamily="18" charset="0"/>
              </a:rPr>
              <a:t>Table of interest : NYC </a:t>
            </a:r>
            <a:r>
              <a:rPr lang="en-ID" dirty="0" err="1">
                <a:latin typeface="Nunito" pitchFamily="2" charset="0"/>
                <a:cs typeface="Times New Roman" panose="02020603050405020304" pitchFamily="18" charset="0"/>
              </a:rPr>
              <a:t>AirBnB</a:t>
            </a:r>
            <a:r>
              <a:rPr lang="en-ID" dirty="0">
                <a:latin typeface="Nunito" pitchFamily="2" charset="0"/>
                <a:cs typeface="Times New Roman" panose="02020603050405020304" pitchFamily="18" charset="0"/>
              </a:rPr>
              <a:t> Dummy Data</a:t>
            </a:r>
          </a:p>
        </p:txBody>
      </p:sp>
      <p:sp>
        <p:nvSpPr>
          <p:cNvPr id="7" name="TextBox 6">
            <a:extLst>
              <a:ext uri="{FF2B5EF4-FFF2-40B4-BE49-F238E27FC236}">
                <a16:creationId xmlns:a16="http://schemas.microsoft.com/office/drawing/2014/main" id="{7E313841-EC32-924E-25A1-4D2EB6354E9C}"/>
              </a:ext>
            </a:extLst>
          </p:cNvPr>
          <p:cNvSpPr txBox="1"/>
          <p:nvPr/>
        </p:nvSpPr>
        <p:spPr>
          <a:xfrm>
            <a:off x="1066800" y="2649788"/>
            <a:ext cx="9529482" cy="2339102"/>
          </a:xfrm>
          <a:prstGeom prst="rect">
            <a:avLst/>
          </a:prstGeom>
          <a:noFill/>
        </p:spPr>
        <p:txBody>
          <a:bodyPr wrap="square" rtlCol="0">
            <a:spAutoFit/>
          </a:bodyPr>
          <a:lstStyle/>
          <a:p>
            <a:pPr marL="342900" indent="-342900">
              <a:spcAft>
                <a:spcPts val="600"/>
              </a:spcAft>
              <a:buAutoNum type="arabicPeriod"/>
            </a:pPr>
            <a:r>
              <a:rPr lang="en-US" dirty="0">
                <a:latin typeface="Nunito" pitchFamily="2" charset="0"/>
                <a:cs typeface="Times New Roman" panose="02020603050405020304" pitchFamily="18" charset="0"/>
              </a:rPr>
              <a:t>Look at this data and start thinking. List down 3 trends/points that you want to show.</a:t>
            </a:r>
          </a:p>
          <a:p>
            <a:pPr marL="342900" indent="-342900">
              <a:spcAft>
                <a:spcPts val="600"/>
              </a:spcAft>
              <a:buAutoNum type="arabicPeriod"/>
            </a:pPr>
            <a:r>
              <a:rPr lang="en-US" dirty="0">
                <a:latin typeface="Nunito" pitchFamily="2" charset="0"/>
                <a:cs typeface="Times New Roman" panose="02020603050405020304" pitchFamily="18" charset="0"/>
              </a:rPr>
              <a:t>From here, try to explore the data and make changes, filter, and prepare the data that you need.</a:t>
            </a:r>
          </a:p>
          <a:p>
            <a:pPr marL="342900" indent="-342900">
              <a:spcAft>
                <a:spcPts val="600"/>
              </a:spcAft>
              <a:buAutoNum type="arabicPeriod"/>
            </a:pPr>
            <a:r>
              <a:rPr lang="en-US" dirty="0">
                <a:latin typeface="Nunito" pitchFamily="2" charset="0"/>
                <a:cs typeface="Times New Roman" panose="02020603050405020304" pitchFamily="18" charset="0"/>
              </a:rPr>
              <a:t>Create some visualizations or dashboard with the best type of chart you have learned.</a:t>
            </a:r>
          </a:p>
          <a:p>
            <a:pPr>
              <a:spcAft>
                <a:spcPts val="600"/>
              </a:spcAft>
            </a:pPr>
            <a:r>
              <a:rPr lang="en-US" dirty="0">
                <a:latin typeface="Nunito" pitchFamily="2" charset="0"/>
                <a:cs typeface="Times New Roman" panose="02020603050405020304" pitchFamily="18" charset="0"/>
              </a:rPr>
              <a:t>	The easiest is with Google Data Studio or Google Sheets.</a:t>
            </a:r>
          </a:p>
          <a:p>
            <a:pPr marL="342900" indent="-342900">
              <a:spcAft>
                <a:spcPts val="600"/>
              </a:spcAft>
              <a:buAutoNum type="arabicPeriod" startAt="4"/>
            </a:pPr>
            <a:r>
              <a:rPr lang="en-US" dirty="0">
                <a:latin typeface="Nunito" pitchFamily="2" charset="0"/>
                <a:cs typeface="Times New Roman" panose="02020603050405020304" pitchFamily="18" charset="0"/>
              </a:rPr>
              <a:t>Then, make 1-2 slides from the Graphs with the insights you got to present your findings to the stakeholders (read this article from HBR)</a:t>
            </a:r>
            <a:endParaRPr lang="en-ID" dirty="0">
              <a:latin typeface="Nunito"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512411"/>
            <a:ext cx="1297150" cy="369332"/>
          </a:xfrm>
          <a:prstGeom prst="rect">
            <a:avLst/>
          </a:prstGeom>
          <a:noFill/>
        </p:spPr>
        <p:txBody>
          <a:bodyPr wrap="none" rtlCol="0">
            <a:spAutoFit/>
          </a:bodyPr>
          <a:lstStyle/>
          <a:p>
            <a:r>
              <a:rPr lang="en-ID" dirty="0"/>
              <a:t>QUESTION</a:t>
            </a:r>
          </a:p>
        </p:txBody>
      </p:sp>
    </p:spTree>
    <p:extLst>
      <p:ext uri="{BB962C8B-B14F-4D97-AF65-F5344CB8AC3E}">
        <p14:creationId xmlns:p14="http://schemas.microsoft.com/office/powerpoint/2010/main" val="27855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A78116-DCE0-4AAF-8126-46847B70DE1A}"/>
              </a:ext>
            </a:extLst>
          </p:cNvPr>
          <p:cNvSpPr txBox="1"/>
          <p:nvPr/>
        </p:nvSpPr>
        <p:spPr>
          <a:xfrm>
            <a:off x="5400753" y="1711906"/>
            <a:ext cx="6339877"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From this information, it can be seen that:</a:t>
            </a:r>
          </a:p>
          <a:p>
            <a:pPr marL="285750" indent="-285750">
              <a:buFont typeface="Arial" panose="020B0604020202020204" pitchFamily="34" charset="0"/>
              <a:buChar char="•"/>
            </a:pPr>
            <a:r>
              <a:rPr lang="en-US" sz="1600" dirty="0"/>
              <a:t>There are 16 columns and the amount of data varies from 38843 to 48895</a:t>
            </a:r>
          </a:p>
          <a:p>
            <a:r>
              <a:rPr lang="en-US" sz="1600" dirty="0"/>
              <a:t>	&gt; 38843 in the </a:t>
            </a:r>
            <a:r>
              <a:rPr lang="en-US" sz="1600" dirty="0" err="1"/>
              <a:t>last_review</a:t>
            </a:r>
            <a:r>
              <a:rPr lang="en-US" sz="1600" dirty="0"/>
              <a:t> and </a:t>
            </a:r>
            <a:r>
              <a:rPr lang="en-US" sz="1600" dirty="0" err="1"/>
              <a:t>reviews_per_month</a:t>
            </a:r>
            <a:r>
              <a:rPr lang="en-US" sz="1600" dirty="0"/>
              <a:t> columns</a:t>
            </a:r>
          </a:p>
          <a:p>
            <a:r>
              <a:rPr lang="en-US" sz="1600" dirty="0"/>
              <a:t>	&gt; 48874 in the hostname column</a:t>
            </a:r>
          </a:p>
          <a:p>
            <a:r>
              <a:rPr lang="en-US" sz="1600" dirty="0"/>
              <a:t>	&gt; 48879 in name column</a:t>
            </a:r>
          </a:p>
          <a:p>
            <a:pPr marL="285750" indent="-285750">
              <a:buFont typeface="Arial" panose="020B0604020202020204" pitchFamily="34" charset="0"/>
              <a:buChar char="•"/>
            </a:pPr>
            <a:r>
              <a:rPr lang="en-US" sz="1600" dirty="0"/>
              <a:t>In the </a:t>
            </a:r>
            <a:r>
              <a:rPr lang="en-US" sz="1600" dirty="0" err="1"/>
              <a:t>last_review</a:t>
            </a:r>
            <a:r>
              <a:rPr lang="en-US" sz="1600" dirty="0"/>
              <a:t> column the data type is object, whereas in the data table it contains date</a:t>
            </a:r>
            <a:endParaRPr lang="en-ID" sz="1600" dirty="0"/>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852230"/>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Python &amp; Data Cleaning</a:t>
            </a:r>
            <a:endParaRPr lang="en-ID" sz="1400" b="0" dirty="0">
              <a:solidFill>
                <a:schemeClr val="tx1"/>
              </a:solidFill>
              <a:effectLst/>
            </a:endParaRPr>
          </a:p>
        </p:txBody>
      </p:sp>
      <p:sp>
        <p:nvSpPr>
          <p:cNvPr id="8" name="TextBox 7">
            <a:extLst>
              <a:ext uri="{FF2B5EF4-FFF2-40B4-BE49-F238E27FC236}">
                <a16:creationId xmlns:a16="http://schemas.microsoft.com/office/drawing/2014/main" id="{602DA670-7111-F17F-7392-7D46A98C838A}"/>
              </a:ext>
            </a:extLst>
          </p:cNvPr>
          <p:cNvSpPr txBox="1"/>
          <p:nvPr/>
        </p:nvSpPr>
        <p:spPr>
          <a:xfrm>
            <a:off x="1825275" y="1759072"/>
            <a:ext cx="2566728" cy="369332"/>
          </a:xfrm>
          <a:prstGeom prst="rect">
            <a:avLst/>
          </a:prstGeom>
          <a:noFill/>
        </p:spPr>
        <p:txBody>
          <a:bodyPr wrap="none" rtlCol="0">
            <a:spAutoFit/>
          </a:bodyPr>
          <a:lstStyle/>
          <a:p>
            <a:r>
              <a:rPr lang="id-ID" dirty="0"/>
              <a:t>Info</a:t>
            </a:r>
            <a:r>
              <a:rPr lang="en-ID" dirty="0"/>
              <a:t> from the Dataset :</a:t>
            </a:r>
          </a:p>
        </p:txBody>
      </p:sp>
      <p:pic>
        <p:nvPicPr>
          <p:cNvPr id="5" name="Picture 4">
            <a:extLst>
              <a:ext uri="{FF2B5EF4-FFF2-40B4-BE49-F238E27FC236}">
                <a16:creationId xmlns:a16="http://schemas.microsoft.com/office/drawing/2014/main" id="{C77041C5-C543-8487-CAB5-CB67870B9F7F}"/>
              </a:ext>
            </a:extLst>
          </p:cNvPr>
          <p:cNvPicPr>
            <a:picLocks noChangeAspect="1"/>
          </p:cNvPicPr>
          <p:nvPr/>
        </p:nvPicPr>
        <p:blipFill>
          <a:blip r:embed="rId2"/>
          <a:stretch>
            <a:fillRect/>
          </a:stretch>
        </p:blipFill>
        <p:spPr>
          <a:xfrm>
            <a:off x="636719" y="2275168"/>
            <a:ext cx="4421584" cy="3928408"/>
          </a:xfrm>
          <a:prstGeom prst="rect">
            <a:avLst/>
          </a:prstGeom>
        </p:spPr>
      </p:pic>
      <p:sp>
        <p:nvSpPr>
          <p:cNvPr id="11" name="TextBox 10">
            <a:extLst>
              <a:ext uri="{FF2B5EF4-FFF2-40B4-BE49-F238E27FC236}">
                <a16:creationId xmlns:a16="http://schemas.microsoft.com/office/drawing/2014/main" id="{19715E57-74D7-D8F6-BEAA-C435FE8963C0}"/>
              </a:ext>
            </a:extLst>
          </p:cNvPr>
          <p:cNvSpPr txBox="1"/>
          <p:nvPr/>
        </p:nvSpPr>
        <p:spPr>
          <a:xfrm>
            <a:off x="5400752" y="3895252"/>
            <a:ext cx="6339877"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t>Therefore it is necessary to do data cleaning because the data in the name and </a:t>
            </a:r>
            <a:r>
              <a:rPr lang="en-US" sz="1600" dirty="0" err="1"/>
              <a:t>host_name</a:t>
            </a:r>
            <a:r>
              <a:rPr lang="en-US" sz="1600" dirty="0"/>
              <a:t> columns cannot be empty, considering that there can be no </a:t>
            </a:r>
            <a:r>
              <a:rPr lang="en-US" sz="1600" dirty="0" err="1"/>
              <a:t>AirBnB</a:t>
            </a:r>
            <a:r>
              <a:rPr lang="en-US" sz="1600" dirty="0"/>
              <a:t> transactions if there is no name ordering. </a:t>
            </a:r>
          </a:p>
          <a:p>
            <a:pPr marL="285750" indent="-285750">
              <a:buFont typeface="Arial" panose="020B0604020202020204" pitchFamily="34" charset="0"/>
              <a:buChar char="•"/>
            </a:pPr>
            <a:r>
              <a:rPr lang="en-US" sz="1600" dirty="0"/>
              <a:t>While in the </a:t>
            </a:r>
            <a:r>
              <a:rPr lang="en-US" sz="1600" dirty="0" err="1"/>
              <a:t>last_review</a:t>
            </a:r>
            <a:r>
              <a:rPr lang="en-US" sz="1600" dirty="0"/>
              <a:t> and </a:t>
            </a:r>
            <a:r>
              <a:rPr lang="en-US" sz="1600" dirty="0" err="1"/>
              <a:t>reviews_per_month</a:t>
            </a:r>
            <a:r>
              <a:rPr lang="en-US" sz="1600" dirty="0"/>
              <a:t> columns the occurrence of empty data is normal because of the nature of the review that is not mandatory in a transaction</a:t>
            </a:r>
          </a:p>
          <a:p>
            <a:pPr marL="285750" indent="-285750">
              <a:buFont typeface="Arial" panose="020B0604020202020204" pitchFamily="34" charset="0"/>
              <a:buChar char="•"/>
            </a:pPr>
            <a:r>
              <a:rPr lang="en-US" sz="1600" dirty="0"/>
              <a:t>So we have to eliminate data that is empty and the number of data becomes 48874 data.</a:t>
            </a:r>
          </a:p>
        </p:txBody>
      </p:sp>
    </p:spTree>
    <p:extLst>
      <p:ext uri="{BB962C8B-B14F-4D97-AF65-F5344CB8AC3E}">
        <p14:creationId xmlns:p14="http://schemas.microsoft.com/office/powerpoint/2010/main" val="22658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F770AD-A1E2-0CC9-15B2-D1B2E8339B5C}"/>
              </a:ext>
            </a:extLst>
          </p:cNvPr>
          <p:cNvSpPr txBox="1"/>
          <p:nvPr/>
        </p:nvSpPr>
        <p:spPr>
          <a:xfrm>
            <a:off x="1066800" y="864844"/>
            <a:ext cx="4253472" cy="369332"/>
          </a:xfrm>
          <a:prstGeom prst="rect">
            <a:avLst/>
          </a:prstGeom>
          <a:noFill/>
        </p:spPr>
        <p:txBody>
          <a:bodyPr wrap="none" rtlCol="0">
            <a:spAutoFit/>
          </a:bodyPr>
          <a:lstStyle/>
          <a:p>
            <a:r>
              <a:rPr lang="en-ID" dirty="0"/>
              <a:t>Preview the Data before data cleaning:</a:t>
            </a:r>
          </a:p>
        </p:txBody>
      </p:sp>
      <p:sp>
        <p:nvSpPr>
          <p:cNvPr id="16" name="Title 1">
            <a:extLst>
              <a:ext uri="{FF2B5EF4-FFF2-40B4-BE49-F238E27FC236}">
                <a16:creationId xmlns:a16="http://schemas.microsoft.com/office/drawing/2014/main" id="{139E4A0C-517A-6ABC-103D-122D9FFF9810}"/>
              </a:ext>
            </a:extLst>
          </p:cNvPr>
          <p:cNvSpPr txBox="1">
            <a:spLocks/>
          </p:cNvSpPr>
          <p:nvPr/>
        </p:nvSpPr>
        <p:spPr>
          <a:xfrm>
            <a:off x="1066800" y="214143"/>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Python &amp; Data Cleaning</a:t>
            </a:r>
            <a:endParaRPr lang="en-ID" sz="1400" b="0" dirty="0">
              <a:solidFill>
                <a:schemeClr val="tx1"/>
              </a:solidFill>
              <a:effectLst/>
            </a:endParaRPr>
          </a:p>
        </p:txBody>
      </p:sp>
      <p:pic>
        <p:nvPicPr>
          <p:cNvPr id="4" name="Picture 3">
            <a:extLst>
              <a:ext uri="{FF2B5EF4-FFF2-40B4-BE49-F238E27FC236}">
                <a16:creationId xmlns:a16="http://schemas.microsoft.com/office/drawing/2014/main" id="{8D096FE2-C115-A790-F48C-8B4C65B0CAE6}"/>
              </a:ext>
            </a:extLst>
          </p:cNvPr>
          <p:cNvPicPr>
            <a:picLocks noChangeAspect="1"/>
          </p:cNvPicPr>
          <p:nvPr/>
        </p:nvPicPr>
        <p:blipFill>
          <a:blip r:embed="rId2"/>
          <a:stretch>
            <a:fillRect/>
          </a:stretch>
        </p:blipFill>
        <p:spPr>
          <a:xfrm>
            <a:off x="0" y="1624922"/>
            <a:ext cx="12192000" cy="4484414"/>
          </a:xfrm>
          <a:prstGeom prst="rect">
            <a:avLst/>
          </a:prstGeom>
        </p:spPr>
      </p:pic>
    </p:spTree>
    <p:extLst>
      <p:ext uri="{BB962C8B-B14F-4D97-AF65-F5344CB8AC3E}">
        <p14:creationId xmlns:p14="http://schemas.microsoft.com/office/powerpoint/2010/main" val="297065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20DE1-6BE0-231C-359F-5C637482A346}"/>
              </a:ext>
            </a:extLst>
          </p:cNvPr>
          <p:cNvSpPr txBox="1"/>
          <p:nvPr/>
        </p:nvSpPr>
        <p:spPr>
          <a:xfrm>
            <a:off x="1066800" y="1525112"/>
            <a:ext cx="8830235" cy="646331"/>
          </a:xfrm>
          <a:prstGeom prst="rect">
            <a:avLst/>
          </a:prstGeom>
          <a:noFill/>
        </p:spPr>
        <p:txBody>
          <a:bodyPr wrap="square" rtlCol="0">
            <a:spAutoFit/>
          </a:bodyPr>
          <a:lstStyle/>
          <a:p>
            <a:r>
              <a:rPr lang="en-ID" dirty="0">
                <a:latin typeface="Nunito" pitchFamily="2" charset="0"/>
                <a:cs typeface="Times New Roman" panose="02020603050405020304" pitchFamily="18" charset="0"/>
              </a:rPr>
              <a:t>Messy data is a common problem you’d likely face when you have data from sources like spreadsheets. It is important to clean your data before doing any analysis.</a:t>
            </a:r>
          </a:p>
        </p:txBody>
      </p:sp>
      <p:sp>
        <p:nvSpPr>
          <p:cNvPr id="7" name="TextBox 6">
            <a:extLst>
              <a:ext uri="{FF2B5EF4-FFF2-40B4-BE49-F238E27FC236}">
                <a16:creationId xmlns:a16="http://schemas.microsoft.com/office/drawing/2014/main" id="{7E313841-EC32-924E-25A1-4D2EB6354E9C}"/>
              </a:ext>
            </a:extLst>
          </p:cNvPr>
          <p:cNvSpPr txBox="1"/>
          <p:nvPr/>
        </p:nvSpPr>
        <p:spPr>
          <a:xfrm>
            <a:off x="1066800" y="2465122"/>
            <a:ext cx="3859763" cy="2550698"/>
          </a:xfrm>
          <a:prstGeom prst="rect">
            <a:avLst/>
          </a:prstGeom>
          <a:noFill/>
        </p:spPr>
        <p:txBody>
          <a:bodyPr wrap="square" rtlCol="0">
            <a:spAutoFit/>
          </a:bodyPr>
          <a:lstStyle/>
          <a:p>
            <a:pPr>
              <a:lnSpc>
                <a:spcPct val="150000"/>
              </a:lnSpc>
            </a:pPr>
            <a:r>
              <a:rPr lang="en-US" dirty="0">
                <a:latin typeface="Nunito" pitchFamily="2" charset="0"/>
                <a:cs typeface="Times New Roman" panose="02020603050405020304" pitchFamily="18" charset="0"/>
              </a:rPr>
              <a:t>Things to do in data cleaning :</a:t>
            </a:r>
          </a:p>
          <a:p>
            <a:pPr marL="342900" indent="-342900">
              <a:lnSpc>
                <a:spcPct val="150000"/>
              </a:lnSpc>
              <a:buAutoNum type="arabicPeriod"/>
            </a:pPr>
            <a:r>
              <a:rPr lang="id-ID" dirty="0">
                <a:latin typeface="Nunito" pitchFamily="2" charset="0"/>
                <a:cs typeface="Times New Roman" panose="02020603050405020304" pitchFamily="18" charset="0"/>
              </a:rPr>
              <a:t>Change data type</a:t>
            </a:r>
          </a:p>
          <a:p>
            <a:pPr marL="342900" indent="-342900">
              <a:lnSpc>
                <a:spcPct val="150000"/>
              </a:lnSpc>
              <a:buAutoNum type="arabicPeriod"/>
            </a:pPr>
            <a:r>
              <a:rPr lang="id-ID" dirty="0">
                <a:latin typeface="Nunito" pitchFamily="2" charset="0"/>
                <a:cs typeface="Times New Roman" panose="02020603050405020304" pitchFamily="18" charset="0"/>
              </a:rPr>
              <a:t>Remove duplicated data</a:t>
            </a:r>
          </a:p>
          <a:p>
            <a:pPr marL="342900" indent="-342900">
              <a:lnSpc>
                <a:spcPct val="150000"/>
              </a:lnSpc>
              <a:buAutoNum type="arabicPeriod"/>
            </a:pPr>
            <a:r>
              <a:rPr lang="id-ID" dirty="0">
                <a:latin typeface="Nunito" pitchFamily="2" charset="0"/>
                <a:cs typeface="Times New Roman" panose="02020603050405020304" pitchFamily="18" charset="0"/>
              </a:rPr>
              <a:t>Remove empty data</a:t>
            </a:r>
          </a:p>
          <a:p>
            <a:pPr marL="342900" indent="-342900">
              <a:lnSpc>
                <a:spcPct val="150000"/>
              </a:lnSpc>
              <a:buAutoNum type="arabicPeriod"/>
            </a:pPr>
            <a:r>
              <a:rPr lang="id-ID" dirty="0">
                <a:latin typeface="Nunito" pitchFamily="2" charset="0"/>
                <a:cs typeface="Times New Roman" panose="02020603050405020304" pitchFamily="18" charset="0"/>
              </a:rPr>
              <a:t>Remove outliers</a:t>
            </a:r>
          </a:p>
          <a:p>
            <a:pPr marL="342900" indent="-342900">
              <a:lnSpc>
                <a:spcPct val="150000"/>
              </a:lnSpc>
              <a:buAutoNum type="arabicPeriod"/>
            </a:pPr>
            <a:r>
              <a:rPr lang="id-ID" dirty="0">
                <a:latin typeface="Nunito" pitchFamily="2" charset="0"/>
                <a:cs typeface="Times New Roman" panose="02020603050405020304" pitchFamily="18" charset="0"/>
              </a:rPr>
              <a:t>Remove unnecessary data</a:t>
            </a:r>
            <a:endParaRPr lang="en-ID" dirty="0">
              <a:latin typeface="Nunito"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140901"/>
            <a:ext cx="1773306" cy="369332"/>
          </a:xfrm>
          <a:prstGeom prst="rect">
            <a:avLst/>
          </a:prstGeom>
          <a:noFill/>
        </p:spPr>
        <p:txBody>
          <a:bodyPr wrap="none" rtlCol="0">
            <a:spAutoFit/>
          </a:bodyPr>
          <a:lstStyle/>
          <a:p>
            <a:r>
              <a:rPr lang="en-ID" dirty="0"/>
              <a:t>DATA CLEANING</a:t>
            </a:r>
          </a:p>
        </p:txBody>
      </p:sp>
      <p:sp>
        <p:nvSpPr>
          <p:cNvPr id="8" name="TextBox 7">
            <a:extLst>
              <a:ext uri="{FF2B5EF4-FFF2-40B4-BE49-F238E27FC236}">
                <a16:creationId xmlns:a16="http://schemas.microsoft.com/office/drawing/2014/main" id="{7182274E-8BB6-ACE2-F144-783A2DD7FD25}"/>
              </a:ext>
            </a:extLst>
          </p:cNvPr>
          <p:cNvSpPr txBox="1"/>
          <p:nvPr/>
        </p:nvSpPr>
        <p:spPr>
          <a:xfrm>
            <a:off x="1066800" y="5309499"/>
            <a:ext cx="4198775" cy="338554"/>
          </a:xfrm>
          <a:prstGeom prst="rect">
            <a:avLst/>
          </a:prstGeom>
          <a:noFill/>
        </p:spPr>
        <p:txBody>
          <a:bodyPr wrap="square" rtlCol="0">
            <a:spAutoFit/>
          </a:bodyPr>
          <a:lstStyle/>
          <a:p>
            <a:r>
              <a:rPr lang="id-ID" sz="1600" dirty="0">
                <a:latin typeface="Nunito" pitchFamily="2" charset="0"/>
                <a:cs typeface="Times New Roman" panose="02020603050405020304" pitchFamily="18" charset="0"/>
              </a:rPr>
              <a:t>Cleaning Data</a:t>
            </a:r>
            <a:r>
              <a:rPr lang="en-US" sz="1600" dirty="0">
                <a:latin typeface="Nunito" pitchFamily="2" charset="0"/>
                <a:cs typeface="Times New Roman" panose="02020603050405020304" pitchFamily="18" charset="0"/>
              </a:rPr>
              <a:t> : </a:t>
            </a:r>
            <a:r>
              <a:rPr lang="id-ID" sz="1600" dirty="0">
                <a:latin typeface="Nunito" pitchFamily="2" charset="0"/>
                <a:cs typeface="Times New Roman" panose="02020603050405020304" pitchFamily="18" charset="0"/>
              </a:rPr>
              <a:t>Python (Google Collab)</a:t>
            </a:r>
            <a:endParaRPr lang="en-ID" sz="1600" dirty="0">
              <a:latin typeface="Nunito"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B7492991-B281-2A52-F714-C22A588B9307}"/>
              </a:ext>
            </a:extLst>
          </p:cNvPr>
          <p:cNvSpPr txBox="1"/>
          <p:nvPr/>
        </p:nvSpPr>
        <p:spPr>
          <a:xfrm>
            <a:off x="5265575" y="2644170"/>
            <a:ext cx="5072376" cy="1569660"/>
          </a:xfrm>
          <a:prstGeom prst="rect">
            <a:avLst/>
          </a:prstGeom>
          <a:noFill/>
        </p:spPr>
        <p:txBody>
          <a:bodyPr wrap="square" rtlCol="0">
            <a:spAutoFit/>
          </a:bodyPr>
          <a:lstStyle/>
          <a:p>
            <a:r>
              <a:rPr lang="en-US" sz="1600" dirty="0">
                <a:latin typeface="Nunito" pitchFamily="2" charset="0"/>
                <a:cs typeface="Times New Roman" panose="02020603050405020304" pitchFamily="18" charset="0"/>
              </a:rPr>
              <a:t>Things to do in data cleaning :</a:t>
            </a:r>
          </a:p>
          <a:p>
            <a:pPr marL="342900" indent="-342900">
              <a:buAutoNum type="arabicPeriod"/>
            </a:pPr>
            <a:r>
              <a:rPr lang="en-US" sz="1600" dirty="0" err="1">
                <a:latin typeface="Nunito" pitchFamily="2" charset="0"/>
                <a:cs typeface="Times New Roman" panose="02020603050405020304" pitchFamily="18" charset="0"/>
              </a:rPr>
              <a:t>Menyesuaikan</a:t>
            </a:r>
            <a:r>
              <a:rPr lang="en-US" sz="1600" dirty="0">
                <a:latin typeface="Nunito" pitchFamily="2" charset="0"/>
                <a:cs typeface="Times New Roman" panose="02020603050405020304" pitchFamily="18" charset="0"/>
              </a:rPr>
              <a:t> </a:t>
            </a:r>
            <a:r>
              <a:rPr lang="en-US" sz="1600" dirty="0" err="1">
                <a:latin typeface="Nunito" pitchFamily="2" charset="0"/>
                <a:cs typeface="Times New Roman" panose="02020603050405020304" pitchFamily="18" charset="0"/>
              </a:rPr>
              <a:t>tipe</a:t>
            </a:r>
            <a:r>
              <a:rPr lang="en-US" sz="1600" dirty="0">
                <a:latin typeface="Nunito" pitchFamily="2" charset="0"/>
                <a:cs typeface="Times New Roman" panose="02020603050405020304" pitchFamily="18" charset="0"/>
              </a:rPr>
              <a:t> data per-</a:t>
            </a:r>
            <a:r>
              <a:rPr lang="en-US" sz="1600" dirty="0" err="1">
                <a:latin typeface="Nunito" pitchFamily="2" charset="0"/>
                <a:cs typeface="Times New Roman" panose="02020603050405020304" pitchFamily="18" charset="0"/>
              </a:rPr>
              <a:t>kolom</a:t>
            </a:r>
            <a:endParaRPr lang="en-US" sz="1600" dirty="0">
              <a:latin typeface="Nunito" pitchFamily="2" charset="0"/>
              <a:cs typeface="Times New Roman" panose="02020603050405020304" pitchFamily="18" charset="0"/>
            </a:endParaRPr>
          </a:p>
          <a:p>
            <a:pPr marL="342900" indent="-342900">
              <a:buAutoNum type="arabicPeriod"/>
            </a:pPr>
            <a:r>
              <a:rPr lang="en-ID" sz="1600" dirty="0" err="1">
                <a:latin typeface="Nunito" pitchFamily="2" charset="0"/>
                <a:cs typeface="Times New Roman" panose="02020603050405020304" pitchFamily="18" charset="0"/>
              </a:rPr>
              <a:t>Menghilangkan</a:t>
            </a:r>
            <a:r>
              <a:rPr lang="en-ID" sz="1600" dirty="0">
                <a:latin typeface="Nunito" pitchFamily="2" charset="0"/>
                <a:cs typeface="Times New Roman" panose="02020603050405020304" pitchFamily="18" charset="0"/>
              </a:rPr>
              <a:t> </a:t>
            </a:r>
            <a:r>
              <a:rPr lang="en-ID" sz="1600" dirty="0" err="1">
                <a:latin typeface="Nunito" pitchFamily="2" charset="0"/>
                <a:cs typeface="Times New Roman" panose="02020603050405020304" pitchFamily="18" charset="0"/>
              </a:rPr>
              <a:t>nilai</a:t>
            </a:r>
            <a:r>
              <a:rPr lang="en-ID" sz="1600" dirty="0">
                <a:latin typeface="Nunito" pitchFamily="2" charset="0"/>
                <a:cs typeface="Times New Roman" panose="02020603050405020304" pitchFamily="18" charset="0"/>
              </a:rPr>
              <a:t> </a:t>
            </a:r>
            <a:r>
              <a:rPr lang="en-ID" sz="1600" dirty="0" err="1">
                <a:latin typeface="Nunito" pitchFamily="2" charset="0"/>
                <a:cs typeface="Times New Roman" panose="02020603050405020304" pitchFamily="18" charset="0"/>
              </a:rPr>
              <a:t>kosong</a:t>
            </a:r>
            <a:endParaRPr lang="en-ID" sz="1600" dirty="0">
              <a:latin typeface="Nunito" pitchFamily="2" charset="0"/>
              <a:cs typeface="Times New Roman" panose="02020603050405020304" pitchFamily="18" charset="0"/>
            </a:endParaRPr>
          </a:p>
          <a:p>
            <a:pPr marL="342900" indent="-342900">
              <a:buAutoNum type="arabicPeriod"/>
            </a:pPr>
            <a:r>
              <a:rPr lang="en-ID" sz="1600" dirty="0" err="1">
                <a:latin typeface="Nunito" pitchFamily="2" charset="0"/>
                <a:cs typeface="Times New Roman" panose="02020603050405020304" pitchFamily="18" charset="0"/>
              </a:rPr>
              <a:t>Menghilangkan</a:t>
            </a:r>
            <a:r>
              <a:rPr lang="en-ID" sz="1600" dirty="0">
                <a:latin typeface="Nunito" pitchFamily="2" charset="0"/>
                <a:cs typeface="Times New Roman" panose="02020603050405020304" pitchFamily="18" charset="0"/>
              </a:rPr>
              <a:t> outliers</a:t>
            </a:r>
          </a:p>
          <a:p>
            <a:pPr marL="342900" indent="-342900">
              <a:buAutoNum type="arabicPeriod"/>
            </a:pPr>
            <a:r>
              <a:rPr lang="en-ID" sz="1600" dirty="0">
                <a:latin typeface="Nunito" pitchFamily="2" charset="0"/>
                <a:cs typeface="Times New Roman" panose="02020603050405020304" pitchFamily="18" charset="0"/>
              </a:rPr>
              <a:t>Cek </a:t>
            </a:r>
            <a:r>
              <a:rPr lang="en-ID" sz="1600" dirty="0" err="1">
                <a:latin typeface="Nunito" pitchFamily="2" charset="0"/>
                <a:cs typeface="Times New Roman" panose="02020603050405020304" pitchFamily="18" charset="0"/>
              </a:rPr>
              <a:t>lagi</a:t>
            </a:r>
            <a:r>
              <a:rPr lang="en-ID" sz="1600" dirty="0">
                <a:latin typeface="Nunito" pitchFamily="2" charset="0"/>
                <a:cs typeface="Times New Roman" panose="02020603050405020304" pitchFamily="18" charset="0"/>
              </a:rPr>
              <a:t> </a:t>
            </a:r>
            <a:r>
              <a:rPr lang="en-ID" sz="1600" dirty="0" err="1">
                <a:latin typeface="Nunito" pitchFamily="2" charset="0"/>
                <a:cs typeface="Times New Roman" panose="02020603050405020304" pitchFamily="18" charset="0"/>
              </a:rPr>
              <a:t>dalam</a:t>
            </a:r>
            <a:r>
              <a:rPr lang="en-ID" sz="1600" dirty="0">
                <a:latin typeface="Nunito" pitchFamily="2" charset="0"/>
                <a:cs typeface="Times New Roman" panose="02020603050405020304" pitchFamily="18" charset="0"/>
              </a:rPr>
              <a:t> </a:t>
            </a:r>
            <a:r>
              <a:rPr lang="en-ID" sz="1600" dirty="0" err="1">
                <a:latin typeface="Nunito" pitchFamily="2" charset="0"/>
                <a:cs typeface="Times New Roman" panose="02020603050405020304" pitchFamily="18" charset="0"/>
              </a:rPr>
              <a:t>perjalanan</a:t>
            </a:r>
            <a:r>
              <a:rPr lang="en-ID" sz="1600" dirty="0">
                <a:latin typeface="Nunito" pitchFamily="2" charset="0"/>
                <a:cs typeface="Times New Roman" panose="02020603050405020304" pitchFamily="18" charset="0"/>
              </a:rPr>
              <a:t> (</a:t>
            </a:r>
            <a:r>
              <a:rPr lang="en-ID" sz="1600" dirty="0" err="1">
                <a:latin typeface="Nunito" pitchFamily="2" charset="0"/>
                <a:cs typeface="Times New Roman" panose="02020603050405020304" pitchFamily="18" charset="0"/>
              </a:rPr>
              <a:t>selama</a:t>
            </a:r>
            <a:r>
              <a:rPr lang="en-ID" sz="1600" dirty="0">
                <a:latin typeface="Nunito" pitchFamily="2" charset="0"/>
                <a:cs typeface="Times New Roman" panose="02020603050405020304" pitchFamily="18" charset="0"/>
              </a:rPr>
              <a:t> step by step) cleaning data</a:t>
            </a:r>
          </a:p>
        </p:txBody>
      </p:sp>
      <p:sp>
        <p:nvSpPr>
          <p:cNvPr id="11" name="Title 1">
            <a:extLst>
              <a:ext uri="{FF2B5EF4-FFF2-40B4-BE49-F238E27FC236}">
                <a16:creationId xmlns:a16="http://schemas.microsoft.com/office/drawing/2014/main" id="{3A52B350-8F6E-C46E-0803-D1A80E7B4196}"/>
              </a:ext>
            </a:extLst>
          </p:cNvPr>
          <p:cNvSpPr txBox="1">
            <a:spLocks/>
          </p:cNvSpPr>
          <p:nvPr/>
        </p:nvSpPr>
        <p:spPr>
          <a:xfrm>
            <a:off x="1066800" y="214143"/>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Python &amp; Data Cleaning</a:t>
            </a:r>
            <a:endParaRPr lang="en-ID" sz="1400" b="0" dirty="0">
              <a:solidFill>
                <a:schemeClr val="tx1"/>
              </a:solidFill>
              <a:effectLst/>
            </a:endParaRPr>
          </a:p>
        </p:txBody>
      </p:sp>
    </p:spTree>
    <p:extLst>
      <p:ext uri="{BB962C8B-B14F-4D97-AF65-F5344CB8AC3E}">
        <p14:creationId xmlns:p14="http://schemas.microsoft.com/office/powerpoint/2010/main" val="118091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20DE1-6BE0-231C-359F-5C637482A346}"/>
              </a:ext>
            </a:extLst>
          </p:cNvPr>
          <p:cNvSpPr txBox="1"/>
          <p:nvPr/>
        </p:nvSpPr>
        <p:spPr>
          <a:xfrm>
            <a:off x="1066800" y="1488839"/>
            <a:ext cx="8830235" cy="646331"/>
          </a:xfrm>
          <a:prstGeom prst="rect">
            <a:avLst/>
          </a:prstGeom>
          <a:noFill/>
        </p:spPr>
        <p:txBody>
          <a:bodyPr wrap="square" rtlCol="0">
            <a:spAutoFit/>
          </a:bodyPr>
          <a:lstStyle/>
          <a:p>
            <a:r>
              <a:rPr lang="en-ID" dirty="0">
                <a:latin typeface="Nunito" pitchFamily="2" charset="0"/>
                <a:cs typeface="Times New Roman" panose="02020603050405020304" pitchFamily="18" charset="0"/>
              </a:rPr>
              <a:t>Messy data is a common problem you’d likely face when you have data from sources like spreadsheets. It is important to clean your data before doing any analysis.</a:t>
            </a:r>
          </a:p>
        </p:txBody>
      </p:sp>
      <p:sp>
        <p:nvSpPr>
          <p:cNvPr id="7" name="TextBox 6">
            <a:extLst>
              <a:ext uri="{FF2B5EF4-FFF2-40B4-BE49-F238E27FC236}">
                <a16:creationId xmlns:a16="http://schemas.microsoft.com/office/drawing/2014/main" id="{7E313841-EC32-924E-25A1-4D2EB6354E9C}"/>
              </a:ext>
            </a:extLst>
          </p:cNvPr>
          <p:cNvSpPr txBox="1"/>
          <p:nvPr/>
        </p:nvSpPr>
        <p:spPr>
          <a:xfrm>
            <a:off x="1066800" y="2649788"/>
            <a:ext cx="9187543" cy="2446824"/>
          </a:xfrm>
          <a:prstGeom prst="rect">
            <a:avLst/>
          </a:prstGeom>
          <a:noFill/>
        </p:spPr>
        <p:txBody>
          <a:bodyPr wrap="square" rtlCol="0">
            <a:spAutoFit/>
          </a:bodyPr>
          <a:lstStyle/>
          <a:p>
            <a:pPr>
              <a:spcAft>
                <a:spcPts val="600"/>
              </a:spcAft>
            </a:pPr>
            <a:r>
              <a:rPr lang="en-US" sz="1600" dirty="0">
                <a:latin typeface="Nunito" pitchFamily="2" charset="0"/>
                <a:cs typeface="Times New Roman" panose="02020603050405020304" pitchFamily="18" charset="0"/>
              </a:rPr>
              <a:t>Things to do in data cleaning :</a:t>
            </a:r>
          </a:p>
          <a:p>
            <a:pPr marL="342900" indent="-342900">
              <a:spcAft>
                <a:spcPts val="600"/>
              </a:spcAft>
              <a:buAutoNum type="arabicPeriod"/>
            </a:pPr>
            <a:r>
              <a:rPr lang="id-ID" sz="1600" dirty="0">
                <a:latin typeface="Nunito" pitchFamily="2" charset="0"/>
                <a:cs typeface="Times New Roman" panose="02020603050405020304" pitchFamily="18" charset="0"/>
              </a:rPr>
              <a:t>Change data type</a:t>
            </a:r>
            <a:r>
              <a:rPr lang="en-US" sz="1600" dirty="0">
                <a:latin typeface="Nunito" pitchFamily="2" charset="0"/>
                <a:cs typeface="Times New Roman" panose="02020603050405020304" pitchFamily="18" charset="0"/>
              </a:rPr>
              <a:t> : </a:t>
            </a:r>
            <a:r>
              <a:rPr lang="en-US" sz="1600" dirty="0" err="1">
                <a:latin typeface="Nunito" pitchFamily="2" charset="0"/>
                <a:cs typeface="Times New Roman" panose="02020603050405020304" pitchFamily="18" charset="0"/>
              </a:rPr>
              <a:t>last_review</a:t>
            </a:r>
            <a:r>
              <a:rPr lang="en-US" sz="1600" dirty="0">
                <a:latin typeface="Nunito" pitchFamily="2" charset="0"/>
                <a:cs typeface="Times New Roman" panose="02020603050405020304" pitchFamily="18" charset="0"/>
              </a:rPr>
              <a:t> column become datetime, latitude and longitude </a:t>
            </a:r>
            <a:r>
              <a:rPr lang="en-US" sz="1600" dirty="0" err="1">
                <a:latin typeface="Nunito" pitchFamily="2" charset="0"/>
                <a:cs typeface="Times New Roman" panose="02020603050405020304" pitchFamily="18" charset="0"/>
              </a:rPr>
              <a:t>colume</a:t>
            </a:r>
            <a:r>
              <a:rPr lang="en-US" sz="1600" dirty="0">
                <a:latin typeface="Nunito" pitchFamily="2" charset="0"/>
                <a:cs typeface="Times New Roman" panose="02020603050405020304" pitchFamily="18" charset="0"/>
              </a:rPr>
              <a:t> become objects</a:t>
            </a:r>
            <a:endParaRPr lang="id-ID" sz="1600" dirty="0">
              <a:latin typeface="Nunito" pitchFamily="2" charset="0"/>
              <a:cs typeface="Times New Roman" panose="02020603050405020304" pitchFamily="18" charset="0"/>
            </a:endParaRPr>
          </a:p>
          <a:p>
            <a:pPr marL="342900" indent="-342900">
              <a:spcAft>
                <a:spcPts val="600"/>
              </a:spcAft>
              <a:buAutoNum type="arabicPeriod"/>
            </a:pPr>
            <a:r>
              <a:rPr lang="id-ID" sz="1600" dirty="0">
                <a:latin typeface="Nunito" pitchFamily="2" charset="0"/>
                <a:cs typeface="Times New Roman" panose="02020603050405020304" pitchFamily="18" charset="0"/>
              </a:rPr>
              <a:t>Remove duplicated data</a:t>
            </a:r>
          </a:p>
          <a:p>
            <a:pPr marL="342900" indent="-342900">
              <a:spcAft>
                <a:spcPts val="600"/>
              </a:spcAft>
              <a:buAutoNum type="arabicPeriod"/>
            </a:pPr>
            <a:r>
              <a:rPr lang="id-ID" sz="1600" dirty="0">
                <a:latin typeface="Nunito" pitchFamily="2" charset="0"/>
                <a:cs typeface="Times New Roman" panose="02020603050405020304" pitchFamily="18" charset="0"/>
              </a:rPr>
              <a:t>Remove empty data</a:t>
            </a:r>
            <a:r>
              <a:rPr lang="en-US" sz="1600" dirty="0">
                <a:latin typeface="Nunito" pitchFamily="2" charset="0"/>
                <a:cs typeface="Times New Roman" panose="02020603050405020304" pitchFamily="18" charset="0"/>
              </a:rPr>
              <a:t> : Delete null data so the number of data becomes 48858</a:t>
            </a:r>
            <a:endParaRPr lang="id-ID" sz="1600" dirty="0">
              <a:latin typeface="Nunito" pitchFamily="2" charset="0"/>
              <a:cs typeface="Times New Roman" panose="02020603050405020304" pitchFamily="18" charset="0"/>
            </a:endParaRPr>
          </a:p>
          <a:p>
            <a:pPr marL="342900" indent="-342900">
              <a:spcAft>
                <a:spcPts val="600"/>
              </a:spcAft>
              <a:buAutoNum type="arabicPeriod"/>
            </a:pPr>
            <a:r>
              <a:rPr lang="id-ID" sz="1600" dirty="0">
                <a:latin typeface="Nunito" pitchFamily="2" charset="0"/>
                <a:cs typeface="Times New Roman" panose="02020603050405020304" pitchFamily="18" charset="0"/>
              </a:rPr>
              <a:t>Remove outliers</a:t>
            </a:r>
            <a:r>
              <a:rPr lang="en-US" sz="1600" dirty="0">
                <a:latin typeface="Nunito" pitchFamily="2" charset="0"/>
                <a:cs typeface="Times New Roman" panose="02020603050405020304" pitchFamily="18" charset="0"/>
              </a:rPr>
              <a:t> : Delete data that has a value that exceeds the upper and lower limits (data outliers) in the 'price' column, so that the total data becomes 45882</a:t>
            </a:r>
            <a:endParaRPr lang="id-ID" sz="1600" dirty="0">
              <a:latin typeface="Nunito" pitchFamily="2" charset="0"/>
              <a:cs typeface="Times New Roman" panose="02020603050405020304" pitchFamily="18" charset="0"/>
            </a:endParaRPr>
          </a:p>
          <a:p>
            <a:pPr marL="342900" indent="-342900">
              <a:spcAft>
                <a:spcPts val="600"/>
              </a:spcAft>
              <a:buAutoNum type="arabicPeriod"/>
            </a:pPr>
            <a:r>
              <a:rPr lang="id-ID" sz="1600" dirty="0">
                <a:latin typeface="Nunito" pitchFamily="2" charset="0"/>
                <a:cs typeface="Times New Roman" panose="02020603050405020304" pitchFamily="18" charset="0"/>
              </a:rPr>
              <a:t>Remove unnecessary data</a:t>
            </a:r>
            <a:endParaRPr lang="en-ID" sz="1600" dirty="0">
              <a:latin typeface="Nunito" pitchFamily="2" charset="0"/>
              <a:cs typeface="Times New Roman" panose="02020603050405020304" pitchFamily="18" charset="0"/>
            </a:endParaRPr>
          </a:p>
        </p:txBody>
      </p:sp>
      <p:sp>
        <p:nvSpPr>
          <p:cNvPr id="6" name="TextBox 5">
            <a:extLst>
              <a:ext uri="{FF2B5EF4-FFF2-40B4-BE49-F238E27FC236}">
                <a16:creationId xmlns:a16="http://schemas.microsoft.com/office/drawing/2014/main" id="{1B8C254F-3F1B-30DE-1A2C-88366804F468}"/>
              </a:ext>
            </a:extLst>
          </p:cNvPr>
          <p:cNvSpPr txBox="1"/>
          <p:nvPr/>
        </p:nvSpPr>
        <p:spPr>
          <a:xfrm>
            <a:off x="1066800" y="1083234"/>
            <a:ext cx="1773306" cy="369332"/>
          </a:xfrm>
          <a:prstGeom prst="rect">
            <a:avLst/>
          </a:prstGeom>
          <a:noFill/>
        </p:spPr>
        <p:txBody>
          <a:bodyPr wrap="none" rtlCol="0">
            <a:spAutoFit/>
          </a:bodyPr>
          <a:lstStyle/>
          <a:p>
            <a:r>
              <a:rPr lang="en-ID" dirty="0"/>
              <a:t>DATA CLEANING</a:t>
            </a:r>
          </a:p>
        </p:txBody>
      </p:sp>
      <p:sp>
        <p:nvSpPr>
          <p:cNvPr id="12" name="Title 1">
            <a:extLst>
              <a:ext uri="{FF2B5EF4-FFF2-40B4-BE49-F238E27FC236}">
                <a16:creationId xmlns:a16="http://schemas.microsoft.com/office/drawing/2014/main" id="{95D39378-6BBC-F968-7909-076B9356C6B7}"/>
              </a:ext>
            </a:extLst>
          </p:cNvPr>
          <p:cNvSpPr txBox="1">
            <a:spLocks/>
          </p:cNvSpPr>
          <p:nvPr/>
        </p:nvSpPr>
        <p:spPr>
          <a:xfrm>
            <a:off x="1066800" y="214143"/>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Python &amp; Data Cleaning</a:t>
            </a:r>
            <a:endParaRPr lang="en-ID" sz="1400" b="0" dirty="0">
              <a:solidFill>
                <a:schemeClr val="tx1"/>
              </a:solidFill>
              <a:effectLst/>
            </a:endParaRPr>
          </a:p>
        </p:txBody>
      </p:sp>
    </p:spTree>
    <p:extLst>
      <p:ext uri="{BB962C8B-B14F-4D97-AF65-F5344CB8AC3E}">
        <p14:creationId xmlns:p14="http://schemas.microsoft.com/office/powerpoint/2010/main" val="104587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619452-4E53-9546-DF77-DAE8EE221893}"/>
              </a:ext>
            </a:extLst>
          </p:cNvPr>
          <p:cNvPicPr>
            <a:picLocks noChangeAspect="1"/>
          </p:cNvPicPr>
          <p:nvPr/>
        </p:nvPicPr>
        <p:blipFill>
          <a:blip r:embed="rId2"/>
          <a:stretch>
            <a:fillRect/>
          </a:stretch>
        </p:blipFill>
        <p:spPr>
          <a:xfrm>
            <a:off x="0" y="1624922"/>
            <a:ext cx="12192000" cy="4290660"/>
          </a:xfrm>
          <a:prstGeom prst="rect">
            <a:avLst/>
          </a:prstGeom>
        </p:spPr>
      </p:pic>
      <p:sp>
        <p:nvSpPr>
          <p:cNvPr id="10" name="Title 1">
            <a:extLst>
              <a:ext uri="{FF2B5EF4-FFF2-40B4-BE49-F238E27FC236}">
                <a16:creationId xmlns:a16="http://schemas.microsoft.com/office/drawing/2014/main" id="{A0A8C123-015E-ADBA-C349-75728EC85861}"/>
              </a:ext>
            </a:extLst>
          </p:cNvPr>
          <p:cNvSpPr txBox="1">
            <a:spLocks/>
          </p:cNvSpPr>
          <p:nvPr/>
        </p:nvSpPr>
        <p:spPr>
          <a:xfrm>
            <a:off x="1066800" y="214143"/>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Python &amp; Data Cleaning</a:t>
            </a:r>
            <a:endParaRPr lang="en-ID" sz="1400" b="0" dirty="0">
              <a:solidFill>
                <a:schemeClr val="tx1"/>
              </a:solidFill>
              <a:effectLst/>
            </a:endParaRPr>
          </a:p>
        </p:txBody>
      </p:sp>
      <p:sp>
        <p:nvSpPr>
          <p:cNvPr id="11" name="TextBox 10">
            <a:extLst>
              <a:ext uri="{FF2B5EF4-FFF2-40B4-BE49-F238E27FC236}">
                <a16:creationId xmlns:a16="http://schemas.microsoft.com/office/drawing/2014/main" id="{6F045EC0-668C-0572-04AC-D4A2E6D40ECE}"/>
              </a:ext>
            </a:extLst>
          </p:cNvPr>
          <p:cNvSpPr txBox="1"/>
          <p:nvPr/>
        </p:nvSpPr>
        <p:spPr>
          <a:xfrm>
            <a:off x="1066800" y="864844"/>
            <a:ext cx="4088363" cy="369332"/>
          </a:xfrm>
          <a:prstGeom prst="rect">
            <a:avLst/>
          </a:prstGeom>
          <a:noFill/>
        </p:spPr>
        <p:txBody>
          <a:bodyPr wrap="none" rtlCol="0">
            <a:spAutoFit/>
          </a:bodyPr>
          <a:lstStyle/>
          <a:p>
            <a:r>
              <a:rPr lang="en-ID" dirty="0"/>
              <a:t>Preview the Data after data cleaning:</a:t>
            </a:r>
          </a:p>
        </p:txBody>
      </p:sp>
    </p:spTree>
    <p:extLst>
      <p:ext uri="{BB962C8B-B14F-4D97-AF65-F5344CB8AC3E}">
        <p14:creationId xmlns:p14="http://schemas.microsoft.com/office/powerpoint/2010/main" val="45720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BDECECA-E7DD-54DB-5824-0C89AD2313C3}"/>
              </a:ext>
            </a:extLst>
          </p:cNvPr>
          <p:cNvSpPr txBox="1"/>
          <p:nvPr/>
        </p:nvSpPr>
        <p:spPr>
          <a:xfrm>
            <a:off x="1066801" y="1410997"/>
            <a:ext cx="8286750" cy="2550698"/>
          </a:xfrm>
          <a:prstGeom prst="rect">
            <a:avLst/>
          </a:prstGeom>
          <a:noFill/>
        </p:spPr>
        <p:txBody>
          <a:bodyPr wrap="squar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What is </a:t>
            </a:r>
            <a:r>
              <a:rPr lang="en-US" dirty="0" err="1">
                <a:latin typeface="Nunito" pitchFamily="2" charset="0"/>
                <a:cs typeface="Times New Roman" panose="02020603050405020304" pitchFamily="18" charset="0"/>
              </a:rPr>
              <a:t>AirBnB</a:t>
            </a:r>
            <a:r>
              <a:rPr lang="en-US" dirty="0">
                <a:latin typeface="Nunito" pitchFamily="2" charset="0"/>
                <a:cs typeface="Times New Roman" panose="02020603050405020304" pitchFamily="18" charset="0"/>
              </a:rPr>
              <a:t> largest  segment of rented properties?</a:t>
            </a:r>
          </a:p>
          <a:p>
            <a:pPr marL="342900" indent="-342900">
              <a:lnSpc>
                <a:spcPct val="150000"/>
              </a:lnSpc>
              <a:buAutoNum type="arabicPeriod"/>
            </a:pPr>
            <a:r>
              <a:rPr lang="en-US" dirty="0">
                <a:latin typeface="Nunito" pitchFamily="2" charset="0"/>
                <a:cs typeface="Times New Roman" panose="02020603050405020304" pitchFamily="18" charset="0"/>
              </a:rPr>
              <a:t>How many properties are there in each borough?</a:t>
            </a:r>
          </a:p>
          <a:p>
            <a:pPr marL="342900" indent="-342900">
              <a:lnSpc>
                <a:spcPct val="150000"/>
              </a:lnSpc>
              <a:buAutoNum type="arabicPeriod"/>
            </a:pPr>
            <a:r>
              <a:rPr lang="en-US" dirty="0">
                <a:latin typeface="Nunito" pitchFamily="2" charset="0"/>
                <a:cs typeface="Times New Roman" panose="02020603050405020304" pitchFamily="18" charset="0"/>
              </a:rPr>
              <a:t>How is the rental price distribution for each room type?</a:t>
            </a:r>
          </a:p>
          <a:p>
            <a:pPr marL="342900" indent="-342900">
              <a:lnSpc>
                <a:spcPct val="150000"/>
              </a:lnSpc>
              <a:buAutoNum type="arabicPeriod"/>
            </a:pPr>
            <a:r>
              <a:rPr lang="en-US" dirty="0">
                <a:latin typeface="Nunito" pitchFamily="2" charset="0"/>
                <a:cs typeface="Times New Roman" panose="02020603050405020304" pitchFamily="18" charset="0"/>
              </a:rPr>
              <a:t>How many property does each host rents via </a:t>
            </a:r>
            <a:r>
              <a:rPr lang="en-US" dirty="0" err="1">
                <a:latin typeface="Nunito" pitchFamily="2" charset="0"/>
                <a:cs typeface="Times New Roman" panose="02020603050405020304" pitchFamily="18" charset="0"/>
              </a:rPr>
              <a:t>AirBnB</a:t>
            </a:r>
            <a:r>
              <a:rPr lang="en-US" dirty="0">
                <a:latin typeface="Nunito" pitchFamily="2" charset="0"/>
                <a:cs typeface="Times New Roman" panose="02020603050405020304" pitchFamily="18" charset="0"/>
              </a:rPr>
              <a:t>?</a:t>
            </a:r>
          </a:p>
          <a:p>
            <a:pPr marL="342900" indent="-342900">
              <a:lnSpc>
                <a:spcPct val="150000"/>
              </a:lnSpc>
              <a:buAutoNum type="arabicPeriod"/>
            </a:pPr>
            <a:r>
              <a:rPr lang="en-US" dirty="0">
                <a:latin typeface="Nunito" pitchFamily="2" charset="0"/>
                <a:cs typeface="Times New Roman" panose="02020603050405020304" pitchFamily="18" charset="0"/>
              </a:rPr>
              <a:t>How is the trend of property review? Are there any properties that’s left too long without any price review? </a:t>
            </a:r>
            <a:endParaRPr lang="en-ID" dirty="0">
              <a:latin typeface="Nunito" pitchFamily="2" charset="0"/>
              <a:cs typeface="Times New Roman" panose="02020603050405020304" pitchFamily="18" charset="0"/>
            </a:endParaRPr>
          </a:p>
        </p:txBody>
      </p:sp>
      <p:sp>
        <p:nvSpPr>
          <p:cNvPr id="8" name="Title 1">
            <a:extLst>
              <a:ext uri="{FF2B5EF4-FFF2-40B4-BE49-F238E27FC236}">
                <a16:creationId xmlns:a16="http://schemas.microsoft.com/office/drawing/2014/main" id="{85138B41-D022-99BD-2256-6F27C30A45B2}"/>
              </a:ext>
            </a:extLst>
          </p:cNvPr>
          <p:cNvSpPr txBox="1">
            <a:spLocks/>
          </p:cNvSpPr>
          <p:nvPr/>
        </p:nvSpPr>
        <p:spPr>
          <a:xfrm>
            <a:off x="1066800" y="214143"/>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Defining the Problem</a:t>
            </a:r>
            <a:endParaRPr lang="en-ID" sz="1400" b="0" dirty="0">
              <a:solidFill>
                <a:schemeClr val="tx1"/>
              </a:solidFill>
              <a:effectLst/>
            </a:endParaRPr>
          </a:p>
        </p:txBody>
      </p:sp>
    </p:spTree>
    <p:extLst>
      <p:ext uri="{BB962C8B-B14F-4D97-AF65-F5344CB8AC3E}">
        <p14:creationId xmlns:p14="http://schemas.microsoft.com/office/powerpoint/2010/main" val="148770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BDECECA-E7DD-54DB-5824-0C89AD2313C3}"/>
              </a:ext>
            </a:extLst>
          </p:cNvPr>
          <p:cNvSpPr txBox="1"/>
          <p:nvPr/>
        </p:nvSpPr>
        <p:spPr>
          <a:xfrm>
            <a:off x="1066801" y="1410997"/>
            <a:ext cx="8286750" cy="2550698"/>
          </a:xfrm>
          <a:prstGeom prst="rect">
            <a:avLst/>
          </a:prstGeom>
          <a:noFill/>
        </p:spPr>
        <p:txBody>
          <a:bodyPr wrap="square" rtlCol="0">
            <a:spAutoFit/>
          </a:bodyPr>
          <a:lstStyle/>
          <a:p>
            <a:pPr marL="342900" indent="-342900">
              <a:lnSpc>
                <a:spcPct val="150000"/>
              </a:lnSpc>
              <a:buAutoNum type="arabicPeriod"/>
            </a:pPr>
            <a:r>
              <a:rPr lang="en-US" dirty="0">
                <a:latin typeface="Nunito" pitchFamily="2" charset="0"/>
                <a:cs typeface="Times New Roman" panose="02020603050405020304" pitchFamily="18" charset="0"/>
              </a:rPr>
              <a:t>What is </a:t>
            </a:r>
            <a:r>
              <a:rPr lang="en-US" dirty="0" err="1">
                <a:latin typeface="Nunito" pitchFamily="2" charset="0"/>
                <a:cs typeface="Times New Roman" panose="02020603050405020304" pitchFamily="18" charset="0"/>
              </a:rPr>
              <a:t>AirBnB</a:t>
            </a:r>
            <a:r>
              <a:rPr lang="en-US" dirty="0">
                <a:latin typeface="Nunito" pitchFamily="2" charset="0"/>
                <a:cs typeface="Times New Roman" panose="02020603050405020304" pitchFamily="18" charset="0"/>
              </a:rPr>
              <a:t> largest  segment of rented properties?</a:t>
            </a:r>
          </a:p>
          <a:p>
            <a:pPr marL="342900" indent="-342900">
              <a:lnSpc>
                <a:spcPct val="150000"/>
              </a:lnSpc>
              <a:buAutoNum type="arabicPeriod"/>
            </a:pPr>
            <a:r>
              <a:rPr lang="en-US" dirty="0">
                <a:latin typeface="Nunito" pitchFamily="2" charset="0"/>
                <a:cs typeface="Times New Roman" panose="02020603050405020304" pitchFamily="18" charset="0"/>
              </a:rPr>
              <a:t>How many properties are there in each borough?</a:t>
            </a:r>
          </a:p>
          <a:p>
            <a:pPr marL="342900" indent="-342900">
              <a:lnSpc>
                <a:spcPct val="150000"/>
              </a:lnSpc>
              <a:buAutoNum type="arabicPeriod"/>
            </a:pPr>
            <a:r>
              <a:rPr lang="en-US" dirty="0">
                <a:latin typeface="Nunito" pitchFamily="2" charset="0"/>
                <a:cs typeface="Times New Roman" panose="02020603050405020304" pitchFamily="18" charset="0"/>
              </a:rPr>
              <a:t>How is the rental price distribution for each room type?</a:t>
            </a:r>
          </a:p>
          <a:p>
            <a:pPr marL="342900" indent="-342900">
              <a:lnSpc>
                <a:spcPct val="150000"/>
              </a:lnSpc>
              <a:buAutoNum type="arabicPeriod"/>
            </a:pPr>
            <a:r>
              <a:rPr lang="en-US" dirty="0">
                <a:latin typeface="Nunito" pitchFamily="2" charset="0"/>
                <a:cs typeface="Times New Roman" panose="02020603050405020304" pitchFamily="18" charset="0"/>
              </a:rPr>
              <a:t>How many property does each host rents via </a:t>
            </a:r>
            <a:r>
              <a:rPr lang="en-US" dirty="0" err="1">
                <a:latin typeface="Nunito" pitchFamily="2" charset="0"/>
                <a:cs typeface="Times New Roman" panose="02020603050405020304" pitchFamily="18" charset="0"/>
              </a:rPr>
              <a:t>AirBnB</a:t>
            </a:r>
            <a:r>
              <a:rPr lang="en-US" dirty="0">
                <a:latin typeface="Nunito" pitchFamily="2" charset="0"/>
                <a:cs typeface="Times New Roman" panose="02020603050405020304" pitchFamily="18" charset="0"/>
              </a:rPr>
              <a:t>?</a:t>
            </a:r>
          </a:p>
          <a:p>
            <a:pPr marL="342900" indent="-342900">
              <a:lnSpc>
                <a:spcPct val="150000"/>
              </a:lnSpc>
              <a:buAutoNum type="arabicPeriod"/>
            </a:pPr>
            <a:r>
              <a:rPr lang="en-US" dirty="0">
                <a:latin typeface="Nunito" pitchFamily="2" charset="0"/>
                <a:cs typeface="Times New Roman" panose="02020603050405020304" pitchFamily="18" charset="0"/>
              </a:rPr>
              <a:t>How is the trend of property review? Are there any properties that’s left too long without any price review? </a:t>
            </a:r>
            <a:endParaRPr lang="en-ID" dirty="0">
              <a:latin typeface="Nunito" pitchFamily="2" charset="0"/>
              <a:cs typeface="Times New Roman" panose="02020603050405020304" pitchFamily="18" charset="0"/>
            </a:endParaRPr>
          </a:p>
        </p:txBody>
      </p:sp>
      <p:sp>
        <p:nvSpPr>
          <p:cNvPr id="8" name="Title 1">
            <a:extLst>
              <a:ext uri="{FF2B5EF4-FFF2-40B4-BE49-F238E27FC236}">
                <a16:creationId xmlns:a16="http://schemas.microsoft.com/office/drawing/2014/main" id="{85138B41-D022-99BD-2256-6F27C30A45B2}"/>
              </a:ext>
            </a:extLst>
          </p:cNvPr>
          <p:cNvSpPr txBox="1">
            <a:spLocks/>
          </p:cNvSpPr>
          <p:nvPr/>
        </p:nvSpPr>
        <p:spPr>
          <a:xfrm>
            <a:off x="1066800" y="214143"/>
            <a:ext cx="10058400" cy="7600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rtl="0">
              <a:spcBef>
                <a:spcPts val="0"/>
              </a:spcBef>
              <a:spcAft>
                <a:spcPts val="0"/>
              </a:spcAft>
            </a:pPr>
            <a:r>
              <a:rPr lang="en-ID" sz="2400" b="0" i="0" u="none" strike="noStrike" dirty="0">
                <a:solidFill>
                  <a:schemeClr val="tx1"/>
                </a:solidFill>
                <a:effectLst/>
                <a:latin typeface="Nunito" pitchFamily="2" charset="0"/>
              </a:rPr>
              <a:t>SQL &amp; DATA VISUALIZATION</a:t>
            </a:r>
            <a:endParaRPr lang="en-ID" sz="1400" b="0" dirty="0">
              <a:solidFill>
                <a:schemeClr val="tx1"/>
              </a:solidFill>
              <a:effectLst/>
            </a:endParaRPr>
          </a:p>
        </p:txBody>
      </p:sp>
    </p:spTree>
    <p:extLst>
      <p:ext uri="{BB962C8B-B14F-4D97-AF65-F5344CB8AC3E}">
        <p14:creationId xmlns:p14="http://schemas.microsoft.com/office/powerpoint/2010/main" val="10791839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2671</TotalTime>
  <Words>1125</Words>
  <Application>Microsoft Office PowerPoint</Application>
  <PresentationFormat>Widescreen</PresentationFormat>
  <Paragraphs>110</Paragraphs>
  <Slides>19</Slides>
  <Notes>0</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Nunito</vt:lpstr>
      <vt:lpstr>Roboto</vt:lpstr>
      <vt:lpstr>Trebuchet MS</vt:lpstr>
      <vt:lpstr>Wingdings 3</vt:lpstr>
      <vt:lpstr>Facet</vt:lpstr>
      <vt:lpstr>STUDY CASE from RevoU Mini Course Data Analytics</vt:lpstr>
      <vt:lpstr>Case Study 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vt:lpstr>
      <vt:lpstr>Case Study</vt:lpstr>
      <vt:lpstr>Case Study</vt:lpstr>
      <vt:lpstr>Case Study</vt:lpstr>
      <vt:lpstr>Case Study</vt:lpstr>
      <vt:lpstr>Case Study</vt:lpstr>
      <vt:lpstr>Case Study</vt:lpstr>
      <vt:lpstr>Case Study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RevoU Mini Course Data Analytics</dc:title>
  <dc:creator>Dhea Amalia Lutfiani</dc:creator>
  <cp:lastModifiedBy>Dhea Amalia Lutfiani</cp:lastModifiedBy>
  <cp:revision>27</cp:revision>
  <dcterms:created xsi:type="dcterms:W3CDTF">2022-02-12T01:46:59Z</dcterms:created>
  <dcterms:modified xsi:type="dcterms:W3CDTF">2022-07-09T16:38:22Z</dcterms:modified>
</cp:coreProperties>
</file>