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302" r:id="rId3"/>
    <p:sldId id="303" r:id="rId4"/>
    <p:sldId id="258" r:id="rId5"/>
    <p:sldId id="296" r:id="rId6"/>
    <p:sldId id="304" r:id="rId7"/>
    <p:sldId id="305" r:id="rId8"/>
    <p:sldId id="278" r:id="rId9"/>
    <p:sldId id="288" r:id="rId10"/>
    <p:sldId id="291" r:id="rId11"/>
    <p:sldId id="300" r:id="rId12"/>
    <p:sldId id="293" r:id="rId13"/>
    <p:sldId id="294" r:id="rId14"/>
    <p:sldId id="306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EE62-ECEF-41AE-9F67-44CA13249033}" type="datetimeFigureOut">
              <a:rPr lang="en-ID" smtClean="0"/>
              <a:t>24/10/2022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D02-C7CA-468E-9A85-2EB3A8EA2248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62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EE62-ECEF-41AE-9F67-44CA13249033}" type="datetimeFigureOut">
              <a:rPr lang="en-ID" smtClean="0"/>
              <a:t>24/10/2022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D02-C7CA-468E-9A85-2EB3A8EA22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869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EE62-ECEF-41AE-9F67-44CA13249033}" type="datetimeFigureOut">
              <a:rPr lang="en-ID" smtClean="0"/>
              <a:t>24/10/2022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D02-C7CA-468E-9A85-2EB3A8EA22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821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EE62-ECEF-41AE-9F67-44CA13249033}" type="datetimeFigureOut">
              <a:rPr lang="en-ID" smtClean="0"/>
              <a:t>24/10/2022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D02-C7CA-468E-9A85-2EB3A8EA22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351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EE62-ECEF-41AE-9F67-44CA13249033}" type="datetimeFigureOut">
              <a:rPr lang="en-ID" smtClean="0"/>
              <a:t>24/10/2022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D02-C7CA-468E-9A85-2EB3A8EA2248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74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EE62-ECEF-41AE-9F67-44CA13249033}" type="datetimeFigureOut">
              <a:rPr lang="en-ID" smtClean="0"/>
              <a:t>24/10/2022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D02-C7CA-468E-9A85-2EB3A8EA22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223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EE62-ECEF-41AE-9F67-44CA13249033}" type="datetimeFigureOut">
              <a:rPr lang="en-ID" smtClean="0"/>
              <a:t>24/10/2022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D02-C7CA-468E-9A85-2EB3A8EA22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978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EE62-ECEF-41AE-9F67-44CA13249033}" type="datetimeFigureOut">
              <a:rPr lang="en-ID" smtClean="0"/>
              <a:t>24/10/2022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D02-C7CA-468E-9A85-2EB3A8EA22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99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EE62-ECEF-41AE-9F67-44CA13249033}" type="datetimeFigureOut">
              <a:rPr lang="en-ID" smtClean="0"/>
              <a:t>24/10/2022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D02-C7CA-468E-9A85-2EB3A8EA22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556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4EE62-ECEF-41AE-9F67-44CA13249033}" type="datetimeFigureOut">
              <a:rPr lang="en-ID" smtClean="0"/>
              <a:t>24/10/2022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A54D02-C7CA-468E-9A85-2EB3A8EA22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90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EE62-ECEF-41AE-9F67-44CA13249033}" type="datetimeFigureOut">
              <a:rPr lang="en-ID" smtClean="0"/>
              <a:t>24/10/2022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D02-C7CA-468E-9A85-2EB3A8EA22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873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4EE62-ECEF-41AE-9F67-44CA13249033}" type="datetimeFigureOut">
              <a:rPr lang="en-ID" smtClean="0"/>
              <a:t>24/10/2022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A54D02-C7CA-468E-9A85-2EB3A8EA2248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12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dhea.amalia.lutfiani/viz/GuaranteeandNumberofHealthFacilitiesinWestJavaProject/Dashboard1#2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2894-512A-4F05-B5D2-9D8E95754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4958" y="1478229"/>
            <a:ext cx="9068586" cy="2218781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ID" sz="4400" b="1" dirty="0"/>
              <a:t>Guarantee and Number of Health Facilities in West Java Project</a:t>
            </a:r>
            <a:br>
              <a:rPr lang="en-ID" sz="4000" b="1" i="0" u="none" strike="noStrike" dirty="0">
                <a:solidFill>
                  <a:srgbClr val="233A44"/>
                </a:solidFill>
                <a:effectLst/>
                <a:latin typeface="+mn-lt"/>
              </a:rPr>
            </a:br>
            <a:br>
              <a:rPr lang="en-ID" sz="4000" b="1" i="0" u="none" strike="noStrike" dirty="0">
                <a:solidFill>
                  <a:srgbClr val="233A44"/>
                </a:solidFill>
                <a:effectLst/>
                <a:latin typeface="+mn-lt"/>
              </a:rPr>
            </a:br>
            <a:r>
              <a:rPr lang="en-ID" sz="2400" b="1" i="0" u="none" strike="noStrike" dirty="0">
                <a:solidFill>
                  <a:srgbClr val="233A44"/>
                </a:solidFill>
                <a:effectLst/>
                <a:latin typeface="+mn-lt"/>
              </a:rPr>
              <a:t>TAKEN FROM CASE STUDY</a:t>
            </a:r>
            <a:br>
              <a:rPr lang="en-ID" sz="2400" b="1" i="0" u="none" strike="noStrike" dirty="0">
                <a:solidFill>
                  <a:srgbClr val="233A44"/>
                </a:solidFill>
                <a:effectLst/>
                <a:latin typeface="+mn-lt"/>
              </a:rPr>
            </a:br>
            <a:r>
              <a:rPr lang="en-ID" sz="2400" b="1" i="0" u="none" strike="noStrike" dirty="0" err="1">
                <a:solidFill>
                  <a:srgbClr val="233A44"/>
                </a:solidFill>
                <a:effectLst/>
                <a:latin typeface="+mn-lt"/>
              </a:rPr>
              <a:t>RevoU</a:t>
            </a:r>
            <a:r>
              <a:rPr lang="en-ID" sz="2400" b="1" i="0" u="none" strike="noStrike" dirty="0">
                <a:solidFill>
                  <a:srgbClr val="233A44"/>
                </a:solidFill>
                <a:effectLst/>
                <a:latin typeface="+mn-lt"/>
              </a:rPr>
              <a:t> Mini Course - Data Analytics</a:t>
            </a:r>
            <a:endParaRPr lang="en-ID" sz="166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48CC3-90F3-4C62-8161-66F473BC5A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D" b="1" i="0" u="none" strike="noStrike" dirty="0">
                <a:solidFill>
                  <a:schemeClr val="accent2"/>
                </a:solidFill>
                <a:effectLst/>
                <a:latin typeface="+mn-lt"/>
              </a:rPr>
              <a:t>Dhea Amalia Lutfiani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D" b="0" dirty="0">
                <a:effectLst/>
                <a:latin typeface="+mn-lt"/>
              </a:rPr>
              <a:t>( 17 Oct – 21 OCT )</a:t>
            </a:r>
          </a:p>
          <a:p>
            <a:endParaRPr lang="en-ID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2568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2EE7128-FC01-4709-6F16-E8F70D23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6134"/>
            <a:ext cx="10058400" cy="760078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3200" b="0" i="0" u="none" strike="noStrike" dirty="0">
                <a:solidFill>
                  <a:schemeClr val="tx1"/>
                </a:solidFill>
                <a:effectLst/>
                <a:latin typeface="+mn-lt"/>
              </a:rPr>
              <a:t>Visualization with Insight</a:t>
            </a:r>
            <a:endParaRPr lang="en-ID" sz="7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E1531-CA13-B288-D371-150AE9C36A74}"/>
              </a:ext>
            </a:extLst>
          </p:cNvPr>
          <p:cNvSpPr txBox="1"/>
          <p:nvPr/>
        </p:nvSpPr>
        <p:spPr>
          <a:xfrm>
            <a:off x="712237" y="1096212"/>
            <a:ext cx="6031463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dirty="0">
                <a:cs typeface="Times New Roman" panose="02020603050405020304" pitchFamily="18" charset="0"/>
              </a:rPr>
              <a:t>2.	</a:t>
            </a:r>
            <a:r>
              <a:rPr lang="en-US" dirty="0">
                <a:cs typeface="Times New Roman" panose="02020603050405020304" pitchFamily="18" charset="0"/>
              </a:rPr>
              <a:t>City/Regency with The Most Health Facilities in West Java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6FE0AF-0684-43F2-0A0C-CB4E2D2F1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011" y="1915265"/>
            <a:ext cx="10058400" cy="28246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B36BE0-B851-73AF-34DC-84B1C9A8F804}"/>
              </a:ext>
            </a:extLst>
          </p:cNvPr>
          <p:cNvSpPr txBox="1"/>
          <p:nvPr/>
        </p:nvSpPr>
        <p:spPr>
          <a:xfrm>
            <a:off x="1296955" y="5094133"/>
            <a:ext cx="9906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In the visualization above, there are the top 8 cities/regencies with the most health facilities in West Java, with Bogor Regency being the first rank with 5,128 units of health facilities.</a:t>
            </a:r>
          </a:p>
        </p:txBody>
      </p:sp>
    </p:spTree>
    <p:extLst>
      <p:ext uri="{BB962C8B-B14F-4D97-AF65-F5344CB8AC3E}">
        <p14:creationId xmlns:p14="http://schemas.microsoft.com/office/powerpoint/2010/main" val="208073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2EE7128-FC01-4709-6F16-E8F70D23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6134"/>
            <a:ext cx="10058400" cy="760078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3200" b="0" i="0" u="none" strike="noStrike" dirty="0">
                <a:solidFill>
                  <a:schemeClr val="tx1"/>
                </a:solidFill>
                <a:effectLst/>
                <a:latin typeface="+mn-lt"/>
              </a:rPr>
              <a:t>Visualization with Insight</a:t>
            </a:r>
            <a:endParaRPr lang="en-ID" sz="7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B36BE0-B851-73AF-34DC-84B1C9A8F804}"/>
              </a:ext>
            </a:extLst>
          </p:cNvPr>
          <p:cNvSpPr txBox="1"/>
          <p:nvPr/>
        </p:nvSpPr>
        <p:spPr>
          <a:xfrm>
            <a:off x="8593494" y="1951672"/>
            <a:ext cx="27245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Judging from the existing population, the most widely used type of health insurance is “</a:t>
            </a:r>
            <a:r>
              <a:rPr lang="en-US" dirty="0" err="1">
                <a:cs typeface="Times New Roman" panose="02020603050405020304" pitchFamily="18" charset="0"/>
              </a:rPr>
              <a:t>Penerima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Bantuan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Iuran</a:t>
            </a:r>
            <a:r>
              <a:rPr lang="en-US" dirty="0">
                <a:cs typeface="Times New Roman" panose="02020603050405020304" pitchFamily="18" charset="0"/>
              </a:rPr>
              <a:t> (PBI) APBN" with a population of 15,364 thousand people.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E1531-CA13-B288-D371-150AE9C36A74}"/>
              </a:ext>
            </a:extLst>
          </p:cNvPr>
          <p:cNvSpPr txBox="1"/>
          <p:nvPr/>
        </p:nvSpPr>
        <p:spPr>
          <a:xfrm>
            <a:off x="712237" y="1096212"/>
            <a:ext cx="7750628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cs typeface="Times New Roman" panose="02020603050405020304" pitchFamily="18" charset="0"/>
              </a:rPr>
              <a:t>3.	Existing Health Insurance vs Number of Registered Population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58F3D9-8C7E-3230-922D-223040A86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336" y="1951672"/>
            <a:ext cx="7149765" cy="38260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378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2EE7128-FC01-4709-6F16-E8F70D23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6134"/>
            <a:ext cx="10058400" cy="760078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3200" b="0" i="0" u="none" strike="noStrike" dirty="0">
                <a:solidFill>
                  <a:schemeClr val="tx1"/>
                </a:solidFill>
                <a:effectLst/>
                <a:latin typeface="+mn-lt"/>
              </a:rPr>
              <a:t>Visualization with Insight</a:t>
            </a:r>
            <a:endParaRPr lang="en-ID" sz="7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B36BE0-B851-73AF-34DC-84B1C9A8F804}"/>
              </a:ext>
            </a:extLst>
          </p:cNvPr>
          <p:cNvSpPr txBox="1"/>
          <p:nvPr/>
        </p:nvSpPr>
        <p:spPr>
          <a:xfrm>
            <a:off x="6727371" y="1990255"/>
            <a:ext cx="4397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The following is the distribution of the total population in West Java, where the size of the existing circle represents the value of a large population.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E1531-CA13-B288-D371-150AE9C36A74}"/>
              </a:ext>
            </a:extLst>
          </p:cNvPr>
          <p:cNvSpPr txBox="1"/>
          <p:nvPr/>
        </p:nvSpPr>
        <p:spPr>
          <a:xfrm>
            <a:off x="712237" y="1096212"/>
            <a:ext cx="4331122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cs typeface="Times New Roman" panose="02020603050405020304" pitchFamily="18" charset="0"/>
              </a:rPr>
              <a:t>4.	Distribution of population in West 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AE13C7-62F4-86F4-BDFC-2E74FE8CF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171" y="1924938"/>
            <a:ext cx="5364945" cy="42599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8462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2EE7128-FC01-4709-6F16-E8F70D23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6134"/>
            <a:ext cx="10058400" cy="760078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3200" b="0" i="0" u="none" strike="noStrike" dirty="0">
                <a:solidFill>
                  <a:schemeClr val="tx1"/>
                </a:solidFill>
                <a:effectLst/>
                <a:latin typeface="+mn-lt"/>
              </a:rPr>
              <a:t>Visualization with Insight</a:t>
            </a:r>
            <a:endParaRPr lang="en-ID" sz="7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B36BE0-B851-73AF-34DC-84B1C9A8F804}"/>
              </a:ext>
            </a:extLst>
          </p:cNvPr>
          <p:cNvSpPr txBox="1"/>
          <p:nvPr/>
        </p:nvSpPr>
        <p:spPr>
          <a:xfrm>
            <a:off x="7940351" y="1997839"/>
            <a:ext cx="34896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The following visualization illustrates the relationship between the variable population and the number of health facilities, in which to produce good services and a prosperous society the number of health facilities must be balanced with the population, in order to cover the existing problems.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E1531-CA13-B288-D371-150AE9C36A74}"/>
              </a:ext>
            </a:extLst>
          </p:cNvPr>
          <p:cNvSpPr txBox="1"/>
          <p:nvPr/>
        </p:nvSpPr>
        <p:spPr>
          <a:xfrm>
            <a:off x="712237" y="1096212"/>
            <a:ext cx="8663462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cs typeface="Times New Roman" panose="02020603050405020304" pitchFamily="18" charset="0"/>
              </a:rPr>
              <a:t>5</a:t>
            </a:r>
            <a:r>
              <a:rPr lang="id-ID" dirty="0">
                <a:cs typeface="Times New Roman" panose="02020603050405020304" pitchFamily="18" charset="0"/>
              </a:rPr>
              <a:t>.	</a:t>
            </a:r>
            <a:r>
              <a:rPr lang="en-ID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What is the relationship between the number of health facilities and the population?</a:t>
            </a:r>
            <a:endParaRPr lang="en-ID" dirty="0"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022F7C-8C55-B6D3-CAB9-A433D17EA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55" y="1997839"/>
            <a:ext cx="7260570" cy="39208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8152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E7E382-F8D4-FF4C-177A-5B4BDB3C73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6" t="1497"/>
          <a:stretch/>
        </p:blipFill>
        <p:spPr>
          <a:xfrm>
            <a:off x="419877" y="93306"/>
            <a:ext cx="7632441" cy="61560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170E7D-E9D9-13B0-E596-999F23D3E030}"/>
              </a:ext>
            </a:extLst>
          </p:cNvPr>
          <p:cNvSpPr txBox="1"/>
          <p:nvPr/>
        </p:nvSpPr>
        <p:spPr>
          <a:xfrm>
            <a:off x="8220269" y="1819470"/>
            <a:ext cx="328437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D" sz="1600" dirty="0"/>
              <a:t>Link :</a:t>
            </a:r>
          </a:p>
          <a:p>
            <a:r>
              <a:rPr lang="en-ID" sz="1600" dirty="0">
                <a:hlinkClick r:id="rId3"/>
              </a:rPr>
              <a:t>Dashboard - Health Facilities</a:t>
            </a:r>
            <a:endParaRPr lang="en-ID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CC1C0E-AE73-F59F-6905-58A19F207699}"/>
              </a:ext>
            </a:extLst>
          </p:cNvPr>
          <p:cNvSpPr txBox="1"/>
          <p:nvPr/>
        </p:nvSpPr>
        <p:spPr>
          <a:xfrm>
            <a:off x="8220269" y="1334278"/>
            <a:ext cx="198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Dashboard Tableau</a:t>
            </a:r>
          </a:p>
        </p:txBody>
      </p:sp>
    </p:spTree>
    <p:extLst>
      <p:ext uri="{BB962C8B-B14F-4D97-AF65-F5344CB8AC3E}">
        <p14:creationId xmlns:p14="http://schemas.microsoft.com/office/powerpoint/2010/main" val="3065402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E4D8-B64D-8DC7-ABD6-62B368E3A9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>
                <a:latin typeface="+mn-lt"/>
              </a:rPr>
              <a:t>THANK YOU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DC38F0E-6F3B-6762-B9B5-888B0DAD57E1}"/>
              </a:ext>
            </a:extLst>
          </p:cNvPr>
          <p:cNvSpPr txBox="1">
            <a:spLocks/>
          </p:cNvSpPr>
          <p:nvPr/>
        </p:nvSpPr>
        <p:spPr>
          <a:xfrm>
            <a:off x="1252451" y="4608021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D" b="1" i="0" u="none" strike="noStrike" dirty="0">
                <a:solidFill>
                  <a:schemeClr val="accent2"/>
                </a:solidFill>
                <a:effectLst/>
                <a:latin typeface="+mn-lt"/>
              </a:rPr>
              <a:t>Dhea Amalia Lutfiani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D" b="0" dirty="0">
                <a:effectLst/>
                <a:latin typeface="+mn-lt"/>
              </a:rPr>
              <a:t>(17 Oct </a:t>
            </a:r>
            <a:r>
              <a:rPr lang="en-ID" b="0">
                <a:effectLst/>
                <a:latin typeface="+mn-lt"/>
              </a:rPr>
              <a:t>– 21 </a:t>
            </a:r>
            <a:r>
              <a:rPr lang="en-ID" b="0" dirty="0">
                <a:effectLst/>
                <a:latin typeface="+mn-lt"/>
              </a:rPr>
              <a:t>OCT )</a:t>
            </a:r>
          </a:p>
          <a:p>
            <a:endParaRPr lang="en-ID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374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F7E07E-F2E3-B89E-6911-ADE5BE7C2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714" y="648076"/>
            <a:ext cx="8478572" cy="494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0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D36542-9AAE-2439-7C6C-FE9EB151D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33" y="583059"/>
            <a:ext cx="8457637" cy="528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5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02DA670-7111-F17F-7392-7D46A98C838A}"/>
              </a:ext>
            </a:extLst>
          </p:cNvPr>
          <p:cNvSpPr txBox="1"/>
          <p:nvPr/>
        </p:nvSpPr>
        <p:spPr>
          <a:xfrm>
            <a:off x="1066800" y="1316358"/>
            <a:ext cx="391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Info from Dataset –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Faskes</a:t>
            </a:r>
            <a:r>
              <a:rPr lang="en-ID" dirty="0"/>
              <a:t> </a:t>
            </a:r>
            <a:r>
              <a:rPr lang="en-ID" dirty="0" err="1"/>
              <a:t>Jabar</a:t>
            </a:r>
            <a:endParaRPr lang="en-ID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BB0C297-EAAD-737A-CCDC-33C1A18CB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6134"/>
            <a:ext cx="10058400" cy="760078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3200" b="0" i="0" u="none" strike="noStrike" dirty="0">
                <a:solidFill>
                  <a:schemeClr val="tx1"/>
                </a:solidFill>
                <a:effectLst/>
                <a:latin typeface="+mn-lt"/>
              </a:rPr>
              <a:t>Preview Data</a:t>
            </a:r>
            <a:endParaRPr lang="en-ID" sz="1800" b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A59211-1436-6EAB-C20C-313A1E7D1B22}"/>
              </a:ext>
            </a:extLst>
          </p:cNvPr>
          <p:cNvSpPr txBox="1"/>
          <p:nvPr/>
        </p:nvSpPr>
        <p:spPr>
          <a:xfrm>
            <a:off x="7268546" y="1999142"/>
            <a:ext cx="3856654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From this information, it can be seen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 are 8 columns and the amount of data varies is 270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data type of the salary dataset are int64 and object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9CF919-A322-5B44-2FEC-E6DFF42FC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1999142"/>
            <a:ext cx="5974668" cy="37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97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02DA670-7111-F17F-7392-7D46A98C838A}"/>
              </a:ext>
            </a:extLst>
          </p:cNvPr>
          <p:cNvSpPr txBox="1"/>
          <p:nvPr/>
        </p:nvSpPr>
        <p:spPr>
          <a:xfrm>
            <a:off x="1066800" y="1316358"/>
            <a:ext cx="206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Preview the Dataset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BB0C297-EAAD-737A-CCDC-33C1A18CB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6134"/>
            <a:ext cx="10058400" cy="760078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3200" b="0" i="0" u="none" strike="noStrike" dirty="0">
                <a:solidFill>
                  <a:schemeClr val="tx1"/>
                </a:solidFill>
                <a:effectLst/>
                <a:latin typeface="+mn-lt"/>
              </a:rPr>
              <a:t>Preview Data</a:t>
            </a:r>
            <a:endParaRPr lang="en-ID" sz="1800" b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371136-9716-6D09-E07F-5A90B1C21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280" y="1905836"/>
            <a:ext cx="9949517" cy="422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53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02DA670-7111-F17F-7392-7D46A98C838A}"/>
              </a:ext>
            </a:extLst>
          </p:cNvPr>
          <p:cNvSpPr txBox="1"/>
          <p:nvPr/>
        </p:nvSpPr>
        <p:spPr>
          <a:xfrm>
            <a:off x="1066800" y="1316358"/>
            <a:ext cx="439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Info from Dataset – </a:t>
            </a:r>
            <a:r>
              <a:rPr lang="en-ID" dirty="0" err="1"/>
              <a:t>Jaminan</a:t>
            </a:r>
            <a:r>
              <a:rPr lang="en-ID" dirty="0"/>
              <a:t> Kesehatan </a:t>
            </a:r>
            <a:r>
              <a:rPr lang="en-ID" dirty="0" err="1"/>
              <a:t>Jabar</a:t>
            </a:r>
            <a:endParaRPr lang="en-ID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BB0C297-EAAD-737A-CCDC-33C1A18CB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6134"/>
            <a:ext cx="10058400" cy="760078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3200" b="0" i="0" u="none" strike="noStrike" dirty="0">
                <a:solidFill>
                  <a:schemeClr val="tx1"/>
                </a:solidFill>
                <a:effectLst/>
                <a:latin typeface="+mn-lt"/>
              </a:rPr>
              <a:t>Preview Data</a:t>
            </a:r>
            <a:endParaRPr lang="en-ID" sz="1800" b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A59211-1436-6EAB-C20C-313A1E7D1B22}"/>
              </a:ext>
            </a:extLst>
          </p:cNvPr>
          <p:cNvSpPr txBox="1"/>
          <p:nvPr/>
        </p:nvSpPr>
        <p:spPr>
          <a:xfrm>
            <a:off x="7268546" y="1999142"/>
            <a:ext cx="3856654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From this information, it can be seen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 are 8 columns and the amount of data varies is 216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data type of the salary dataset are int64 and object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D063EB-CEEF-63F8-4D33-E7C9DB606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99142"/>
            <a:ext cx="5977812" cy="360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9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02DA670-7111-F17F-7392-7D46A98C838A}"/>
              </a:ext>
            </a:extLst>
          </p:cNvPr>
          <p:cNvSpPr txBox="1"/>
          <p:nvPr/>
        </p:nvSpPr>
        <p:spPr>
          <a:xfrm>
            <a:off x="1066800" y="1316358"/>
            <a:ext cx="206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Preview the Dataset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BB0C297-EAAD-737A-CCDC-33C1A18CB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6134"/>
            <a:ext cx="10058400" cy="760078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3200" b="0" i="0" u="none" strike="noStrike" dirty="0">
                <a:solidFill>
                  <a:schemeClr val="tx1"/>
                </a:solidFill>
                <a:effectLst/>
                <a:latin typeface="+mn-lt"/>
              </a:rPr>
              <a:t>Preview Data</a:t>
            </a:r>
            <a:endParaRPr lang="en-ID" sz="1800" b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C63313-1BC7-A963-59D9-708FE5FDA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04919"/>
            <a:ext cx="10093638" cy="371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97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A78116-DCE0-4AAF-8126-46847B70DE1A}"/>
              </a:ext>
            </a:extLst>
          </p:cNvPr>
          <p:cNvSpPr txBox="1"/>
          <p:nvPr/>
        </p:nvSpPr>
        <p:spPr>
          <a:xfrm>
            <a:off x="1066800" y="1912131"/>
            <a:ext cx="652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Find as many insight as possible and organize them into dashboards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2EE7128-FC01-4709-6F16-E8F70D23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6134"/>
            <a:ext cx="10058400" cy="760078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3200" b="0" i="0" u="none" strike="noStrike" dirty="0">
                <a:solidFill>
                  <a:schemeClr val="tx1"/>
                </a:solidFill>
                <a:effectLst/>
                <a:latin typeface="+mn-lt"/>
              </a:rPr>
              <a:t>Defining Question</a:t>
            </a:r>
            <a:endParaRPr lang="en-ID" sz="7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ECECA-E7DD-54DB-5824-0C89AD2313C3}"/>
              </a:ext>
            </a:extLst>
          </p:cNvPr>
          <p:cNvSpPr txBox="1"/>
          <p:nvPr/>
        </p:nvSpPr>
        <p:spPr>
          <a:xfrm>
            <a:off x="1066800" y="2321804"/>
            <a:ext cx="8842310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cs typeface="Times New Roman" panose="02020603050405020304" pitchFamily="18" charset="0"/>
              </a:rPr>
              <a:t>Most Health Facilities in West Java Province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dirty="0">
                <a:cs typeface="Times New Roman" panose="02020603050405020304" pitchFamily="18" charset="0"/>
              </a:rPr>
              <a:t>City/Regency with The Most Health Facilities in West Java 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dirty="0">
                <a:cs typeface="Times New Roman" panose="02020603050405020304" pitchFamily="18" charset="0"/>
              </a:rPr>
              <a:t>Existing Health Insurance vs Number of Registered Population 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dirty="0">
                <a:cs typeface="Times New Roman" panose="02020603050405020304" pitchFamily="18" charset="0"/>
              </a:rPr>
              <a:t>Distribution of population in West Java 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dirty="0">
                <a:cs typeface="Times New Roman" panose="02020603050405020304" pitchFamily="18" charset="0"/>
              </a:rPr>
              <a:t>What is the relationship between the number of health facilities and the population?</a:t>
            </a:r>
            <a:endParaRPr lang="en-ID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90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2EE7128-FC01-4709-6F16-E8F70D23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6134"/>
            <a:ext cx="10058400" cy="760078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3200" b="0" i="0" u="none" strike="noStrike" dirty="0">
                <a:solidFill>
                  <a:schemeClr val="tx1"/>
                </a:solidFill>
                <a:effectLst/>
                <a:latin typeface="+mn-lt"/>
              </a:rPr>
              <a:t>Visualization with Insight</a:t>
            </a:r>
            <a:endParaRPr lang="en-ID" sz="7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ECECA-E7DD-54DB-5824-0C89AD2313C3}"/>
              </a:ext>
            </a:extLst>
          </p:cNvPr>
          <p:cNvSpPr txBox="1"/>
          <p:nvPr/>
        </p:nvSpPr>
        <p:spPr>
          <a:xfrm>
            <a:off x="712237" y="1096212"/>
            <a:ext cx="4606004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dirty="0">
                <a:cs typeface="Times New Roman" panose="02020603050405020304" pitchFamily="18" charset="0"/>
              </a:rPr>
              <a:t>Most Health Facilities in West Java Province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B36BE0-B851-73AF-34DC-84B1C9A8F804}"/>
              </a:ext>
            </a:extLst>
          </p:cNvPr>
          <p:cNvSpPr txBox="1"/>
          <p:nvPr/>
        </p:nvSpPr>
        <p:spPr>
          <a:xfrm>
            <a:off x="7485095" y="2024155"/>
            <a:ext cx="3640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The most common types of health facilities are </a:t>
            </a:r>
            <a:r>
              <a:rPr lang="en-US" b="1" dirty="0">
                <a:cs typeface="Times New Roman" panose="02020603050405020304" pitchFamily="18" charset="0"/>
              </a:rPr>
              <a:t>POSYANDU</a:t>
            </a:r>
            <a:r>
              <a:rPr lang="en-US" dirty="0">
                <a:cs typeface="Times New Roman" panose="02020603050405020304" pitchFamily="18" charset="0"/>
              </a:rPr>
              <a:t> health facilities, reaching </a:t>
            </a:r>
            <a:r>
              <a:rPr lang="en-US" b="1" dirty="0">
                <a:cs typeface="Times New Roman" panose="02020603050405020304" pitchFamily="18" charset="0"/>
              </a:rPr>
              <a:t>94.7%</a:t>
            </a:r>
            <a:r>
              <a:rPr lang="en-US" dirty="0">
                <a:cs typeface="Times New Roman" panose="02020603050405020304" pitchFamily="18" charset="0"/>
              </a:rPr>
              <a:t> of all health facilities in West Java.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936267-C74F-C9EA-BCF1-A217D1FC72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9" t="12765"/>
          <a:stretch/>
        </p:blipFill>
        <p:spPr>
          <a:xfrm>
            <a:off x="1212980" y="2024155"/>
            <a:ext cx="5973210" cy="39289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35168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3399</TotalTime>
  <Words>448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Guarantee and Number of Health Facilities in West Java Project  TAKEN FROM CASE STUDY RevoU Mini Course - Data Analytics</vt:lpstr>
      <vt:lpstr>PowerPoint Presentation</vt:lpstr>
      <vt:lpstr>PowerPoint Presentation</vt:lpstr>
      <vt:lpstr>Preview Data</vt:lpstr>
      <vt:lpstr>Preview Data</vt:lpstr>
      <vt:lpstr>Preview Data</vt:lpstr>
      <vt:lpstr>Preview Data</vt:lpstr>
      <vt:lpstr>Defining Question</vt:lpstr>
      <vt:lpstr>Visualization with Insight</vt:lpstr>
      <vt:lpstr>Visualization with Insight</vt:lpstr>
      <vt:lpstr>Visualization with Insight</vt:lpstr>
      <vt:lpstr>Visualization with Insight</vt:lpstr>
      <vt:lpstr>Visualization with Insight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RevoU Mini Course Data Analytics</dc:title>
  <dc:creator>Dhea Amalia Lutfiani</dc:creator>
  <cp:lastModifiedBy>Dhea Amalia Lutfiani</cp:lastModifiedBy>
  <cp:revision>84</cp:revision>
  <dcterms:created xsi:type="dcterms:W3CDTF">2022-02-12T01:46:59Z</dcterms:created>
  <dcterms:modified xsi:type="dcterms:W3CDTF">2022-10-24T01:33:43Z</dcterms:modified>
</cp:coreProperties>
</file>