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0" r:id="rId5"/>
    <p:sldId id="260" r:id="rId6"/>
    <p:sldId id="281" r:id="rId7"/>
    <p:sldId id="259" r:id="rId8"/>
    <p:sldId id="278" r:id="rId9"/>
    <p:sldId id="276" r:id="rId10"/>
    <p:sldId id="284" r:id="rId11"/>
    <p:sldId id="285" r:id="rId12"/>
    <p:sldId id="286" r:id="rId13"/>
    <p:sldId id="287" r:id="rId14"/>
    <p:sldId id="288" r:id="rId15"/>
    <p:sldId id="291" r:id="rId16"/>
    <p:sldId id="292" r:id="rId17"/>
    <p:sldId id="293" r:id="rId18"/>
    <p:sldId id="29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71" d="100"/>
          <a:sy n="71" d="100"/>
        </p:scale>
        <p:origin x="8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5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89498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94486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2097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11/07/2022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8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11/07/2022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13666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11/07/2022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98665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11/07/2022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81471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4EE62-ECEF-41AE-9F67-44CA13249033}" type="datetimeFigureOut">
              <a:rPr lang="en-ID" smtClean="0"/>
              <a:t>11/07/2022</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98848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4EE62-ECEF-41AE-9F67-44CA13249033}" type="datetimeFigureOut">
              <a:rPr lang="en-ID" smtClean="0"/>
              <a:t>11/07/2022</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400960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11/07/2022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15582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4EE62-ECEF-41AE-9F67-44CA13249033}" type="datetimeFigureOut">
              <a:rPr lang="en-ID" smtClean="0"/>
              <a:t>11/07/2022</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54D02-C7CA-468E-9A85-2EB3A8EA2248}"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5294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94958" y="1478229"/>
            <a:ext cx="9068586" cy="2218781"/>
          </a:xfrm>
        </p:spPr>
        <p:txBody>
          <a:bodyPr>
            <a:normAutofit/>
          </a:bodyPr>
          <a:lstStyle/>
          <a:p>
            <a:pPr rtl="0">
              <a:spcBef>
                <a:spcPts val="0"/>
              </a:spcBef>
              <a:spcAft>
                <a:spcPts val="0"/>
              </a:spcAft>
            </a:pPr>
            <a:r>
              <a:rPr lang="en-US" sz="4000" b="1" i="0" u="none" strike="noStrike" dirty="0">
                <a:solidFill>
                  <a:srgbClr val="233A44"/>
                </a:solidFill>
                <a:effectLst/>
                <a:latin typeface="+mn-lt"/>
              </a:rPr>
              <a:t>Iowa Liquor Sales Insight</a:t>
            </a:r>
            <a:br>
              <a:rPr lang="en-ID" sz="4000" b="1" i="0" u="none" strike="noStrike" dirty="0">
                <a:solidFill>
                  <a:srgbClr val="233A44"/>
                </a:solidFill>
                <a:effectLst/>
                <a:latin typeface="+mn-lt"/>
              </a:rPr>
            </a:br>
            <a:br>
              <a:rPr lang="en-ID" sz="4000" b="1" i="0" u="none" strike="noStrike" dirty="0">
                <a:solidFill>
                  <a:srgbClr val="233A44"/>
                </a:solidFill>
                <a:effectLst/>
                <a:latin typeface="+mn-lt"/>
              </a:rPr>
            </a:br>
            <a:r>
              <a:rPr lang="en-ID" sz="2400" b="1" i="0" u="none" strike="noStrike" dirty="0">
                <a:solidFill>
                  <a:srgbClr val="233A44"/>
                </a:solidFill>
                <a:effectLst/>
                <a:latin typeface="+mn-lt"/>
              </a:rPr>
              <a:t>TAKEN FROM CASE STUDY</a:t>
            </a:r>
            <a:br>
              <a:rPr lang="en-ID" sz="2400" b="1" i="0" u="none" strike="noStrike" dirty="0">
                <a:solidFill>
                  <a:srgbClr val="233A44"/>
                </a:solidFill>
                <a:effectLst/>
                <a:latin typeface="+mn-lt"/>
              </a:rPr>
            </a:br>
            <a:r>
              <a:rPr lang="en-ID" sz="2400" b="1" i="0" u="none" strike="noStrike" dirty="0" err="1">
                <a:solidFill>
                  <a:srgbClr val="233A44"/>
                </a:solidFill>
                <a:effectLst/>
                <a:latin typeface="+mn-lt"/>
              </a:rPr>
              <a:t>RevoU</a:t>
            </a:r>
            <a:r>
              <a:rPr lang="en-ID" sz="2400" b="1" i="0" u="none" strike="noStrike" dirty="0">
                <a:solidFill>
                  <a:srgbClr val="233A44"/>
                </a:solidFill>
                <a:effectLst/>
                <a:latin typeface="+mn-lt"/>
              </a:rPr>
              <a:t> Mini Course - Data Analytics</a:t>
            </a:r>
            <a:endParaRPr lang="en-ID" sz="16600" dirty="0">
              <a:latin typeface="+mn-lt"/>
            </a:endParaRPr>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a:body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( 27 JUNE – 8 JULY )</a:t>
            </a:r>
          </a:p>
          <a:p>
            <a:endParaRPr lang="en-ID" dirty="0">
              <a:latin typeface="+mn-lt"/>
            </a:endParaRPr>
          </a:p>
        </p:txBody>
      </p:sp>
      <p:sp>
        <p:nvSpPr>
          <p:cNvPr id="4" name="TextBox 3">
            <a:extLst>
              <a:ext uri="{FF2B5EF4-FFF2-40B4-BE49-F238E27FC236}">
                <a16:creationId xmlns:a16="http://schemas.microsoft.com/office/drawing/2014/main" id="{B8B37F46-F5B4-2B92-F403-2C9C5F6D5883}"/>
              </a:ext>
            </a:extLst>
          </p:cNvPr>
          <p:cNvSpPr txBox="1"/>
          <p:nvPr/>
        </p:nvSpPr>
        <p:spPr>
          <a:xfrm>
            <a:off x="1561708" y="319509"/>
            <a:ext cx="3101939" cy="1200329"/>
          </a:xfrm>
          <a:prstGeom prst="rect">
            <a:avLst/>
          </a:prstGeom>
          <a:noFill/>
        </p:spPr>
        <p:txBody>
          <a:bodyPr wrap="none" rtlCol="0">
            <a:spAutoFit/>
          </a:bodyPr>
          <a:lstStyle/>
          <a:p>
            <a:r>
              <a:rPr lang="en-ID" sz="2400" dirty="0"/>
              <a:t>Portfolio Data Analytics</a:t>
            </a:r>
          </a:p>
          <a:p>
            <a:r>
              <a:rPr lang="en-ID" sz="2400" dirty="0"/>
              <a:t>2</a:t>
            </a:r>
            <a:r>
              <a:rPr lang="en-ID" sz="2400" baseline="30000" dirty="0"/>
              <a:t>nd</a:t>
            </a:r>
            <a:endParaRPr lang="en-ID" sz="2400" dirty="0"/>
          </a:p>
          <a:p>
            <a:endParaRPr lang="en-ID" sz="2400"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753138"/>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Syntax to convert all strings to capital, for example as follows in the city column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pic>
        <p:nvPicPr>
          <p:cNvPr id="9" name="Picture 8">
            <a:extLst>
              <a:ext uri="{FF2B5EF4-FFF2-40B4-BE49-F238E27FC236}">
                <a16:creationId xmlns:a16="http://schemas.microsoft.com/office/drawing/2014/main" id="{6CC36B71-14B4-38BE-023B-3132BD2825C1}"/>
              </a:ext>
            </a:extLst>
          </p:cNvPr>
          <p:cNvPicPr>
            <a:picLocks noChangeAspect="1"/>
          </p:cNvPicPr>
          <p:nvPr/>
        </p:nvPicPr>
        <p:blipFill>
          <a:blip r:embed="rId2"/>
          <a:stretch>
            <a:fillRect/>
          </a:stretch>
        </p:blipFill>
        <p:spPr>
          <a:xfrm>
            <a:off x="1425041" y="2122470"/>
            <a:ext cx="4688996" cy="655081"/>
          </a:xfrm>
          <a:prstGeom prst="rect">
            <a:avLst/>
          </a:prstGeom>
          <a:ln>
            <a:solidFill>
              <a:schemeClr val="tx2"/>
            </a:solidFill>
          </a:ln>
        </p:spPr>
      </p:pic>
      <p:sp>
        <p:nvSpPr>
          <p:cNvPr id="14" name="TextBox 13">
            <a:extLst>
              <a:ext uri="{FF2B5EF4-FFF2-40B4-BE49-F238E27FC236}">
                <a16:creationId xmlns:a16="http://schemas.microsoft.com/office/drawing/2014/main" id="{3D97E9D7-51CA-B19F-DF96-9646AE37F555}"/>
              </a:ext>
            </a:extLst>
          </p:cNvPr>
          <p:cNvSpPr txBox="1"/>
          <p:nvPr/>
        </p:nvSpPr>
        <p:spPr>
          <a:xfrm>
            <a:off x="1066800" y="3200540"/>
            <a:ext cx="10058400" cy="923330"/>
          </a:xfrm>
          <a:prstGeom prst="rect">
            <a:avLst/>
          </a:prstGeom>
          <a:noFill/>
        </p:spPr>
        <p:txBody>
          <a:bodyPr wrap="square" rtlCol="0">
            <a:spAutoFit/>
          </a:bodyPr>
          <a:lstStyle/>
          <a:p>
            <a:pPr marL="269875" indent="-269875"/>
            <a:r>
              <a:rPr lang="en-US" dirty="0">
                <a:cs typeface="Times New Roman" panose="02020603050405020304" pitchFamily="18" charset="0"/>
              </a:rPr>
              <a:t>2. For the category column, it has the same data or value entries but the writing is different. This is also where data cleaning is needed. </a:t>
            </a:r>
          </a:p>
          <a:p>
            <a:pPr marL="269875" indent="-269875">
              <a:buFont typeface="Arial" panose="020B0604020202020204" pitchFamily="34" charset="0"/>
              <a:buChar char="•"/>
            </a:pPr>
            <a:r>
              <a:rPr lang="en-US" dirty="0"/>
              <a:t>The following is a query to view those columns :</a:t>
            </a:r>
            <a:endParaRPr lang="en-ID" dirty="0"/>
          </a:p>
        </p:txBody>
      </p:sp>
      <p:pic>
        <p:nvPicPr>
          <p:cNvPr id="16" name="Picture 15">
            <a:extLst>
              <a:ext uri="{FF2B5EF4-FFF2-40B4-BE49-F238E27FC236}">
                <a16:creationId xmlns:a16="http://schemas.microsoft.com/office/drawing/2014/main" id="{BDD5D0F7-4EE8-1C2A-2C60-4C580B4F71D7}"/>
              </a:ext>
            </a:extLst>
          </p:cNvPr>
          <p:cNvPicPr>
            <a:picLocks noChangeAspect="1"/>
          </p:cNvPicPr>
          <p:nvPr/>
        </p:nvPicPr>
        <p:blipFill>
          <a:blip r:embed="rId3"/>
          <a:stretch>
            <a:fillRect/>
          </a:stretch>
        </p:blipFill>
        <p:spPr>
          <a:xfrm>
            <a:off x="1425041" y="4123869"/>
            <a:ext cx="5246347" cy="657405"/>
          </a:xfrm>
          <a:prstGeom prst="rect">
            <a:avLst/>
          </a:prstGeom>
          <a:ln>
            <a:solidFill>
              <a:schemeClr val="tx2"/>
            </a:solidFill>
          </a:ln>
        </p:spPr>
      </p:pic>
      <p:sp>
        <p:nvSpPr>
          <p:cNvPr id="25" name="TextBox 24">
            <a:extLst>
              <a:ext uri="{FF2B5EF4-FFF2-40B4-BE49-F238E27FC236}">
                <a16:creationId xmlns:a16="http://schemas.microsoft.com/office/drawing/2014/main" id="{F16B464D-93A5-C222-6317-55879732C554}"/>
              </a:ext>
            </a:extLst>
          </p:cNvPr>
          <p:cNvSpPr txBox="1"/>
          <p:nvPr/>
        </p:nvSpPr>
        <p:spPr>
          <a:xfrm>
            <a:off x="1066800" y="4881588"/>
            <a:ext cx="6512875" cy="92333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p>
          <a:p>
            <a:pPr marL="269875" indent="-269875"/>
            <a:r>
              <a:rPr lang="en-US" dirty="0">
                <a:cs typeface="Times New Roman" panose="02020603050405020304" pitchFamily="18" charset="0"/>
              </a:rPr>
              <a:t>	There are 2 values ​​that are the same but written differently, namely ".0" behind.</a:t>
            </a:r>
            <a:endParaRPr lang="en-ID" dirty="0"/>
          </a:p>
        </p:txBody>
      </p:sp>
      <p:grpSp>
        <p:nvGrpSpPr>
          <p:cNvPr id="26" name="Group 25">
            <a:extLst>
              <a:ext uri="{FF2B5EF4-FFF2-40B4-BE49-F238E27FC236}">
                <a16:creationId xmlns:a16="http://schemas.microsoft.com/office/drawing/2014/main" id="{F21D137B-4D99-9626-D015-013C8840A767}"/>
              </a:ext>
            </a:extLst>
          </p:cNvPr>
          <p:cNvGrpSpPr/>
          <p:nvPr/>
        </p:nvGrpSpPr>
        <p:grpSpPr>
          <a:xfrm>
            <a:off x="8941378" y="3746588"/>
            <a:ext cx="1825581" cy="2458199"/>
            <a:chOff x="7775619" y="3803517"/>
            <a:chExt cx="1825581" cy="2458199"/>
          </a:xfrm>
        </p:grpSpPr>
        <p:pic>
          <p:nvPicPr>
            <p:cNvPr id="27" name="Picture 26">
              <a:extLst>
                <a:ext uri="{FF2B5EF4-FFF2-40B4-BE49-F238E27FC236}">
                  <a16:creationId xmlns:a16="http://schemas.microsoft.com/office/drawing/2014/main" id="{9C7D5264-E199-67B1-4C04-AA15B4DB9A2A}"/>
                </a:ext>
              </a:extLst>
            </p:cNvPr>
            <p:cNvPicPr>
              <a:picLocks noChangeAspect="1"/>
            </p:cNvPicPr>
            <p:nvPr/>
          </p:nvPicPr>
          <p:blipFill>
            <a:blip r:embed="rId4"/>
            <a:stretch>
              <a:fillRect/>
            </a:stretch>
          </p:blipFill>
          <p:spPr>
            <a:xfrm>
              <a:off x="7887585" y="3803517"/>
              <a:ext cx="1517671" cy="2458199"/>
            </a:xfrm>
            <a:prstGeom prst="rect">
              <a:avLst/>
            </a:prstGeom>
            <a:ln>
              <a:solidFill>
                <a:schemeClr val="tx2"/>
              </a:solidFill>
            </a:ln>
          </p:spPr>
        </p:pic>
        <p:sp>
          <p:nvSpPr>
            <p:cNvPr id="28" name="Rectangle 27">
              <a:extLst>
                <a:ext uri="{FF2B5EF4-FFF2-40B4-BE49-F238E27FC236}">
                  <a16:creationId xmlns:a16="http://schemas.microsoft.com/office/drawing/2014/main" id="{18296E28-E8A5-C071-7A0C-08B72D2EC0A0}"/>
                </a:ext>
              </a:extLst>
            </p:cNvPr>
            <p:cNvSpPr/>
            <p:nvPr/>
          </p:nvSpPr>
          <p:spPr>
            <a:xfrm>
              <a:off x="7775619" y="4684606"/>
              <a:ext cx="1825581" cy="457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Rectangle 28">
              <a:extLst>
                <a:ext uri="{FF2B5EF4-FFF2-40B4-BE49-F238E27FC236}">
                  <a16:creationId xmlns:a16="http://schemas.microsoft.com/office/drawing/2014/main" id="{3818E4C2-E25A-5B16-D987-E23402306EA6}"/>
                </a:ext>
              </a:extLst>
            </p:cNvPr>
            <p:cNvSpPr/>
            <p:nvPr/>
          </p:nvSpPr>
          <p:spPr>
            <a:xfrm>
              <a:off x="7775619" y="5244352"/>
              <a:ext cx="1825581" cy="457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0" name="TextBox 29">
            <a:extLst>
              <a:ext uri="{FF2B5EF4-FFF2-40B4-BE49-F238E27FC236}">
                <a16:creationId xmlns:a16="http://schemas.microsoft.com/office/drawing/2014/main" id="{7E141BED-6308-9C48-6B23-299B65390E6A}"/>
              </a:ext>
            </a:extLst>
          </p:cNvPr>
          <p:cNvSpPr txBox="1"/>
          <p:nvPr/>
        </p:nvSpPr>
        <p:spPr>
          <a:xfrm>
            <a:off x="1066800" y="2787078"/>
            <a:ext cx="1112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is that all the contents or values ​​of the city column are only CAPITALIZED and no value is the same.</a:t>
            </a:r>
            <a:endParaRPr lang="en-ID" dirty="0"/>
          </a:p>
        </p:txBody>
      </p:sp>
      <p:sp>
        <p:nvSpPr>
          <p:cNvPr id="31" name="Arrow: Right 30">
            <a:extLst>
              <a:ext uri="{FF2B5EF4-FFF2-40B4-BE49-F238E27FC236}">
                <a16:creationId xmlns:a16="http://schemas.microsoft.com/office/drawing/2014/main" id="{A3506530-55A8-D72A-6F81-923260A5F3E5}"/>
              </a:ext>
            </a:extLst>
          </p:cNvPr>
          <p:cNvSpPr/>
          <p:nvPr/>
        </p:nvSpPr>
        <p:spPr>
          <a:xfrm>
            <a:off x="7579675" y="5047459"/>
            <a:ext cx="1119618" cy="27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2262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sp>
        <p:nvSpPr>
          <p:cNvPr id="14" name="TextBox 13">
            <a:extLst>
              <a:ext uri="{FF2B5EF4-FFF2-40B4-BE49-F238E27FC236}">
                <a16:creationId xmlns:a16="http://schemas.microsoft.com/office/drawing/2014/main" id="{3D97E9D7-51CA-B19F-DF96-9646AE37F555}"/>
              </a:ext>
            </a:extLst>
          </p:cNvPr>
          <p:cNvSpPr txBox="1"/>
          <p:nvPr/>
        </p:nvSpPr>
        <p:spPr>
          <a:xfrm>
            <a:off x="1066799" y="4259568"/>
            <a:ext cx="10429876" cy="923330"/>
          </a:xfrm>
          <a:prstGeom prst="rect">
            <a:avLst/>
          </a:prstGeom>
          <a:noFill/>
        </p:spPr>
        <p:txBody>
          <a:bodyPr wrap="square" rtlCol="0">
            <a:spAutoFit/>
          </a:bodyPr>
          <a:lstStyle/>
          <a:p>
            <a:pPr marL="269875" indent="-269875"/>
            <a:r>
              <a:rPr lang="en-US" dirty="0">
                <a:cs typeface="Times New Roman" panose="02020603050405020304" pitchFamily="18" charset="0"/>
              </a:rPr>
              <a:t>3. For columns that have more than 1 value, data cleaning is also required. As in the following </a:t>
            </a:r>
            <a:r>
              <a:rPr lang="en-US" dirty="0" err="1">
                <a:cs typeface="Times New Roman" panose="02020603050405020304" pitchFamily="18" charset="0"/>
              </a:rPr>
              <a:t>category_name</a:t>
            </a:r>
            <a:r>
              <a:rPr lang="en-US" dirty="0">
                <a:cs typeface="Times New Roman" panose="02020603050405020304" pitchFamily="18" charset="0"/>
              </a:rPr>
              <a:t> column, with the same number but different values.</a:t>
            </a:r>
          </a:p>
          <a:p>
            <a:pPr marL="269875" indent="-269875">
              <a:buFont typeface="Arial" panose="020B0604020202020204" pitchFamily="34" charset="0"/>
              <a:buChar char="•"/>
            </a:pPr>
            <a:r>
              <a:rPr lang="en-US" dirty="0"/>
              <a:t>The following is a query to view the column :</a:t>
            </a:r>
            <a:endParaRPr lang="en-ID" dirty="0"/>
          </a:p>
        </p:txBody>
      </p:sp>
      <p:sp>
        <p:nvSpPr>
          <p:cNvPr id="17" name="TextBox 16">
            <a:extLst>
              <a:ext uri="{FF2B5EF4-FFF2-40B4-BE49-F238E27FC236}">
                <a16:creationId xmlns:a16="http://schemas.microsoft.com/office/drawing/2014/main" id="{EE63C34C-C5F4-D55F-21C9-0F9FE8993D05}"/>
              </a:ext>
            </a:extLst>
          </p:cNvPr>
          <p:cNvSpPr txBox="1"/>
          <p:nvPr/>
        </p:nvSpPr>
        <p:spPr>
          <a:xfrm>
            <a:off x="1066799" y="2756377"/>
            <a:ext cx="4295776"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p>
          <a:p>
            <a:pPr marL="266700"/>
            <a:r>
              <a:rPr lang="en-US" dirty="0"/>
              <a:t>No more data equal to writing ".0"</a:t>
            </a:r>
            <a:endParaRPr lang="en-ID" dirty="0"/>
          </a:p>
        </p:txBody>
      </p:sp>
      <p:pic>
        <p:nvPicPr>
          <p:cNvPr id="11" name="Picture 10">
            <a:extLst>
              <a:ext uri="{FF2B5EF4-FFF2-40B4-BE49-F238E27FC236}">
                <a16:creationId xmlns:a16="http://schemas.microsoft.com/office/drawing/2014/main" id="{0BEDAD6B-6F99-ED80-E580-49810A215C4C}"/>
              </a:ext>
            </a:extLst>
          </p:cNvPr>
          <p:cNvPicPr>
            <a:picLocks noChangeAspect="1"/>
          </p:cNvPicPr>
          <p:nvPr/>
        </p:nvPicPr>
        <p:blipFill>
          <a:blip r:embed="rId2"/>
          <a:stretch>
            <a:fillRect/>
          </a:stretch>
        </p:blipFill>
        <p:spPr>
          <a:xfrm>
            <a:off x="8551925" y="1871457"/>
            <a:ext cx="1411224" cy="2251954"/>
          </a:xfrm>
          <a:prstGeom prst="rect">
            <a:avLst/>
          </a:prstGeom>
          <a:ln>
            <a:solidFill>
              <a:schemeClr val="tx2"/>
            </a:solidFill>
          </a:ln>
        </p:spPr>
      </p:pic>
      <p:sp>
        <p:nvSpPr>
          <p:cNvPr id="26" name="TextBox 25">
            <a:extLst>
              <a:ext uri="{FF2B5EF4-FFF2-40B4-BE49-F238E27FC236}">
                <a16:creationId xmlns:a16="http://schemas.microsoft.com/office/drawing/2014/main" id="{F2FD702A-28EB-4A9B-039B-3DBB66CDBF9F}"/>
              </a:ext>
            </a:extLst>
          </p:cNvPr>
          <p:cNvSpPr txBox="1"/>
          <p:nvPr/>
        </p:nvSpPr>
        <p:spPr>
          <a:xfrm>
            <a:off x="1066799" y="173530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Syntax to remove ".0" in the category column:</a:t>
            </a:r>
            <a:endParaRPr lang="en-ID" dirty="0"/>
          </a:p>
        </p:txBody>
      </p:sp>
      <p:pic>
        <p:nvPicPr>
          <p:cNvPr id="15" name="Picture 14">
            <a:extLst>
              <a:ext uri="{FF2B5EF4-FFF2-40B4-BE49-F238E27FC236}">
                <a16:creationId xmlns:a16="http://schemas.microsoft.com/office/drawing/2014/main" id="{EC4E467C-9992-E027-1341-F9614A6626DC}"/>
              </a:ext>
            </a:extLst>
          </p:cNvPr>
          <p:cNvPicPr>
            <a:picLocks noChangeAspect="1"/>
          </p:cNvPicPr>
          <p:nvPr/>
        </p:nvPicPr>
        <p:blipFill>
          <a:blip r:embed="rId3"/>
          <a:stretch>
            <a:fillRect/>
          </a:stretch>
        </p:blipFill>
        <p:spPr>
          <a:xfrm>
            <a:off x="1429998" y="5173373"/>
            <a:ext cx="6462568" cy="665452"/>
          </a:xfrm>
          <a:prstGeom prst="rect">
            <a:avLst/>
          </a:prstGeom>
          <a:ln>
            <a:solidFill>
              <a:schemeClr val="tx2"/>
            </a:solidFill>
          </a:ln>
        </p:spPr>
      </p:pic>
      <p:pic>
        <p:nvPicPr>
          <p:cNvPr id="29" name="Picture 28">
            <a:extLst>
              <a:ext uri="{FF2B5EF4-FFF2-40B4-BE49-F238E27FC236}">
                <a16:creationId xmlns:a16="http://schemas.microsoft.com/office/drawing/2014/main" id="{A9625442-ADC8-6F8E-281D-E242220E092B}"/>
              </a:ext>
            </a:extLst>
          </p:cNvPr>
          <p:cNvPicPr>
            <a:picLocks noChangeAspect="1"/>
          </p:cNvPicPr>
          <p:nvPr/>
        </p:nvPicPr>
        <p:blipFill>
          <a:blip r:embed="rId4"/>
          <a:stretch>
            <a:fillRect/>
          </a:stretch>
        </p:blipFill>
        <p:spPr>
          <a:xfrm>
            <a:off x="1429998" y="2126797"/>
            <a:ext cx="5492082" cy="629580"/>
          </a:xfrm>
          <a:prstGeom prst="rect">
            <a:avLst/>
          </a:prstGeom>
          <a:ln>
            <a:solidFill>
              <a:schemeClr val="tx2"/>
            </a:solidFill>
          </a:ln>
        </p:spPr>
      </p:pic>
      <p:sp>
        <p:nvSpPr>
          <p:cNvPr id="30" name="Arrow: Right 29">
            <a:extLst>
              <a:ext uri="{FF2B5EF4-FFF2-40B4-BE49-F238E27FC236}">
                <a16:creationId xmlns:a16="http://schemas.microsoft.com/office/drawing/2014/main" id="{96EC1A55-1184-E5B1-B9B6-4117DD078E12}"/>
              </a:ext>
            </a:extLst>
          </p:cNvPr>
          <p:cNvSpPr/>
          <p:nvPr/>
        </p:nvSpPr>
        <p:spPr>
          <a:xfrm>
            <a:off x="7177194" y="2932272"/>
            <a:ext cx="1119618" cy="27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10500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sp>
        <p:nvSpPr>
          <p:cNvPr id="17" name="TextBox 16">
            <a:extLst>
              <a:ext uri="{FF2B5EF4-FFF2-40B4-BE49-F238E27FC236}">
                <a16:creationId xmlns:a16="http://schemas.microsoft.com/office/drawing/2014/main" id="{EE63C34C-C5F4-D55F-21C9-0F9FE8993D05}"/>
              </a:ext>
            </a:extLst>
          </p:cNvPr>
          <p:cNvSpPr txBox="1"/>
          <p:nvPr/>
        </p:nvSpPr>
        <p:spPr>
          <a:xfrm>
            <a:off x="1082606" y="1708394"/>
            <a:ext cx="4295776"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endParaRPr lang="en-ID" dirty="0"/>
          </a:p>
        </p:txBody>
      </p:sp>
      <p:sp>
        <p:nvSpPr>
          <p:cNvPr id="26" name="TextBox 25">
            <a:extLst>
              <a:ext uri="{FF2B5EF4-FFF2-40B4-BE49-F238E27FC236}">
                <a16:creationId xmlns:a16="http://schemas.microsoft.com/office/drawing/2014/main" id="{F2FD702A-28EB-4A9B-039B-3DBB66CDBF9F}"/>
              </a:ext>
            </a:extLst>
          </p:cNvPr>
          <p:cNvSpPr txBox="1"/>
          <p:nvPr/>
        </p:nvSpPr>
        <p:spPr>
          <a:xfrm>
            <a:off x="1082606" y="3729001"/>
            <a:ext cx="6210301"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Syntax to take just one value from the same </a:t>
            </a:r>
            <a:r>
              <a:rPr lang="en-US" dirty="0" err="1">
                <a:cs typeface="Times New Roman" panose="02020603050405020304" pitchFamily="18" charset="0"/>
              </a:rPr>
              <a:t>nomor</a:t>
            </a:r>
            <a:r>
              <a:rPr lang="en-US" dirty="0">
                <a:cs typeface="Times New Roman" panose="02020603050405020304" pitchFamily="18" charset="0"/>
              </a:rPr>
              <a:t> identity :  </a:t>
            </a:r>
            <a:endParaRPr lang="en-ID" dirty="0"/>
          </a:p>
        </p:txBody>
      </p:sp>
      <p:grpSp>
        <p:nvGrpSpPr>
          <p:cNvPr id="6" name="Group 5">
            <a:extLst>
              <a:ext uri="{FF2B5EF4-FFF2-40B4-BE49-F238E27FC236}">
                <a16:creationId xmlns:a16="http://schemas.microsoft.com/office/drawing/2014/main" id="{B3316413-D75A-C611-4C2F-86D9065EA8A8}"/>
              </a:ext>
            </a:extLst>
          </p:cNvPr>
          <p:cNvGrpSpPr/>
          <p:nvPr/>
        </p:nvGrpSpPr>
        <p:grpSpPr>
          <a:xfrm>
            <a:off x="3123831" y="1789526"/>
            <a:ext cx="3285197" cy="1918973"/>
            <a:chOff x="7886331" y="1853067"/>
            <a:chExt cx="3285197" cy="1918973"/>
          </a:xfrm>
        </p:grpSpPr>
        <p:pic>
          <p:nvPicPr>
            <p:cNvPr id="3" name="Picture 2">
              <a:extLst>
                <a:ext uri="{FF2B5EF4-FFF2-40B4-BE49-F238E27FC236}">
                  <a16:creationId xmlns:a16="http://schemas.microsoft.com/office/drawing/2014/main" id="{7E7FA7FE-ADDA-F403-9D43-3B11BAB470BD}"/>
                </a:ext>
              </a:extLst>
            </p:cNvPr>
            <p:cNvPicPr>
              <a:picLocks noChangeAspect="1"/>
            </p:cNvPicPr>
            <p:nvPr/>
          </p:nvPicPr>
          <p:blipFill>
            <a:blip r:embed="rId2"/>
            <a:stretch>
              <a:fillRect/>
            </a:stretch>
          </p:blipFill>
          <p:spPr>
            <a:xfrm>
              <a:off x="8029192" y="1853067"/>
              <a:ext cx="2999475" cy="1918973"/>
            </a:xfrm>
            <a:prstGeom prst="rect">
              <a:avLst/>
            </a:prstGeom>
            <a:ln>
              <a:solidFill>
                <a:schemeClr val="tx2"/>
              </a:solidFill>
            </a:ln>
          </p:spPr>
        </p:pic>
        <p:sp>
          <p:nvSpPr>
            <p:cNvPr id="4" name="Rectangle 3">
              <a:extLst>
                <a:ext uri="{FF2B5EF4-FFF2-40B4-BE49-F238E27FC236}">
                  <a16:creationId xmlns:a16="http://schemas.microsoft.com/office/drawing/2014/main" id="{4DD9F61D-DAD3-2F86-6586-295ED58B397E}"/>
                </a:ext>
              </a:extLst>
            </p:cNvPr>
            <p:cNvSpPr/>
            <p:nvPr/>
          </p:nvSpPr>
          <p:spPr>
            <a:xfrm>
              <a:off x="7886331" y="3161259"/>
              <a:ext cx="3285197"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 name="Picture 7">
            <a:extLst>
              <a:ext uri="{FF2B5EF4-FFF2-40B4-BE49-F238E27FC236}">
                <a16:creationId xmlns:a16="http://schemas.microsoft.com/office/drawing/2014/main" id="{7F43B23B-A696-5EEF-6DE1-E19D3C237223}"/>
              </a:ext>
            </a:extLst>
          </p:cNvPr>
          <p:cNvPicPr>
            <a:picLocks noChangeAspect="1"/>
          </p:cNvPicPr>
          <p:nvPr/>
        </p:nvPicPr>
        <p:blipFill>
          <a:blip r:embed="rId3"/>
          <a:stretch>
            <a:fillRect/>
          </a:stretch>
        </p:blipFill>
        <p:spPr>
          <a:xfrm>
            <a:off x="1468098" y="4069288"/>
            <a:ext cx="7079810" cy="758552"/>
          </a:xfrm>
          <a:prstGeom prst="rect">
            <a:avLst/>
          </a:prstGeom>
          <a:ln>
            <a:solidFill>
              <a:schemeClr val="tx2"/>
            </a:solidFill>
          </a:ln>
        </p:spPr>
      </p:pic>
      <p:sp>
        <p:nvSpPr>
          <p:cNvPr id="18" name="TextBox 17">
            <a:extLst>
              <a:ext uri="{FF2B5EF4-FFF2-40B4-BE49-F238E27FC236}">
                <a16:creationId xmlns:a16="http://schemas.microsoft.com/office/drawing/2014/main" id="{E965EE43-84AB-5C48-A234-C4DAD22DCE15}"/>
              </a:ext>
            </a:extLst>
          </p:cNvPr>
          <p:cNvSpPr txBox="1"/>
          <p:nvPr/>
        </p:nvSpPr>
        <p:spPr>
          <a:xfrm>
            <a:off x="1118803" y="4832025"/>
            <a:ext cx="7196521" cy="92333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p>
          <a:p>
            <a:pPr marL="266700"/>
            <a:r>
              <a:rPr lang="en-US" dirty="0"/>
              <a:t>No 2 or more numbers with the same identity have different </a:t>
            </a:r>
            <a:r>
              <a:rPr lang="en-US" dirty="0" err="1"/>
              <a:t>category_name</a:t>
            </a:r>
            <a:r>
              <a:rPr lang="en-US" dirty="0"/>
              <a:t> values</a:t>
            </a:r>
            <a:endParaRPr lang="en-ID" dirty="0"/>
          </a:p>
        </p:txBody>
      </p:sp>
      <p:pic>
        <p:nvPicPr>
          <p:cNvPr id="13" name="Picture 12">
            <a:extLst>
              <a:ext uri="{FF2B5EF4-FFF2-40B4-BE49-F238E27FC236}">
                <a16:creationId xmlns:a16="http://schemas.microsoft.com/office/drawing/2014/main" id="{1A162470-B279-7EF8-D011-A6ED9AE8DF4D}"/>
              </a:ext>
            </a:extLst>
          </p:cNvPr>
          <p:cNvPicPr>
            <a:picLocks noChangeAspect="1"/>
          </p:cNvPicPr>
          <p:nvPr/>
        </p:nvPicPr>
        <p:blipFill>
          <a:blip r:embed="rId4"/>
          <a:stretch>
            <a:fillRect/>
          </a:stretch>
        </p:blipFill>
        <p:spPr>
          <a:xfrm>
            <a:off x="8789554" y="3274897"/>
            <a:ext cx="2999475" cy="2973617"/>
          </a:xfrm>
          <a:prstGeom prst="rect">
            <a:avLst/>
          </a:prstGeom>
          <a:ln>
            <a:solidFill>
              <a:schemeClr val="tx2"/>
            </a:solidFill>
          </a:ln>
        </p:spPr>
      </p:pic>
      <p:sp>
        <p:nvSpPr>
          <p:cNvPr id="20" name="Arrow: Right 19">
            <a:extLst>
              <a:ext uri="{FF2B5EF4-FFF2-40B4-BE49-F238E27FC236}">
                <a16:creationId xmlns:a16="http://schemas.microsoft.com/office/drawing/2014/main" id="{895BD6F4-70C8-C5FF-4C24-09575D3EFED5}"/>
              </a:ext>
            </a:extLst>
          </p:cNvPr>
          <p:cNvSpPr/>
          <p:nvPr/>
        </p:nvSpPr>
        <p:spPr>
          <a:xfrm>
            <a:off x="7481422" y="5061393"/>
            <a:ext cx="1119618" cy="27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51690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17" name="TextBox 16">
            <a:extLst>
              <a:ext uri="{FF2B5EF4-FFF2-40B4-BE49-F238E27FC236}">
                <a16:creationId xmlns:a16="http://schemas.microsoft.com/office/drawing/2014/main" id="{EE63C34C-C5F4-D55F-21C9-0F9FE8993D05}"/>
              </a:ext>
            </a:extLst>
          </p:cNvPr>
          <p:cNvSpPr txBox="1"/>
          <p:nvPr/>
        </p:nvSpPr>
        <p:spPr>
          <a:xfrm>
            <a:off x="1082606" y="1780559"/>
            <a:ext cx="4660970"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finally, the following is a combined query that results from data exploration:</a:t>
            </a:r>
            <a:endParaRPr lang="en-ID" dirty="0"/>
          </a:p>
        </p:txBody>
      </p:sp>
      <p:pic>
        <p:nvPicPr>
          <p:cNvPr id="9" name="Picture 8">
            <a:extLst>
              <a:ext uri="{FF2B5EF4-FFF2-40B4-BE49-F238E27FC236}">
                <a16:creationId xmlns:a16="http://schemas.microsoft.com/office/drawing/2014/main" id="{0E989A5B-7221-4E83-73FE-43CF278A1129}"/>
              </a:ext>
            </a:extLst>
          </p:cNvPr>
          <p:cNvPicPr>
            <a:picLocks noChangeAspect="1"/>
          </p:cNvPicPr>
          <p:nvPr/>
        </p:nvPicPr>
        <p:blipFill>
          <a:blip r:embed="rId2"/>
          <a:stretch>
            <a:fillRect/>
          </a:stretch>
        </p:blipFill>
        <p:spPr>
          <a:xfrm>
            <a:off x="6096000" y="948930"/>
            <a:ext cx="5848350" cy="5293603"/>
          </a:xfrm>
          <a:prstGeom prst="rect">
            <a:avLst/>
          </a:prstGeom>
          <a:ln>
            <a:solidFill>
              <a:schemeClr val="tx2"/>
            </a:solidFill>
          </a:ln>
        </p:spPr>
      </p:pic>
      <p:sp>
        <p:nvSpPr>
          <p:cNvPr id="19" name="TextBox 18">
            <a:extLst>
              <a:ext uri="{FF2B5EF4-FFF2-40B4-BE49-F238E27FC236}">
                <a16:creationId xmlns:a16="http://schemas.microsoft.com/office/drawing/2014/main" id="{0B45DC13-6404-7509-43A2-D1E3002EB9AA}"/>
              </a:ext>
            </a:extLst>
          </p:cNvPr>
          <p:cNvSpPr txBox="1"/>
          <p:nvPr/>
        </p:nvSpPr>
        <p:spPr>
          <a:xfrm>
            <a:off x="1082606" y="2498442"/>
            <a:ext cx="46609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Where there is an aggregate function for grouping bottle sizes, taking only one data value for the identity number value, and cleaning data that has been described previously, such as removing the string ".0".</a:t>
            </a:r>
          </a:p>
          <a:p>
            <a:pPr marL="285750" indent="-285750">
              <a:buFont typeface="Arial" panose="020B0604020202020204" pitchFamily="34" charset="0"/>
              <a:buChar char="•"/>
            </a:pPr>
            <a:r>
              <a:rPr lang="en-US" dirty="0"/>
              <a:t>In addition, there is also a separation of location data between its longitude and latitude, as well as eliminating null values ​​in certain columns.</a:t>
            </a:r>
            <a:endParaRPr lang="en-ID" dirty="0"/>
          </a:p>
        </p:txBody>
      </p:sp>
    </p:spTree>
    <p:extLst>
      <p:ext uri="{BB962C8B-B14F-4D97-AF65-F5344CB8AC3E}">
        <p14:creationId xmlns:p14="http://schemas.microsoft.com/office/powerpoint/2010/main" val="138774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712237" y="1096212"/>
            <a:ext cx="4008854" cy="464871"/>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How was the monthly trend of sales?</a:t>
            </a:r>
          </a:p>
        </p:txBody>
      </p:sp>
      <p:sp>
        <p:nvSpPr>
          <p:cNvPr id="11" name="TextBox 10">
            <a:extLst>
              <a:ext uri="{FF2B5EF4-FFF2-40B4-BE49-F238E27FC236}">
                <a16:creationId xmlns:a16="http://schemas.microsoft.com/office/drawing/2014/main" id="{45B36BE0-B851-73AF-34DC-84B1C9A8F804}"/>
              </a:ext>
            </a:extLst>
          </p:cNvPr>
          <p:cNvSpPr txBox="1"/>
          <p:nvPr/>
        </p:nvSpPr>
        <p:spPr>
          <a:xfrm>
            <a:off x="7695431" y="2174190"/>
            <a:ext cx="3750705" cy="341632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the diagram, it can be seen that sales in 2021 tend to increase from the beginning to the end of the year.</a:t>
            </a:r>
            <a:r>
              <a:rPr lang="id-ID" dirty="0">
                <a:cs typeface="Times New Roman" panose="02020603050405020304" pitchFamily="18" charset="0"/>
              </a:rPr>
              <a:t> </a:t>
            </a:r>
            <a:r>
              <a:rPr lang="en-US" dirty="0">
                <a:cs typeface="Times New Roman" panose="02020603050405020304" pitchFamily="18" charset="0"/>
              </a:rPr>
              <a:t>Where the highest sales are in December 2021.</a:t>
            </a:r>
            <a:endParaRPr lang="id-ID"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Then for the largest ratio of sales per volume occurred in October 2021</a:t>
            </a:r>
            <a:r>
              <a:rPr lang="id-ID" dirty="0">
                <a:cs typeface="Times New Roman" panose="02020603050405020304" pitchFamily="18" charset="0"/>
              </a:rPr>
              <a:t> and the smallest ratio occured in January 202</a:t>
            </a:r>
            <a:r>
              <a:rPr lang="en-US" dirty="0">
                <a:cs typeface="Times New Roman" panose="02020603050405020304" pitchFamily="18" charset="0"/>
              </a:rPr>
              <a:t>1</a:t>
            </a:r>
            <a:r>
              <a:rPr lang="id-ID" dirty="0">
                <a:cs typeface="Times New Roman" panose="02020603050405020304" pitchFamily="18" charset="0"/>
              </a:rPr>
              <a:t>.</a:t>
            </a:r>
          </a:p>
          <a:p>
            <a:pPr marL="285750" indent="-285750">
              <a:buFont typeface="Arial" panose="020B0604020202020204" pitchFamily="34" charset="0"/>
              <a:buChar char="•"/>
            </a:pPr>
            <a:r>
              <a:rPr lang="id-ID" dirty="0">
                <a:cs typeface="Times New Roman" panose="02020603050405020304" pitchFamily="18" charset="0"/>
              </a:rPr>
              <a:t>It</a:t>
            </a:r>
            <a:r>
              <a:rPr lang="en-US" dirty="0">
                <a:cs typeface="Times New Roman" panose="02020603050405020304" pitchFamily="18" charset="0"/>
              </a:rPr>
              <a:t> means volumes with high</a:t>
            </a:r>
            <a:r>
              <a:rPr lang="id-ID" dirty="0">
                <a:cs typeface="Times New Roman" panose="02020603050405020304" pitchFamily="18" charset="0"/>
              </a:rPr>
              <a:t>er</a:t>
            </a:r>
            <a:r>
              <a:rPr lang="en-US" dirty="0">
                <a:cs typeface="Times New Roman" panose="02020603050405020304" pitchFamily="18" charset="0"/>
              </a:rPr>
              <a:t> prices were sold</a:t>
            </a:r>
            <a:r>
              <a:rPr lang="id-ID" dirty="0">
                <a:cs typeface="Times New Roman" panose="02020603050405020304" pitchFamily="18" charset="0"/>
              </a:rPr>
              <a:t> better in </a:t>
            </a:r>
            <a:r>
              <a:rPr lang="en-US" dirty="0">
                <a:cs typeface="Times New Roman" panose="02020603050405020304" pitchFamily="18" charset="0"/>
              </a:rPr>
              <a:t>October 2021</a:t>
            </a:r>
            <a:r>
              <a:rPr lang="id-ID" dirty="0">
                <a:cs typeface="Times New Roman" panose="02020603050405020304" pitchFamily="18" charset="0"/>
              </a:rPr>
              <a:t> </a:t>
            </a:r>
            <a:r>
              <a:rPr lang="en-US" dirty="0">
                <a:cs typeface="Times New Roman" panose="02020603050405020304" pitchFamily="18" charset="0"/>
              </a:rPr>
              <a:t>.</a:t>
            </a:r>
            <a:endParaRPr lang="en-ID" dirty="0"/>
          </a:p>
        </p:txBody>
      </p:sp>
      <p:pic>
        <p:nvPicPr>
          <p:cNvPr id="15" name="Picture 14">
            <a:extLst>
              <a:ext uri="{FF2B5EF4-FFF2-40B4-BE49-F238E27FC236}">
                <a16:creationId xmlns:a16="http://schemas.microsoft.com/office/drawing/2014/main" id="{E1805423-399A-0F3E-20BD-979155B6AAFE}"/>
              </a:ext>
            </a:extLst>
          </p:cNvPr>
          <p:cNvPicPr>
            <a:picLocks noChangeAspect="1"/>
          </p:cNvPicPr>
          <p:nvPr/>
        </p:nvPicPr>
        <p:blipFill>
          <a:blip r:embed="rId2"/>
          <a:stretch>
            <a:fillRect/>
          </a:stretch>
        </p:blipFill>
        <p:spPr>
          <a:xfrm>
            <a:off x="712237" y="2011289"/>
            <a:ext cx="6829494" cy="3975982"/>
          </a:xfrm>
          <a:prstGeom prst="rect">
            <a:avLst/>
          </a:prstGeom>
        </p:spPr>
      </p:pic>
    </p:spTree>
    <p:extLst>
      <p:ext uri="{BB962C8B-B14F-4D97-AF65-F5344CB8AC3E}">
        <p14:creationId xmlns:p14="http://schemas.microsoft.com/office/powerpoint/2010/main" val="277351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9" name="Rectangle 8">
            <a:extLst>
              <a:ext uri="{FF2B5EF4-FFF2-40B4-BE49-F238E27FC236}">
                <a16:creationId xmlns:a16="http://schemas.microsoft.com/office/drawing/2014/main" id="{9E9EAC38-27F9-405D-CB79-0A2FB40169AD}"/>
              </a:ext>
            </a:extLst>
          </p:cNvPr>
          <p:cNvSpPr/>
          <p:nvPr/>
        </p:nvSpPr>
        <p:spPr>
          <a:xfrm>
            <a:off x="1066800" y="1561083"/>
            <a:ext cx="10287000" cy="372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45B36BE0-B851-73AF-34DC-84B1C9A8F804}"/>
              </a:ext>
            </a:extLst>
          </p:cNvPr>
          <p:cNvSpPr txBox="1"/>
          <p:nvPr/>
        </p:nvSpPr>
        <p:spPr>
          <a:xfrm>
            <a:off x="742950" y="5000740"/>
            <a:ext cx="107061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the bar chart above Des Moines is the city with the largest liquor sales in Iowa with nearly $50 million. And sales in Des Moines reached 1.8 times the sales of the second rank, namely </a:t>
            </a:r>
            <a:r>
              <a:rPr lang="id-ID" dirty="0">
                <a:cs typeface="Times New Roman" panose="02020603050405020304" pitchFamily="18" charset="0"/>
              </a:rPr>
              <a:t>Ce</a:t>
            </a:r>
            <a:r>
              <a:rPr lang="en-US" dirty="0" err="1">
                <a:cs typeface="Times New Roman" panose="02020603050405020304" pitchFamily="18" charset="0"/>
              </a:rPr>
              <a:t>dar</a:t>
            </a:r>
            <a:r>
              <a:rPr lang="id-ID" dirty="0">
                <a:cs typeface="Times New Roman" panose="02020603050405020304" pitchFamily="18" charset="0"/>
              </a:rPr>
              <a:t> </a:t>
            </a:r>
            <a:r>
              <a:rPr lang="en-US" dirty="0">
                <a:cs typeface="Times New Roman" panose="02020603050405020304" pitchFamily="18" charset="0"/>
              </a:rPr>
              <a:t>Rapids.</a:t>
            </a:r>
            <a:endParaRPr lang="id-ID" dirty="0">
              <a:cs typeface="Times New Roman" panose="02020603050405020304" pitchFamily="18" charset="0"/>
            </a:endParaRPr>
          </a:p>
          <a:p>
            <a:pPr marL="285750" indent="-285750">
              <a:buFont typeface="Arial" panose="020B0604020202020204" pitchFamily="34" charset="0"/>
              <a:buChar char="•"/>
            </a:pPr>
            <a:r>
              <a:rPr lang="en-US" dirty="0"/>
              <a:t>Then the following heatmap shows the 10 cities with the highest sales in Iowa, indicated in red and the other cities with low sales in green.</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3763979" cy="464871"/>
          </a:xfrm>
          <a:prstGeom prst="rect">
            <a:avLst/>
          </a:prstGeom>
          <a:noFill/>
        </p:spPr>
        <p:txBody>
          <a:bodyPr wrap="none" rtlCol="0">
            <a:spAutoFit/>
          </a:bodyPr>
          <a:lstStyle/>
          <a:p>
            <a:pPr>
              <a:lnSpc>
                <a:spcPct val="150000"/>
              </a:lnSpc>
            </a:pPr>
            <a:r>
              <a:rPr lang="id-ID" dirty="0">
                <a:cs typeface="Times New Roman" panose="02020603050405020304" pitchFamily="18" charset="0"/>
              </a:rPr>
              <a:t>2.	</a:t>
            </a:r>
            <a:r>
              <a:rPr lang="en-US" dirty="0">
                <a:cs typeface="Times New Roman" panose="02020603050405020304" pitchFamily="18" charset="0"/>
              </a:rPr>
              <a:t>How was our sales in Iowa’s City?</a:t>
            </a:r>
          </a:p>
        </p:txBody>
      </p:sp>
      <p:pic>
        <p:nvPicPr>
          <p:cNvPr id="3" name="Picture 2">
            <a:extLst>
              <a:ext uri="{FF2B5EF4-FFF2-40B4-BE49-F238E27FC236}">
                <a16:creationId xmlns:a16="http://schemas.microsoft.com/office/drawing/2014/main" id="{5BFD1268-B14E-CDC9-20E7-20AF3CA4FD75}"/>
              </a:ext>
            </a:extLst>
          </p:cNvPr>
          <p:cNvPicPr>
            <a:picLocks noChangeAspect="1"/>
          </p:cNvPicPr>
          <p:nvPr/>
        </p:nvPicPr>
        <p:blipFill>
          <a:blip r:embed="rId2"/>
          <a:stretch>
            <a:fillRect/>
          </a:stretch>
        </p:blipFill>
        <p:spPr>
          <a:xfrm>
            <a:off x="6476883" y="1576534"/>
            <a:ext cx="4216797" cy="3291529"/>
          </a:xfrm>
          <a:prstGeom prst="rect">
            <a:avLst/>
          </a:prstGeom>
        </p:spPr>
      </p:pic>
      <p:pic>
        <p:nvPicPr>
          <p:cNvPr id="8" name="Picture 7">
            <a:extLst>
              <a:ext uri="{FF2B5EF4-FFF2-40B4-BE49-F238E27FC236}">
                <a16:creationId xmlns:a16="http://schemas.microsoft.com/office/drawing/2014/main" id="{D0F636B7-369F-0EB0-5161-153E62EAC39E}"/>
              </a:ext>
            </a:extLst>
          </p:cNvPr>
          <p:cNvPicPr>
            <a:picLocks noChangeAspect="1"/>
          </p:cNvPicPr>
          <p:nvPr/>
        </p:nvPicPr>
        <p:blipFill>
          <a:blip r:embed="rId3"/>
          <a:stretch>
            <a:fillRect/>
          </a:stretch>
        </p:blipFill>
        <p:spPr>
          <a:xfrm>
            <a:off x="1261115" y="1576364"/>
            <a:ext cx="5021454" cy="3291529"/>
          </a:xfrm>
          <a:prstGeom prst="rect">
            <a:avLst/>
          </a:prstGeom>
        </p:spPr>
      </p:pic>
    </p:spTree>
    <p:extLst>
      <p:ext uri="{BB962C8B-B14F-4D97-AF65-F5344CB8AC3E}">
        <p14:creationId xmlns:p14="http://schemas.microsoft.com/office/powerpoint/2010/main" val="208073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010400" y="1933460"/>
            <a:ext cx="4338918" cy="286232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following chart shows the top 5 categories or types of liquor purchased in Iowa.</a:t>
            </a:r>
            <a:endParaRPr lang="id-ID"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We know that the most sold liquor is American Vodkas with a total of more than 6 million, but with almost the same number of purchases per size.</a:t>
            </a:r>
            <a:endParaRPr lang="id-ID"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Sales of liquor type Whiskey Liqueur small size is the most sold liquor to 3.2 million dollars.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4163384" cy="464871"/>
          </a:xfrm>
          <a:prstGeom prst="rect">
            <a:avLst/>
          </a:prstGeom>
          <a:noFill/>
        </p:spPr>
        <p:txBody>
          <a:bodyPr wrap="none" rtlCol="0">
            <a:spAutoFit/>
          </a:bodyPr>
          <a:lstStyle/>
          <a:p>
            <a:pPr>
              <a:lnSpc>
                <a:spcPct val="150000"/>
              </a:lnSpc>
            </a:pPr>
            <a:r>
              <a:rPr lang="id-ID" dirty="0">
                <a:cs typeface="Times New Roman" panose="02020603050405020304" pitchFamily="18" charset="0"/>
              </a:rPr>
              <a:t>3.	</a:t>
            </a:r>
            <a:r>
              <a:rPr lang="en-US" dirty="0">
                <a:cs typeface="Times New Roman" panose="02020603050405020304" pitchFamily="18" charset="0"/>
              </a:rPr>
              <a:t>Which category sells the most liquor?</a:t>
            </a:r>
          </a:p>
        </p:txBody>
      </p:sp>
      <p:pic>
        <p:nvPicPr>
          <p:cNvPr id="3" name="Picture 2">
            <a:extLst>
              <a:ext uri="{FF2B5EF4-FFF2-40B4-BE49-F238E27FC236}">
                <a16:creationId xmlns:a16="http://schemas.microsoft.com/office/drawing/2014/main" id="{3660BAEA-E404-415F-3B07-0B954949C5B0}"/>
              </a:ext>
            </a:extLst>
          </p:cNvPr>
          <p:cNvPicPr>
            <a:picLocks noChangeAspect="1"/>
          </p:cNvPicPr>
          <p:nvPr/>
        </p:nvPicPr>
        <p:blipFill>
          <a:blip r:embed="rId2"/>
          <a:stretch>
            <a:fillRect/>
          </a:stretch>
        </p:blipFill>
        <p:spPr>
          <a:xfrm>
            <a:off x="1244081" y="1936032"/>
            <a:ext cx="5418290" cy="3696020"/>
          </a:xfrm>
          <a:prstGeom prst="rect">
            <a:avLst/>
          </a:prstGeom>
          <a:ln>
            <a:solidFill>
              <a:schemeClr val="tx1"/>
            </a:solidFill>
          </a:ln>
        </p:spPr>
      </p:pic>
    </p:spTree>
    <p:extLst>
      <p:ext uri="{BB962C8B-B14F-4D97-AF65-F5344CB8AC3E}">
        <p14:creationId xmlns:p14="http://schemas.microsoft.com/office/powerpoint/2010/main" val="302747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B8A79F-9337-7392-34A7-EC817CA12DD2}"/>
              </a:ext>
            </a:extLst>
          </p:cNvPr>
          <p:cNvPicPr>
            <a:picLocks noChangeAspect="1"/>
          </p:cNvPicPr>
          <p:nvPr/>
        </p:nvPicPr>
        <p:blipFill>
          <a:blip r:embed="rId2"/>
          <a:stretch>
            <a:fillRect/>
          </a:stretch>
        </p:blipFill>
        <p:spPr>
          <a:xfrm>
            <a:off x="1245227" y="1944218"/>
            <a:ext cx="5808204" cy="4089450"/>
          </a:xfrm>
          <a:prstGeom prst="rect">
            <a:avLst/>
          </a:prstGeom>
          <a:ln>
            <a:solidFill>
              <a:schemeClr val="tx1"/>
            </a:solidFill>
          </a:ln>
        </p:spPr>
      </p:pic>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373442" y="1944218"/>
            <a:ext cx="3751758" cy="2031325"/>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Monday was the day with the largest amount of liquor sales reaching 26.7 million dollars and Saturday was the lowest selling day with less than 10 million dollars.</a:t>
            </a:r>
          </a:p>
          <a:p>
            <a:pPr marL="285750" indent="-285750">
              <a:buFont typeface="Arial" panose="020B0604020202020204" pitchFamily="34" charset="0"/>
              <a:buChar char="•"/>
            </a:pPr>
            <a:r>
              <a:rPr lang="en-US" dirty="0">
                <a:cs typeface="Times New Roman" panose="02020603050405020304" pitchFamily="18" charset="0"/>
              </a:rPr>
              <a:t>It can be concluded that liquor sales are fluctuating every day.</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5909503"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4</a:t>
            </a:r>
            <a:r>
              <a:rPr lang="id-ID" dirty="0">
                <a:cs typeface="Times New Roman" panose="02020603050405020304" pitchFamily="18" charset="0"/>
              </a:rPr>
              <a:t>.	</a:t>
            </a:r>
            <a:r>
              <a:rPr lang="en-ID" dirty="0">
                <a:cs typeface="Times New Roman" panose="02020603050405020304" pitchFamily="18" charset="0"/>
              </a:rPr>
              <a:t> At which day in a week most o</a:t>
            </a:r>
            <a:r>
              <a:rPr lang="id-ID" dirty="0">
                <a:cs typeface="Times New Roman" panose="02020603050405020304" pitchFamily="18" charset="0"/>
              </a:rPr>
              <a:t>f</a:t>
            </a:r>
            <a:r>
              <a:rPr lang="en-ID" dirty="0">
                <a:cs typeface="Times New Roman" panose="02020603050405020304" pitchFamily="18" charset="0"/>
              </a:rPr>
              <a:t> customers buy a liquor</a:t>
            </a:r>
            <a:r>
              <a:rPr lang="en-US" dirty="0">
                <a:cs typeface="Times New Roman" panose="02020603050405020304" pitchFamily="18" charset="0"/>
              </a:rPr>
              <a:t>?</a:t>
            </a:r>
          </a:p>
        </p:txBody>
      </p:sp>
    </p:spTree>
    <p:extLst>
      <p:ext uri="{BB962C8B-B14F-4D97-AF65-F5344CB8AC3E}">
        <p14:creationId xmlns:p14="http://schemas.microsoft.com/office/powerpoint/2010/main" val="239846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010400" y="2088841"/>
            <a:ext cx="43711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When compared, it turns out that liquor sales for the large size are greater than the small size. </a:t>
            </a:r>
          </a:p>
          <a:p>
            <a:pPr marL="285750" indent="-285750">
              <a:buFont typeface="Arial" panose="020B0604020202020204" pitchFamily="34" charset="0"/>
              <a:buChar char="•"/>
            </a:pPr>
            <a:r>
              <a:rPr lang="en-US" dirty="0">
                <a:cs typeface="Times New Roman" panose="02020603050405020304" pitchFamily="18" charset="0"/>
              </a:rPr>
              <a:t>However, the largest sales are obtained from the sale of liquor with medium size, which is 501 ml to 1000 ml.</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7744043"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5</a:t>
            </a:r>
            <a:r>
              <a:rPr lang="id-ID" dirty="0">
                <a:cs typeface="Times New Roman" panose="02020603050405020304" pitchFamily="18" charset="0"/>
              </a:rPr>
              <a:t>.	</a:t>
            </a:r>
            <a:r>
              <a:rPr lang="en-ID" dirty="0">
                <a:cs typeface="Times New Roman" panose="02020603050405020304" pitchFamily="18" charset="0"/>
              </a:rPr>
              <a:t> Is liquor with large volume has a better sales compared with small volume?</a:t>
            </a:r>
          </a:p>
        </p:txBody>
      </p:sp>
      <p:pic>
        <p:nvPicPr>
          <p:cNvPr id="7" name="Picture 6">
            <a:extLst>
              <a:ext uri="{FF2B5EF4-FFF2-40B4-BE49-F238E27FC236}">
                <a16:creationId xmlns:a16="http://schemas.microsoft.com/office/drawing/2014/main" id="{031AAC21-4D32-D6F7-E3F5-A0F0FEC9CADE}"/>
              </a:ext>
            </a:extLst>
          </p:cNvPr>
          <p:cNvPicPr>
            <a:picLocks noChangeAspect="1"/>
          </p:cNvPicPr>
          <p:nvPr/>
        </p:nvPicPr>
        <p:blipFill>
          <a:blip r:embed="rId2"/>
          <a:stretch>
            <a:fillRect/>
          </a:stretch>
        </p:blipFill>
        <p:spPr>
          <a:xfrm>
            <a:off x="1221802" y="2088841"/>
            <a:ext cx="5361227" cy="3472204"/>
          </a:xfrm>
          <a:prstGeom prst="rect">
            <a:avLst/>
          </a:prstGeom>
          <a:ln>
            <a:solidFill>
              <a:schemeClr val="tx1"/>
            </a:solidFill>
          </a:ln>
        </p:spPr>
      </p:pic>
    </p:spTree>
    <p:extLst>
      <p:ext uri="{BB962C8B-B14F-4D97-AF65-F5344CB8AC3E}">
        <p14:creationId xmlns:p14="http://schemas.microsoft.com/office/powerpoint/2010/main" val="71815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6" name="Subtitle 2">
            <a:extLst>
              <a:ext uri="{FF2B5EF4-FFF2-40B4-BE49-F238E27FC236}">
                <a16:creationId xmlns:a16="http://schemas.microsoft.com/office/drawing/2014/main" id="{5DC38F0E-6F3B-6762-B9B5-888B0DAD57E1}"/>
              </a:ext>
            </a:extLst>
          </p:cNvPr>
          <p:cNvSpPr txBox="1">
            <a:spLocks/>
          </p:cNvSpPr>
          <p:nvPr/>
        </p:nvSpPr>
        <p:spPr>
          <a:xfrm>
            <a:off x="1252451" y="4608021"/>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spcBef>
                <a:spcPts val="0"/>
              </a:spcBef>
              <a:spcAft>
                <a:spcPts val="0"/>
              </a:spcAft>
            </a:pPr>
            <a:r>
              <a:rPr lang="en-ID" b="1">
                <a:solidFill>
                  <a:schemeClr val="accent2"/>
                </a:solidFill>
                <a:latin typeface="+mn-lt"/>
              </a:rPr>
              <a:t>Dhea Amalia Lutfiani</a:t>
            </a:r>
          </a:p>
          <a:p>
            <a:pPr algn="ctr">
              <a:spcBef>
                <a:spcPts val="0"/>
              </a:spcBef>
              <a:spcAft>
                <a:spcPts val="0"/>
              </a:spcAft>
            </a:pPr>
            <a:r>
              <a:rPr lang="en-ID">
                <a:latin typeface="+mn-lt"/>
              </a:rPr>
              <a:t>( 27 JUNE – 8 JULY )</a:t>
            </a:r>
          </a:p>
          <a:p>
            <a:endParaRPr lang="en-ID" dirty="0">
              <a:latin typeface="+mn-lt"/>
            </a:endParaRPr>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Case Study Instructions</a:t>
            </a:r>
            <a:endParaRPr lang="en-ID" sz="7200" dirty="0">
              <a:solidFill>
                <a:schemeClr val="tx1"/>
              </a:solidFill>
              <a:latin typeface="+mn-l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4513030" cy="880369"/>
          </a:xfrm>
          <a:prstGeom prst="rect">
            <a:avLst/>
          </a:prstGeom>
          <a:noFill/>
        </p:spPr>
        <p:txBody>
          <a:bodyPr wrap="none" rtlCol="0">
            <a:spAutoFit/>
          </a:bodyPr>
          <a:lstStyle/>
          <a:p>
            <a:pPr>
              <a:lnSpc>
                <a:spcPct val="150000"/>
              </a:lnSpc>
            </a:pPr>
            <a:r>
              <a:rPr lang="en-ID" dirty="0">
                <a:cs typeface="Times New Roman" panose="02020603050405020304" pitchFamily="18" charset="0"/>
              </a:rPr>
              <a:t>Table of interest :</a:t>
            </a:r>
          </a:p>
          <a:p>
            <a:pPr>
              <a:lnSpc>
                <a:spcPct val="150000"/>
              </a:lnSpc>
            </a:pPr>
            <a:r>
              <a:rPr lang="en-ID" dirty="0">
                <a:cs typeface="Times New Roman" panose="02020603050405020304" pitchFamily="18" charset="0"/>
              </a:rPr>
              <a:t>‘</a:t>
            </a:r>
            <a:r>
              <a:rPr lang="en-US" dirty="0" err="1">
                <a:cs typeface="Times New Roman" panose="02020603050405020304" pitchFamily="18" charset="0"/>
              </a:rPr>
              <a:t>bigquery</a:t>
            </a:r>
            <a:r>
              <a:rPr lang="en-US" dirty="0">
                <a:cs typeface="Times New Roman" panose="02020603050405020304" pitchFamily="18" charset="0"/>
              </a:rPr>
              <a:t>-public-</a:t>
            </a:r>
            <a:r>
              <a:rPr lang="en-US" dirty="0" err="1">
                <a:cs typeface="Times New Roman" panose="02020603050405020304" pitchFamily="18" charset="0"/>
              </a:rPr>
              <a:t>data.iowa_liquor_sales.sales</a:t>
            </a:r>
            <a:r>
              <a:rPr lang="en-US" dirty="0">
                <a:cs typeface="Times New Roman" panose="02020603050405020304" pitchFamily="18" charset="0"/>
              </a:rPr>
              <a:t>’</a:t>
            </a:r>
            <a:endParaRPr lang="en-ID" dirty="0">
              <a:cs typeface="Times New Roman" panose="02020603050405020304" pitchFamily="18" charset="0"/>
            </a:endParaRPr>
          </a:p>
        </p:txBody>
      </p:sp>
      <p:sp>
        <p:nvSpPr>
          <p:cNvPr id="7" name="TextBox 6">
            <a:extLst>
              <a:ext uri="{FF2B5EF4-FFF2-40B4-BE49-F238E27FC236}">
                <a16:creationId xmlns:a16="http://schemas.microsoft.com/office/drawing/2014/main" id="{7E313841-EC32-924E-25A1-4D2EB6354E9C}"/>
              </a:ext>
            </a:extLst>
          </p:cNvPr>
          <p:cNvSpPr txBox="1"/>
          <p:nvPr/>
        </p:nvSpPr>
        <p:spPr>
          <a:xfrm>
            <a:off x="1066801" y="2924859"/>
            <a:ext cx="10830128" cy="2542363"/>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cs typeface="Times New Roman" panose="02020603050405020304" pitchFamily="18" charset="0"/>
              </a:rPr>
              <a:t>Create some visualizations or dashboard with the best type of chart you have learned.</a:t>
            </a:r>
          </a:p>
          <a:p>
            <a:pPr marL="354013" indent="-269875">
              <a:lnSpc>
                <a:spcPct val="150000"/>
              </a:lnSpc>
            </a:pPr>
            <a:r>
              <a:rPr lang="en-US" dirty="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cs typeface="Times New Roman" panose="02020603050405020304" pitchFamily="18" charset="0"/>
              </a:rPr>
              <a:t>Then, make 1-2 slides from the Graphs with the insights you got to present your </a:t>
            </a:r>
            <a:r>
              <a:rPr lang="en-US" dirty="0" err="1">
                <a:cs typeface="Times New Roman" panose="02020603050405020304" pitchFamily="18" charset="0"/>
              </a:rPr>
              <a:t>findingsto</a:t>
            </a:r>
            <a:r>
              <a:rPr lang="en-US" dirty="0">
                <a:cs typeface="Times New Roman" panose="02020603050405020304" pitchFamily="18" charset="0"/>
              </a:rPr>
              <a:t> the stakeholders (read this article from HBR)</a:t>
            </a:r>
            <a:endParaRPr lang="en-ID" dirty="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364170"/>
            <a:ext cx="1173078"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7" name="Picture 6">
            <a:extLst>
              <a:ext uri="{FF2B5EF4-FFF2-40B4-BE49-F238E27FC236}">
                <a16:creationId xmlns:a16="http://schemas.microsoft.com/office/drawing/2014/main" id="{E07ED1EA-41CE-8785-2029-023097A6219B}"/>
              </a:ext>
            </a:extLst>
          </p:cNvPr>
          <p:cNvPicPr>
            <a:picLocks noChangeAspect="1"/>
          </p:cNvPicPr>
          <p:nvPr/>
        </p:nvPicPr>
        <p:blipFill>
          <a:blip r:embed="rId2"/>
          <a:stretch>
            <a:fillRect/>
          </a:stretch>
        </p:blipFill>
        <p:spPr>
          <a:xfrm>
            <a:off x="1184392" y="1835625"/>
            <a:ext cx="9984794" cy="3790734"/>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F62E8B82-7C05-9F7D-4DDA-809B902A3009}"/>
              </a:ext>
            </a:extLst>
          </p:cNvPr>
          <p:cNvPicPr>
            <a:picLocks noChangeAspect="1"/>
          </p:cNvPicPr>
          <p:nvPr/>
        </p:nvPicPr>
        <p:blipFill>
          <a:blip r:embed="rId2"/>
          <a:stretch>
            <a:fillRect/>
          </a:stretch>
        </p:blipFill>
        <p:spPr>
          <a:xfrm>
            <a:off x="1066800" y="1905836"/>
            <a:ext cx="10150720" cy="1958510"/>
          </a:xfrm>
          <a:prstGeom prst="rect">
            <a:avLst/>
          </a:prstGeom>
        </p:spPr>
      </p:pic>
      <p:sp>
        <p:nvSpPr>
          <p:cNvPr id="9" name="TextBox 8">
            <a:extLst>
              <a:ext uri="{FF2B5EF4-FFF2-40B4-BE49-F238E27FC236}">
                <a16:creationId xmlns:a16="http://schemas.microsoft.com/office/drawing/2014/main" id="{CB226964-C57A-9E03-86FF-5DB83DFA0507}"/>
              </a:ext>
            </a:extLst>
          </p:cNvPr>
          <p:cNvSpPr txBox="1"/>
          <p:nvPr/>
        </p:nvSpPr>
        <p:spPr>
          <a:xfrm>
            <a:off x="1066800" y="4168466"/>
            <a:ext cx="10150720" cy="584775"/>
          </a:xfrm>
          <a:prstGeom prst="rect">
            <a:avLst/>
          </a:prstGeom>
          <a:noFill/>
        </p:spPr>
        <p:txBody>
          <a:bodyPr wrap="square" rtlCol="0">
            <a:spAutoFit/>
          </a:bodyPr>
          <a:lstStyle/>
          <a:p>
            <a:r>
              <a:rPr lang="en-US" sz="1600" dirty="0"/>
              <a:t>From this data preview, we can find out the description of each column and know which columns can be used to answer problems or which columns can be useful for finding new insights.</a:t>
            </a:r>
            <a:endParaRPr lang="en-ID" sz="1600" dirty="0"/>
          </a:p>
        </p:txBody>
      </p:sp>
    </p:spTree>
    <p:extLst>
      <p:ext uri="{BB962C8B-B14F-4D97-AF65-F5344CB8AC3E}">
        <p14:creationId xmlns:p14="http://schemas.microsoft.com/office/powerpoint/2010/main" val="4153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7" name="Picture 6">
            <a:extLst>
              <a:ext uri="{FF2B5EF4-FFF2-40B4-BE49-F238E27FC236}">
                <a16:creationId xmlns:a16="http://schemas.microsoft.com/office/drawing/2014/main" id="{A8ADDEC1-EF14-A873-6E95-DCFEDD7E523D}"/>
              </a:ext>
            </a:extLst>
          </p:cNvPr>
          <p:cNvPicPr>
            <a:picLocks noChangeAspect="1"/>
          </p:cNvPicPr>
          <p:nvPr/>
        </p:nvPicPr>
        <p:blipFill>
          <a:blip r:embed="rId2"/>
          <a:stretch>
            <a:fillRect/>
          </a:stretch>
        </p:blipFill>
        <p:spPr>
          <a:xfrm>
            <a:off x="582452" y="1465544"/>
            <a:ext cx="11027096" cy="2339543"/>
          </a:xfrm>
          <a:prstGeom prst="rect">
            <a:avLst/>
          </a:prstGeom>
        </p:spPr>
      </p:pic>
      <p:pic>
        <p:nvPicPr>
          <p:cNvPr id="11" name="Picture 10">
            <a:extLst>
              <a:ext uri="{FF2B5EF4-FFF2-40B4-BE49-F238E27FC236}">
                <a16:creationId xmlns:a16="http://schemas.microsoft.com/office/drawing/2014/main" id="{6AB91FAC-114A-56CB-6611-962B1895D04B}"/>
              </a:ext>
            </a:extLst>
          </p:cNvPr>
          <p:cNvPicPr>
            <a:picLocks noChangeAspect="1"/>
          </p:cNvPicPr>
          <p:nvPr/>
        </p:nvPicPr>
        <p:blipFill rotWithShape="1">
          <a:blip r:embed="rId3"/>
          <a:srcRect r="6771"/>
          <a:stretch/>
        </p:blipFill>
        <p:spPr>
          <a:xfrm>
            <a:off x="582452" y="3904287"/>
            <a:ext cx="10763572" cy="2331922"/>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C812B159-CA6A-0A29-8E08-D8CF36A5301D}"/>
              </a:ext>
            </a:extLst>
          </p:cNvPr>
          <p:cNvPicPr>
            <a:picLocks noChangeAspect="1"/>
          </p:cNvPicPr>
          <p:nvPr/>
        </p:nvPicPr>
        <p:blipFill>
          <a:blip r:embed="rId2"/>
          <a:stretch>
            <a:fillRect/>
          </a:stretch>
        </p:blipFill>
        <p:spPr>
          <a:xfrm>
            <a:off x="852550" y="1927137"/>
            <a:ext cx="10272650" cy="2331922"/>
          </a:xfrm>
          <a:prstGeom prst="rect">
            <a:avLst/>
          </a:prstGeom>
        </p:spPr>
      </p:pic>
    </p:spTree>
    <p:extLst>
      <p:ext uri="{BB962C8B-B14F-4D97-AF65-F5344CB8AC3E}">
        <p14:creationId xmlns:p14="http://schemas.microsoft.com/office/powerpoint/2010/main" val="333251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5750292" cy="369332"/>
          </a:xfrm>
          <a:prstGeom prst="rect">
            <a:avLst/>
          </a:prstGeom>
          <a:noFill/>
        </p:spPr>
        <p:txBody>
          <a:bodyPr wrap="none" rtlCol="0">
            <a:spAutoFit/>
          </a:bodyPr>
          <a:lstStyle/>
          <a:p>
            <a:r>
              <a:rPr lang="en-US" dirty="0">
                <a:cs typeface="Times New Roman" panose="02020603050405020304" pitchFamily="18" charset="0"/>
              </a:rPr>
              <a:t>There are 2 approaches that we can do to solve a problem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3"/>
            <a:ext cx="10058400" cy="1304203"/>
          </a:xfrm>
        </p:spPr>
        <p:txBody>
          <a:bodyPr>
            <a:normAutofit/>
          </a:bodyPr>
          <a:lstStyle/>
          <a:p>
            <a:pPr rtl="0">
              <a:lnSpc>
                <a:spcPct val="150000"/>
              </a:lnSpc>
              <a:spcBef>
                <a:spcPts val="0"/>
              </a:spcBef>
              <a:spcAft>
                <a:spcPts val="0"/>
              </a:spcAft>
            </a:pPr>
            <a:r>
              <a:rPr lang="en-ID" sz="3200" b="0" i="0" u="none" strike="noStrike" dirty="0">
                <a:solidFill>
                  <a:schemeClr val="tx1"/>
                </a:solidFill>
                <a:effectLst/>
                <a:latin typeface="+mn-lt"/>
              </a:rPr>
              <a:t>Defining Question</a:t>
            </a:r>
            <a:br>
              <a:rPr lang="en-ID" sz="3200" b="0" i="0" u="none" strike="noStrike" dirty="0">
                <a:solidFill>
                  <a:schemeClr val="tx1"/>
                </a:solidFill>
                <a:effectLst/>
                <a:latin typeface="+mn-lt"/>
              </a:rPr>
            </a:br>
            <a:r>
              <a:rPr lang="en-ID" sz="2000" b="0" i="0" u="none" strike="noStrike" dirty="0">
                <a:solidFill>
                  <a:schemeClr val="tx1"/>
                </a:solidFill>
                <a:effectLst/>
                <a:latin typeface="+mn-lt"/>
              </a:rPr>
              <a:t>Defining the Problems</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10802471" cy="2966197"/>
          </a:xfrm>
          <a:prstGeom prst="rect">
            <a:avLst/>
          </a:prstGeom>
          <a:noFill/>
        </p:spPr>
        <p:txBody>
          <a:bodyPr wrap="square" rtlCol="0">
            <a:spAutoFit/>
          </a:bodyPr>
          <a:lstStyle/>
          <a:p>
            <a:pPr marL="342900" indent="-342900">
              <a:lnSpc>
                <a:spcPct val="150000"/>
              </a:lnSpc>
              <a:buAutoNum type="arabicPeriod"/>
            </a:pPr>
            <a:r>
              <a:rPr lang="en-ID" dirty="0">
                <a:cs typeface="Times New Roman" panose="02020603050405020304" pitchFamily="18" charset="0"/>
              </a:rPr>
              <a:t>You can be given a problem to solve, or</a:t>
            </a:r>
          </a:p>
          <a:p>
            <a:pPr marL="342900" indent="-342900">
              <a:lnSpc>
                <a:spcPct val="150000"/>
              </a:lnSpc>
              <a:buAutoNum type="arabicPeriod"/>
            </a:pPr>
            <a:r>
              <a:rPr lang="en-ID" dirty="0">
                <a:cs typeface="Times New Roman" panose="02020603050405020304" pitchFamily="18" charset="0"/>
              </a:rPr>
              <a:t>You can be given a dataset to find answers to problems from the data.</a:t>
            </a:r>
          </a:p>
          <a:p>
            <a:pPr>
              <a:lnSpc>
                <a:spcPct val="150000"/>
              </a:lnSpc>
            </a:pPr>
            <a:endParaRPr lang="en-ID" dirty="0">
              <a:cs typeface="Times New Roman" panose="02020603050405020304" pitchFamily="18" charset="0"/>
            </a:endParaRPr>
          </a:p>
          <a:p>
            <a:pPr>
              <a:lnSpc>
                <a:spcPct val="150000"/>
              </a:lnSpc>
            </a:pPr>
            <a:r>
              <a:rPr lang="en-ID" dirty="0">
                <a:cs typeface="Times New Roman" panose="02020603050405020304" pitchFamily="18" charset="0"/>
              </a:rPr>
              <a:t>In this case, we are seeking for problem we can answer with these set of data. The first thing we should do is looking at the table schema and to see what </a:t>
            </a:r>
            <a:r>
              <a:rPr lang="en-ID" dirty="0" err="1">
                <a:cs typeface="Times New Roman" panose="02020603050405020304" pitchFamily="18" charset="0"/>
              </a:rPr>
              <a:t>informations</a:t>
            </a:r>
            <a:r>
              <a:rPr lang="en-ID" dirty="0">
                <a:cs typeface="Times New Roman" panose="02020603050405020304" pitchFamily="18" charset="0"/>
              </a:rPr>
              <a:t> are available.</a:t>
            </a:r>
          </a:p>
          <a:p>
            <a:pPr>
              <a:lnSpc>
                <a:spcPct val="150000"/>
              </a:lnSpc>
            </a:pPr>
            <a:endParaRPr lang="en-ID" dirty="0">
              <a:cs typeface="Times New Roman" panose="02020603050405020304" pitchFamily="18" charset="0"/>
            </a:endParaRPr>
          </a:p>
          <a:p>
            <a:pPr>
              <a:lnSpc>
                <a:spcPct val="150000"/>
              </a:lnSpc>
            </a:pPr>
            <a:r>
              <a:rPr lang="en-ID" dirty="0">
                <a:cs typeface="Times New Roman" panose="02020603050405020304" pitchFamily="18" charset="0"/>
              </a:rPr>
              <a:t>Make sure that your problem is well-defined, as specific as possible </a:t>
            </a:r>
            <a:r>
              <a:rPr lang="en-ID" dirty="0">
                <a:cs typeface="Times New Roman" panose="02020603050405020304" pitchFamily="18" charset="0"/>
                <a:sym typeface="Wingdings" panose="05000000000000000000" pitchFamily="2" charset="2"/>
              </a:rPr>
              <a:t></a:t>
            </a:r>
            <a:endParaRPr lang="en-ID" dirty="0">
              <a:cs typeface="Times New Roman" panose="02020603050405020304" pitchFamily="18" charset="0"/>
            </a:endParaRPr>
          </a:p>
        </p:txBody>
      </p:sp>
    </p:spTree>
    <p:extLst>
      <p:ext uri="{BB962C8B-B14F-4D97-AF65-F5344CB8AC3E}">
        <p14:creationId xmlns:p14="http://schemas.microsoft.com/office/powerpoint/2010/main" val="148770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4863832" cy="369332"/>
          </a:xfrm>
          <a:prstGeom prst="rect">
            <a:avLst/>
          </a:prstGeom>
          <a:noFill/>
        </p:spPr>
        <p:txBody>
          <a:bodyPr wrap="none" rtlCol="0">
            <a:spAutoFit/>
          </a:bodyPr>
          <a:lstStyle/>
          <a:p>
            <a:r>
              <a:rPr lang="en-US" dirty="0">
                <a:cs typeface="Times New Roman" panose="02020603050405020304" pitchFamily="18" charset="0"/>
              </a:rPr>
              <a:t>List down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Defining Question</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7575728" cy="2126864"/>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How was the monthly trend of sales?</a:t>
            </a:r>
          </a:p>
          <a:p>
            <a:pPr marL="342900" indent="-342900">
              <a:lnSpc>
                <a:spcPct val="150000"/>
              </a:lnSpc>
              <a:buAutoNum type="arabicPeriod"/>
            </a:pPr>
            <a:r>
              <a:rPr lang="en-US" dirty="0">
                <a:cs typeface="Times New Roman" panose="02020603050405020304" pitchFamily="18" charset="0"/>
              </a:rPr>
              <a:t>How was our sales in Iowa’s City?</a:t>
            </a:r>
          </a:p>
          <a:p>
            <a:pPr marL="342900" indent="-342900">
              <a:lnSpc>
                <a:spcPct val="150000"/>
              </a:lnSpc>
              <a:buAutoNum type="arabicPeriod"/>
            </a:pPr>
            <a:r>
              <a:rPr lang="en-US" dirty="0">
                <a:cs typeface="Times New Roman" panose="02020603050405020304" pitchFamily="18" charset="0"/>
              </a:rPr>
              <a:t>Which category sells the most liquor?</a:t>
            </a:r>
          </a:p>
          <a:p>
            <a:pPr marL="342900" indent="-342900">
              <a:lnSpc>
                <a:spcPct val="150000"/>
              </a:lnSpc>
              <a:buAutoNum type="arabicPeriod"/>
            </a:pPr>
            <a:r>
              <a:rPr lang="en-ID" dirty="0">
                <a:cs typeface="Times New Roman" panose="02020603050405020304" pitchFamily="18" charset="0"/>
              </a:rPr>
              <a:t>At which day in a week most o</a:t>
            </a:r>
            <a:r>
              <a:rPr lang="id-ID" dirty="0">
                <a:cs typeface="Times New Roman" panose="02020603050405020304" pitchFamily="18" charset="0"/>
              </a:rPr>
              <a:t>f</a:t>
            </a:r>
            <a:r>
              <a:rPr lang="en-ID" dirty="0">
                <a:cs typeface="Times New Roman" panose="02020603050405020304" pitchFamily="18" charset="0"/>
              </a:rPr>
              <a:t> customers buy a liquor?</a:t>
            </a:r>
          </a:p>
          <a:p>
            <a:pPr marL="342900" indent="-342900">
              <a:lnSpc>
                <a:spcPct val="150000"/>
              </a:lnSpc>
              <a:buAutoNum type="arabicPeriod"/>
            </a:pPr>
            <a:r>
              <a:rPr lang="en-ID" dirty="0">
                <a:cs typeface="Times New Roman" panose="02020603050405020304" pitchFamily="18" charset="0"/>
              </a:rPr>
              <a:t>Is liquor with large volume has a better sales compared with small volume?</a:t>
            </a:r>
          </a:p>
        </p:txBody>
      </p:sp>
    </p:spTree>
    <p:extLst>
      <p:ext uri="{BB962C8B-B14F-4D97-AF65-F5344CB8AC3E}">
        <p14:creationId xmlns:p14="http://schemas.microsoft.com/office/powerpoint/2010/main" val="115890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753138"/>
            <a:ext cx="10058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Look for the data with </a:t>
            </a:r>
            <a:r>
              <a:rPr lang="en-US" dirty="0" err="1">
                <a:cs typeface="Times New Roman" panose="02020603050405020304" pitchFamily="18" charset="0"/>
              </a:rPr>
              <a:t>BigQuery</a:t>
            </a:r>
            <a:r>
              <a:rPr lang="en-US" dirty="0">
                <a:cs typeface="Times New Roman" panose="02020603050405020304" pitchFamily="18" charset="0"/>
              </a:rPr>
              <a:t> &gt; SQL</a:t>
            </a:r>
          </a:p>
          <a:p>
            <a:pPr marL="269875" indent="-269875">
              <a:buFont typeface="+mj-lt"/>
              <a:buAutoNum type="arabicPeriod"/>
            </a:pPr>
            <a:r>
              <a:rPr lang="en-US" dirty="0">
                <a:cs typeface="Times New Roman" panose="02020603050405020304" pitchFamily="18" charset="0"/>
              </a:rPr>
              <a:t>For some columns with string fields such as in the "city, country, and others" column, the case for this data is that their filling is not the same. Some use only capital letters and some use capital letters at the beginning of the word. Therefore, it is necessary to do Data Cleaning to equalize the data entry string in that column. </a:t>
            </a:r>
          </a:p>
          <a:p>
            <a:pPr marL="269875" indent="-269875">
              <a:buFont typeface="Arial" panose="020B0604020202020204" pitchFamily="34" charset="0"/>
              <a:buChar char="•"/>
            </a:pPr>
            <a:r>
              <a:rPr lang="en-US" dirty="0"/>
              <a:t>The following is a query to see one of these columns:</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r>
              <a:rPr lang="en-ID" sz="2400" dirty="0">
                <a:solidFill>
                  <a:schemeClr val="tx1"/>
                </a:solidFill>
                <a:latin typeface="+mn-lt"/>
              </a:rPr>
              <a:t> and Data Cleaning</a:t>
            </a:r>
            <a:endParaRPr lang="en-ID" sz="1400" b="0" dirty="0">
              <a:solidFill>
                <a:schemeClr val="tx1"/>
              </a:solidFill>
              <a:effectLst/>
              <a:latin typeface="+mn-lt"/>
            </a:endParaRPr>
          </a:p>
        </p:txBody>
      </p:sp>
      <p:pic>
        <p:nvPicPr>
          <p:cNvPr id="3" name="Picture 2">
            <a:extLst>
              <a:ext uri="{FF2B5EF4-FFF2-40B4-BE49-F238E27FC236}">
                <a16:creationId xmlns:a16="http://schemas.microsoft.com/office/drawing/2014/main" id="{7B8E72C6-5A79-495B-A2FB-088C70E455DA}"/>
              </a:ext>
            </a:extLst>
          </p:cNvPr>
          <p:cNvPicPr>
            <a:picLocks noChangeAspect="1"/>
          </p:cNvPicPr>
          <p:nvPr/>
        </p:nvPicPr>
        <p:blipFill>
          <a:blip r:embed="rId2"/>
          <a:stretch>
            <a:fillRect/>
          </a:stretch>
        </p:blipFill>
        <p:spPr>
          <a:xfrm>
            <a:off x="1374752" y="3551594"/>
            <a:ext cx="5210752" cy="685285"/>
          </a:xfrm>
          <a:prstGeom prst="rect">
            <a:avLst/>
          </a:prstGeom>
          <a:ln>
            <a:solidFill>
              <a:schemeClr val="tx2"/>
            </a:solidFill>
          </a:ln>
        </p:spPr>
      </p:pic>
      <p:sp>
        <p:nvSpPr>
          <p:cNvPr id="8" name="TextBox 7">
            <a:extLst>
              <a:ext uri="{FF2B5EF4-FFF2-40B4-BE49-F238E27FC236}">
                <a16:creationId xmlns:a16="http://schemas.microsoft.com/office/drawing/2014/main" id="{AF154E08-CF97-FBA3-E6E4-58A43179B618}"/>
              </a:ext>
            </a:extLst>
          </p:cNvPr>
          <p:cNvSpPr txBox="1"/>
          <p:nvPr/>
        </p:nvSpPr>
        <p:spPr>
          <a:xfrm>
            <a:off x="1066800" y="4263302"/>
            <a:ext cx="4688996"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And the result :</a:t>
            </a:r>
            <a:endParaRPr lang="en-ID" dirty="0"/>
          </a:p>
        </p:txBody>
      </p:sp>
      <p:grpSp>
        <p:nvGrpSpPr>
          <p:cNvPr id="13" name="Group 12">
            <a:extLst>
              <a:ext uri="{FF2B5EF4-FFF2-40B4-BE49-F238E27FC236}">
                <a16:creationId xmlns:a16="http://schemas.microsoft.com/office/drawing/2014/main" id="{4FABF807-4BF0-9B06-9D45-E37E4E4252ED}"/>
              </a:ext>
            </a:extLst>
          </p:cNvPr>
          <p:cNvGrpSpPr/>
          <p:nvPr/>
        </p:nvGrpSpPr>
        <p:grpSpPr>
          <a:xfrm>
            <a:off x="7131345" y="3551594"/>
            <a:ext cx="3932373" cy="2578702"/>
            <a:chOff x="7131345" y="3551594"/>
            <a:chExt cx="3932373" cy="2578702"/>
          </a:xfrm>
        </p:grpSpPr>
        <p:pic>
          <p:nvPicPr>
            <p:cNvPr id="7" name="Picture 6">
              <a:extLst>
                <a:ext uri="{FF2B5EF4-FFF2-40B4-BE49-F238E27FC236}">
                  <a16:creationId xmlns:a16="http://schemas.microsoft.com/office/drawing/2014/main" id="{7E389275-9718-B903-6181-EFC6AAEF70CC}"/>
                </a:ext>
              </a:extLst>
            </p:cNvPr>
            <p:cNvPicPr>
              <a:picLocks noChangeAspect="1"/>
            </p:cNvPicPr>
            <p:nvPr/>
          </p:nvPicPr>
          <p:blipFill rotWithShape="1">
            <a:blip r:embed="rId3"/>
            <a:srcRect t="12563" r="51429"/>
            <a:stretch/>
          </p:blipFill>
          <p:spPr>
            <a:xfrm>
              <a:off x="7131345" y="3551594"/>
              <a:ext cx="1460316" cy="2578702"/>
            </a:xfrm>
            <a:prstGeom prst="rect">
              <a:avLst/>
            </a:prstGeom>
            <a:ln>
              <a:solidFill>
                <a:schemeClr val="tx2"/>
              </a:solidFill>
            </a:ln>
          </p:spPr>
        </p:pic>
        <p:pic>
          <p:nvPicPr>
            <p:cNvPr id="11" name="Picture 10">
              <a:extLst>
                <a:ext uri="{FF2B5EF4-FFF2-40B4-BE49-F238E27FC236}">
                  <a16:creationId xmlns:a16="http://schemas.microsoft.com/office/drawing/2014/main" id="{031FCAD1-678B-3ACE-B539-976D8677F80E}"/>
                </a:ext>
              </a:extLst>
            </p:cNvPr>
            <p:cNvPicPr>
              <a:picLocks noChangeAspect="1"/>
            </p:cNvPicPr>
            <p:nvPr/>
          </p:nvPicPr>
          <p:blipFill rotWithShape="1">
            <a:blip r:embed="rId4"/>
            <a:srcRect t="13059" r="53819"/>
            <a:stretch/>
          </p:blipFill>
          <p:spPr>
            <a:xfrm>
              <a:off x="9683343" y="3551594"/>
              <a:ext cx="1380375" cy="2578702"/>
            </a:xfrm>
            <a:prstGeom prst="rect">
              <a:avLst/>
            </a:prstGeom>
            <a:ln>
              <a:solidFill>
                <a:schemeClr val="tx2"/>
              </a:solidFill>
            </a:ln>
          </p:spPr>
        </p:pic>
        <p:sp>
          <p:nvSpPr>
            <p:cNvPr id="12" name="Arrow: Right 11">
              <a:extLst>
                <a:ext uri="{FF2B5EF4-FFF2-40B4-BE49-F238E27FC236}">
                  <a16:creationId xmlns:a16="http://schemas.microsoft.com/office/drawing/2014/main" id="{D269F57A-3337-072F-F93C-C113631EAA8F}"/>
                </a:ext>
              </a:extLst>
            </p:cNvPr>
            <p:cNvSpPr/>
            <p:nvPr/>
          </p:nvSpPr>
          <p:spPr>
            <a:xfrm>
              <a:off x="8591661" y="4097708"/>
              <a:ext cx="109168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20307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2724</TotalTime>
  <Words>1172</Words>
  <Application>Microsoft Office PowerPoint</Application>
  <PresentationFormat>Widescreen</PresentationFormat>
  <Paragraphs>94</Paragraphs>
  <Slides>19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Iowa Liquor Sales Insight  TAKEN FROM CASE STUDY RevoU Mini Course - Data Analytics</vt:lpstr>
      <vt:lpstr>Case Study Instructions</vt:lpstr>
      <vt:lpstr>Preview Data</vt:lpstr>
      <vt:lpstr>Preview Data</vt:lpstr>
      <vt:lpstr>Preview Data</vt:lpstr>
      <vt:lpstr>Preview Data</vt:lpstr>
      <vt:lpstr>Defining Question Defining the Problems</vt:lpstr>
      <vt:lpstr>Defining Question</vt:lpstr>
      <vt:lpstr>Exploring Data</vt:lpstr>
      <vt:lpstr>Exploring Data</vt:lpstr>
      <vt:lpstr>Exploring Data</vt:lpstr>
      <vt:lpstr>Exploring Data</vt:lpstr>
      <vt:lpstr>Exploring Data</vt:lpstr>
      <vt:lpstr>Visualization with Insight</vt:lpstr>
      <vt:lpstr>Visualization with Insight</vt:lpstr>
      <vt:lpstr>Visualization with Insight</vt:lpstr>
      <vt:lpstr>Visualization with Insight</vt:lpstr>
      <vt:lpstr>Visualization with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50</cp:revision>
  <dcterms:created xsi:type="dcterms:W3CDTF">2022-02-12T01:46:59Z</dcterms:created>
  <dcterms:modified xsi:type="dcterms:W3CDTF">2022-07-11T15:39:13Z</dcterms:modified>
</cp:coreProperties>
</file>