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96" r:id="rId5"/>
    <p:sldId id="297" r:id="rId6"/>
    <p:sldId id="298" r:id="rId7"/>
    <p:sldId id="295" r:id="rId8"/>
    <p:sldId id="260" r:id="rId9"/>
    <p:sldId id="278" r:id="rId10"/>
    <p:sldId id="276" r:id="rId11"/>
    <p:sldId id="288" r:id="rId12"/>
    <p:sldId id="291" r:id="rId13"/>
    <p:sldId id="300" r:id="rId14"/>
    <p:sldId id="293" r:id="rId15"/>
    <p:sldId id="294"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varScale="1">
        <p:scale>
          <a:sx n="82" d="100"/>
          <a:sy n="82" d="100"/>
        </p:scale>
        <p:origin x="4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30/07/2022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62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30/07/2022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62869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30/07/2022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339821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30/07/2022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43351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EE62-ECEF-41AE-9F67-44CA13249033}" type="datetimeFigureOut">
              <a:rPr lang="en-ID" smtClean="0"/>
              <a:t>30/07/2022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74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4EE62-ECEF-41AE-9F67-44CA13249033}" type="datetimeFigureOut">
              <a:rPr lang="en-ID" smtClean="0"/>
              <a:t>30/07/2022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424223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30/07/2022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84978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4EE62-ECEF-41AE-9F67-44CA13249033}" type="datetimeFigureOut">
              <a:rPr lang="en-ID" smtClean="0"/>
              <a:t>30/07/2022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7199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4EE62-ECEF-41AE-9F67-44CA13249033}" type="datetimeFigureOut">
              <a:rPr lang="en-ID" smtClean="0"/>
              <a:t>30/07/2022</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380556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4EE62-ECEF-41AE-9F67-44CA13249033}" type="datetimeFigureOut">
              <a:rPr lang="en-ID" smtClean="0"/>
              <a:t>30/07/2022</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18490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4EE62-ECEF-41AE-9F67-44CA13249033}" type="datetimeFigureOut">
              <a:rPr lang="en-ID" smtClean="0"/>
              <a:t>30/07/2022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371873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4EE62-ECEF-41AE-9F67-44CA13249033}" type="datetimeFigureOut">
              <a:rPr lang="en-ID" smtClean="0"/>
              <a:t>30/07/2022</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A54D02-C7CA-468E-9A85-2EB3A8EA2248}"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1272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2894-512A-4F05-B5D2-9D8E957542EB}"/>
              </a:ext>
            </a:extLst>
          </p:cNvPr>
          <p:cNvSpPr>
            <a:spLocks noGrp="1"/>
          </p:cNvSpPr>
          <p:nvPr>
            <p:ph type="ctrTitle"/>
          </p:nvPr>
        </p:nvSpPr>
        <p:spPr>
          <a:xfrm>
            <a:off x="1594958" y="1478229"/>
            <a:ext cx="9068586" cy="2218781"/>
          </a:xfrm>
        </p:spPr>
        <p:txBody>
          <a:bodyPr>
            <a:normAutofit/>
          </a:bodyPr>
          <a:lstStyle/>
          <a:p>
            <a:pPr rtl="0">
              <a:spcBef>
                <a:spcPts val="0"/>
              </a:spcBef>
              <a:spcAft>
                <a:spcPts val="0"/>
              </a:spcAft>
            </a:pPr>
            <a:r>
              <a:rPr lang="en-US" sz="4000" b="1" i="0" u="none" strike="noStrike" dirty="0">
                <a:solidFill>
                  <a:srgbClr val="233A44"/>
                </a:solidFill>
                <a:effectLst/>
                <a:latin typeface="+mn-lt"/>
              </a:rPr>
              <a:t>Salary Project</a:t>
            </a:r>
            <a:br>
              <a:rPr lang="en-ID" sz="4000" b="1" i="0" u="none" strike="noStrike" dirty="0">
                <a:solidFill>
                  <a:srgbClr val="233A44"/>
                </a:solidFill>
                <a:effectLst/>
                <a:latin typeface="+mn-lt"/>
              </a:rPr>
            </a:br>
            <a:br>
              <a:rPr lang="en-ID" sz="4000" b="1" i="0" u="none" strike="noStrike" dirty="0">
                <a:solidFill>
                  <a:srgbClr val="233A44"/>
                </a:solidFill>
                <a:effectLst/>
                <a:latin typeface="+mn-lt"/>
              </a:rPr>
            </a:br>
            <a:r>
              <a:rPr lang="en-ID" sz="2400" b="1" i="0" u="none" strike="noStrike" dirty="0">
                <a:solidFill>
                  <a:srgbClr val="233A44"/>
                </a:solidFill>
                <a:effectLst/>
                <a:latin typeface="+mn-lt"/>
              </a:rPr>
              <a:t>TAKEN FROM CASE STUDY</a:t>
            </a:r>
            <a:br>
              <a:rPr lang="en-ID" sz="2400" b="1" i="0" u="none" strike="noStrike" dirty="0">
                <a:solidFill>
                  <a:srgbClr val="233A44"/>
                </a:solidFill>
                <a:effectLst/>
                <a:latin typeface="+mn-lt"/>
              </a:rPr>
            </a:br>
            <a:r>
              <a:rPr lang="en-ID" sz="2400" b="1" i="0" u="none" strike="noStrike" dirty="0" err="1">
                <a:solidFill>
                  <a:srgbClr val="233A44"/>
                </a:solidFill>
                <a:effectLst/>
                <a:latin typeface="+mn-lt"/>
              </a:rPr>
              <a:t>RevoU</a:t>
            </a:r>
            <a:r>
              <a:rPr lang="en-ID" sz="2400" b="1" i="0" u="none" strike="noStrike" dirty="0">
                <a:solidFill>
                  <a:srgbClr val="233A44"/>
                </a:solidFill>
                <a:effectLst/>
                <a:latin typeface="+mn-lt"/>
              </a:rPr>
              <a:t> Mini Course - Data Analytics</a:t>
            </a:r>
            <a:endParaRPr lang="en-ID" sz="16600" dirty="0">
              <a:latin typeface="+mn-lt"/>
            </a:endParaRPr>
          </a:p>
        </p:txBody>
      </p:sp>
      <p:sp>
        <p:nvSpPr>
          <p:cNvPr id="3" name="Subtitle 2">
            <a:extLst>
              <a:ext uri="{FF2B5EF4-FFF2-40B4-BE49-F238E27FC236}">
                <a16:creationId xmlns:a16="http://schemas.microsoft.com/office/drawing/2014/main" id="{43748CC3-90F3-4C62-8161-66F473BC5ADA}"/>
              </a:ext>
            </a:extLst>
          </p:cNvPr>
          <p:cNvSpPr>
            <a:spLocks noGrp="1"/>
          </p:cNvSpPr>
          <p:nvPr>
            <p:ph type="subTitle" idx="1"/>
          </p:nvPr>
        </p:nvSpPr>
        <p:spPr/>
        <p:txBody>
          <a:bodyPr>
            <a:normAutofit/>
          </a:bodyPr>
          <a:lstStyle/>
          <a:p>
            <a:pPr algn="ctr" rtl="0">
              <a:spcBef>
                <a:spcPts val="0"/>
              </a:spcBef>
              <a:spcAft>
                <a:spcPts val="0"/>
              </a:spcAft>
            </a:pPr>
            <a:r>
              <a:rPr lang="en-ID" b="1" i="0" u="none" strike="noStrike" dirty="0">
                <a:solidFill>
                  <a:schemeClr val="accent2"/>
                </a:solidFill>
                <a:effectLst/>
                <a:latin typeface="+mn-lt"/>
              </a:rPr>
              <a:t>Dhea Amalia Lutfiani</a:t>
            </a:r>
          </a:p>
          <a:p>
            <a:pPr algn="ctr" rtl="0">
              <a:spcBef>
                <a:spcPts val="0"/>
              </a:spcBef>
              <a:spcAft>
                <a:spcPts val="0"/>
              </a:spcAft>
            </a:pPr>
            <a:r>
              <a:rPr lang="en-ID" b="0" dirty="0">
                <a:effectLst/>
                <a:latin typeface="+mn-lt"/>
              </a:rPr>
              <a:t>( 25 JULY – 5 august )</a:t>
            </a:r>
          </a:p>
          <a:p>
            <a:endParaRPr lang="en-ID" dirty="0">
              <a:latin typeface="+mn-lt"/>
            </a:endParaRPr>
          </a:p>
        </p:txBody>
      </p:sp>
      <p:sp>
        <p:nvSpPr>
          <p:cNvPr id="4" name="TextBox 3">
            <a:extLst>
              <a:ext uri="{FF2B5EF4-FFF2-40B4-BE49-F238E27FC236}">
                <a16:creationId xmlns:a16="http://schemas.microsoft.com/office/drawing/2014/main" id="{B8B37F46-F5B4-2B92-F403-2C9C5F6D5883}"/>
              </a:ext>
            </a:extLst>
          </p:cNvPr>
          <p:cNvSpPr txBox="1"/>
          <p:nvPr/>
        </p:nvSpPr>
        <p:spPr>
          <a:xfrm>
            <a:off x="1561708" y="319509"/>
            <a:ext cx="3101939" cy="1200329"/>
          </a:xfrm>
          <a:prstGeom prst="rect">
            <a:avLst/>
          </a:prstGeom>
          <a:noFill/>
        </p:spPr>
        <p:txBody>
          <a:bodyPr wrap="none" rtlCol="0">
            <a:spAutoFit/>
          </a:bodyPr>
          <a:lstStyle/>
          <a:p>
            <a:r>
              <a:rPr lang="en-ID" sz="2400" dirty="0"/>
              <a:t>Portfolio Data Analytics</a:t>
            </a:r>
          </a:p>
          <a:p>
            <a:r>
              <a:rPr lang="en-ID" sz="2400" baseline="30000" dirty="0"/>
              <a:t>3nd</a:t>
            </a:r>
            <a:endParaRPr lang="en-ID" sz="2400" dirty="0"/>
          </a:p>
          <a:p>
            <a:endParaRPr lang="en-ID" sz="2400" dirty="0"/>
          </a:p>
        </p:txBody>
      </p:sp>
    </p:spTree>
    <p:extLst>
      <p:ext uri="{BB962C8B-B14F-4D97-AF65-F5344CB8AC3E}">
        <p14:creationId xmlns:p14="http://schemas.microsoft.com/office/powerpoint/2010/main" val="193256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endParaRPr lang="en-ID" sz="1400" b="0" dirty="0">
              <a:solidFill>
                <a:schemeClr val="tx1"/>
              </a:solidFill>
              <a:effectLst/>
              <a:latin typeface="+mn-lt"/>
            </a:endParaRPr>
          </a:p>
        </p:txBody>
      </p:sp>
      <p:sp>
        <p:nvSpPr>
          <p:cNvPr id="14" name="TextBox 13">
            <a:extLst>
              <a:ext uri="{FF2B5EF4-FFF2-40B4-BE49-F238E27FC236}">
                <a16:creationId xmlns:a16="http://schemas.microsoft.com/office/drawing/2014/main" id="{51C14C6D-2C9C-C3BA-4B77-862D1AA98A1B}"/>
              </a:ext>
            </a:extLst>
          </p:cNvPr>
          <p:cNvSpPr txBox="1"/>
          <p:nvPr/>
        </p:nvSpPr>
        <p:spPr>
          <a:xfrm>
            <a:off x="1082605" y="1780559"/>
            <a:ext cx="8204269"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The following is a ready-to-use query for data visualization in Google Data Studio :</a:t>
            </a:r>
            <a:endParaRPr lang="en-ID" dirty="0"/>
          </a:p>
        </p:txBody>
      </p:sp>
      <p:grpSp>
        <p:nvGrpSpPr>
          <p:cNvPr id="16" name="Group 15">
            <a:extLst>
              <a:ext uri="{FF2B5EF4-FFF2-40B4-BE49-F238E27FC236}">
                <a16:creationId xmlns:a16="http://schemas.microsoft.com/office/drawing/2014/main" id="{AE7C5409-7108-842B-1DEE-520892948F3C}"/>
              </a:ext>
            </a:extLst>
          </p:cNvPr>
          <p:cNvGrpSpPr/>
          <p:nvPr/>
        </p:nvGrpSpPr>
        <p:grpSpPr>
          <a:xfrm>
            <a:off x="1466850" y="2312384"/>
            <a:ext cx="5365818" cy="2233231"/>
            <a:chOff x="1066800" y="2474879"/>
            <a:chExt cx="5365818" cy="2233231"/>
          </a:xfrm>
        </p:grpSpPr>
        <p:pic>
          <p:nvPicPr>
            <p:cNvPr id="6" name="Picture 5">
              <a:extLst>
                <a:ext uri="{FF2B5EF4-FFF2-40B4-BE49-F238E27FC236}">
                  <a16:creationId xmlns:a16="http://schemas.microsoft.com/office/drawing/2014/main" id="{D373650A-0759-EB94-3EDA-0CBE97C5DC91}"/>
                </a:ext>
              </a:extLst>
            </p:cNvPr>
            <p:cNvPicPr>
              <a:picLocks noChangeAspect="1"/>
            </p:cNvPicPr>
            <p:nvPr/>
          </p:nvPicPr>
          <p:blipFill>
            <a:blip r:embed="rId2"/>
            <a:stretch>
              <a:fillRect/>
            </a:stretch>
          </p:blipFill>
          <p:spPr>
            <a:xfrm>
              <a:off x="1066800" y="2474879"/>
              <a:ext cx="5365818" cy="2233231"/>
            </a:xfrm>
            <a:prstGeom prst="rect">
              <a:avLst/>
            </a:prstGeom>
          </p:spPr>
        </p:pic>
        <p:sp>
          <p:nvSpPr>
            <p:cNvPr id="9" name="Rectangle 8">
              <a:extLst>
                <a:ext uri="{FF2B5EF4-FFF2-40B4-BE49-F238E27FC236}">
                  <a16:creationId xmlns:a16="http://schemas.microsoft.com/office/drawing/2014/main" id="{7F81FE7A-0CBC-C939-EAF9-FD8A187EF5FA}"/>
                </a:ext>
              </a:extLst>
            </p:cNvPr>
            <p:cNvSpPr/>
            <p:nvPr/>
          </p:nvSpPr>
          <p:spPr>
            <a:xfrm>
              <a:off x="2990850" y="2528727"/>
              <a:ext cx="2095500" cy="296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20307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712237" y="1096212"/>
            <a:ext cx="5529142" cy="464871"/>
          </a:xfrm>
          <a:prstGeom prst="rect">
            <a:avLst/>
          </a:prstGeom>
          <a:noFill/>
        </p:spPr>
        <p:txBody>
          <a:bodyPr wrap="none" rtlCol="0">
            <a:spAutoFit/>
          </a:bodyPr>
          <a:lstStyle/>
          <a:p>
            <a:pPr marL="342900" indent="-342900">
              <a:lnSpc>
                <a:spcPct val="150000"/>
              </a:lnSpc>
              <a:buAutoNum type="arabicPeriod"/>
            </a:pPr>
            <a:r>
              <a:rPr lang="en-US" dirty="0">
                <a:cs typeface="Times New Roman" panose="02020603050405020304" pitchFamily="18" charset="0"/>
              </a:rPr>
              <a:t>Average </a:t>
            </a:r>
            <a:r>
              <a:rPr lang="en-US" dirty="0" err="1">
                <a:cs typeface="Times New Roman" panose="02020603050405020304" pitchFamily="18" charset="0"/>
              </a:rPr>
              <a:t>salary_in_usd</a:t>
            </a:r>
            <a:r>
              <a:rPr lang="en-US" dirty="0">
                <a:cs typeface="Times New Roman" panose="02020603050405020304" pitchFamily="18" charset="0"/>
              </a:rPr>
              <a:t> on experience level every year</a:t>
            </a:r>
          </a:p>
        </p:txBody>
      </p:sp>
      <p:sp>
        <p:nvSpPr>
          <p:cNvPr id="11" name="TextBox 10">
            <a:extLst>
              <a:ext uri="{FF2B5EF4-FFF2-40B4-BE49-F238E27FC236}">
                <a16:creationId xmlns:a16="http://schemas.microsoft.com/office/drawing/2014/main" id="{45B36BE0-B851-73AF-34DC-84B1C9A8F804}"/>
              </a:ext>
            </a:extLst>
          </p:cNvPr>
          <p:cNvSpPr txBox="1"/>
          <p:nvPr/>
        </p:nvSpPr>
        <p:spPr>
          <a:xfrm>
            <a:off x="7410450" y="1864948"/>
            <a:ext cx="4314825" cy="4247317"/>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From the diagram, it can be seen that the average salary in each year tends to be constant, even though the salary at the EX experience level has increased by 2 times in 2021.</a:t>
            </a:r>
          </a:p>
          <a:p>
            <a:pPr marL="285750" indent="-285750">
              <a:buFont typeface="Arial" panose="020B0604020202020204" pitchFamily="34" charset="0"/>
              <a:buChar char="•"/>
            </a:pPr>
            <a:r>
              <a:rPr lang="en-US" dirty="0">
                <a:cs typeface="Times New Roman" panose="02020603050405020304" pitchFamily="18" charset="0"/>
              </a:rPr>
              <a:t>And if you look at the average salary given according to the level of work experience. Where if the worker has higher experience then the salary given is also higher.</a:t>
            </a:r>
          </a:p>
          <a:p>
            <a:pPr marL="285750" indent="-285750">
              <a:buFont typeface="Arial" panose="020B0604020202020204" pitchFamily="34" charset="0"/>
              <a:buChar char="•"/>
            </a:pPr>
            <a:r>
              <a:rPr lang="en-US" dirty="0">
                <a:cs typeface="Times New Roman" panose="02020603050405020304" pitchFamily="18" charset="0"/>
              </a:rPr>
              <a:t>The average salary given to EX in 2020 is lower than that given to SE in that year. This can be caused by the number of EX workers more than SE and with a different nominal for each company.</a:t>
            </a:r>
          </a:p>
        </p:txBody>
      </p:sp>
      <p:pic>
        <p:nvPicPr>
          <p:cNvPr id="5" name="Picture 4">
            <a:extLst>
              <a:ext uri="{FF2B5EF4-FFF2-40B4-BE49-F238E27FC236}">
                <a16:creationId xmlns:a16="http://schemas.microsoft.com/office/drawing/2014/main" id="{09C5FF86-0EEA-2ECD-B0AC-EB90AC5EB488}"/>
              </a:ext>
            </a:extLst>
          </p:cNvPr>
          <p:cNvPicPr>
            <a:picLocks noChangeAspect="1"/>
          </p:cNvPicPr>
          <p:nvPr/>
        </p:nvPicPr>
        <p:blipFill>
          <a:blip r:embed="rId2"/>
          <a:stretch>
            <a:fillRect/>
          </a:stretch>
        </p:blipFill>
        <p:spPr>
          <a:xfrm>
            <a:off x="1152525" y="2058147"/>
            <a:ext cx="6029325" cy="3564783"/>
          </a:xfrm>
          <a:prstGeom prst="rect">
            <a:avLst/>
          </a:prstGeom>
          <a:ln>
            <a:solidFill>
              <a:schemeClr val="tx1"/>
            </a:solidFill>
          </a:ln>
        </p:spPr>
      </p:pic>
    </p:spTree>
    <p:extLst>
      <p:ext uri="{BB962C8B-B14F-4D97-AF65-F5344CB8AC3E}">
        <p14:creationId xmlns:p14="http://schemas.microsoft.com/office/powerpoint/2010/main" val="277351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181851" y="1915265"/>
            <a:ext cx="4191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For the average salary in accordance with the role of work each year, this has increased every year for the roles of Data Engineer, Data Scientist, and Data Analyst.</a:t>
            </a:r>
          </a:p>
          <a:p>
            <a:pPr marL="285750" indent="-285750">
              <a:buFont typeface="Arial" panose="020B0604020202020204" pitchFamily="34" charset="0"/>
              <a:buChar char="•"/>
            </a:pPr>
            <a:r>
              <a:rPr lang="en-US" dirty="0">
                <a:cs typeface="Times New Roman" panose="02020603050405020304" pitchFamily="18" charset="0"/>
              </a:rPr>
              <a:t>Meanwhile, the Machine Learning Developer role experienced fluctuations where the highest average salary was in 2020 which then fell by 31.5%, and then increased again in 2022.</a:t>
            </a:r>
          </a:p>
          <a:p>
            <a:pPr marL="285750" indent="-285750">
              <a:buFont typeface="Arial" panose="020B0604020202020204" pitchFamily="34" charset="0"/>
              <a:buChar char="•"/>
            </a:pPr>
            <a:r>
              <a:rPr lang="en-US" dirty="0">
                <a:cs typeface="Times New Roman" panose="02020603050405020304" pitchFamily="18" charset="0"/>
              </a:rPr>
              <a:t>And the largest average salary is for the Data Scientist role in 2022.</a:t>
            </a:r>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6031463" cy="464871"/>
          </a:xfrm>
          <a:prstGeom prst="rect">
            <a:avLst/>
          </a:prstGeom>
          <a:noFill/>
        </p:spPr>
        <p:txBody>
          <a:bodyPr wrap="square" rtlCol="0">
            <a:spAutoFit/>
          </a:bodyPr>
          <a:lstStyle/>
          <a:p>
            <a:pPr>
              <a:lnSpc>
                <a:spcPct val="150000"/>
              </a:lnSpc>
            </a:pPr>
            <a:r>
              <a:rPr lang="id-ID" dirty="0">
                <a:cs typeface="Times New Roman" panose="02020603050405020304" pitchFamily="18" charset="0"/>
              </a:rPr>
              <a:t>2.	</a:t>
            </a:r>
            <a:r>
              <a:rPr lang="en-US" dirty="0">
                <a:cs typeface="Times New Roman" panose="02020603050405020304" pitchFamily="18" charset="0"/>
              </a:rPr>
              <a:t>Average </a:t>
            </a:r>
            <a:r>
              <a:rPr lang="en-US" dirty="0" err="1">
                <a:cs typeface="Times New Roman" panose="02020603050405020304" pitchFamily="18" charset="0"/>
              </a:rPr>
              <a:t>salary_in_usd</a:t>
            </a:r>
            <a:r>
              <a:rPr lang="en-US" dirty="0">
                <a:cs typeface="Times New Roman" panose="02020603050405020304" pitchFamily="18" charset="0"/>
              </a:rPr>
              <a:t> on job title every year</a:t>
            </a:r>
          </a:p>
        </p:txBody>
      </p:sp>
      <p:pic>
        <p:nvPicPr>
          <p:cNvPr id="4" name="Picture 3">
            <a:extLst>
              <a:ext uri="{FF2B5EF4-FFF2-40B4-BE49-F238E27FC236}">
                <a16:creationId xmlns:a16="http://schemas.microsoft.com/office/drawing/2014/main" id="{EBEB5673-8C0A-5691-5D47-2EAA786E8375}"/>
              </a:ext>
            </a:extLst>
          </p:cNvPr>
          <p:cNvPicPr>
            <a:picLocks noChangeAspect="1"/>
          </p:cNvPicPr>
          <p:nvPr/>
        </p:nvPicPr>
        <p:blipFill>
          <a:blip r:embed="rId2"/>
          <a:stretch>
            <a:fillRect/>
          </a:stretch>
        </p:blipFill>
        <p:spPr>
          <a:xfrm>
            <a:off x="1066800" y="2048615"/>
            <a:ext cx="5945590" cy="3561610"/>
          </a:xfrm>
          <a:prstGeom prst="rect">
            <a:avLst/>
          </a:prstGeom>
          <a:ln>
            <a:solidFill>
              <a:schemeClr val="tx1"/>
            </a:solidFill>
          </a:ln>
        </p:spPr>
      </p:pic>
    </p:spTree>
    <p:extLst>
      <p:ext uri="{BB962C8B-B14F-4D97-AF65-F5344CB8AC3E}">
        <p14:creationId xmlns:p14="http://schemas.microsoft.com/office/powerpoint/2010/main" val="2080735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53873" y="5295832"/>
            <a:ext cx="10684253" cy="646331"/>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The biggest salary is the salary for Data Scientist jobs and the smallest salary is for Machine Learning Developer jobs</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6031463" cy="464871"/>
          </a:xfrm>
          <a:prstGeom prst="rect">
            <a:avLst/>
          </a:prstGeom>
          <a:noFill/>
        </p:spPr>
        <p:txBody>
          <a:bodyPr wrap="square" rtlCol="0">
            <a:spAutoFit/>
          </a:bodyPr>
          <a:lstStyle/>
          <a:p>
            <a:pPr>
              <a:lnSpc>
                <a:spcPct val="150000"/>
              </a:lnSpc>
            </a:pPr>
            <a:r>
              <a:rPr lang="en-US" dirty="0">
                <a:cs typeface="Times New Roman" panose="02020603050405020304" pitchFamily="18" charset="0"/>
              </a:rPr>
              <a:t>3.	What jobs have the highest and lowest salaries?</a:t>
            </a:r>
          </a:p>
        </p:txBody>
      </p:sp>
      <p:pic>
        <p:nvPicPr>
          <p:cNvPr id="4" name="Picture 3">
            <a:extLst>
              <a:ext uri="{FF2B5EF4-FFF2-40B4-BE49-F238E27FC236}">
                <a16:creationId xmlns:a16="http://schemas.microsoft.com/office/drawing/2014/main" id="{52FFFA2E-951A-DEAC-E314-AF7C1585979A}"/>
              </a:ext>
            </a:extLst>
          </p:cNvPr>
          <p:cNvPicPr>
            <a:picLocks noChangeAspect="1"/>
          </p:cNvPicPr>
          <p:nvPr/>
        </p:nvPicPr>
        <p:blipFill>
          <a:blip r:embed="rId2"/>
          <a:stretch>
            <a:fillRect/>
          </a:stretch>
        </p:blipFill>
        <p:spPr>
          <a:xfrm>
            <a:off x="1199875" y="2008690"/>
            <a:ext cx="8476613" cy="3144335"/>
          </a:xfrm>
          <a:prstGeom prst="rect">
            <a:avLst/>
          </a:prstGeom>
          <a:ln>
            <a:solidFill>
              <a:schemeClr val="tx1"/>
            </a:solidFill>
          </a:ln>
        </p:spPr>
      </p:pic>
    </p:spTree>
    <p:extLst>
      <p:ext uri="{BB962C8B-B14F-4D97-AF65-F5344CB8AC3E}">
        <p14:creationId xmlns:p14="http://schemas.microsoft.com/office/powerpoint/2010/main" val="15137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824204" y="5218647"/>
            <a:ext cx="10876384" cy="646331"/>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The </a:t>
            </a:r>
            <a:r>
              <a:rPr lang="en-US" dirty="0" err="1">
                <a:cs typeface="Times New Roman" panose="02020603050405020304" pitchFamily="18" charset="0"/>
              </a:rPr>
              <a:t>employment_type</a:t>
            </a:r>
            <a:r>
              <a:rPr lang="en-US" dirty="0">
                <a:cs typeface="Times New Roman" panose="02020603050405020304" pitchFamily="18" charset="0"/>
              </a:rPr>
              <a:t> that gets the largest salary is the FT or Full Time type, which means that the majority of the workers in the </a:t>
            </a:r>
            <a:r>
              <a:rPr lang="en-US" dirty="0" err="1">
                <a:cs typeface="Times New Roman" panose="02020603050405020304" pitchFamily="18" charset="0"/>
              </a:rPr>
              <a:t>salary_dataset</a:t>
            </a:r>
            <a:r>
              <a:rPr lang="en-US" dirty="0">
                <a:cs typeface="Times New Roman" panose="02020603050405020304" pitchFamily="18" charset="0"/>
              </a:rPr>
              <a:t> are Full Time workers.</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5183342" cy="464871"/>
          </a:xfrm>
          <a:prstGeom prst="rect">
            <a:avLst/>
          </a:prstGeom>
          <a:noFill/>
        </p:spPr>
        <p:txBody>
          <a:bodyPr wrap="none" rtlCol="0">
            <a:spAutoFit/>
          </a:bodyPr>
          <a:lstStyle/>
          <a:p>
            <a:pPr>
              <a:lnSpc>
                <a:spcPct val="150000"/>
              </a:lnSpc>
            </a:pPr>
            <a:r>
              <a:rPr lang="en-US" dirty="0">
                <a:cs typeface="Times New Roman" panose="02020603050405020304" pitchFamily="18" charset="0"/>
              </a:rPr>
              <a:t>4.	What types of </a:t>
            </a:r>
            <a:r>
              <a:rPr lang="en-US" dirty="0" err="1">
                <a:cs typeface="Times New Roman" panose="02020603050405020304" pitchFamily="18" charset="0"/>
              </a:rPr>
              <a:t>employment_type</a:t>
            </a:r>
            <a:r>
              <a:rPr lang="en-US" dirty="0">
                <a:cs typeface="Times New Roman" panose="02020603050405020304" pitchFamily="18" charset="0"/>
              </a:rPr>
              <a:t> pay the most?</a:t>
            </a:r>
          </a:p>
        </p:txBody>
      </p:sp>
      <p:pic>
        <p:nvPicPr>
          <p:cNvPr id="3" name="Picture 2">
            <a:extLst>
              <a:ext uri="{FF2B5EF4-FFF2-40B4-BE49-F238E27FC236}">
                <a16:creationId xmlns:a16="http://schemas.microsoft.com/office/drawing/2014/main" id="{930A7E10-7732-62E6-37F1-6F7ED89C2410}"/>
              </a:ext>
            </a:extLst>
          </p:cNvPr>
          <p:cNvPicPr>
            <a:picLocks noChangeAspect="1"/>
          </p:cNvPicPr>
          <p:nvPr/>
        </p:nvPicPr>
        <p:blipFill>
          <a:blip r:embed="rId2"/>
          <a:stretch>
            <a:fillRect/>
          </a:stretch>
        </p:blipFill>
        <p:spPr>
          <a:xfrm>
            <a:off x="1199196" y="1907975"/>
            <a:ext cx="7913549" cy="3177209"/>
          </a:xfrm>
          <a:prstGeom prst="rect">
            <a:avLst/>
          </a:prstGeom>
          <a:ln>
            <a:solidFill>
              <a:schemeClr val="tx1"/>
            </a:solidFill>
          </a:ln>
        </p:spPr>
      </p:pic>
    </p:spTree>
    <p:extLst>
      <p:ext uri="{BB962C8B-B14F-4D97-AF65-F5344CB8AC3E}">
        <p14:creationId xmlns:p14="http://schemas.microsoft.com/office/powerpoint/2010/main" val="2398462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940351" y="1997839"/>
            <a:ext cx="3489649" cy="286232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From all the locations in the data, only the top 6 locations for working people were taken.</a:t>
            </a:r>
          </a:p>
          <a:p>
            <a:pPr marL="285750" indent="-285750">
              <a:buFont typeface="Arial" panose="020B0604020202020204" pitchFamily="34" charset="0"/>
              <a:buChar char="•"/>
            </a:pPr>
            <a:r>
              <a:rPr lang="en-US" dirty="0">
                <a:cs typeface="Times New Roman" panose="02020603050405020304" pitchFamily="18" charset="0"/>
              </a:rPr>
              <a:t>It can be seen that the US became the most favorite location among the others, more than 6 times from the second location called GB.</a:t>
            </a:r>
          </a:p>
          <a:p>
            <a:pPr marL="285750" indent="-285750">
              <a:buFont typeface="Arial" panose="020B0604020202020204" pitchFamily="34" charset="0"/>
              <a:buChar char="•"/>
            </a:pPr>
            <a:r>
              <a:rPr lang="en-US" dirty="0">
                <a:cs typeface="Times New Roman" panose="02020603050405020304" pitchFamily="18" charset="0"/>
              </a:rPr>
              <a:t>And the US spends about 41.3 million dollars on its workers.</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4598823" cy="464871"/>
          </a:xfrm>
          <a:prstGeom prst="rect">
            <a:avLst/>
          </a:prstGeom>
          <a:noFill/>
        </p:spPr>
        <p:txBody>
          <a:bodyPr wrap="none" rtlCol="0">
            <a:spAutoFit/>
          </a:bodyPr>
          <a:lstStyle/>
          <a:p>
            <a:pPr>
              <a:lnSpc>
                <a:spcPct val="150000"/>
              </a:lnSpc>
            </a:pPr>
            <a:r>
              <a:rPr lang="en-US" dirty="0">
                <a:cs typeface="Times New Roman" panose="02020603050405020304" pitchFamily="18" charset="0"/>
              </a:rPr>
              <a:t>5</a:t>
            </a:r>
            <a:r>
              <a:rPr lang="id-ID" dirty="0">
                <a:cs typeface="Times New Roman" panose="02020603050405020304" pitchFamily="18" charset="0"/>
              </a:rPr>
              <a:t>.	</a:t>
            </a:r>
            <a:r>
              <a:rPr lang="en-ID" dirty="0">
                <a:cs typeface="Times New Roman" panose="02020603050405020304" pitchFamily="18" charset="0"/>
              </a:rPr>
              <a:t> L</a:t>
            </a:r>
            <a:r>
              <a:rPr lang="en-US" dirty="0" err="1">
                <a:cs typeface="Times New Roman" panose="02020603050405020304" pitchFamily="18" charset="0"/>
              </a:rPr>
              <a:t>ocated</a:t>
            </a:r>
            <a:r>
              <a:rPr lang="en-US" dirty="0">
                <a:cs typeface="Times New Roman" panose="02020603050405020304" pitchFamily="18" charset="0"/>
              </a:rPr>
              <a:t> where most of the workers work?</a:t>
            </a:r>
            <a:endParaRPr lang="en-ID" dirty="0">
              <a:cs typeface="Times New Roman" panose="02020603050405020304" pitchFamily="18" charset="0"/>
            </a:endParaRPr>
          </a:p>
        </p:txBody>
      </p:sp>
      <p:pic>
        <p:nvPicPr>
          <p:cNvPr id="3" name="Picture 2">
            <a:extLst>
              <a:ext uri="{FF2B5EF4-FFF2-40B4-BE49-F238E27FC236}">
                <a16:creationId xmlns:a16="http://schemas.microsoft.com/office/drawing/2014/main" id="{02F8954B-21F1-8BC9-D8BA-A6586DFBFB98}"/>
              </a:ext>
            </a:extLst>
          </p:cNvPr>
          <p:cNvPicPr>
            <a:picLocks noChangeAspect="1"/>
          </p:cNvPicPr>
          <p:nvPr/>
        </p:nvPicPr>
        <p:blipFill>
          <a:blip r:embed="rId2"/>
          <a:stretch>
            <a:fillRect/>
          </a:stretch>
        </p:blipFill>
        <p:spPr>
          <a:xfrm>
            <a:off x="1225681" y="2014196"/>
            <a:ext cx="6612033" cy="3942530"/>
          </a:xfrm>
          <a:prstGeom prst="rect">
            <a:avLst/>
          </a:prstGeom>
          <a:ln>
            <a:solidFill>
              <a:schemeClr val="tx1"/>
            </a:solidFill>
          </a:ln>
        </p:spPr>
      </p:pic>
    </p:spTree>
    <p:extLst>
      <p:ext uri="{BB962C8B-B14F-4D97-AF65-F5344CB8AC3E}">
        <p14:creationId xmlns:p14="http://schemas.microsoft.com/office/powerpoint/2010/main" val="71815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E4D8-B64D-8DC7-ABD6-62B368E3A9D6}"/>
              </a:ext>
            </a:extLst>
          </p:cNvPr>
          <p:cNvSpPr>
            <a:spLocks noGrp="1"/>
          </p:cNvSpPr>
          <p:nvPr>
            <p:ph type="ctrTitle"/>
          </p:nvPr>
        </p:nvSpPr>
        <p:spPr/>
        <p:txBody>
          <a:bodyPr/>
          <a:lstStyle/>
          <a:p>
            <a:r>
              <a:rPr lang="en-ID" dirty="0">
                <a:latin typeface="+mn-lt"/>
              </a:rPr>
              <a:t>THANK YOU</a:t>
            </a:r>
          </a:p>
        </p:txBody>
      </p:sp>
      <p:sp>
        <p:nvSpPr>
          <p:cNvPr id="6" name="Subtitle 2">
            <a:extLst>
              <a:ext uri="{FF2B5EF4-FFF2-40B4-BE49-F238E27FC236}">
                <a16:creationId xmlns:a16="http://schemas.microsoft.com/office/drawing/2014/main" id="{5DC38F0E-6F3B-6762-B9B5-888B0DAD57E1}"/>
              </a:ext>
            </a:extLst>
          </p:cNvPr>
          <p:cNvSpPr txBox="1">
            <a:spLocks/>
          </p:cNvSpPr>
          <p:nvPr/>
        </p:nvSpPr>
        <p:spPr>
          <a:xfrm>
            <a:off x="1252451" y="4608021"/>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rtl="0">
              <a:spcBef>
                <a:spcPts val="0"/>
              </a:spcBef>
              <a:spcAft>
                <a:spcPts val="0"/>
              </a:spcAft>
            </a:pPr>
            <a:r>
              <a:rPr lang="en-ID" b="1" i="0" u="none" strike="noStrike" dirty="0">
                <a:solidFill>
                  <a:schemeClr val="accent2"/>
                </a:solidFill>
                <a:effectLst/>
                <a:latin typeface="+mn-lt"/>
              </a:rPr>
              <a:t>Dhea Amalia Lutfiani</a:t>
            </a:r>
          </a:p>
          <a:p>
            <a:pPr algn="ctr" rtl="0">
              <a:spcBef>
                <a:spcPts val="0"/>
              </a:spcBef>
              <a:spcAft>
                <a:spcPts val="0"/>
              </a:spcAft>
            </a:pPr>
            <a:r>
              <a:rPr lang="en-ID" b="0" dirty="0">
                <a:effectLst/>
                <a:latin typeface="+mn-lt"/>
              </a:rPr>
              <a:t>( 25 JULY – 5 august )</a:t>
            </a:r>
          </a:p>
          <a:p>
            <a:endParaRPr lang="en-ID" dirty="0">
              <a:latin typeface="+mn-lt"/>
            </a:endParaRPr>
          </a:p>
        </p:txBody>
      </p:sp>
    </p:spTree>
    <p:extLst>
      <p:ext uri="{BB962C8B-B14F-4D97-AF65-F5344CB8AC3E}">
        <p14:creationId xmlns:p14="http://schemas.microsoft.com/office/powerpoint/2010/main" val="103374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CF7D-A369-4E51-87E4-5C9097E5A3D3}"/>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Case Study Instructions</a:t>
            </a:r>
            <a:endParaRPr lang="en-ID" sz="7200" dirty="0">
              <a:solidFill>
                <a:schemeClr val="tx1"/>
              </a:solidFill>
              <a:latin typeface="+mn-lt"/>
            </a:endParaRPr>
          </a:p>
        </p:txBody>
      </p:sp>
      <p:sp>
        <p:nvSpPr>
          <p:cNvPr id="5" name="TextBox 4">
            <a:extLst>
              <a:ext uri="{FF2B5EF4-FFF2-40B4-BE49-F238E27FC236}">
                <a16:creationId xmlns:a16="http://schemas.microsoft.com/office/drawing/2014/main" id="{13220DE1-6BE0-231C-359F-5C637482A346}"/>
              </a:ext>
            </a:extLst>
          </p:cNvPr>
          <p:cNvSpPr txBox="1"/>
          <p:nvPr/>
        </p:nvSpPr>
        <p:spPr>
          <a:xfrm>
            <a:off x="1066800" y="1894445"/>
            <a:ext cx="2443105" cy="880369"/>
          </a:xfrm>
          <a:prstGeom prst="rect">
            <a:avLst/>
          </a:prstGeom>
          <a:noFill/>
        </p:spPr>
        <p:txBody>
          <a:bodyPr wrap="none" rtlCol="0">
            <a:spAutoFit/>
          </a:bodyPr>
          <a:lstStyle/>
          <a:p>
            <a:pPr>
              <a:lnSpc>
                <a:spcPct val="150000"/>
              </a:lnSpc>
            </a:pPr>
            <a:r>
              <a:rPr lang="en-ID" dirty="0">
                <a:cs typeface="Times New Roman" panose="02020603050405020304" pitchFamily="18" charset="0"/>
              </a:rPr>
              <a:t>Table of interest :</a:t>
            </a:r>
          </a:p>
          <a:p>
            <a:pPr>
              <a:lnSpc>
                <a:spcPct val="150000"/>
              </a:lnSpc>
            </a:pPr>
            <a:r>
              <a:rPr lang="en-ID" dirty="0">
                <a:cs typeface="Times New Roman" panose="02020603050405020304" pitchFamily="18" charset="0"/>
              </a:rPr>
              <a:t>		Salary Dataset</a:t>
            </a:r>
          </a:p>
        </p:txBody>
      </p:sp>
      <p:sp>
        <p:nvSpPr>
          <p:cNvPr id="7" name="TextBox 6">
            <a:extLst>
              <a:ext uri="{FF2B5EF4-FFF2-40B4-BE49-F238E27FC236}">
                <a16:creationId xmlns:a16="http://schemas.microsoft.com/office/drawing/2014/main" id="{7E313841-EC32-924E-25A1-4D2EB6354E9C}"/>
              </a:ext>
            </a:extLst>
          </p:cNvPr>
          <p:cNvSpPr txBox="1"/>
          <p:nvPr/>
        </p:nvSpPr>
        <p:spPr>
          <a:xfrm>
            <a:off x="1066801" y="2924859"/>
            <a:ext cx="10830128" cy="2542363"/>
          </a:xfrm>
          <a:prstGeom prst="rect">
            <a:avLst/>
          </a:prstGeom>
          <a:noFill/>
        </p:spPr>
        <p:txBody>
          <a:bodyPr wrap="square" rtlCol="0">
            <a:spAutoFit/>
          </a:bodyPr>
          <a:lstStyle/>
          <a:p>
            <a:pPr marL="342900" indent="-342900">
              <a:lnSpc>
                <a:spcPct val="150000"/>
              </a:lnSpc>
              <a:buAutoNum type="arabicPeriod"/>
            </a:pPr>
            <a:r>
              <a:rPr lang="en-US" dirty="0">
                <a:cs typeface="Times New Roman" panose="02020603050405020304" pitchFamily="18" charset="0"/>
              </a:rPr>
              <a:t>Look at this data and start thinking. List down 3 trends/points that you want to show.</a:t>
            </a:r>
          </a:p>
          <a:p>
            <a:pPr marL="342900" indent="-342900">
              <a:lnSpc>
                <a:spcPct val="150000"/>
              </a:lnSpc>
              <a:buAutoNum type="arabicPeriod"/>
            </a:pPr>
            <a:r>
              <a:rPr lang="en-US" dirty="0">
                <a:cs typeface="Times New Roman" panose="02020603050405020304" pitchFamily="18" charset="0"/>
              </a:rPr>
              <a:t>From here, try to explore the data and make changes, filter, and prepare the data that you need.</a:t>
            </a:r>
          </a:p>
          <a:p>
            <a:pPr marL="342900" indent="-342900">
              <a:lnSpc>
                <a:spcPct val="150000"/>
              </a:lnSpc>
              <a:buAutoNum type="arabicPeriod"/>
            </a:pPr>
            <a:r>
              <a:rPr lang="en-US" dirty="0">
                <a:cs typeface="Times New Roman" panose="02020603050405020304" pitchFamily="18" charset="0"/>
              </a:rPr>
              <a:t>Create some visualizations or dashboard with the best type of chart you have learned.</a:t>
            </a:r>
          </a:p>
          <a:p>
            <a:pPr marL="354013" indent="-269875">
              <a:lnSpc>
                <a:spcPct val="150000"/>
              </a:lnSpc>
            </a:pPr>
            <a:r>
              <a:rPr lang="en-US" dirty="0">
                <a:cs typeface="Times New Roman" panose="02020603050405020304" pitchFamily="18" charset="0"/>
              </a:rPr>
              <a:t>	The easiest is with Google Data Studio or Google Sheets.</a:t>
            </a:r>
          </a:p>
          <a:p>
            <a:pPr marL="342900" indent="-342900">
              <a:lnSpc>
                <a:spcPct val="150000"/>
              </a:lnSpc>
              <a:buAutoNum type="arabicPeriod" startAt="4"/>
            </a:pPr>
            <a:r>
              <a:rPr lang="en-US" dirty="0">
                <a:cs typeface="Times New Roman" panose="02020603050405020304" pitchFamily="18" charset="0"/>
              </a:rPr>
              <a:t>Then, make 1-2 slides from the Graphs with the insights you got to present your </a:t>
            </a:r>
            <a:r>
              <a:rPr lang="en-US" dirty="0" err="1">
                <a:cs typeface="Times New Roman" panose="02020603050405020304" pitchFamily="18" charset="0"/>
              </a:rPr>
              <a:t>findingsto</a:t>
            </a:r>
            <a:r>
              <a:rPr lang="en-US" dirty="0">
                <a:cs typeface="Times New Roman" panose="02020603050405020304" pitchFamily="18" charset="0"/>
              </a:rPr>
              <a:t> the stakeholders (read this article from HBR)</a:t>
            </a:r>
            <a:endParaRPr lang="en-ID" dirty="0">
              <a:cs typeface="Times New Roman" panose="02020603050405020304" pitchFamily="18" charset="0"/>
            </a:endParaRPr>
          </a:p>
        </p:txBody>
      </p:sp>
      <p:sp>
        <p:nvSpPr>
          <p:cNvPr id="6" name="TextBox 5">
            <a:extLst>
              <a:ext uri="{FF2B5EF4-FFF2-40B4-BE49-F238E27FC236}">
                <a16:creationId xmlns:a16="http://schemas.microsoft.com/office/drawing/2014/main" id="{1B8C254F-3F1B-30DE-1A2C-88366804F468}"/>
              </a:ext>
            </a:extLst>
          </p:cNvPr>
          <p:cNvSpPr txBox="1"/>
          <p:nvPr/>
        </p:nvSpPr>
        <p:spPr>
          <a:xfrm>
            <a:off x="1066800" y="1364170"/>
            <a:ext cx="1173078" cy="369332"/>
          </a:xfrm>
          <a:prstGeom prst="rect">
            <a:avLst/>
          </a:prstGeom>
          <a:noFill/>
        </p:spPr>
        <p:txBody>
          <a:bodyPr wrap="none" rtlCol="0">
            <a:spAutoFit/>
          </a:bodyPr>
          <a:lstStyle/>
          <a:p>
            <a:r>
              <a:rPr lang="en-ID" dirty="0"/>
              <a:t>QUESTION</a:t>
            </a:r>
          </a:p>
        </p:txBody>
      </p:sp>
    </p:spTree>
    <p:extLst>
      <p:ext uri="{BB962C8B-B14F-4D97-AF65-F5344CB8AC3E}">
        <p14:creationId xmlns:p14="http://schemas.microsoft.com/office/powerpoint/2010/main" val="27855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1826077" cy="369332"/>
          </a:xfrm>
          <a:prstGeom prst="rect">
            <a:avLst/>
          </a:prstGeom>
          <a:noFill/>
        </p:spPr>
        <p:txBody>
          <a:bodyPr wrap="none" rtlCol="0">
            <a:spAutoFit/>
          </a:bodyPr>
          <a:lstStyle/>
          <a:p>
            <a:r>
              <a:rPr lang="en-ID" dirty="0"/>
              <a:t>Info from Dataset</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sp>
        <p:nvSpPr>
          <p:cNvPr id="5" name="TextBox 4">
            <a:extLst>
              <a:ext uri="{FF2B5EF4-FFF2-40B4-BE49-F238E27FC236}">
                <a16:creationId xmlns:a16="http://schemas.microsoft.com/office/drawing/2014/main" id="{30A59211-1436-6EAB-C20C-313A1E7D1B22}"/>
              </a:ext>
            </a:extLst>
          </p:cNvPr>
          <p:cNvSpPr txBox="1"/>
          <p:nvPr/>
        </p:nvSpPr>
        <p:spPr>
          <a:xfrm>
            <a:off x="5400753" y="1905836"/>
            <a:ext cx="5724448"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From this information, it can be seen that:</a:t>
            </a:r>
          </a:p>
          <a:p>
            <a:pPr marL="285750" indent="-285750">
              <a:buFont typeface="Arial" panose="020B0604020202020204" pitchFamily="34" charset="0"/>
              <a:buChar char="•"/>
            </a:pPr>
            <a:r>
              <a:rPr lang="en-US" sz="1600" dirty="0"/>
              <a:t>There are 11 columns and the amount of data varies is 607 data</a:t>
            </a:r>
          </a:p>
          <a:p>
            <a:pPr marL="285750" indent="-285750">
              <a:buFont typeface="Arial" panose="020B0604020202020204" pitchFamily="34" charset="0"/>
              <a:buChar char="•"/>
            </a:pPr>
            <a:r>
              <a:rPr lang="en-US" sz="1600" dirty="0"/>
              <a:t>The data type of the salary dataset are int64 and object</a:t>
            </a:r>
          </a:p>
        </p:txBody>
      </p:sp>
      <p:pic>
        <p:nvPicPr>
          <p:cNvPr id="3" name="Picture 2">
            <a:extLst>
              <a:ext uri="{FF2B5EF4-FFF2-40B4-BE49-F238E27FC236}">
                <a16:creationId xmlns:a16="http://schemas.microsoft.com/office/drawing/2014/main" id="{FAB8C50D-FA74-6EAB-2BF0-0DAA7F7C8A8F}"/>
              </a:ext>
            </a:extLst>
          </p:cNvPr>
          <p:cNvPicPr>
            <a:picLocks noChangeAspect="1"/>
          </p:cNvPicPr>
          <p:nvPr/>
        </p:nvPicPr>
        <p:blipFill>
          <a:blip r:embed="rId2"/>
          <a:stretch>
            <a:fillRect/>
          </a:stretch>
        </p:blipFill>
        <p:spPr>
          <a:xfrm>
            <a:off x="1066800" y="1905836"/>
            <a:ext cx="3948815" cy="3928407"/>
          </a:xfrm>
          <a:prstGeom prst="rect">
            <a:avLst/>
          </a:prstGeom>
        </p:spPr>
      </p:pic>
    </p:spTree>
    <p:extLst>
      <p:ext uri="{BB962C8B-B14F-4D97-AF65-F5344CB8AC3E}">
        <p14:creationId xmlns:p14="http://schemas.microsoft.com/office/powerpoint/2010/main" val="22658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4101700" cy="369332"/>
          </a:xfrm>
          <a:prstGeom prst="rect">
            <a:avLst/>
          </a:prstGeom>
          <a:noFill/>
        </p:spPr>
        <p:txBody>
          <a:bodyPr wrap="none" rtlCol="0">
            <a:spAutoFit/>
          </a:bodyPr>
          <a:lstStyle/>
          <a:p>
            <a:r>
              <a:rPr lang="en-ID" dirty="0">
                <a:latin typeface="Calibri" panose="020F0502020204030204" pitchFamily="34" charset="0"/>
                <a:cs typeface="Calibri" panose="020F0502020204030204" pitchFamily="34" charset="0"/>
              </a:rPr>
              <a:t>Preview the Dataset before data cleaning:</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4" name="Picture 3">
            <a:extLst>
              <a:ext uri="{FF2B5EF4-FFF2-40B4-BE49-F238E27FC236}">
                <a16:creationId xmlns:a16="http://schemas.microsoft.com/office/drawing/2014/main" id="{3225B96A-F4DF-4DEF-AE38-C94812FB35C6}"/>
              </a:ext>
            </a:extLst>
          </p:cNvPr>
          <p:cNvPicPr>
            <a:picLocks noChangeAspect="1"/>
          </p:cNvPicPr>
          <p:nvPr/>
        </p:nvPicPr>
        <p:blipFill rotWithShape="1">
          <a:blip r:embed="rId2"/>
          <a:srcRect t="1791" r="725"/>
          <a:stretch/>
        </p:blipFill>
        <p:spPr>
          <a:xfrm>
            <a:off x="399557" y="1968758"/>
            <a:ext cx="11310362" cy="3450201"/>
          </a:xfrm>
          <a:prstGeom prst="rect">
            <a:avLst/>
          </a:prstGeom>
        </p:spPr>
      </p:pic>
    </p:spTree>
    <p:extLst>
      <p:ext uri="{BB962C8B-B14F-4D97-AF65-F5344CB8AC3E}">
        <p14:creationId xmlns:p14="http://schemas.microsoft.com/office/powerpoint/2010/main" val="213365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7E5DE8-977C-5D89-C676-A2912727BD4F}"/>
              </a:ext>
            </a:extLst>
          </p:cNvPr>
          <p:cNvSpPr txBox="1"/>
          <p:nvPr/>
        </p:nvSpPr>
        <p:spPr>
          <a:xfrm>
            <a:off x="1066800" y="1819132"/>
            <a:ext cx="10058400" cy="646331"/>
          </a:xfrm>
          <a:prstGeom prst="rect">
            <a:avLst/>
          </a:prstGeom>
          <a:noFill/>
        </p:spPr>
        <p:txBody>
          <a:bodyPr wrap="square" rtlCol="0">
            <a:spAutoFit/>
          </a:bodyPr>
          <a:lstStyle/>
          <a:p>
            <a:r>
              <a:rPr lang="en-ID" dirty="0">
                <a:latin typeface="Calibri" panose="020F0502020204030204" pitchFamily="34" charset="0"/>
                <a:cs typeface="Calibri" panose="020F0502020204030204" pitchFamily="34" charset="0"/>
              </a:rPr>
              <a:t>Messy data is a common problem you’d likely face when you have data from sources like spreadsheets. It is important to clean your data before doing any analysis.</a:t>
            </a:r>
          </a:p>
        </p:txBody>
      </p:sp>
      <p:sp>
        <p:nvSpPr>
          <p:cNvPr id="9" name="TextBox 8">
            <a:extLst>
              <a:ext uri="{FF2B5EF4-FFF2-40B4-BE49-F238E27FC236}">
                <a16:creationId xmlns:a16="http://schemas.microsoft.com/office/drawing/2014/main" id="{CCA3B1E5-DF29-AB8E-8373-6209410E4C79}"/>
              </a:ext>
            </a:extLst>
          </p:cNvPr>
          <p:cNvSpPr txBox="1"/>
          <p:nvPr/>
        </p:nvSpPr>
        <p:spPr>
          <a:xfrm>
            <a:off x="1066800" y="2598905"/>
            <a:ext cx="10058400" cy="2693045"/>
          </a:xfrm>
          <a:prstGeom prst="rect">
            <a:avLst/>
          </a:prstGeom>
          <a:noFill/>
        </p:spPr>
        <p:txBody>
          <a:bodyPr wrap="square" rtlCol="0">
            <a:spAutoFit/>
          </a:bodyPr>
          <a:lstStyle/>
          <a:p>
            <a:pPr>
              <a:spcAft>
                <a:spcPts val="600"/>
              </a:spcAft>
            </a:pPr>
            <a:r>
              <a:rPr lang="en-US" dirty="0">
                <a:latin typeface="Calibri" panose="020F0502020204030204" pitchFamily="34" charset="0"/>
                <a:cs typeface="Calibri" panose="020F0502020204030204" pitchFamily="34" charset="0"/>
              </a:rPr>
              <a:t>Things to do in data cleaning :</a:t>
            </a:r>
          </a:p>
          <a:p>
            <a:pPr marL="342900" indent="-342900">
              <a:spcAft>
                <a:spcPts val="600"/>
              </a:spcAft>
              <a:buAutoNum type="arabicPeriod"/>
            </a:pPr>
            <a:r>
              <a:rPr lang="id-ID" dirty="0">
                <a:latin typeface="Calibri" panose="020F0502020204030204" pitchFamily="34" charset="0"/>
                <a:cs typeface="Calibri" panose="020F0502020204030204" pitchFamily="34" charset="0"/>
              </a:rPr>
              <a:t>Change data type</a:t>
            </a:r>
            <a:r>
              <a:rPr lang="en-US" dirty="0">
                <a:latin typeface="Calibri" panose="020F0502020204030204" pitchFamily="34" charset="0"/>
                <a:cs typeface="Calibri" panose="020F0502020204030204" pitchFamily="34" charset="0"/>
              </a:rPr>
              <a:t> </a:t>
            </a:r>
          </a:p>
          <a:p>
            <a:pPr marL="342900" indent="-342900">
              <a:spcAft>
                <a:spcPts val="600"/>
              </a:spcAft>
              <a:buAutoNum type="arabicPeriod"/>
            </a:pPr>
            <a:r>
              <a:rPr lang="id-ID" dirty="0">
                <a:latin typeface="Calibri" panose="020F0502020204030204" pitchFamily="34" charset="0"/>
                <a:cs typeface="Calibri" panose="020F0502020204030204" pitchFamily="34" charset="0"/>
              </a:rPr>
              <a:t>Remove duplicated data</a:t>
            </a:r>
            <a:r>
              <a:rPr lang="en-US" dirty="0">
                <a:latin typeface="Calibri" panose="020F0502020204030204" pitchFamily="34" charset="0"/>
                <a:cs typeface="Calibri" panose="020F0502020204030204" pitchFamily="34" charset="0"/>
              </a:rPr>
              <a:t> : from 607 data to 562 data, where there are 45 duplicate data, which is 7.41% of the total data.</a:t>
            </a:r>
            <a:endParaRPr lang="id-ID" dirty="0">
              <a:latin typeface="Calibri" panose="020F0502020204030204" pitchFamily="34" charset="0"/>
              <a:cs typeface="Calibri" panose="020F0502020204030204" pitchFamily="34" charset="0"/>
            </a:endParaRPr>
          </a:p>
          <a:p>
            <a:pPr marL="342900" indent="-342900">
              <a:spcAft>
                <a:spcPts val="600"/>
              </a:spcAft>
              <a:buAutoNum type="arabicPeriod"/>
            </a:pPr>
            <a:r>
              <a:rPr lang="id-ID" dirty="0">
                <a:latin typeface="Calibri" panose="020F0502020204030204" pitchFamily="34" charset="0"/>
                <a:cs typeface="Calibri" panose="020F0502020204030204" pitchFamily="34" charset="0"/>
              </a:rPr>
              <a:t>Remove empty data</a:t>
            </a:r>
            <a:r>
              <a:rPr lang="en-US" dirty="0">
                <a:latin typeface="Calibri" panose="020F0502020204030204" pitchFamily="34" charset="0"/>
                <a:cs typeface="Calibri" panose="020F0502020204030204" pitchFamily="34" charset="0"/>
              </a:rPr>
              <a:t> </a:t>
            </a:r>
          </a:p>
          <a:p>
            <a:pPr marL="342900" indent="-342900">
              <a:spcAft>
                <a:spcPts val="600"/>
              </a:spcAft>
              <a:buAutoNum type="arabicPeriod"/>
            </a:pPr>
            <a:r>
              <a:rPr lang="id-ID" dirty="0">
                <a:latin typeface="Calibri" panose="020F0502020204030204" pitchFamily="34" charset="0"/>
                <a:cs typeface="Calibri" panose="020F0502020204030204" pitchFamily="34" charset="0"/>
              </a:rPr>
              <a:t>Remove outliers</a:t>
            </a:r>
            <a:r>
              <a:rPr lang="en-US" dirty="0">
                <a:latin typeface="Calibri" panose="020F0502020204030204" pitchFamily="34" charset="0"/>
                <a:cs typeface="Calibri" panose="020F0502020204030204" pitchFamily="34" charset="0"/>
              </a:rPr>
              <a:t> : Delete data that has a value that exceeds the upper and lower limits (data outliers) in the ‘</a:t>
            </a:r>
            <a:r>
              <a:rPr lang="en-US" dirty="0" err="1">
                <a:latin typeface="Calibri" panose="020F0502020204030204" pitchFamily="34" charset="0"/>
                <a:cs typeface="Calibri" panose="020F0502020204030204" pitchFamily="34" charset="0"/>
              </a:rPr>
              <a:t>salary_in_usd</a:t>
            </a:r>
            <a:r>
              <a:rPr lang="en-US" dirty="0">
                <a:latin typeface="Calibri" panose="020F0502020204030204" pitchFamily="34" charset="0"/>
                <a:cs typeface="Calibri" panose="020F0502020204030204" pitchFamily="34" charset="0"/>
              </a:rPr>
              <a:t>' column, so that the total data becomes 552.</a:t>
            </a:r>
            <a:endParaRPr lang="id-ID" dirty="0">
              <a:latin typeface="Calibri" panose="020F0502020204030204" pitchFamily="34" charset="0"/>
              <a:cs typeface="Calibri" panose="020F0502020204030204" pitchFamily="34" charset="0"/>
            </a:endParaRPr>
          </a:p>
          <a:p>
            <a:pPr marL="342900" indent="-342900">
              <a:spcAft>
                <a:spcPts val="600"/>
              </a:spcAft>
              <a:buAutoNum type="arabicPeriod"/>
            </a:pPr>
            <a:r>
              <a:rPr lang="id-ID" dirty="0">
                <a:latin typeface="Calibri" panose="020F0502020204030204" pitchFamily="34" charset="0"/>
                <a:cs typeface="Calibri" panose="020F0502020204030204" pitchFamily="34" charset="0"/>
              </a:rPr>
              <a:t>Remove unnecessary data</a:t>
            </a:r>
            <a:endParaRPr lang="en-ID" dirty="0">
              <a:latin typeface="Calibri" panose="020F0502020204030204" pitchFamily="34" charset="0"/>
              <a:cs typeface="Calibri" panose="020F0502020204030204" pitchFamily="34" charset="0"/>
            </a:endParaRPr>
          </a:p>
        </p:txBody>
      </p:sp>
      <p:sp>
        <p:nvSpPr>
          <p:cNvPr id="13" name="Title 1">
            <a:extLst>
              <a:ext uri="{FF2B5EF4-FFF2-40B4-BE49-F238E27FC236}">
                <a16:creationId xmlns:a16="http://schemas.microsoft.com/office/drawing/2014/main" id="{CE2C7054-2C85-68F7-4F32-A57504A3EC81}"/>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Python and Data Cleaning</a:t>
            </a:r>
            <a:endParaRPr lang="en-ID" sz="1800" b="0" dirty="0">
              <a:solidFill>
                <a:schemeClr val="tx1"/>
              </a:solidFill>
              <a:effectLst/>
              <a:latin typeface="+mn-lt"/>
            </a:endParaRPr>
          </a:p>
        </p:txBody>
      </p:sp>
      <p:sp>
        <p:nvSpPr>
          <p:cNvPr id="14" name="TextBox 13">
            <a:extLst>
              <a:ext uri="{FF2B5EF4-FFF2-40B4-BE49-F238E27FC236}">
                <a16:creationId xmlns:a16="http://schemas.microsoft.com/office/drawing/2014/main" id="{C8EADFD8-690F-FC12-6722-CAC50AEA9596}"/>
              </a:ext>
            </a:extLst>
          </p:cNvPr>
          <p:cNvSpPr txBox="1"/>
          <p:nvPr/>
        </p:nvSpPr>
        <p:spPr>
          <a:xfrm>
            <a:off x="1066800" y="1316358"/>
            <a:ext cx="1481368" cy="369332"/>
          </a:xfrm>
          <a:prstGeom prst="rect">
            <a:avLst/>
          </a:prstGeom>
          <a:noFill/>
        </p:spPr>
        <p:txBody>
          <a:bodyPr wrap="none" rtlCol="0">
            <a:spAutoFit/>
          </a:bodyPr>
          <a:lstStyle/>
          <a:p>
            <a:r>
              <a:rPr lang="en-ID" dirty="0">
                <a:latin typeface="Calibri" panose="020F0502020204030204" pitchFamily="34" charset="0"/>
                <a:cs typeface="Calibri" panose="020F0502020204030204" pitchFamily="34" charset="0"/>
              </a:rPr>
              <a:t>Data Cleaning</a:t>
            </a:r>
          </a:p>
        </p:txBody>
      </p:sp>
      <p:sp>
        <p:nvSpPr>
          <p:cNvPr id="16" name="TextBox 15">
            <a:extLst>
              <a:ext uri="{FF2B5EF4-FFF2-40B4-BE49-F238E27FC236}">
                <a16:creationId xmlns:a16="http://schemas.microsoft.com/office/drawing/2014/main" id="{A8BC8F02-35AF-6290-56C8-8DD0C48FDB46}"/>
              </a:ext>
            </a:extLst>
          </p:cNvPr>
          <p:cNvSpPr txBox="1"/>
          <p:nvPr/>
        </p:nvSpPr>
        <p:spPr>
          <a:xfrm>
            <a:off x="1066799" y="5425392"/>
            <a:ext cx="10058399"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D" sz="1600" dirty="0"/>
              <a:t>Link Google </a:t>
            </a:r>
            <a:r>
              <a:rPr lang="en-ID" sz="1600" dirty="0" err="1"/>
              <a:t>Colab</a:t>
            </a:r>
            <a:r>
              <a:rPr lang="en-ID" sz="1600" dirty="0"/>
              <a:t> :</a:t>
            </a:r>
          </a:p>
          <a:p>
            <a:r>
              <a:rPr lang="en-ID" sz="1600" dirty="0"/>
              <a:t>https://colab.research.google.com/drive/1I2zP1P0Rt_ThnIZ7aHZOMfDXjs602xsS?usp=sharing</a:t>
            </a:r>
          </a:p>
        </p:txBody>
      </p:sp>
    </p:spTree>
    <p:extLst>
      <p:ext uri="{BB962C8B-B14F-4D97-AF65-F5344CB8AC3E}">
        <p14:creationId xmlns:p14="http://schemas.microsoft.com/office/powerpoint/2010/main" val="110595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3936270" cy="369332"/>
          </a:xfrm>
          <a:prstGeom prst="rect">
            <a:avLst/>
          </a:prstGeom>
          <a:noFill/>
        </p:spPr>
        <p:txBody>
          <a:bodyPr wrap="none" rtlCol="0">
            <a:spAutoFit/>
          </a:bodyPr>
          <a:lstStyle/>
          <a:p>
            <a:r>
              <a:rPr lang="en-ID" dirty="0">
                <a:latin typeface="Calibri" panose="020F0502020204030204" pitchFamily="34" charset="0"/>
                <a:cs typeface="Calibri" panose="020F0502020204030204" pitchFamily="34" charset="0"/>
              </a:rPr>
              <a:t>Preview the Dataset after data cleaning:</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Python and Data Cleaning</a:t>
            </a:r>
            <a:endParaRPr lang="en-ID" sz="1800" b="0" dirty="0">
              <a:solidFill>
                <a:schemeClr val="tx1"/>
              </a:solidFill>
              <a:effectLst/>
              <a:latin typeface="+mn-lt"/>
            </a:endParaRPr>
          </a:p>
        </p:txBody>
      </p:sp>
      <p:pic>
        <p:nvPicPr>
          <p:cNvPr id="3" name="Picture 2">
            <a:extLst>
              <a:ext uri="{FF2B5EF4-FFF2-40B4-BE49-F238E27FC236}">
                <a16:creationId xmlns:a16="http://schemas.microsoft.com/office/drawing/2014/main" id="{26F01257-D22B-56BC-E228-E6DA82A2F722}"/>
              </a:ext>
            </a:extLst>
          </p:cNvPr>
          <p:cNvPicPr>
            <a:picLocks noChangeAspect="1"/>
          </p:cNvPicPr>
          <p:nvPr/>
        </p:nvPicPr>
        <p:blipFill>
          <a:blip r:embed="rId2"/>
          <a:stretch>
            <a:fillRect/>
          </a:stretch>
        </p:blipFill>
        <p:spPr>
          <a:xfrm>
            <a:off x="487194" y="1905836"/>
            <a:ext cx="11217612" cy="3368332"/>
          </a:xfrm>
          <a:prstGeom prst="rect">
            <a:avLst/>
          </a:prstGeom>
        </p:spPr>
      </p:pic>
    </p:spTree>
    <p:extLst>
      <p:ext uri="{BB962C8B-B14F-4D97-AF65-F5344CB8AC3E}">
        <p14:creationId xmlns:p14="http://schemas.microsoft.com/office/powerpoint/2010/main" val="109075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881188"/>
            <a:ext cx="2678682" cy="369332"/>
          </a:xfrm>
          <a:prstGeom prst="rect">
            <a:avLst/>
          </a:prstGeom>
          <a:noFill/>
        </p:spPr>
        <p:txBody>
          <a:bodyPr wrap="none" rtlCol="0">
            <a:spAutoFit/>
          </a:bodyPr>
          <a:lstStyle/>
          <a:p>
            <a:r>
              <a:rPr lang="en-ID" dirty="0"/>
              <a:t>Schema from the Dataset :</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sp>
        <p:nvSpPr>
          <p:cNvPr id="11" name="Rectangle 10">
            <a:extLst>
              <a:ext uri="{FF2B5EF4-FFF2-40B4-BE49-F238E27FC236}">
                <a16:creationId xmlns:a16="http://schemas.microsoft.com/office/drawing/2014/main" id="{CE17C6E6-F42C-1E60-6C9F-DCB9EEF73FBC}"/>
              </a:ext>
            </a:extLst>
          </p:cNvPr>
          <p:cNvSpPr/>
          <p:nvPr/>
        </p:nvSpPr>
        <p:spPr>
          <a:xfrm>
            <a:off x="1066800" y="1578642"/>
            <a:ext cx="10163175" cy="3025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751000CE-DE9E-9FE5-115A-AB687D7BA6D0}"/>
              </a:ext>
            </a:extLst>
          </p:cNvPr>
          <p:cNvSpPr txBox="1"/>
          <p:nvPr/>
        </p:nvSpPr>
        <p:spPr>
          <a:xfrm>
            <a:off x="1066800" y="1255477"/>
            <a:ext cx="5543550" cy="646331"/>
          </a:xfrm>
          <a:prstGeom prst="rect">
            <a:avLst/>
          </a:prstGeom>
          <a:noFill/>
        </p:spPr>
        <p:txBody>
          <a:bodyPr wrap="square" rtlCol="0">
            <a:spAutoFit/>
          </a:bodyPr>
          <a:lstStyle/>
          <a:p>
            <a:r>
              <a:rPr lang="en-US" dirty="0"/>
              <a:t>After cleaning the data in python on Google </a:t>
            </a:r>
            <a:r>
              <a:rPr lang="en-US" dirty="0" err="1"/>
              <a:t>Colab</a:t>
            </a:r>
            <a:r>
              <a:rPr lang="en-US" dirty="0"/>
              <a:t>, then we make a query from the data with </a:t>
            </a:r>
            <a:r>
              <a:rPr lang="en-US" dirty="0" err="1"/>
              <a:t>BigQuery</a:t>
            </a:r>
            <a:endParaRPr lang="en-ID" dirty="0"/>
          </a:p>
        </p:txBody>
      </p:sp>
      <p:pic>
        <p:nvPicPr>
          <p:cNvPr id="3" name="Picture 2">
            <a:extLst>
              <a:ext uri="{FF2B5EF4-FFF2-40B4-BE49-F238E27FC236}">
                <a16:creationId xmlns:a16="http://schemas.microsoft.com/office/drawing/2014/main" id="{A3B82D45-F1D1-8ED6-C4B0-A17EC9078550}"/>
              </a:ext>
            </a:extLst>
          </p:cNvPr>
          <p:cNvPicPr>
            <a:picLocks noChangeAspect="1"/>
          </p:cNvPicPr>
          <p:nvPr/>
        </p:nvPicPr>
        <p:blipFill>
          <a:blip r:embed="rId2"/>
          <a:stretch>
            <a:fillRect/>
          </a:stretch>
        </p:blipFill>
        <p:spPr>
          <a:xfrm>
            <a:off x="1066800" y="2250520"/>
            <a:ext cx="2886075" cy="3443509"/>
          </a:xfrm>
          <a:prstGeom prst="rect">
            <a:avLst/>
          </a:prstGeom>
        </p:spPr>
      </p:pic>
      <p:pic>
        <p:nvPicPr>
          <p:cNvPr id="9" name="Picture 8">
            <a:extLst>
              <a:ext uri="{FF2B5EF4-FFF2-40B4-BE49-F238E27FC236}">
                <a16:creationId xmlns:a16="http://schemas.microsoft.com/office/drawing/2014/main" id="{BE224655-E39F-D328-954F-BC47C2F142D2}"/>
              </a:ext>
            </a:extLst>
          </p:cNvPr>
          <p:cNvPicPr>
            <a:picLocks noChangeAspect="1"/>
          </p:cNvPicPr>
          <p:nvPr/>
        </p:nvPicPr>
        <p:blipFill>
          <a:blip r:embed="rId3"/>
          <a:stretch>
            <a:fillRect/>
          </a:stretch>
        </p:blipFill>
        <p:spPr>
          <a:xfrm>
            <a:off x="7010400" y="880912"/>
            <a:ext cx="3895725" cy="4909139"/>
          </a:xfrm>
          <a:prstGeom prst="rect">
            <a:avLst/>
          </a:prstGeom>
        </p:spPr>
      </p:pic>
      <p:sp>
        <p:nvSpPr>
          <p:cNvPr id="12" name="TextBox 11">
            <a:extLst>
              <a:ext uri="{FF2B5EF4-FFF2-40B4-BE49-F238E27FC236}">
                <a16:creationId xmlns:a16="http://schemas.microsoft.com/office/drawing/2014/main" id="{E4B70CA7-717F-7990-52C4-FB1E70DD5A9A}"/>
              </a:ext>
            </a:extLst>
          </p:cNvPr>
          <p:cNvSpPr txBox="1"/>
          <p:nvPr/>
        </p:nvSpPr>
        <p:spPr>
          <a:xfrm>
            <a:off x="6941674" y="515512"/>
            <a:ext cx="1373068" cy="369332"/>
          </a:xfrm>
          <a:prstGeom prst="rect">
            <a:avLst/>
          </a:prstGeom>
          <a:noFill/>
        </p:spPr>
        <p:txBody>
          <a:bodyPr wrap="none" rtlCol="0">
            <a:spAutoFit/>
          </a:bodyPr>
          <a:lstStyle/>
          <a:p>
            <a:r>
              <a:rPr lang="en-ID" dirty="0"/>
              <a:t>Description :</a:t>
            </a:r>
          </a:p>
        </p:txBody>
      </p:sp>
      <p:sp>
        <p:nvSpPr>
          <p:cNvPr id="13" name="TextBox 12">
            <a:extLst>
              <a:ext uri="{FF2B5EF4-FFF2-40B4-BE49-F238E27FC236}">
                <a16:creationId xmlns:a16="http://schemas.microsoft.com/office/drawing/2014/main" id="{80B5DD2B-A4EB-6492-5C57-03A5C5D79763}"/>
              </a:ext>
            </a:extLst>
          </p:cNvPr>
          <p:cNvSpPr txBox="1"/>
          <p:nvPr/>
        </p:nvSpPr>
        <p:spPr>
          <a:xfrm>
            <a:off x="1012581" y="5732312"/>
            <a:ext cx="10217394" cy="584775"/>
          </a:xfrm>
          <a:prstGeom prst="rect">
            <a:avLst/>
          </a:prstGeom>
          <a:noFill/>
        </p:spPr>
        <p:txBody>
          <a:bodyPr wrap="square" rtlCol="0">
            <a:spAutoFit/>
          </a:bodyPr>
          <a:lstStyle/>
          <a:p>
            <a:r>
              <a:rPr lang="en-US" sz="1600" dirty="0"/>
              <a:t>From this data preview, we can find out the description of each column and know which columns can be used to answer problems or which columns can be useful for finding new insights.</a:t>
            </a:r>
            <a:endParaRPr lang="en-ID" sz="1600" dirty="0"/>
          </a:p>
        </p:txBody>
      </p:sp>
    </p:spTree>
    <p:extLst>
      <p:ext uri="{BB962C8B-B14F-4D97-AF65-F5344CB8AC3E}">
        <p14:creationId xmlns:p14="http://schemas.microsoft.com/office/powerpoint/2010/main" val="36453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F770AD-A1E2-0CC9-15B2-D1B2E8339B5C}"/>
              </a:ext>
            </a:extLst>
          </p:cNvPr>
          <p:cNvSpPr txBox="1"/>
          <p:nvPr/>
        </p:nvSpPr>
        <p:spPr>
          <a:xfrm>
            <a:off x="1066800" y="1096212"/>
            <a:ext cx="1902444" cy="369332"/>
          </a:xfrm>
          <a:prstGeom prst="rect">
            <a:avLst/>
          </a:prstGeom>
          <a:noFill/>
        </p:spPr>
        <p:txBody>
          <a:bodyPr wrap="none" rtlCol="0">
            <a:spAutoFit/>
          </a:bodyPr>
          <a:lstStyle/>
          <a:p>
            <a:r>
              <a:rPr lang="en-ID" dirty="0"/>
              <a:t>Preview the Data :</a:t>
            </a:r>
          </a:p>
        </p:txBody>
      </p:sp>
      <p:sp>
        <p:nvSpPr>
          <p:cNvPr id="9" name="Title 1">
            <a:extLst>
              <a:ext uri="{FF2B5EF4-FFF2-40B4-BE49-F238E27FC236}">
                <a16:creationId xmlns:a16="http://schemas.microsoft.com/office/drawing/2014/main" id="{DD13760B-CEBD-8FF7-921A-CDCD4E20E3EA}"/>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3" name="Picture 2">
            <a:extLst>
              <a:ext uri="{FF2B5EF4-FFF2-40B4-BE49-F238E27FC236}">
                <a16:creationId xmlns:a16="http://schemas.microsoft.com/office/drawing/2014/main" id="{E32C010E-3658-1373-B9CF-6ED5EB52E118}"/>
              </a:ext>
            </a:extLst>
          </p:cNvPr>
          <p:cNvPicPr>
            <a:picLocks noChangeAspect="1"/>
          </p:cNvPicPr>
          <p:nvPr/>
        </p:nvPicPr>
        <p:blipFill>
          <a:blip r:embed="rId2"/>
          <a:stretch>
            <a:fillRect/>
          </a:stretch>
        </p:blipFill>
        <p:spPr>
          <a:xfrm>
            <a:off x="430039" y="1779127"/>
            <a:ext cx="11331922" cy="3299746"/>
          </a:xfrm>
          <a:prstGeom prst="rect">
            <a:avLst/>
          </a:prstGeom>
        </p:spPr>
      </p:pic>
    </p:spTree>
    <p:extLst>
      <p:ext uri="{BB962C8B-B14F-4D97-AF65-F5344CB8AC3E}">
        <p14:creationId xmlns:p14="http://schemas.microsoft.com/office/powerpoint/2010/main" val="297065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912131"/>
            <a:ext cx="4863832" cy="369332"/>
          </a:xfrm>
          <a:prstGeom prst="rect">
            <a:avLst/>
          </a:prstGeom>
          <a:noFill/>
        </p:spPr>
        <p:txBody>
          <a:bodyPr wrap="none" rtlCol="0">
            <a:spAutoFit/>
          </a:bodyPr>
          <a:lstStyle/>
          <a:p>
            <a:r>
              <a:rPr lang="en-US" dirty="0">
                <a:cs typeface="Times New Roman" panose="02020603050405020304" pitchFamily="18" charset="0"/>
              </a:rPr>
              <a:t>List down trends/points that you want to show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Defining Question</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2321804"/>
            <a:ext cx="7086600" cy="2126864"/>
          </a:xfrm>
          <a:prstGeom prst="rect">
            <a:avLst/>
          </a:prstGeom>
          <a:noFill/>
        </p:spPr>
        <p:txBody>
          <a:bodyPr wrap="square" rtlCol="0">
            <a:spAutoFit/>
          </a:bodyPr>
          <a:lstStyle/>
          <a:p>
            <a:pPr marL="342900" indent="-342900">
              <a:lnSpc>
                <a:spcPct val="150000"/>
              </a:lnSpc>
              <a:buAutoNum type="arabicPeriod"/>
            </a:pPr>
            <a:r>
              <a:rPr lang="en-US" dirty="0">
                <a:cs typeface="Times New Roman" panose="02020603050405020304" pitchFamily="18" charset="0"/>
              </a:rPr>
              <a:t>Average </a:t>
            </a:r>
            <a:r>
              <a:rPr lang="en-US" dirty="0" err="1">
                <a:cs typeface="Times New Roman" panose="02020603050405020304" pitchFamily="18" charset="0"/>
              </a:rPr>
              <a:t>salary_in_usd</a:t>
            </a:r>
            <a:r>
              <a:rPr lang="en-US" dirty="0">
                <a:cs typeface="Times New Roman" panose="02020603050405020304" pitchFamily="18" charset="0"/>
              </a:rPr>
              <a:t> on experience level every year</a:t>
            </a:r>
          </a:p>
          <a:p>
            <a:pPr marL="342900" indent="-342900">
              <a:lnSpc>
                <a:spcPct val="150000"/>
              </a:lnSpc>
              <a:buFontTx/>
              <a:buAutoNum type="arabicPeriod"/>
            </a:pPr>
            <a:r>
              <a:rPr lang="en-US" dirty="0">
                <a:cs typeface="Times New Roman" panose="02020603050405020304" pitchFamily="18" charset="0"/>
              </a:rPr>
              <a:t>Average </a:t>
            </a:r>
            <a:r>
              <a:rPr lang="en-US" dirty="0" err="1">
                <a:cs typeface="Times New Roman" panose="02020603050405020304" pitchFamily="18" charset="0"/>
              </a:rPr>
              <a:t>salary_in_usd</a:t>
            </a:r>
            <a:r>
              <a:rPr lang="en-US" dirty="0">
                <a:cs typeface="Times New Roman" panose="02020603050405020304" pitchFamily="18" charset="0"/>
              </a:rPr>
              <a:t> on job title every year</a:t>
            </a:r>
          </a:p>
          <a:p>
            <a:pPr marL="342900" indent="-342900">
              <a:lnSpc>
                <a:spcPct val="150000"/>
              </a:lnSpc>
              <a:buAutoNum type="arabicPeriod"/>
            </a:pPr>
            <a:r>
              <a:rPr lang="en-US" dirty="0">
                <a:cs typeface="Times New Roman" panose="02020603050405020304" pitchFamily="18" charset="0"/>
              </a:rPr>
              <a:t>What jobs have the highest and lowest salaries?</a:t>
            </a:r>
          </a:p>
          <a:p>
            <a:pPr marL="342900" indent="-342900">
              <a:lnSpc>
                <a:spcPct val="150000"/>
              </a:lnSpc>
              <a:buAutoNum type="arabicPeriod"/>
            </a:pPr>
            <a:r>
              <a:rPr lang="en-US" dirty="0">
                <a:cs typeface="Times New Roman" panose="02020603050405020304" pitchFamily="18" charset="0"/>
              </a:rPr>
              <a:t>What types of </a:t>
            </a:r>
            <a:r>
              <a:rPr lang="en-US" dirty="0" err="1">
                <a:cs typeface="Times New Roman" panose="02020603050405020304" pitchFamily="18" charset="0"/>
              </a:rPr>
              <a:t>employment_type</a:t>
            </a:r>
            <a:r>
              <a:rPr lang="en-US" dirty="0">
                <a:cs typeface="Times New Roman" panose="02020603050405020304" pitchFamily="18" charset="0"/>
              </a:rPr>
              <a:t> pay the most?</a:t>
            </a:r>
          </a:p>
          <a:p>
            <a:pPr marL="342900" indent="-342900">
              <a:lnSpc>
                <a:spcPct val="150000"/>
              </a:lnSpc>
              <a:buAutoNum type="arabicPeriod"/>
            </a:pPr>
            <a:r>
              <a:rPr lang="en-US" dirty="0">
                <a:cs typeface="Times New Roman" panose="02020603050405020304" pitchFamily="18" charset="0"/>
              </a:rPr>
              <a:t>Located where most of the workers work?</a:t>
            </a:r>
            <a:endParaRPr lang="en-ID" dirty="0">
              <a:cs typeface="Times New Roman" panose="02020603050405020304" pitchFamily="18" charset="0"/>
            </a:endParaRPr>
          </a:p>
        </p:txBody>
      </p:sp>
    </p:spTree>
    <p:extLst>
      <p:ext uri="{BB962C8B-B14F-4D97-AF65-F5344CB8AC3E}">
        <p14:creationId xmlns:p14="http://schemas.microsoft.com/office/powerpoint/2010/main" val="11589089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3074</TotalTime>
  <Words>879</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Salary Project  TAKEN FROM CASE STUDY RevoU Mini Course - Data Analytics</vt:lpstr>
      <vt:lpstr>Case Study Instructions</vt:lpstr>
      <vt:lpstr>Preview Data</vt:lpstr>
      <vt:lpstr>Preview Data</vt:lpstr>
      <vt:lpstr>Python and Data Cleaning</vt:lpstr>
      <vt:lpstr>Python and Data Cleaning</vt:lpstr>
      <vt:lpstr>Preview Data</vt:lpstr>
      <vt:lpstr>Preview Data</vt:lpstr>
      <vt:lpstr>Defining Question</vt:lpstr>
      <vt:lpstr>Exploring Data</vt:lpstr>
      <vt:lpstr>Visualization with Insight</vt:lpstr>
      <vt:lpstr>Visualization with Insight</vt:lpstr>
      <vt:lpstr>Visualization with Insight</vt:lpstr>
      <vt:lpstr>Visualization with Insight</vt:lpstr>
      <vt:lpstr>Visualization with Insight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RevoU Mini Course Data Analytics</dc:title>
  <dc:creator>Dhea Amalia Lutfiani</dc:creator>
  <cp:lastModifiedBy>Dhea Amalia Lutfiani</cp:lastModifiedBy>
  <cp:revision>56</cp:revision>
  <dcterms:created xsi:type="dcterms:W3CDTF">2022-02-12T01:46:59Z</dcterms:created>
  <dcterms:modified xsi:type="dcterms:W3CDTF">2022-07-30T05:05:24Z</dcterms:modified>
</cp:coreProperties>
</file>