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6" r:id="rId14"/>
    <p:sldId id="267" r:id="rId15"/>
    <p:sldId id="265"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ngpluh, Yoofisaca" userId="b74f1a4b-838a-49be-afc0-e0fc70e0d3bd" providerId="ADAL" clId="{89E76D88-F794-4244-83AA-F50EE3C37F0B}"/>
    <pc:docChg chg="modSld">
      <pc:chgData name="Nongpluh, Yoofisaca" userId="b74f1a4b-838a-49be-afc0-e0fc70e0d3bd" providerId="ADAL" clId="{89E76D88-F794-4244-83AA-F50EE3C37F0B}" dt="2019-05-20T04:02:59.010" v="39" actId="1036"/>
      <pc:docMkLst>
        <pc:docMk/>
      </pc:docMkLst>
      <pc:sldChg chg="modSp">
        <pc:chgData name="Nongpluh, Yoofisaca" userId="b74f1a4b-838a-49be-afc0-e0fc70e0d3bd" providerId="ADAL" clId="{89E76D88-F794-4244-83AA-F50EE3C37F0B}" dt="2019-05-20T04:02:21.854" v="6" actId="6549"/>
        <pc:sldMkLst>
          <pc:docMk/>
          <pc:sldMk cId="2086526737" sldId="256"/>
        </pc:sldMkLst>
        <pc:spChg chg="mod">
          <ac:chgData name="Nongpluh, Yoofisaca" userId="b74f1a4b-838a-49be-afc0-e0fc70e0d3bd" providerId="ADAL" clId="{89E76D88-F794-4244-83AA-F50EE3C37F0B}" dt="2019-05-20T04:02:21.854" v="6" actId="6549"/>
          <ac:spMkLst>
            <pc:docMk/>
            <pc:sldMk cId="2086526737" sldId="256"/>
            <ac:spMk id="4" creationId="{00000000-0000-0000-0000-000000000000}"/>
          </ac:spMkLst>
        </pc:spChg>
      </pc:sldChg>
      <pc:sldChg chg="modSp">
        <pc:chgData name="Nongpluh, Yoofisaca" userId="b74f1a4b-838a-49be-afc0-e0fc70e0d3bd" providerId="ADAL" clId="{89E76D88-F794-4244-83AA-F50EE3C37F0B}" dt="2019-05-20T04:02:31.700" v="17" actId="1036"/>
        <pc:sldMkLst>
          <pc:docMk/>
          <pc:sldMk cId="1946485732" sldId="257"/>
        </pc:sldMkLst>
        <pc:spChg chg="mod">
          <ac:chgData name="Nongpluh, Yoofisaca" userId="b74f1a4b-838a-49be-afc0-e0fc70e0d3bd" providerId="ADAL" clId="{89E76D88-F794-4244-83AA-F50EE3C37F0B}" dt="2019-05-20T04:02:31.700" v="17" actId="1036"/>
          <ac:spMkLst>
            <pc:docMk/>
            <pc:sldMk cId="1946485732" sldId="257"/>
            <ac:spMk id="2" creationId="{00000000-0000-0000-0000-000000000000}"/>
          </ac:spMkLst>
        </pc:spChg>
        <pc:spChg chg="mod">
          <ac:chgData name="Nongpluh, Yoofisaca" userId="b74f1a4b-838a-49be-afc0-e0fc70e0d3bd" providerId="ADAL" clId="{89E76D88-F794-4244-83AA-F50EE3C37F0B}" dt="2019-05-20T04:02:31.700" v="17" actId="1036"/>
          <ac:spMkLst>
            <pc:docMk/>
            <pc:sldMk cId="1946485732" sldId="257"/>
            <ac:spMk id="3" creationId="{00000000-0000-0000-0000-000000000000}"/>
          </ac:spMkLst>
        </pc:spChg>
      </pc:sldChg>
      <pc:sldChg chg="modSp">
        <pc:chgData name="Nongpluh, Yoofisaca" userId="b74f1a4b-838a-49be-afc0-e0fc70e0d3bd" providerId="ADAL" clId="{89E76D88-F794-4244-83AA-F50EE3C37F0B}" dt="2019-05-20T04:02:39.736" v="23" actId="1036"/>
        <pc:sldMkLst>
          <pc:docMk/>
          <pc:sldMk cId="589451928" sldId="258"/>
        </pc:sldMkLst>
        <pc:spChg chg="mod">
          <ac:chgData name="Nongpluh, Yoofisaca" userId="b74f1a4b-838a-49be-afc0-e0fc70e0d3bd" providerId="ADAL" clId="{89E76D88-F794-4244-83AA-F50EE3C37F0B}" dt="2019-05-20T04:02:39.736" v="23" actId="1036"/>
          <ac:spMkLst>
            <pc:docMk/>
            <pc:sldMk cId="589451928" sldId="258"/>
            <ac:spMk id="2" creationId="{00000000-0000-0000-0000-000000000000}"/>
          </ac:spMkLst>
        </pc:spChg>
        <pc:spChg chg="mod">
          <ac:chgData name="Nongpluh, Yoofisaca" userId="b74f1a4b-838a-49be-afc0-e0fc70e0d3bd" providerId="ADAL" clId="{89E76D88-F794-4244-83AA-F50EE3C37F0B}" dt="2019-05-20T04:02:39.736" v="23" actId="1036"/>
          <ac:spMkLst>
            <pc:docMk/>
            <pc:sldMk cId="589451928" sldId="258"/>
            <ac:spMk id="3" creationId="{00000000-0000-0000-0000-000000000000}"/>
          </ac:spMkLst>
        </pc:spChg>
      </pc:sldChg>
      <pc:sldChg chg="modSp">
        <pc:chgData name="Nongpluh, Yoofisaca" userId="b74f1a4b-838a-49be-afc0-e0fc70e0d3bd" providerId="ADAL" clId="{89E76D88-F794-4244-83AA-F50EE3C37F0B}" dt="2019-05-20T04:02:46.230" v="28" actId="1036"/>
        <pc:sldMkLst>
          <pc:docMk/>
          <pc:sldMk cId="710546122" sldId="259"/>
        </pc:sldMkLst>
        <pc:spChg chg="mod">
          <ac:chgData name="Nongpluh, Yoofisaca" userId="b74f1a4b-838a-49be-afc0-e0fc70e0d3bd" providerId="ADAL" clId="{89E76D88-F794-4244-83AA-F50EE3C37F0B}" dt="2019-05-20T04:02:46.230" v="28" actId="1036"/>
          <ac:spMkLst>
            <pc:docMk/>
            <pc:sldMk cId="710546122" sldId="259"/>
            <ac:spMk id="2" creationId="{00000000-0000-0000-0000-000000000000}"/>
          </ac:spMkLst>
        </pc:spChg>
        <pc:spChg chg="mod">
          <ac:chgData name="Nongpluh, Yoofisaca" userId="b74f1a4b-838a-49be-afc0-e0fc70e0d3bd" providerId="ADAL" clId="{89E76D88-F794-4244-83AA-F50EE3C37F0B}" dt="2019-05-20T04:02:46.230" v="28" actId="1036"/>
          <ac:spMkLst>
            <pc:docMk/>
            <pc:sldMk cId="710546122" sldId="259"/>
            <ac:spMk id="3" creationId="{00000000-0000-0000-0000-000000000000}"/>
          </ac:spMkLst>
        </pc:spChg>
      </pc:sldChg>
      <pc:sldChg chg="modSp">
        <pc:chgData name="Nongpluh, Yoofisaca" userId="b74f1a4b-838a-49be-afc0-e0fc70e0d3bd" providerId="ADAL" clId="{89E76D88-F794-4244-83AA-F50EE3C37F0B}" dt="2019-05-20T04:02:59.010" v="39" actId="1036"/>
        <pc:sldMkLst>
          <pc:docMk/>
          <pc:sldMk cId="3979313437" sldId="266"/>
        </pc:sldMkLst>
        <pc:spChg chg="mod">
          <ac:chgData name="Nongpluh, Yoofisaca" userId="b74f1a4b-838a-49be-afc0-e0fc70e0d3bd" providerId="ADAL" clId="{89E76D88-F794-4244-83AA-F50EE3C37F0B}" dt="2019-05-20T04:02:59.010" v="39" actId="1036"/>
          <ac:spMkLst>
            <pc:docMk/>
            <pc:sldMk cId="3979313437" sldId="266"/>
            <ac:spMk id="2" creationId="{00000000-0000-0000-0000-000000000000}"/>
          </ac:spMkLst>
        </pc:spChg>
        <pc:spChg chg="mod">
          <ac:chgData name="Nongpluh, Yoofisaca" userId="b74f1a4b-838a-49be-afc0-e0fc70e0d3bd" providerId="ADAL" clId="{89E76D88-F794-4244-83AA-F50EE3C37F0B}" dt="2019-05-20T04:02:59.010" v="39" actId="1036"/>
          <ac:spMkLst>
            <pc:docMk/>
            <pc:sldMk cId="3979313437" sldId="26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39E3F40-C222-4CDA-8734-BE79E8A76C5C}" type="datetimeFigureOut">
              <a:rPr lang="en-IN" smtClean="0"/>
              <a:t>24-02-2024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3CEADBB-A904-462E-B317-D1B58113910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9E3F40-C222-4CDA-8734-BE79E8A76C5C}"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9E3F40-C222-4CDA-8734-BE79E8A76C5C}"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9E3F40-C222-4CDA-8734-BE79E8A76C5C}"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39E3F40-C222-4CDA-8734-BE79E8A76C5C}"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EADBB-A904-462E-B317-D1B58113910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9E3F40-C222-4CDA-8734-BE79E8A76C5C}"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39E3F40-C222-4CDA-8734-BE79E8A76C5C}"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39E3F40-C222-4CDA-8734-BE79E8A76C5C}"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E3F40-C222-4CDA-8734-BE79E8A76C5C}" type="datetimeFigureOut">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9E3F40-C222-4CDA-8734-BE79E8A76C5C}"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CEADBB-A904-462E-B317-D1B58113910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39E3F40-C222-4CDA-8734-BE79E8A76C5C}" type="datetimeFigureOut">
              <a:rPr lang="en-IN" smtClean="0"/>
              <a:t>24-02-2024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3CEADBB-A904-462E-B317-D1B581139102}"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9E3F40-C222-4CDA-8734-BE79E8A76C5C}" type="datetimeFigureOut">
              <a:rPr lang="en-IN" smtClean="0"/>
              <a:t>24-02-2024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3CEADBB-A904-462E-B317-D1B581139102}"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Chapter 3 </a:t>
            </a:r>
          </a:p>
        </p:txBody>
      </p:sp>
      <p:sp>
        <p:nvSpPr>
          <p:cNvPr id="3" name="Subtitle 2"/>
          <p:cNvSpPr>
            <a:spLocks noGrp="1"/>
          </p:cNvSpPr>
          <p:nvPr>
            <p:ph type="subTitle" idx="1"/>
          </p:nvPr>
        </p:nvSpPr>
        <p:spPr>
          <a:xfrm>
            <a:off x="533400" y="3228536"/>
            <a:ext cx="7854696" cy="3728856"/>
          </a:xfrm>
        </p:spPr>
        <p:txBody>
          <a:bodyPr>
            <a:normAutofit/>
          </a:bodyPr>
          <a:lstStyle/>
          <a:p>
            <a:r>
              <a:rPr lang="en-IN" b="1" dirty="0"/>
              <a:t>Programming in </a:t>
            </a:r>
            <a:r>
              <a:rPr lang="en-IN" b="1"/>
              <a:t>R  </a:t>
            </a:r>
            <a:endParaRPr lang="en-IN" b="1" dirty="0"/>
          </a:p>
        </p:txBody>
      </p:sp>
      <p:sp>
        <p:nvSpPr>
          <p:cNvPr id="4" name="Rectangle 3"/>
          <p:cNvSpPr/>
          <p:nvPr/>
        </p:nvSpPr>
        <p:spPr>
          <a:xfrm>
            <a:off x="179512" y="5517232"/>
            <a:ext cx="4572000" cy="369332"/>
          </a:xfrm>
          <a:prstGeom prst="rect">
            <a:avLst/>
          </a:prstGeom>
        </p:spPr>
        <p:txBody>
          <a:bodyPr>
            <a:spAutoFit/>
          </a:bodyPr>
          <a:lstStyle/>
          <a:p>
            <a:r>
              <a:rPr lang="en-US" b="1" dirty="0"/>
              <a:t>Data Analytics </a:t>
            </a:r>
            <a:r>
              <a:rPr lang="en-US" b="1"/>
              <a:t>with R</a:t>
            </a:r>
            <a:endParaRPr lang="en-US" b="1" dirty="0"/>
          </a:p>
        </p:txBody>
      </p:sp>
    </p:spTree>
    <p:extLst>
      <p:ext uri="{BB962C8B-B14F-4D97-AF65-F5344CB8AC3E}">
        <p14:creationId xmlns:p14="http://schemas.microsoft.com/office/powerpoint/2010/main" val="2086526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9544"/>
            <a:ext cx="8229600" cy="1143000"/>
          </a:xfrm>
        </p:spPr>
        <p:txBody>
          <a:bodyPr>
            <a:normAutofit fontScale="90000"/>
          </a:bodyPr>
          <a:lstStyle/>
          <a:p>
            <a:r>
              <a:rPr lang="en-IN" dirty="0"/>
              <a:t>3.3.1 Function without Arguments</a:t>
            </a:r>
            <a:br>
              <a:rPr lang="en-IN" b="1" dirty="0"/>
            </a:br>
            <a:endParaRPr lang="en-IN" dirty="0"/>
          </a:p>
        </p:txBody>
      </p:sp>
      <p:sp>
        <p:nvSpPr>
          <p:cNvPr id="3" name="Content Placeholder 2"/>
          <p:cNvSpPr>
            <a:spLocks noGrp="1"/>
          </p:cNvSpPr>
          <p:nvPr>
            <p:ph idx="1"/>
          </p:nvPr>
        </p:nvSpPr>
        <p:spPr>
          <a:xfrm>
            <a:off x="179512" y="2640280"/>
            <a:ext cx="8784976" cy="4389120"/>
          </a:xfrm>
        </p:spPr>
        <p:txBody>
          <a:bodyPr/>
          <a:lstStyle/>
          <a:p>
            <a:pPr marL="0" indent="0">
              <a:buNone/>
            </a:pPr>
            <a:r>
              <a:rPr lang="en-US" dirty="0"/>
              <a:t>A function can be created with without any arguments :</a:t>
            </a:r>
          </a:p>
          <a:p>
            <a:pPr marL="0" indent="0">
              <a:buNone/>
            </a:pPr>
            <a:r>
              <a:rPr lang="en-US" dirty="0"/>
              <a:t>Example:</a:t>
            </a:r>
          </a:p>
          <a:p>
            <a:pPr marL="0" indent="0">
              <a:buNone/>
            </a:pPr>
            <a:r>
              <a:rPr lang="en-US" dirty="0"/>
              <a:t>&gt;myfunc2&lt;-  function(){</a:t>
            </a:r>
            <a:endParaRPr lang="en-IN" dirty="0"/>
          </a:p>
          <a:p>
            <a:pPr marL="0" indent="0">
              <a:buNone/>
            </a:pPr>
            <a:r>
              <a:rPr lang="en-US" dirty="0"/>
              <a:t>+                  print("</a:t>
            </a:r>
            <a:r>
              <a:rPr lang="en-US" dirty="0" err="1"/>
              <a:t>Hello,world</a:t>
            </a:r>
            <a:r>
              <a:rPr lang="en-US" dirty="0"/>
              <a:t>!")</a:t>
            </a:r>
            <a:endParaRPr lang="en-IN" dirty="0"/>
          </a:p>
          <a:p>
            <a:pPr marL="0" indent="0">
              <a:buNone/>
            </a:pPr>
            <a:r>
              <a:rPr lang="en-US" dirty="0"/>
              <a:t>+ }</a:t>
            </a:r>
            <a:endParaRPr lang="en-IN" dirty="0"/>
          </a:p>
          <a:p>
            <a:pPr marL="0" indent="0">
              <a:buNone/>
            </a:pPr>
            <a:r>
              <a:rPr lang="en-US" dirty="0"/>
              <a:t> </a:t>
            </a:r>
            <a:endParaRPr lang="en-IN" dirty="0"/>
          </a:p>
        </p:txBody>
      </p:sp>
    </p:spTree>
    <p:extLst>
      <p:ext uri="{BB962C8B-B14F-4D97-AF65-F5344CB8AC3E}">
        <p14:creationId xmlns:p14="http://schemas.microsoft.com/office/powerpoint/2010/main" val="397931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3.3.2 Function with Arguments</a:t>
            </a:r>
          </a:p>
        </p:txBody>
      </p:sp>
      <p:sp>
        <p:nvSpPr>
          <p:cNvPr id="3" name="Content Placeholder 2"/>
          <p:cNvSpPr>
            <a:spLocks noGrp="1"/>
          </p:cNvSpPr>
          <p:nvPr>
            <p:ph idx="1"/>
          </p:nvPr>
        </p:nvSpPr>
        <p:spPr>
          <a:xfrm>
            <a:off x="0" y="1935480"/>
            <a:ext cx="9144000" cy="4389120"/>
          </a:xfrm>
        </p:spPr>
        <p:txBody>
          <a:bodyPr>
            <a:normAutofit fontScale="92500" lnSpcReduction="10000"/>
          </a:bodyPr>
          <a:lstStyle/>
          <a:p>
            <a:pPr marL="0" indent="0" algn="just">
              <a:buNone/>
            </a:pPr>
            <a:r>
              <a:rPr lang="en-US" dirty="0"/>
              <a:t>It has been observed that user defined function with no argument does not allow the user to change the input given to the function. But, generally, the user need to pass the argument, which change with the requirement. It is necessary that number of arguments while creating a function should be equal to number of arguments passed while calling function. We can pass any number of arguments inside the function</a:t>
            </a:r>
          </a:p>
          <a:p>
            <a:pPr marL="0" indent="0">
              <a:buNone/>
            </a:pPr>
            <a:r>
              <a:rPr lang="en-US" dirty="0"/>
              <a:t>&gt;</a:t>
            </a:r>
            <a:r>
              <a:rPr lang="en-US" dirty="0" err="1"/>
              <a:t>myfunction</a:t>
            </a:r>
            <a:r>
              <a:rPr lang="en-US" dirty="0"/>
              <a:t> &lt;- function(arg1) { for (i in 1:arg1)</a:t>
            </a:r>
            <a:endParaRPr lang="en-IN" dirty="0"/>
          </a:p>
          <a:p>
            <a:pPr marL="0" indent="0">
              <a:buNone/>
            </a:pPr>
            <a:r>
              <a:rPr lang="en-US" dirty="0"/>
              <a:t>+ {    result &lt;- i*3 </a:t>
            </a:r>
            <a:endParaRPr lang="en-IN" dirty="0"/>
          </a:p>
          <a:p>
            <a:pPr marL="0" indent="0">
              <a:buNone/>
            </a:pPr>
            <a:r>
              <a:rPr lang="en-US" dirty="0"/>
              <a:t>+ print(result) } }</a:t>
            </a:r>
            <a:endParaRPr lang="en-IN" dirty="0"/>
          </a:p>
          <a:p>
            <a:pPr marL="0" indent="0" algn="just">
              <a:buNone/>
            </a:pPr>
            <a:r>
              <a:rPr lang="en-US" dirty="0"/>
              <a:t> </a:t>
            </a:r>
            <a:endParaRPr lang="en-IN" dirty="0"/>
          </a:p>
        </p:txBody>
      </p:sp>
    </p:spTree>
    <p:extLst>
      <p:ext uri="{BB962C8B-B14F-4D97-AF65-F5344CB8AC3E}">
        <p14:creationId xmlns:p14="http://schemas.microsoft.com/office/powerpoint/2010/main" val="298124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3.3.3 Nesting of Functions</a:t>
            </a:r>
            <a:br>
              <a:rPr lang="en-IN" b="1" dirty="0"/>
            </a:br>
            <a:endParaRPr lang="en-IN" dirty="0"/>
          </a:p>
        </p:txBody>
      </p:sp>
      <p:sp>
        <p:nvSpPr>
          <p:cNvPr id="3" name="Content Placeholder 2"/>
          <p:cNvSpPr>
            <a:spLocks noGrp="1"/>
          </p:cNvSpPr>
          <p:nvPr>
            <p:ph idx="1"/>
          </p:nvPr>
        </p:nvSpPr>
        <p:spPr/>
        <p:txBody>
          <a:bodyPr/>
          <a:lstStyle/>
          <a:p>
            <a:pPr marL="0" indent="0" algn="just">
              <a:buNone/>
            </a:pPr>
            <a:r>
              <a:rPr lang="en-US" dirty="0"/>
              <a:t>We can define one function within other function. Due to simple recursive rules, inside function is itself invisible outside of its immediately enclosing function, but can see (access) all local objects (data, functions, types, etc.) of its immediately enclosing function as well as of any function(s) which, in turn, encloses that function. Function inside other function is theoretically possible to unlimited depth, although only a few levels are normally used in practical programs.</a:t>
            </a:r>
            <a:endParaRPr lang="en-IN" dirty="0"/>
          </a:p>
        </p:txBody>
      </p:sp>
    </p:spTree>
    <p:extLst>
      <p:ext uri="{BB962C8B-B14F-4D97-AF65-F5344CB8AC3E}">
        <p14:creationId xmlns:p14="http://schemas.microsoft.com/office/powerpoint/2010/main" val="2013878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3.4 User Defined Package</a:t>
            </a:r>
            <a:endParaRPr lang="en-IN" dirty="0"/>
          </a:p>
        </p:txBody>
      </p:sp>
      <p:sp>
        <p:nvSpPr>
          <p:cNvPr id="3" name="Content Placeholder 2"/>
          <p:cNvSpPr>
            <a:spLocks noGrp="1"/>
          </p:cNvSpPr>
          <p:nvPr>
            <p:ph idx="1"/>
          </p:nvPr>
        </p:nvSpPr>
        <p:spPr/>
        <p:txBody>
          <a:bodyPr/>
          <a:lstStyle/>
          <a:p>
            <a:pPr marL="0" indent="0" algn="just">
              <a:buNone/>
            </a:pPr>
            <a:r>
              <a:rPr lang="en-US" dirty="0"/>
              <a:t>R also provides an extensive facility to develop our own package and upload on the CRAN to facilitate other users with the defined data and functions. Before uploading a new package the user needs to create a user defined package which should contain some functions along with data file. </a:t>
            </a:r>
            <a:endParaRPr lang="en-IN" dirty="0"/>
          </a:p>
          <a:p>
            <a:endParaRPr lang="en-IN" dirty="0"/>
          </a:p>
        </p:txBody>
      </p:sp>
    </p:spTree>
    <p:extLst>
      <p:ext uri="{BB962C8B-B14F-4D97-AF65-F5344CB8AC3E}">
        <p14:creationId xmlns:p14="http://schemas.microsoft.com/office/powerpoint/2010/main" val="198369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3.5 Reports using </a:t>
            </a:r>
            <a:r>
              <a:rPr lang="en-IN" dirty="0" err="1"/>
              <a:t>Rmarkdown</a:t>
            </a:r>
            <a:br>
              <a:rPr lang="en-IN" b="1" dirty="0"/>
            </a:br>
            <a:endParaRPr lang="en-IN" dirty="0"/>
          </a:p>
        </p:txBody>
      </p:sp>
      <p:sp>
        <p:nvSpPr>
          <p:cNvPr id="3" name="Content Placeholder 2"/>
          <p:cNvSpPr>
            <a:spLocks noGrp="1"/>
          </p:cNvSpPr>
          <p:nvPr>
            <p:ph idx="1"/>
          </p:nvPr>
        </p:nvSpPr>
        <p:spPr>
          <a:xfrm>
            <a:off x="179512" y="1484784"/>
            <a:ext cx="8507288" cy="4839816"/>
          </a:xfrm>
        </p:spPr>
        <p:txBody>
          <a:bodyPr>
            <a:normAutofit lnSpcReduction="10000"/>
          </a:bodyPr>
          <a:lstStyle/>
          <a:p>
            <a:pPr marL="0" indent="0" algn="just">
              <a:buNone/>
            </a:pPr>
            <a:r>
              <a:rPr lang="en-US" dirty="0"/>
              <a:t>A report is created using render unction which is available in </a:t>
            </a:r>
            <a:r>
              <a:rPr lang="en-US" dirty="0" err="1"/>
              <a:t>rmarkdown</a:t>
            </a:r>
            <a:r>
              <a:rPr lang="en-US" dirty="0"/>
              <a:t> package which can be either downloaded from CRAN directory as a zip file or installed. It should be noted that if the file is downloaded from CARN directory, the zip file should be pasted in r-library directory. click the library function to get the details of the path of library. If not supportive, we can install the new package </a:t>
            </a:r>
            <a:r>
              <a:rPr lang="en-US" dirty="0" err="1"/>
              <a:t>rprojroot</a:t>
            </a:r>
            <a:r>
              <a:rPr lang="en-US" dirty="0"/>
              <a:t>. This package will help us to compile a file with extension </a:t>
            </a:r>
            <a:r>
              <a:rPr lang="en-US" dirty="0" err="1"/>
              <a:t>rmd</a:t>
            </a:r>
            <a:r>
              <a:rPr lang="en-US" dirty="0"/>
              <a:t> (</a:t>
            </a:r>
            <a:r>
              <a:rPr lang="en-US" dirty="0" err="1"/>
              <a:t>rmarkdown</a:t>
            </a:r>
            <a:r>
              <a:rPr lang="en-US" dirty="0"/>
              <a:t>) and </a:t>
            </a:r>
            <a:r>
              <a:rPr lang="en-US" dirty="0" err="1"/>
              <a:t>tex.</a:t>
            </a:r>
            <a:r>
              <a:rPr lang="en-US" dirty="0"/>
              <a:t> If successful compilation takes place then it can help us to render to either a html file or </a:t>
            </a:r>
            <a:r>
              <a:rPr lang="en-US" dirty="0" err="1"/>
              <a:t>pdf</a:t>
            </a:r>
            <a:r>
              <a:rPr lang="en-US" dirty="0"/>
              <a:t> file or word document. Rendering can be done in two ways: Direct Rendering and Indirect Rendering. </a:t>
            </a:r>
            <a:endParaRPr lang="en-IN" dirty="0"/>
          </a:p>
          <a:p>
            <a:pPr algn="just"/>
            <a:endParaRPr lang="en-IN" dirty="0"/>
          </a:p>
        </p:txBody>
      </p:sp>
    </p:spTree>
    <p:extLst>
      <p:ext uri="{BB962C8B-B14F-4D97-AF65-F5344CB8AC3E}">
        <p14:creationId xmlns:p14="http://schemas.microsoft.com/office/powerpoint/2010/main" val="287587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6808"/>
            <a:ext cx="8229600" cy="980728"/>
          </a:xfrm>
        </p:spPr>
        <p:txBody>
          <a:bodyPr/>
          <a:lstStyle/>
          <a:p>
            <a:r>
              <a:rPr lang="en-IN" dirty="0"/>
              <a:t>3.1 Decision Making Structures </a:t>
            </a:r>
          </a:p>
        </p:txBody>
      </p:sp>
      <p:sp>
        <p:nvSpPr>
          <p:cNvPr id="3" name="Content Placeholder 2"/>
          <p:cNvSpPr>
            <a:spLocks noGrp="1"/>
          </p:cNvSpPr>
          <p:nvPr>
            <p:ph idx="1"/>
          </p:nvPr>
        </p:nvSpPr>
        <p:spPr>
          <a:xfrm>
            <a:off x="0" y="1757536"/>
            <a:ext cx="9144000" cy="5343872"/>
          </a:xfrm>
        </p:spPr>
        <p:txBody>
          <a:bodyPr>
            <a:normAutofit/>
          </a:bodyPr>
          <a:lstStyle/>
          <a:p>
            <a:pPr marL="0" indent="0" algn="just">
              <a:buNone/>
            </a:pPr>
            <a:r>
              <a:rPr lang="en-US" dirty="0"/>
              <a:t>They require the programmer to specify one or more conditions to be evaluated or tested by the program, along with a statement or statements to be executed if the condition is determined to be true, and optionally, other statements to be executed if the condition is determined to be false. </a:t>
            </a:r>
            <a:endParaRPr lang="en-IN" dirty="0"/>
          </a:p>
          <a:p>
            <a:pPr marL="0" indent="0" algn="just">
              <a:buNone/>
            </a:pPr>
            <a:endParaRPr lang="en-IN" dirty="0"/>
          </a:p>
        </p:txBody>
      </p:sp>
    </p:spTree>
    <p:extLst>
      <p:ext uri="{BB962C8B-B14F-4D97-AF65-F5344CB8AC3E}">
        <p14:creationId xmlns:p14="http://schemas.microsoft.com/office/powerpoint/2010/main" val="194648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0856"/>
            <a:ext cx="8229600" cy="492664"/>
          </a:xfrm>
        </p:spPr>
        <p:txBody>
          <a:bodyPr>
            <a:normAutofit fontScale="90000"/>
          </a:bodyPr>
          <a:lstStyle/>
          <a:p>
            <a:r>
              <a:rPr lang="en-IN" dirty="0"/>
              <a:t>3.1.1 If Structure</a:t>
            </a:r>
          </a:p>
        </p:txBody>
      </p:sp>
      <p:sp>
        <p:nvSpPr>
          <p:cNvPr id="3" name="Content Placeholder 2"/>
          <p:cNvSpPr>
            <a:spLocks noGrp="1"/>
          </p:cNvSpPr>
          <p:nvPr>
            <p:ph idx="1"/>
          </p:nvPr>
        </p:nvSpPr>
        <p:spPr>
          <a:xfrm>
            <a:off x="457200" y="1541512"/>
            <a:ext cx="8229600" cy="5199856"/>
          </a:xfrm>
        </p:spPr>
        <p:txBody>
          <a:bodyPr>
            <a:normAutofit/>
          </a:bodyPr>
          <a:lstStyle/>
          <a:p>
            <a:pPr marL="0" indent="0" algn="just">
              <a:buNone/>
            </a:pPr>
            <a:r>
              <a:rPr lang="en-US" dirty="0"/>
              <a:t>It is the general form of a typical decision making structure found in most of the programming languages. When we need to execute a set of statements based on a condition then we need to use if structure.  There are four types of if statements that we can use in R programming based on the requirement:</a:t>
            </a:r>
            <a:endParaRPr lang="en-IN" dirty="0"/>
          </a:p>
          <a:p>
            <a:r>
              <a:rPr lang="en-US" b="1" dirty="0"/>
              <a:t>a) If statement</a:t>
            </a:r>
          </a:p>
          <a:p>
            <a:r>
              <a:rPr lang="en-US" b="1" dirty="0"/>
              <a:t>b) If…else statement</a:t>
            </a:r>
          </a:p>
          <a:p>
            <a:r>
              <a:rPr lang="en-US" b="1" dirty="0"/>
              <a:t>c) Nested-if</a:t>
            </a:r>
          </a:p>
          <a:p>
            <a:r>
              <a:rPr lang="en-US" b="1" dirty="0"/>
              <a:t>d) if-else-if ladder</a:t>
            </a:r>
            <a:endParaRPr lang="en-IN" dirty="0"/>
          </a:p>
        </p:txBody>
      </p:sp>
    </p:spTree>
    <p:extLst>
      <p:ext uri="{BB962C8B-B14F-4D97-AF65-F5344CB8AC3E}">
        <p14:creationId xmlns:p14="http://schemas.microsoft.com/office/powerpoint/2010/main" val="58945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8848"/>
            <a:ext cx="8229600" cy="1143000"/>
          </a:xfrm>
        </p:spPr>
        <p:txBody>
          <a:bodyPr>
            <a:normAutofit fontScale="90000"/>
          </a:bodyPr>
          <a:lstStyle/>
          <a:p>
            <a:r>
              <a:rPr lang="en-IN" dirty="0"/>
              <a:t>3.1.2 Switch Statement</a:t>
            </a:r>
            <a:br>
              <a:rPr lang="en-IN" b="1" dirty="0"/>
            </a:br>
            <a:r>
              <a:rPr lang="en-IN" dirty="0"/>
              <a:t> </a:t>
            </a:r>
          </a:p>
        </p:txBody>
      </p:sp>
      <p:sp>
        <p:nvSpPr>
          <p:cNvPr id="3" name="Content Placeholder 2"/>
          <p:cNvSpPr>
            <a:spLocks noGrp="1"/>
          </p:cNvSpPr>
          <p:nvPr>
            <p:ph idx="1"/>
          </p:nvPr>
        </p:nvSpPr>
        <p:spPr>
          <a:xfrm>
            <a:off x="457200" y="2280240"/>
            <a:ext cx="8229600" cy="4389120"/>
          </a:xfrm>
        </p:spPr>
        <p:txBody>
          <a:bodyPr/>
          <a:lstStyle/>
          <a:p>
            <a:pPr marL="0" indent="0" algn="just">
              <a:buNone/>
            </a:pPr>
            <a:r>
              <a:rPr lang="en-US" dirty="0"/>
              <a:t>A switch statement allows a variable to be tested for equality against a list of values. Each value is called a case, and the variable being switched on is checked for each case. We can have any number of case statements within a switch. </a:t>
            </a:r>
            <a:endParaRPr lang="en-IN" dirty="0"/>
          </a:p>
        </p:txBody>
      </p:sp>
    </p:spTree>
    <p:extLst>
      <p:ext uri="{BB962C8B-B14F-4D97-AF65-F5344CB8AC3E}">
        <p14:creationId xmlns:p14="http://schemas.microsoft.com/office/powerpoint/2010/main" val="71054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br>
              <a:rPr lang="en-IN" b="1" dirty="0"/>
            </a:br>
            <a:br>
              <a:rPr lang="en-IN" b="1" dirty="0"/>
            </a:br>
            <a:br>
              <a:rPr lang="en-IN" b="1" dirty="0"/>
            </a:br>
            <a:r>
              <a:rPr lang="en-IN" dirty="0"/>
              <a:t>3.2 Loops</a:t>
            </a:r>
          </a:p>
        </p:txBody>
      </p:sp>
      <p:sp>
        <p:nvSpPr>
          <p:cNvPr id="3" name="Content Placeholder 2"/>
          <p:cNvSpPr>
            <a:spLocks noGrp="1"/>
          </p:cNvSpPr>
          <p:nvPr>
            <p:ph idx="1"/>
          </p:nvPr>
        </p:nvSpPr>
        <p:spPr/>
        <p:txBody>
          <a:bodyPr/>
          <a:lstStyle/>
          <a:p>
            <a:pPr marL="0" indent="0" algn="just">
              <a:buNone/>
            </a:pPr>
            <a:r>
              <a:rPr lang="en-US" dirty="0"/>
              <a:t>A loop statement allows us to execute a statement or group of statements multiple times. Repetitive commands are executed by loops. There are three kinds of loops including   for loop, while loop and repeat loop. R loops are particularly flexible and they are not limited to integers. We can also use loops for character vectors, logical vectors, lists or expressions.</a:t>
            </a:r>
            <a:endParaRPr lang="en-IN" dirty="0"/>
          </a:p>
          <a:p>
            <a:pPr algn="just"/>
            <a:endParaRPr lang="en-IN" dirty="0"/>
          </a:p>
        </p:txBody>
      </p:sp>
    </p:spTree>
    <p:extLst>
      <p:ext uri="{BB962C8B-B14F-4D97-AF65-F5344CB8AC3E}">
        <p14:creationId xmlns:p14="http://schemas.microsoft.com/office/powerpoint/2010/main" val="151148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3.2.1 For Loop</a:t>
            </a:r>
          </a:p>
        </p:txBody>
      </p:sp>
      <p:sp>
        <p:nvSpPr>
          <p:cNvPr id="3" name="Content Placeholder 2"/>
          <p:cNvSpPr>
            <a:spLocks noGrp="1"/>
          </p:cNvSpPr>
          <p:nvPr>
            <p:ph idx="1"/>
          </p:nvPr>
        </p:nvSpPr>
        <p:spPr/>
        <p:txBody>
          <a:bodyPr/>
          <a:lstStyle/>
          <a:p>
            <a:pPr marL="0" indent="0">
              <a:buNone/>
            </a:pPr>
            <a:r>
              <a:rPr lang="en-US" dirty="0"/>
              <a:t>If the number of repetitions is known in advance then a for() loop can be used. For executing for loop, we need to specify a variable and a vector. The variable specified is sequentially set to all the values, which are contained in the vector and all operations/commands are executed for all these values.</a:t>
            </a:r>
            <a:endParaRPr lang="en-IN" dirty="0"/>
          </a:p>
          <a:p>
            <a:pPr marL="0" indent="0">
              <a:buNone/>
            </a:pPr>
            <a:r>
              <a:rPr lang="en-US" b="1" dirty="0"/>
              <a:t>Syntax : </a:t>
            </a:r>
            <a:r>
              <a:rPr lang="en-US" dirty="0"/>
              <a:t>for (</a:t>
            </a:r>
            <a:r>
              <a:rPr lang="en-US" dirty="0" err="1"/>
              <a:t>var</a:t>
            </a:r>
            <a:r>
              <a:rPr lang="en-US" dirty="0"/>
              <a:t> in n) {commands to be executed}</a:t>
            </a:r>
            <a:endParaRPr lang="en-IN" dirty="0"/>
          </a:p>
          <a:p>
            <a:endParaRPr lang="en-IN" dirty="0"/>
          </a:p>
        </p:txBody>
      </p:sp>
    </p:spTree>
    <p:extLst>
      <p:ext uri="{BB962C8B-B14F-4D97-AF65-F5344CB8AC3E}">
        <p14:creationId xmlns:p14="http://schemas.microsoft.com/office/powerpoint/2010/main" val="1134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3.2.2 While Loop</a:t>
            </a:r>
          </a:p>
        </p:txBody>
      </p:sp>
      <p:sp>
        <p:nvSpPr>
          <p:cNvPr id="3" name="Content Placeholder 2"/>
          <p:cNvSpPr>
            <a:spLocks noGrp="1"/>
          </p:cNvSpPr>
          <p:nvPr>
            <p:ph idx="1"/>
          </p:nvPr>
        </p:nvSpPr>
        <p:spPr/>
        <p:txBody>
          <a:bodyPr/>
          <a:lstStyle/>
          <a:p>
            <a:pPr marL="0" indent="0">
              <a:buNone/>
            </a:pPr>
            <a:r>
              <a:rPr lang="en-US" dirty="0"/>
              <a:t>The While loop executes the same code again and again until a stop condition is met. A condition is tested in starting of a while loop. </a:t>
            </a:r>
          </a:p>
          <a:p>
            <a:pPr marL="0" indent="0">
              <a:buNone/>
            </a:pPr>
            <a:r>
              <a:rPr lang="en-US" b="1" dirty="0"/>
              <a:t>Syntax: </a:t>
            </a:r>
            <a:r>
              <a:rPr lang="en-US" dirty="0"/>
              <a:t>while (condition) {commands to be executed as long as condition is TRUE }</a:t>
            </a:r>
            <a:endParaRPr lang="en-IN" dirty="0"/>
          </a:p>
          <a:p>
            <a:endParaRPr lang="en-IN" dirty="0"/>
          </a:p>
        </p:txBody>
      </p:sp>
    </p:spTree>
    <p:extLst>
      <p:ext uri="{BB962C8B-B14F-4D97-AF65-F5344CB8AC3E}">
        <p14:creationId xmlns:p14="http://schemas.microsoft.com/office/powerpoint/2010/main" val="215167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3.2.3 Repeat Loop</a:t>
            </a:r>
          </a:p>
        </p:txBody>
      </p:sp>
      <p:sp>
        <p:nvSpPr>
          <p:cNvPr id="3" name="Content Placeholder 2"/>
          <p:cNvSpPr>
            <a:spLocks noGrp="1"/>
          </p:cNvSpPr>
          <p:nvPr>
            <p:ph idx="1"/>
          </p:nvPr>
        </p:nvSpPr>
        <p:spPr/>
        <p:txBody>
          <a:bodyPr/>
          <a:lstStyle/>
          <a:p>
            <a:pPr marL="0" indent="0">
              <a:buNone/>
            </a:pPr>
            <a:r>
              <a:rPr lang="en-US" dirty="0"/>
              <a:t>The repeat loop doesn’t test any condition in contrast to the while() loop before entering the loop and also not during the execution of the loop for the termination of the loop. The programmer terminates the loop after the appropriate number of iterations using break command.</a:t>
            </a:r>
            <a:endParaRPr lang="en-IN" dirty="0"/>
          </a:p>
          <a:p>
            <a:pPr marL="0" indent="0">
              <a:buNone/>
            </a:pPr>
            <a:r>
              <a:rPr lang="en-IN" b="1" dirty="0"/>
              <a:t> Syntax: </a:t>
            </a:r>
            <a:r>
              <a:rPr lang="en-US" dirty="0"/>
              <a:t>repeat{commands to be executed} </a:t>
            </a:r>
            <a:endParaRPr lang="en-IN" dirty="0"/>
          </a:p>
          <a:p>
            <a:endParaRPr lang="en-IN" dirty="0"/>
          </a:p>
        </p:txBody>
      </p:sp>
    </p:spTree>
    <p:extLst>
      <p:ext uri="{BB962C8B-B14F-4D97-AF65-F5344CB8AC3E}">
        <p14:creationId xmlns:p14="http://schemas.microsoft.com/office/powerpoint/2010/main" val="255506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b="1" dirty="0"/>
            </a:br>
            <a:r>
              <a:rPr lang="en-IN" dirty="0"/>
              <a:t>		</a:t>
            </a:r>
            <a:br>
              <a:rPr lang="en-IN" b="1" dirty="0"/>
            </a:br>
            <a:r>
              <a:rPr lang="en-IN" dirty="0"/>
              <a:t>3.3 User Defined Functions 	</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A function is a set of statements organized together to perform a specific task. Functions are very much useful when a block of statements has to be written / executed again and again. Thus, the function is a standard unit of reuse. Functions are useful when the program size is too large or complex.  Functions are called to perform each task sequentially from the main program. It is like a top-down modular programming technique to solve a problem. Functions are also used to reduce the difficulties during debugging a program. In R, a function is an object so the R interpreter is able to pass control to the function, along with arguments that may be necessary for the function to accomplish the actions. The function in turn performs its task and returns control to the interpreter as well as any result which may be stored in other objects. </a:t>
            </a:r>
            <a:endParaRPr lang="en-IN" dirty="0"/>
          </a:p>
          <a:p>
            <a:endParaRPr lang="en-IN" dirty="0"/>
          </a:p>
        </p:txBody>
      </p:sp>
    </p:spTree>
    <p:extLst>
      <p:ext uri="{BB962C8B-B14F-4D97-AF65-F5344CB8AC3E}">
        <p14:creationId xmlns:p14="http://schemas.microsoft.com/office/powerpoint/2010/main" val="3007489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a5eee64-81b3-4a76-b616-a91d24cb6d2f">
      <Terms xmlns="http://schemas.microsoft.com/office/infopath/2007/PartnerControls"/>
    </lcf76f155ced4ddcb4097134ff3c332f>
    <TaxCatchAll xmlns="fa4d33e5-8035-401d-8bcb-07f6c4e1ec9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DCDCBC4051994A9AC0B37EA6B1F30E" ma:contentTypeVersion="15" ma:contentTypeDescription="Create a new document." ma:contentTypeScope="" ma:versionID="c758ec048e2dc27b7be353e855557f0e">
  <xsd:schema xmlns:xsd="http://www.w3.org/2001/XMLSchema" xmlns:xs="http://www.w3.org/2001/XMLSchema" xmlns:p="http://schemas.microsoft.com/office/2006/metadata/properties" xmlns:ns2="7a5eee64-81b3-4a76-b616-a91d24cb6d2f" xmlns:ns3="fa4d33e5-8035-401d-8bcb-07f6c4e1ec99" targetNamespace="http://schemas.microsoft.com/office/2006/metadata/properties" ma:root="true" ma:fieldsID="3482dbce14f74a606c220c63c9c90483" ns2:_="" ns3:_="">
    <xsd:import namespace="7a5eee64-81b3-4a76-b616-a91d24cb6d2f"/>
    <xsd:import namespace="fa4d33e5-8035-401d-8bcb-07f6c4e1ec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eee64-81b3-4a76-b616-a91d24cb6d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7414def-154c-4d25-b3bb-ada8546948f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a4d33e5-8035-401d-8bcb-07f6c4e1ec9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8b4425a-6eee-4ba3-81d4-0306f7087d0a}" ma:internalName="TaxCatchAll" ma:showField="CatchAllData" ma:web="fa4d33e5-8035-401d-8bcb-07f6c4e1ec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9137AD-A5E7-4E93-9650-E2EDEDD7BF1B}">
  <ds:schemaRefs>
    <ds:schemaRef ds:uri="http://schemas.microsoft.com/office/2006/metadata/properties"/>
    <ds:schemaRef ds:uri="http://schemas.microsoft.com/office/infopath/2007/PartnerControls"/>
    <ds:schemaRef ds:uri="7a5eee64-81b3-4a76-b616-a91d24cb6d2f"/>
    <ds:schemaRef ds:uri="fa4d33e5-8035-401d-8bcb-07f6c4e1ec99"/>
  </ds:schemaRefs>
</ds:datastoreItem>
</file>

<file path=customXml/itemProps2.xml><?xml version="1.0" encoding="utf-8"?>
<ds:datastoreItem xmlns:ds="http://schemas.openxmlformats.org/officeDocument/2006/customXml" ds:itemID="{7697DA63-5AFD-4832-B415-C708192FE418}">
  <ds:schemaRefs>
    <ds:schemaRef ds:uri="http://schemas.microsoft.com/sharepoint/v3/contenttype/forms"/>
  </ds:schemaRefs>
</ds:datastoreItem>
</file>

<file path=customXml/itemProps3.xml><?xml version="1.0" encoding="utf-8"?>
<ds:datastoreItem xmlns:ds="http://schemas.openxmlformats.org/officeDocument/2006/customXml" ds:itemID="{E0D3421D-49F5-44FC-8CA9-4018406E7B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5eee64-81b3-4a76-b616-a91d24cb6d2f"/>
    <ds:schemaRef ds:uri="fa4d33e5-8035-401d-8bcb-07f6c4e1ec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Flow</Template>
  <TotalTime>49</TotalTime>
  <Words>1067</Words>
  <Application>Microsoft Office PowerPoint</Application>
  <PresentationFormat>On-screen Show (4:3)</PresentationFormat>
  <Paragraphs>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Constantia</vt:lpstr>
      <vt:lpstr>Wingdings 2</vt:lpstr>
      <vt:lpstr>Flow</vt:lpstr>
      <vt:lpstr>Chapter 3 </vt:lpstr>
      <vt:lpstr>3.1 Decision Making Structures </vt:lpstr>
      <vt:lpstr>3.1.1 If Structure</vt:lpstr>
      <vt:lpstr>3.1.2 Switch Statement  </vt:lpstr>
      <vt:lpstr>   3.2 Loops</vt:lpstr>
      <vt:lpstr>3.2.1 For Loop</vt:lpstr>
      <vt:lpstr>3.2.2 While Loop</vt:lpstr>
      <vt:lpstr>3.2.3 Repeat Loop</vt:lpstr>
      <vt:lpstr>       3.3 User Defined Functions  </vt:lpstr>
      <vt:lpstr>3.3.1 Function without Arguments </vt:lpstr>
      <vt:lpstr>3.3.2 Function with Arguments</vt:lpstr>
      <vt:lpstr>3.3.3 Nesting of Functions </vt:lpstr>
      <vt:lpstr>3.4 User Defined Package</vt:lpstr>
      <vt:lpstr>3.5 Reports using Rmarkdown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dc:title>
  <dc:creator>Microsoft</dc:creator>
  <cp:lastModifiedBy>jyothi damalla</cp:lastModifiedBy>
  <cp:revision>10</cp:revision>
  <dcterms:created xsi:type="dcterms:W3CDTF">2019-03-29T02:29:46Z</dcterms:created>
  <dcterms:modified xsi:type="dcterms:W3CDTF">2024-02-24T04:46:50Z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0x01010096DCDCBC4051994A9AC0B37EA6B1F30E</vt:lpwstr>
  </property>
</Properties>
</file>