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1" r:id="rId7"/>
    <p:sldId id="258" r:id="rId8"/>
    <p:sldId id="262"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gpluh, Yoofisaca" userId="b74f1a4b-838a-49be-afc0-e0fc70e0d3bd" providerId="ADAL" clId="{795C6590-4372-410B-9FCE-19B42C14D226}"/>
    <pc:docChg chg="modSld">
      <pc:chgData name="Nongpluh, Yoofisaca" userId="b74f1a4b-838a-49be-afc0-e0fc70e0d3bd" providerId="ADAL" clId="{795C6590-4372-410B-9FCE-19B42C14D226}" dt="2019-05-20T04:01:58.790" v="6" actId="6549"/>
      <pc:docMkLst>
        <pc:docMk/>
      </pc:docMkLst>
      <pc:sldChg chg="modSp">
        <pc:chgData name="Nongpluh, Yoofisaca" userId="b74f1a4b-838a-49be-afc0-e0fc70e0d3bd" providerId="ADAL" clId="{795C6590-4372-410B-9FCE-19B42C14D226}" dt="2019-05-20T04:01:58.790" v="6" actId="6549"/>
        <pc:sldMkLst>
          <pc:docMk/>
          <pc:sldMk cId="2086526737" sldId="256"/>
        </pc:sldMkLst>
        <pc:spChg chg="mod">
          <ac:chgData name="Nongpluh, Yoofisaca" userId="b74f1a4b-838a-49be-afc0-e0fc70e0d3bd" providerId="ADAL" clId="{795C6590-4372-410B-9FCE-19B42C14D226}" dt="2019-05-20T04:01:58.790" v="6" actId="6549"/>
          <ac:spMkLst>
            <pc:docMk/>
            <pc:sldMk cId="2086526737"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39E3F40-C222-4CDA-8734-BE79E8A76C5C}" type="datetimeFigureOut">
              <a:rPr lang="en-IN" smtClean="0"/>
              <a:t>24-02-2024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3CEADBB-A904-462E-B317-D1B5811391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39E3F40-C222-4CDA-8734-BE79E8A76C5C}"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39E3F40-C222-4CDA-8734-BE79E8A76C5C}"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E3F40-C222-4CDA-8734-BE79E8A76C5C}"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3CEADBB-A904-462E-B317-D1B581139102}"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9E3F40-C222-4CDA-8734-BE79E8A76C5C}" type="datetimeFigureOut">
              <a:rPr lang="en-IN" smtClean="0"/>
              <a:t>24-02-2024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3CEADBB-A904-462E-B317-D1B581139102}"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Chapter 2 </a:t>
            </a:r>
          </a:p>
        </p:txBody>
      </p:sp>
      <p:sp>
        <p:nvSpPr>
          <p:cNvPr id="3" name="Subtitle 2"/>
          <p:cNvSpPr>
            <a:spLocks noGrp="1"/>
          </p:cNvSpPr>
          <p:nvPr>
            <p:ph type="subTitle" idx="1"/>
          </p:nvPr>
        </p:nvSpPr>
        <p:spPr/>
        <p:txBody>
          <a:bodyPr/>
          <a:lstStyle/>
          <a:p>
            <a:r>
              <a:rPr lang="en-IN" dirty="0"/>
              <a:t>Data Structures</a:t>
            </a:r>
          </a:p>
        </p:txBody>
      </p:sp>
      <p:sp>
        <p:nvSpPr>
          <p:cNvPr id="4" name="Rectangle 3"/>
          <p:cNvSpPr/>
          <p:nvPr/>
        </p:nvSpPr>
        <p:spPr>
          <a:xfrm>
            <a:off x="0" y="5566463"/>
            <a:ext cx="4067944" cy="369332"/>
          </a:xfrm>
          <a:prstGeom prst="rect">
            <a:avLst/>
          </a:prstGeom>
        </p:spPr>
        <p:txBody>
          <a:bodyPr wrap="square">
            <a:spAutoFit/>
          </a:bodyPr>
          <a:lstStyle/>
          <a:p>
            <a:r>
              <a:rPr lang="en-US" b="1" dirty="0"/>
              <a:t>Data Analytics with R</a:t>
            </a:r>
          </a:p>
        </p:txBody>
      </p:sp>
    </p:spTree>
    <p:extLst>
      <p:ext uri="{BB962C8B-B14F-4D97-AF65-F5344CB8AC3E}">
        <p14:creationId xmlns:p14="http://schemas.microsoft.com/office/powerpoint/2010/main" val="208652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dirty="0"/>
              <a:t>2.1 Vectors</a:t>
            </a:r>
          </a:p>
        </p:txBody>
      </p:sp>
      <p:sp>
        <p:nvSpPr>
          <p:cNvPr id="3" name="Content Placeholder 2"/>
          <p:cNvSpPr>
            <a:spLocks noGrp="1"/>
          </p:cNvSpPr>
          <p:nvPr>
            <p:ph idx="1"/>
          </p:nvPr>
        </p:nvSpPr>
        <p:spPr>
          <a:xfrm>
            <a:off x="0" y="980728"/>
            <a:ext cx="9144000" cy="5343872"/>
          </a:xfrm>
        </p:spPr>
        <p:txBody>
          <a:bodyPr>
            <a:normAutofit fontScale="92500"/>
          </a:bodyPr>
          <a:lstStyle/>
          <a:p>
            <a:pPr marL="0" indent="0">
              <a:buNone/>
            </a:pPr>
            <a:r>
              <a:rPr lang="en-US" dirty="0"/>
              <a:t>R operates on named data structures. The simplest such structure is the vector, which is a single entity consisting of an ordered collection of different atomic vectors, also termed as six classes of vectors. </a:t>
            </a:r>
            <a:endParaRPr lang="en-IN" dirty="0"/>
          </a:p>
          <a:p>
            <a:r>
              <a:rPr lang="en-US" dirty="0"/>
              <a:t>The category of the vector is determined by using class function. </a:t>
            </a:r>
            <a:endParaRPr lang="en-IN" dirty="0"/>
          </a:p>
          <a:p>
            <a:r>
              <a:rPr lang="en-US" dirty="0"/>
              <a:t>A vector of multiple elements can be created normally using six different ways</a:t>
            </a:r>
            <a:r>
              <a:rPr lang="en-US" b="1" dirty="0"/>
              <a:t> </a:t>
            </a:r>
            <a:endParaRPr lang="en-IN" dirty="0"/>
          </a:p>
          <a:p>
            <a:r>
              <a:rPr lang="en-US" dirty="0"/>
              <a:t> Elements of a Vector can be accessed by the process named indexing. </a:t>
            </a:r>
          </a:p>
          <a:p>
            <a:r>
              <a:rPr lang="en-US" dirty="0"/>
              <a:t>Different functions that can be used on multiple elements of the vector include sorting, ranking etc.</a:t>
            </a:r>
          </a:p>
          <a:p>
            <a:r>
              <a:rPr lang="en-US" dirty="0"/>
              <a:t>Different types of operations on vectors include: Mathematical functions, Arithmetic, Relational and Logical Operators. </a:t>
            </a:r>
            <a:endParaRPr lang="en-IN" dirty="0"/>
          </a:p>
        </p:txBody>
      </p:sp>
    </p:spTree>
    <p:extLst>
      <p:ext uri="{BB962C8B-B14F-4D97-AF65-F5344CB8AC3E}">
        <p14:creationId xmlns:p14="http://schemas.microsoft.com/office/powerpoint/2010/main" val="194648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rmAutofit fontScale="90000"/>
          </a:bodyPr>
          <a:lstStyle/>
          <a:p>
            <a:r>
              <a:rPr lang="en-IN" dirty="0"/>
              <a:t>2.2 Matrices</a:t>
            </a:r>
          </a:p>
        </p:txBody>
      </p:sp>
      <p:sp>
        <p:nvSpPr>
          <p:cNvPr id="3" name="Content Placeholder 2"/>
          <p:cNvSpPr>
            <a:spLocks noGrp="1"/>
          </p:cNvSpPr>
          <p:nvPr>
            <p:ph idx="1"/>
          </p:nvPr>
        </p:nvSpPr>
        <p:spPr>
          <a:xfrm>
            <a:off x="0" y="1124744"/>
            <a:ext cx="9144000" cy="5199856"/>
          </a:xfrm>
        </p:spPr>
        <p:txBody>
          <a:bodyPr>
            <a:normAutofit lnSpcReduction="10000"/>
          </a:bodyPr>
          <a:lstStyle/>
          <a:p>
            <a:pPr marL="0" indent="0">
              <a:buNone/>
            </a:pPr>
            <a:r>
              <a:rPr lang="en-US" dirty="0"/>
              <a:t>Matrices are the R objects in which the elements are arranged in a two-dimensional rectangular layout. </a:t>
            </a:r>
          </a:p>
          <a:p>
            <a:r>
              <a:rPr lang="en-US" dirty="0"/>
              <a:t>A matrix in R can be directly created by specifying the data values and number of rows and columns, through vectors, by using </a:t>
            </a:r>
            <a:r>
              <a:rPr lang="en-US" dirty="0" err="1"/>
              <a:t>cbind</a:t>
            </a:r>
            <a:r>
              <a:rPr lang="en-US" dirty="0"/>
              <a:t> or </a:t>
            </a:r>
            <a:r>
              <a:rPr lang="en-US" dirty="0" err="1"/>
              <a:t>rbind</a:t>
            </a:r>
            <a:r>
              <a:rPr lang="en-US" dirty="0"/>
              <a:t> function for vectors etc.</a:t>
            </a:r>
          </a:p>
          <a:p>
            <a:r>
              <a:rPr lang="en-US" dirty="0"/>
              <a:t>Elements of a matrix are stored using the column and row index of the element. Thus x[</a:t>
            </a:r>
            <a:r>
              <a:rPr lang="en-US" dirty="0" err="1"/>
              <a:t>i,j</a:t>
            </a:r>
            <a:r>
              <a:rPr lang="en-US" dirty="0"/>
              <a:t>] will denote element belonging to j column of i row. </a:t>
            </a:r>
          </a:p>
          <a:p>
            <a:r>
              <a:rPr lang="en-US" dirty="0"/>
              <a:t>Different operations are performed on matrices in R, which are generally performed in mathematics including addition and subtraction of matrices, calculation of transpose, multiplication of matrices, addition of matrices, inverse of a matrix etc. </a:t>
            </a:r>
            <a:endParaRPr lang="en-IN" dirty="0"/>
          </a:p>
        </p:txBody>
      </p:sp>
    </p:spTree>
    <p:extLst>
      <p:ext uri="{BB962C8B-B14F-4D97-AF65-F5344CB8AC3E}">
        <p14:creationId xmlns:p14="http://schemas.microsoft.com/office/powerpoint/2010/main" val="339956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r>
              <a:rPr lang="en-IN" dirty="0"/>
              <a:t>2.3 Arrays</a:t>
            </a:r>
          </a:p>
        </p:txBody>
      </p:sp>
      <p:sp>
        <p:nvSpPr>
          <p:cNvPr id="3" name="Content Placeholder 2"/>
          <p:cNvSpPr>
            <a:spLocks noGrp="1"/>
          </p:cNvSpPr>
          <p:nvPr>
            <p:ph idx="1"/>
          </p:nvPr>
        </p:nvSpPr>
        <p:spPr>
          <a:xfrm>
            <a:off x="0" y="908720"/>
            <a:ext cx="9144000" cy="5949280"/>
          </a:xfrm>
        </p:spPr>
        <p:txBody>
          <a:bodyPr>
            <a:normAutofit fontScale="92500" lnSpcReduction="20000"/>
          </a:bodyPr>
          <a:lstStyle/>
          <a:p>
            <a:pPr marL="0" indent="0">
              <a:buNone/>
            </a:pPr>
            <a:r>
              <a:rPr lang="en-US" dirty="0"/>
              <a:t>Arrays are the R data objects which can store data in more than two dimensions unlike matrix. For example - If we create an array of dimension (2, 3, 4) then it creates 4 rectangular matrices each with 2 rows and 3 columns. </a:t>
            </a:r>
          </a:p>
          <a:p>
            <a:pPr algn="just"/>
            <a:r>
              <a:rPr lang="en-US" dirty="0"/>
              <a:t>An array is created using the array() function. It takes vectors as input and uses the values in the dim parameter to create an array. We can give names to the rows, columns and matrices in the array by using the </a:t>
            </a:r>
            <a:r>
              <a:rPr lang="en-US" dirty="0" err="1"/>
              <a:t>dimnames</a:t>
            </a:r>
            <a:r>
              <a:rPr lang="en-US" dirty="0"/>
              <a:t> parameter.</a:t>
            </a:r>
          </a:p>
          <a:p>
            <a:pPr algn="just"/>
            <a:r>
              <a:rPr lang="en-US" dirty="0"/>
              <a:t>An array can be considered as a multiple subscripted collection of data entries. The element of an array is represented as x[</a:t>
            </a:r>
            <a:r>
              <a:rPr lang="en-US" dirty="0" err="1"/>
              <a:t>i,j,k</a:t>
            </a:r>
            <a:r>
              <a:rPr lang="en-US" dirty="0"/>
              <a:t>] where i denotes the row number, j denotes the column number and k denotes the matrix number. The elements can be accessed using proper indices.</a:t>
            </a:r>
            <a:endParaRPr lang="en-IN" dirty="0"/>
          </a:p>
          <a:p>
            <a:pPr algn="just"/>
            <a:r>
              <a:rPr lang="en-US" dirty="0"/>
              <a:t> An array can also be considered as a collection of matrices. Hence, a matrix can be directly created from an array using proper subscripts.</a:t>
            </a:r>
          </a:p>
          <a:p>
            <a:pPr algn="just"/>
            <a:r>
              <a:rPr lang="en-US" dirty="0"/>
              <a:t>We can do calculations across the elements in an array using the apply()function.</a:t>
            </a:r>
            <a:endParaRPr lang="en-IN" dirty="0"/>
          </a:p>
          <a:p>
            <a:endParaRPr lang="en-IN" dirty="0"/>
          </a:p>
          <a:p>
            <a:endParaRPr lang="en-IN" dirty="0"/>
          </a:p>
        </p:txBody>
      </p:sp>
    </p:spTree>
    <p:extLst>
      <p:ext uri="{BB962C8B-B14F-4D97-AF65-F5344CB8AC3E}">
        <p14:creationId xmlns:p14="http://schemas.microsoft.com/office/powerpoint/2010/main" val="42512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48072"/>
          </a:xfrm>
        </p:spPr>
        <p:txBody>
          <a:bodyPr>
            <a:normAutofit fontScale="90000"/>
          </a:bodyPr>
          <a:lstStyle/>
          <a:p>
            <a:r>
              <a:rPr lang="en-IN" dirty="0"/>
              <a:t>2.4 Lists</a:t>
            </a:r>
          </a:p>
        </p:txBody>
      </p:sp>
      <p:sp>
        <p:nvSpPr>
          <p:cNvPr id="3" name="Content Placeholder 2"/>
          <p:cNvSpPr>
            <a:spLocks noGrp="1"/>
          </p:cNvSpPr>
          <p:nvPr>
            <p:ph idx="1"/>
          </p:nvPr>
        </p:nvSpPr>
        <p:spPr>
          <a:xfrm>
            <a:off x="179512" y="980728"/>
            <a:ext cx="8640960" cy="5343872"/>
          </a:xfrm>
        </p:spPr>
        <p:txBody>
          <a:bodyPr>
            <a:normAutofit fontScale="85000" lnSpcReduction="10000"/>
          </a:bodyPr>
          <a:lstStyle/>
          <a:p>
            <a:pPr marL="0" indent="0" algn="just">
              <a:buNone/>
            </a:pPr>
            <a:r>
              <a:rPr lang="en-US" dirty="0"/>
              <a:t>R list is an object consisting of an ordered collection of objects known as its components. All the components are numbered and it is not necessary that components are of the same data type. It can even have list inside it.</a:t>
            </a:r>
          </a:p>
          <a:p>
            <a:pPr algn="just"/>
            <a:r>
              <a:rPr lang="en-US" dirty="0"/>
              <a:t>A list can be created by using the list function with different data objects.</a:t>
            </a:r>
          </a:p>
          <a:p>
            <a:pPr algn="just"/>
            <a:r>
              <a:rPr lang="en-US" dirty="0"/>
              <a:t>List elements / Components of lists may be given a name and can be accessed using these names. Accessing of lists in R can be done using  three ways:.  [[operator can be used with computed indices ; named indices and the $ operator can only be used with literal names. </a:t>
            </a:r>
          </a:p>
          <a:p>
            <a:pPr algn="just"/>
            <a:r>
              <a:rPr lang="en-US" dirty="0"/>
              <a:t>Various operations can be applied on the elements of list like data manipulation and concatenation of different lists. List can also be converted to a matrix or to any other data object in R. </a:t>
            </a:r>
            <a:endParaRPr lang="en-IN" dirty="0"/>
          </a:p>
          <a:p>
            <a:pPr algn="just"/>
            <a:endParaRPr lang="en-IN" dirty="0"/>
          </a:p>
          <a:p>
            <a:pPr marL="0" indent="0" algn="just">
              <a:buNone/>
            </a:pPr>
            <a:r>
              <a:rPr lang="en-US" dirty="0"/>
              <a:t> </a:t>
            </a:r>
            <a:endParaRPr lang="en-IN" dirty="0"/>
          </a:p>
        </p:txBody>
      </p:sp>
    </p:spTree>
    <p:extLst>
      <p:ext uri="{BB962C8B-B14F-4D97-AF65-F5344CB8AC3E}">
        <p14:creationId xmlns:p14="http://schemas.microsoft.com/office/powerpoint/2010/main" val="36294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rmAutofit fontScale="90000"/>
          </a:bodyPr>
          <a:lstStyle/>
          <a:p>
            <a:r>
              <a:rPr lang="en-IN" dirty="0"/>
              <a:t>2.5 Factors </a:t>
            </a:r>
          </a:p>
        </p:txBody>
      </p:sp>
      <p:sp>
        <p:nvSpPr>
          <p:cNvPr id="3" name="Content Placeholder 2"/>
          <p:cNvSpPr>
            <a:spLocks noGrp="1"/>
          </p:cNvSpPr>
          <p:nvPr>
            <p:ph idx="1"/>
          </p:nvPr>
        </p:nvSpPr>
        <p:spPr>
          <a:xfrm>
            <a:off x="107504" y="1052736"/>
            <a:ext cx="8928992" cy="5271864"/>
          </a:xfrm>
        </p:spPr>
        <p:txBody>
          <a:bodyPr>
            <a:normAutofit lnSpcReduction="10000"/>
          </a:bodyPr>
          <a:lstStyle/>
          <a:p>
            <a:pPr marL="0" indent="0" algn="just">
              <a:buNone/>
            </a:pPr>
            <a:r>
              <a:rPr lang="en-US" dirty="0"/>
              <a:t>A factor is a vector object used to specify a discrete classification (grouping) of the components of other vectors of the same length. Factors</a:t>
            </a:r>
            <a:r>
              <a:rPr lang="en-US" b="1" dirty="0"/>
              <a:t> r</a:t>
            </a:r>
            <a:r>
              <a:rPr lang="en-US" dirty="0"/>
              <a:t>epresent categorical variables and are used as grouping indicators.</a:t>
            </a:r>
          </a:p>
          <a:p>
            <a:pPr algn="just"/>
            <a:r>
              <a:rPr lang="en-US" dirty="0"/>
              <a:t>There are different ways of creating a factor which include creating a factor from a vector,</a:t>
            </a:r>
            <a:r>
              <a:rPr lang="en-US" b="1" dirty="0"/>
              <a:t> </a:t>
            </a:r>
            <a:r>
              <a:rPr lang="en-US" dirty="0" err="1"/>
              <a:t>gl</a:t>
            </a:r>
            <a:r>
              <a:rPr lang="en-US" dirty="0"/>
              <a:t>() function and ordered() function </a:t>
            </a:r>
            <a:endParaRPr lang="en-IN" dirty="0"/>
          </a:p>
          <a:p>
            <a:pPr algn="just"/>
            <a:r>
              <a:rPr lang="en-US" dirty="0"/>
              <a:t> As discussed above, the levels (distinct values) of the factor are displayed after the values are printed. We can print the number of distinct values in the vector using </a:t>
            </a:r>
            <a:r>
              <a:rPr lang="en-US" dirty="0" err="1"/>
              <a:t>nlevel</a:t>
            </a:r>
            <a:r>
              <a:rPr lang="en-US" dirty="0"/>
              <a:t>() function.</a:t>
            </a:r>
            <a:endParaRPr lang="en-IN" dirty="0"/>
          </a:p>
          <a:p>
            <a:pPr algn="just"/>
            <a:r>
              <a:rPr lang="en-US" dirty="0"/>
              <a:t> Different functions can be used on factors which include table(), </a:t>
            </a:r>
            <a:r>
              <a:rPr lang="en-US" dirty="0" err="1"/>
              <a:t>unclass</a:t>
            </a:r>
            <a:r>
              <a:rPr lang="en-US" dirty="0"/>
              <a:t>() etc.</a:t>
            </a:r>
            <a:endParaRPr lang="en-IN" dirty="0"/>
          </a:p>
          <a:p>
            <a:pPr algn="just"/>
            <a:endParaRPr lang="en-IN" dirty="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285299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648072"/>
          </a:xfrm>
        </p:spPr>
        <p:txBody>
          <a:bodyPr>
            <a:normAutofit fontScale="90000"/>
          </a:bodyPr>
          <a:lstStyle/>
          <a:p>
            <a:r>
              <a:rPr lang="en-IN" dirty="0"/>
              <a:t>2.6 Data Frame </a:t>
            </a:r>
          </a:p>
        </p:txBody>
      </p:sp>
      <p:sp>
        <p:nvSpPr>
          <p:cNvPr id="3" name="Content Placeholder 2"/>
          <p:cNvSpPr>
            <a:spLocks noGrp="1"/>
          </p:cNvSpPr>
          <p:nvPr>
            <p:ph idx="1"/>
          </p:nvPr>
        </p:nvSpPr>
        <p:spPr>
          <a:xfrm>
            <a:off x="0" y="1124744"/>
            <a:ext cx="9144000" cy="5733256"/>
          </a:xfrm>
        </p:spPr>
        <p:txBody>
          <a:bodyPr>
            <a:normAutofit fontScale="92500"/>
          </a:bodyPr>
          <a:lstStyle/>
          <a:p>
            <a:pPr marL="0" indent="0" algn="just">
              <a:buNone/>
            </a:pPr>
            <a:r>
              <a:rPr lang="en-US" dirty="0"/>
              <a:t>A data frame is a table or a two-dimensional array-like structure in which each column contains values of one variable and each row contains one set of values from each column. Unlike a matrix in data frame each column can contain different modes of data. </a:t>
            </a:r>
          </a:p>
          <a:p>
            <a:pPr algn="just"/>
            <a:r>
              <a:rPr lang="en-US" dirty="0"/>
              <a:t>Data frames are generally created by reading in a dataset using importing of different files from other software’s. However, data frames can also be created </a:t>
            </a:r>
            <a:r>
              <a:rPr lang="en-IN" dirty="0"/>
              <a:t>by </a:t>
            </a:r>
            <a:r>
              <a:rPr lang="en-US" dirty="0"/>
              <a:t>using </a:t>
            </a:r>
            <a:r>
              <a:rPr lang="en-US" dirty="0" err="1"/>
              <a:t>data.frame</a:t>
            </a:r>
            <a:r>
              <a:rPr lang="en-US" dirty="0"/>
              <a:t> function or by joining columns and rows using </a:t>
            </a:r>
            <a:r>
              <a:rPr lang="en-US" dirty="0" err="1"/>
              <a:t>cbind</a:t>
            </a:r>
            <a:r>
              <a:rPr lang="en-US" dirty="0"/>
              <a:t>() and </a:t>
            </a:r>
            <a:r>
              <a:rPr lang="en-US" dirty="0" err="1"/>
              <a:t>rbind</a:t>
            </a:r>
            <a:r>
              <a:rPr lang="en-US" dirty="0"/>
              <a:t>().</a:t>
            </a:r>
            <a:endParaRPr lang="en-US" b="1" dirty="0"/>
          </a:p>
          <a:p>
            <a:pPr algn="just"/>
            <a:r>
              <a:rPr lang="en-US" dirty="0"/>
              <a:t>We can extract specific column from a data frame using $ sign succeeded by column name or by a column number, while a row can be extracted by specifying the row numbers only.</a:t>
            </a:r>
          </a:p>
          <a:p>
            <a:pPr algn="just"/>
            <a:r>
              <a:rPr lang="en-US" dirty="0"/>
              <a:t>Different functions like </a:t>
            </a:r>
            <a:r>
              <a:rPr lang="en-US" dirty="0" err="1"/>
              <a:t>str</a:t>
            </a:r>
            <a:r>
              <a:rPr lang="en-US" dirty="0"/>
              <a:t>, </a:t>
            </a:r>
            <a:r>
              <a:rPr lang="en-US" dirty="0" err="1"/>
              <a:t>colnames</a:t>
            </a:r>
            <a:r>
              <a:rPr lang="en-US" dirty="0"/>
              <a:t>, </a:t>
            </a:r>
            <a:r>
              <a:rPr lang="en-US" dirty="0" err="1"/>
              <a:t>rownames</a:t>
            </a:r>
            <a:r>
              <a:rPr lang="en-US" dirty="0"/>
              <a:t>, summary etc. can be used on a data frame to view the details.</a:t>
            </a:r>
            <a:endParaRPr lang="en-IN" dirty="0"/>
          </a:p>
          <a:p>
            <a:pPr algn="just"/>
            <a:endParaRPr lang="en-IN" dirty="0"/>
          </a:p>
        </p:txBody>
      </p:sp>
    </p:spTree>
    <p:extLst>
      <p:ext uri="{BB962C8B-B14F-4D97-AF65-F5344CB8AC3E}">
        <p14:creationId xmlns:p14="http://schemas.microsoft.com/office/powerpoint/2010/main" val="1217776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DCDCBC4051994A9AC0B37EA6B1F30E" ma:contentTypeVersion="15" ma:contentTypeDescription="Create a new document." ma:contentTypeScope="" ma:versionID="c758ec048e2dc27b7be353e855557f0e">
  <xsd:schema xmlns:xsd="http://www.w3.org/2001/XMLSchema" xmlns:xs="http://www.w3.org/2001/XMLSchema" xmlns:p="http://schemas.microsoft.com/office/2006/metadata/properties" xmlns:ns2="7a5eee64-81b3-4a76-b616-a91d24cb6d2f" xmlns:ns3="fa4d33e5-8035-401d-8bcb-07f6c4e1ec99" targetNamespace="http://schemas.microsoft.com/office/2006/metadata/properties" ma:root="true" ma:fieldsID="3482dbce14f74a606c220c63c9c90483" ns2:_="" ns3:_="">
    <xsd:import namespace="7a5eee64-81b3-4a76-b616-a91d24cb6d2f"/>
    <xsd:import namespace="fa4d33e5-8035-401d-8bcb-07f6c4e1ec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eee64-81b3-4a76-b616-a91d24cb6d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a4d33e5-8035-401d-8bcb-07f6c4e1ec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8b4425a-6eee-4ba3-81d4-0306f7087d0a}" ma:internalName="TaxCatchAll" ma:showField="CatchAllData" ma:web="fa4d33e5-8035-401d-8bcb-07f6c4e1ec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a5eee64-81b3-4a76-b616-a91d24cb6d2f">
      <Terms xmlns="http://schemas.microsoft.com/office/infopath/2007/PartnerControls"/>
    </lcf76f155ced4ddcb4097134ff3c332f>
    <TaxCatchAll xmlns="fa4d33e5-8035-401d-8bcb-07f6c4e1ec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FDB0FD-9A0A-4969-A0C4-8D37AB2F6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eee64-81b3-4a76-b616-a91d24cb6d2f"/>
    <ds:schemaRef ds:uri="fa4d33e5-8035-401d-8bcb-07f6c4e1ec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123273-B5B4-4452-B38D-75D286043A41}">
  <ds:schemaRefs>
    <ds:schemaRef ds:uri="http://schemas.microsoft.com/office/2006/metadata/properties"/>
    <ds:schemaRef ds:uri="http://schemas.microsoft.com/office/infopath/2007/PartnerControls"/>
    <ds:schemaRef ds:uri="7a5eee64-81b3-4a76-b616-a91d24cb6d2f"/>
    <ds:schemaRef ds:uri="fa4d33e5-8035-401d-8bcb-07f6c4e1ec99"/>
  </ds:schemaRefs>
</ds:datastoreItem>
</file>

<file path=customXml/itemProps3.xml><?xml version="1.0" encoding="utf-8"?>
<ds:datastoreItem xmlns:ds="http://schemas.openxmlformats.org/officeDocument/2006/customXml" ds:itemID="{78D840ED-9AC4-4DF9-8FC4-988F8756F6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33</TotalTime>
  <Words>873</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Constantia</vt:lpstr>
      <vt:lpstr>Wingdings 2</vt:lpstr>
      <vt:lpstr>Flow</vt:lpstr>
      <vt:lpstr>Chapter 2 </vt:lpstr>
      <vt:lpstr>2.1 Vectors</vt:lpstr>
      <vt:lpstr>2.2 Matrices</vt:lpstr>
      <vt:lpstr>2.3 Arrays</vt:lpstr>
      <vt:lpstr>2.4 Lists</vt:lpstr>
      <vt:lpstr>2.5 Factors </vt:lpstr>
      <vt:lpstr>2.6 Data Frame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c:title>
  <dc:creator>Microsoft</dc:creator>
  <cp:lastModifiedBy>jyothi damalla</cp:lastModifiedBy>
  <cp:revision>6</cp:revision>
  <dcterms:created xsi:type="dcterms:W3CDTF">2019-03-29T02:29:46Z</dcterms:created>
  <dcterms:modified xsi:type="dcterms:W3CDTF">2024-02-24T04:45:54Z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0x01010096DCDCBC4051994A9AC0B37EA6B1F30E</vt:lpwstr>
  </property>
</Properties>
</file>