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E9045C-6F83-4DD7-A7D4-F3759721C181}">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BF0B1-88F5-4AF2-B2ED-2FAB9C2739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C8C44C-CE27-410B-A3BE-8D371CCF0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08B660-7931-429B-846F-5868B783A211}"/>
              </a:ext>
            </a:extLst>
          </p:cNvPr>
          <p:cNvSpPr>
            <a:spLocks noGrp="1"/>
          </p:cNvSpPr>
          <p:nvPr>
            <p:ph type="dt" sz="half" idx="10"/>
          </p:nvPr>
        </p:nvSpPr>
        <p:spPr/>
        <p:txBody>
          <a:bodyPr/>
          <a:lstStyle/>
          <a:p>
            <a:fld id="{428B6EB8-C9DB-4D75-9383-D554AF6DA374}" type="datetimeFigureOut">
              <a:rPr lang="en-US" smtClean="0"/>
              <a:t>4/12/2023</a:t>
            </a:fld>
            <a:endParaRPr lang="en-US"/>
          </a:p>
        </p:txBody>
      </p:sp>
      <p:sp>
        <p:nvSpPr>
          <p:cNvPr id="5" name="Footer Placeholder 4">
            <a:extLst>
              <a:ext uri="{FF2B5EF4-FFF2-40B4-BE49-F238E27FC236}">
                <a16:creationId xmlns:a16="http://schemas.microsoft.com/office/drawing/2014/main" id="{F33B8AD8-C69F-4117-9077-7789B9A5B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14EA5-4AC4-4B8E-9CBF-80C88C11083A}"/>
              </a:ext>
            </a:extLst>
          </p:cNvPr>
          <p:cNvSpPr>
            <a:spLocks noGrp="1"/>
          </p:cNvSpPr>
          <p:nvPr>
            <p:ph type="sldNum" sz="quarter" idx="12"/>
          </p:nvPr>
        </p:nvSpPr>
        <p:spPr/>
        <p:txBody>
          <a:bodyPr/>
          <a:lstStyle/>
          <a:p>
            <a:fld id="{54B483E4-AB9F-46BA-8569-58151E41EBEC}" type="slidenum">
              <a:rPr lang="en-US" smtClean="0"/>
              <a:t>‹#›</a:t>
            </a:fld>
            <a:endParaRPr lang="en-US"/>
          </a:p>
        </p:txBody>
      </p:sp>
    </p:spTree>
    <p:extLst>
      <p:ext uri="{BB962C8B-B14F-4D97-AF65-F5344CB8AC3E}">
        <p14:creationId xmlns:p14="http://schemas.microsoft.com/office/powerpoint/2010/main" val="397451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82CA-B75B-42E6-8E5A-4682CF5506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2542F-94B9-4C1D-9A1C-675E485D44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F5155-BFDD-4193-8A21-EC4770D8FA58}"/>
              </a:ext>
            </a:extLst>
          </p:cNvPr>
          <p:cNvSpPr>
            <a:spLocks noGrp="1"/>
          </p:cNvSpPr>
          <p:nvPr>
            <p:ph type="dt" sz="half" idx="10"/>
          </p:nvPr>
        </p:nvSpPr>
        <p:spPr/>
        <p:txBody>
          <a:bodyPr/>
          <a:lstStyle/>
          <a:p>
            <a:fld id="{428B6EB8-C9DB-4D75-9383-D554AF6DA374}" type="datetimeFigureOut">
              <a:rPr lang="en-US" smtClean="0"/>
              <a:t>4/12/2023</a:t>
            </a:fld>
            <a:endParaRPr lang="en-US"/>
          </a:p>
        </p:txBody>
      </p:sp>
      <p:sp>
        <p:nvSpPr>
          <p:cNvPr id="5" name="Footer Placeholder 4">
            <a:extLst>
              <a:ext uri="{FF2B5EF4-FFF2-40B4-BE49-F238E27FC236}">
                <a16:creationId xmlns:a16="http://schemas.microsoft.com/office/drawing/2014/main" id="{5449BCDC-5C4E-4647-A6DA-C0BE35BD7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87691-3073-44D9-856F-B2D8292E41D8}"/>
              </a:ext>
            </a:extLst>
          </p:cNvPr>
          <p:cNvSpPr>
            <a:spLocks noGrp="1"/>
          </p:cNvSpPr>
          <p:nvPr>
            <p:ph type="sldNum" sz="quarter" idx="12"/>
          </p:nvPr>
        </p:nvSpPr>
        <p:spPr/>
        <p:txBody>
          <a:bodyPr/>
          <a:lstStyle/>
          <a:p>
            <a:fld id="{54B483E4-AB9F-46BA-8569-58151E41EBEC}" type="slidenum">
              <a:rPr lang="en-US" smtClean="0"/>
              <a:t>‹#›</a:t>
            </a:fld>
            <a:endParaRPr lang="en-US"/>
          </a:p>
        </p:txBody>
      </p:sp>
    </p:spTree>
    <p:extLst>
      <p:ext uri="{BB962C8B-B14F-4D97-AF65-F5344CB8AC3E}">
        <p14:creationId xmlns:p14="http://schemas.microsoft.com/office/powerpoint/2010/main" val="354607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D775F-38F4-4694-83C2-395AC52F9E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F7ADD7-AE13-47D1-BC1C-98813F3933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AE821-047D-48E4-BD60-7A1511852735}"/>
              </a:ext>
            </a:extLst>
          </p:cNvPr>
          <p:cNvSpPr>
            <a:spLocks noGrp="1"/>
          </p:cNvSpPr>
          <p:nvPr>
            <p:ph type="dt" sz="half" idx="10"/>
          </p:nvPr>
        </p:nvSpPr>
        <p:spPr/>
        <p:txBody>
          <a:bodyPr/>
          <a:lstStyle/>
          <a:p>
            <a:fld id="{428B6EB8-C9DB-4D75-9383-D554AF6DA374}" type="datetimeFigureOut">
              <a:rPr lang="en-US" smtClean="0"/>
              <a:t>4/12/2023</a:t>
            </a:fld>
            <a:endParaRPr lang="en-US"/>
          </a:p>
        </p:txBody>
      </p:sp>
      <p:sp>
        <p:nvSpPr>
          <p:cNvPr id="5" name="Footer Placeholder 4">
            <a:extLst>
              <a:ext uri="{FF2B5EF4-FFF2-40B4-BE49-F238E27FC236}">
                <a16:creationId xmlns:a16="http://schemas.microsoft.com/office/drawing/2014/main" id="{B5DD2761-D1AF-4742-9AB1-ACEC0DC56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D471C-5DDA-4C37-80D8-D1B87E32B2B0}"/>
              </a:ext>
            </a:extLst>
          </p:cNvPr>
          <p:cNvSpPr>
            <a:spLocks noGrp="1"/>
          </p:cNvSpPr>
          <p:nvPr>
            <p:ph type="sldNum" sz="quarter" idx="12"/>
          </p:nvPr>
        </p:nvSpPr>
        <p:spPr/>
        <p:txBody>
          <a:bodyPr/>
          <a:lstStyle/>
          <a:p>
            <a:fld id="{54B483E4-AB9F-46BA-8569-58151E41EBEC}" type="slidenum">
              <a:rPr lang="en-US" smtClean="0"/>
              <a:t>‹#›</a:t>
            </a:fld>
            <a:endParaRPr lang="en-US"/>
          </a:p>
        </p:txBody>
      </p:sp>
    </p:spTree>
    <p:extLst>
      <p:ext uri="{BB962C8B-B14F-4D97-AF65-F5344CB8AC3E}">
        <p14:creationId xmlns:p14="http://schemas.microsoft.com/office/powerpoint/2010/main" val="17017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A2B-C729-4316-89B2-332A8CB45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F790C-5B80-45CC-B79F-772E5CFF00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3F0D2-07C3-408F-A798-C450BE646D15}"/>
              </a:ext>
            </a:extLst>
          </p:cNvPr>
          <p:cNvSpPr>
            <a:spLocks noGrp="1"/>
          </p:cNvSpPr>
          <p:nvPr>
            <p:ph type="dt" sz="half" idx="10"/>
          </p:nvPr>
        </p:nvSpPr>
        <p:spPr/>
        <p:txBody>
          <a:bodyPr/>
          <a:lstStyle/>
          <a:p>
            <a:fld id="{428B6EB8-C9DB-4D75-9383-D554AF6DA374}" type="datetimeFigureOut">
              <a:rPr lang="en-US" smtClean="0"/>
              <a:t>4/12/2023</a:t>
            </a:fld>
            <a:endParaRPr lang="en-US"/>
          </a:p>
        </p:txBody>
      </p:sp>
      <p:sp>
        <p:nvSpPr>
          <p:cNvPr id="5" name="Footer Placeholder 4">
            <a:extLst>
              <a:ext uri="{FF2B5EF4-FFF2-40B4-BE49-F238E27FC236}">
                <a16:creationId xmlns:a16="http://schemas.microsoft.com/office/drawing/2014/main" id="{053EB75F-B383-4C97-9CE7-1FC1EDABE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22E30-751F-4C9A-804B-182BA931742B}"/>
              </a:ext>
            </a:extLst>
          </p:cNvPr>
          <p:cNvSpPr>
            <a:spLocks noGrp="1"/>
          </p:cNvSpPr>
          <p:nvPr>
            <p:ph type="sldNum" sz="quarter" idx="12"/>
          </p:nvPr>
        </p:nvSpPr>
        <p:spPr/>
        <p:txBody>
          <a:bodyPr/>
          <a:lstStyle/>
          <a:p>
            <a:fld id="{54B483E4-AB9F-46BA-8569-58151E41EBEC}" type="slidenum">
              <a:rPr lang="en-US" smtClean="0"/>
              <a:t>‹#›</a:t>
            </a:fld>
            <a:endParaRPr lang="en-US"/>
          </a:p>
        </p:txBody>
      </p:sp>
    </p:spTree>
    <p:extLst>
      <p:ext uri="{BB962C8B-B14F-4D97-AF65-F5344CB8AC3E}">
        <p14:creationId xmlns:p14="http://schemas.microsoft.com/office/powerpoint/2010/main" val="417795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7312-48C5-4C8E-B0EE-3EF5B24148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050FA0-C573-462D-BA12-170E07CD5A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A7E1B6-D42C-458C-99F2-45932C99322A}"/>
              </a:ext>
            </a:extLst>
          </p:cNvPr>
          <p:cNvSpPr>
            <a:spLocks noGrp="1"/>
          </p:cNvSpPr>
          <p:nvPr>
            <p:ph type="dt" sz="half" idx="10"/>
          </p:nvPr>
        </p:nvSpPr>
        <p:spPr/>
        <p:txBody>
          <a:bodyPr/>
          <a:lstStyle/>
          <a:p>
            <a:fld id="{428B6EB8-C9DB-4D75-9383-D554AF6DA374}" type="datetimeFigureOut">
              <a:rPr lang="en-US" smtClean="0"/>
              <a:t>4/12/2023</a:t>
            </a:fld>
            <a:endParaRPr lang="en-US"/>
          </a:p>
        </p:txBody>
      </p:sp>
      <p:sp>
        <p:nvSpPr>
          <p:cNvPr id="5" name="Footer Placeholder 4">
            <a:extLst>
              <a:ext uri="{FF2B5EF4-FFF2-40B4-BE49-F238E27FC236}">
                <a16:creationId xmlns:a16="http://schemas.microsoft.com/office/drawing/2014/main" id="{FCCACC20-F77D-4D1A-AAF4-91CBE02B0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09469-B43F-4B4C-9B66-914D8AB41C83}"/>
              </a:ext>
            </a:extLst>
          </p:cNvPr>
          <p:cNvSpPr>
            <a:spLocks noGrp="1"/>
          </p:cNvSpPr>
          <p:nvPr>
            <p:ph type="sldNum" sz="quarter" idx="12"/>
          </p:nvPr>
        </p:nvSpPr>
        <p:spPr/>
        <p:txBody>
          <a:bodyPr/>
          <a:lstStyle/>
          <a:p>
            <a:fld id="{54B483E4-AB9F-46BA-8569-58151E41EBEC}" type="slidenum">
              <a:rPr lang="en-US" smtClean="0"/>
              <a:t>‹#›</a:t>
            </a:fld>
            <a:endParaRPr lang="en-US"/>
          </a:p>
        </p:txBody>
      </p:sp>
    </p:spTree>
    <p:extLst>
      <p:ext uri="{BB962C8B-B14F-4D97-AF65-F5344CB8AC3E}">
        <p14:creationId xmlns:p14="http://schemas.microsoft.com/office/powerpoint/2010/main" val="255771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939D-2C91-4A9F-8424-BDE127DA3A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AB30C-37B2-42DB-B209-2581833DA4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8EDBE0-1177-464F-A0CF-3C48DE3BE5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FA322-921F-47F6-AEEA-12E3A9450CA2}"/>
              </a:ext>
            </a:extLst>
          </p:cNvPr>
          <p:cNvSpPr>
            <a:spLocks noGrp="1"/>
          </p:cNvSpPr>
          <p:nvPr>
            <p:ph type="dt" sz="half" idx="10"/>
          </p:nvPr>
        </p:nvSpPr>
        <p:spPr/>
        <p:txBody>
          <a:bodyPr/>
          <a:lstStyle/>
          <a:p>
            <a:fld id="{428B6EB8-C9DB-4D75-9383-D554AF6DA374}" type="datetimeFigureOut">
              <a:rPr lang="en-US" smtClean="0"/>
              <a:t>4/12/2023</a:t>
            </a:fld>
            <a:endParaRPr lang="en-US"/>
          </a:p>
        </p:txBody>
      </p:sp>
      <p:sp>
        <p:nvSpPr>
          <p:cNvPr id="6" name="Footer Placeholder 5">
            <a:extLst>
              <a:ext uri="{FF2B5EF4-FFF2-40B4-BE49-F238E27FC236}">
                <a16:creationId xmlns:a16="http://schemas.microsoft.com/office/drawing/2014/main" id="{136C27E6-261B-4E5D-A912-03B2E5DAA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556C4A-5823-4A2A-B9F3-9A285C92B83E}"/>
              </a:ext>
            </a:extLst>
          </p:cNvPr>
          <p:cNvSpPr>
            <a:spLocks noGrp="1"/>
          </p:cNvSpPr>
          <p:nvPr>
            <p:ph type="sldNum" sz="quarter" idx="12"/>
          </p:nvPr>
        </p:nvSpPr>
        <p:spPr/>
        <p:txBody>
          <a:bodyPr/>
          <a:lstStyle/>
          <a:p>
            <a:fld id="{54B483E4-AB9F-46BA-8569-58151E41EBEC}" type="slidenum">
              <a:rPr lang="en-US" smtClean="0"/>
              <a:t>‹#›</a:t>
            </a:fld>
            <a:endParaRPr lang="en-US"/>
          </a:p>
        </p:txBody>
      </p:sp>
    </p:spTree>
    <p:extLst>
      <p:ext uri="{BB962C8B-B14F-4D97-AF65-F5344CB8AC3E}">
        <p14:creationId xmlns:p14="http://schemas.microsoft.com/office/powerpoint/2010/main" val="3562140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66EF-8EA4-48DE-9D59-FDD77556F6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1674EC-DBDE-4588-9B85-5459694A41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A2E2AE-3B6D-49B1-A725-EA8A77CE59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AB06C7-5834-4F0F-9CA7-1D8ACBB65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8F5900-23D5-42C0-A2C9-4E37F702B7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EA6AE0-97BE-4C2E-A30A-B9ABF7869460}"/>
              </a:ext>
            </a:extLst>
          </p:cNvPr>
          <p:cNvSpPr>
            <a:spLocks noGrp="1"/>
          </p:cNvSpPr>
          <p:nvPr>
            <p:ph type="dt" sz="half" idx="10"/>
          </p:nvPr>
        </p:nvSpPr>
        <p:spPr/>
        <p:txBody>
          <a:bodyPr/>
          <a:lstStyle/>
          <a:p>
            <a:fld id="{428B6EB8-C9DB-4D75-9383-D554AF6DA374}" type="datetimeFigureOut">
              <a:rPr lang="en-US" smtClean="0"/>
              <a:t>4/12/2023</a:t>
            </a:fld>
            <a:endParaRPr lang="en-US"/>
          </a:p>
        </p:txBody>
      </p:sp>
      <p:sp>
        <p:nvSpPr>
          <p:cNvPr id="8" name="Footer Placeholder 7">
            <a:extLst>
              <a:ext uri="{FF2B5EF4-FFF2-40B4-BE49-F238E27FC236}">
                <a16:creationId xmlns:a16="http://schemas.microsoft.com/office/drawing/2014/main" id="{CC87D17A-AFF4-4B96-94DA-F1C0DBAA21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78AF9E-099C-4686-A6BC-480A7FF950F2}"/>
              </a:ext>
            </a:extLst>
          </p:cNvPr>
          <p:cNvSpPr>
            <a:spLocks noGrp="1"/>
          </p:cNvSpPr>
          <p:nvPr>
            <p:ph type="sldNum" sz="quarter" idx="12"/>
          </p:nvPr>
        </p:nvSpPr>
        <p:spPr/>
        <p:txBody>
          <a:bodyPr/>
          <a:lstStyle/>
          <a:p>
            <a:fld id="{54B483E4-AB9F-46BA-8569-58151E41EBEC}" type="slidenum">
              <a:rPr lang="en-US" smtClean="0"/>
              <a:t>‹#›</a:t>
            </a:fld>
            <a:endParaRPr lang="en-US"/>
          </a:p>
        </p:txBody>
      </p:sp>
    </p:spTree>
    <p:extLst>
      <p:ext uri="{BB962C8B-B14F-4D97-AF65-F5344CB8AC3E}">
        <p14:creationId xmlns:p14="http://schemas.microsoft.com/office/powerpoint/2010/main" val="17247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9B36-F0B2-4DD5-8FC7-FC2179D544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ABCE59-FC1F-4079-B4B4-06AF96DF6A5F}"/>
              </a:ext>
            </a:extLst>
          </p:cNvPr>
          <p:cNvSpPr>
            <a:spLocks noGrp="1"/>
          </p:cNvSpPr>
          <p:nvPr>
            <p:ph type="dt" sz="half" idx="10"/>
          </p:nvPr>
        </p:nvSpPr>
        <p:spPr/>
        <p:txBody>
          <a:bodyPr/>
          <a:lstStyle/>
          <a:p>
            <a:fld id="{428B6EB8-C9DB-4D75-9383-D554AF6DA374}" type="datetimeFigureOut">
              <a:rPr lang="en-US" smtClean="0"/>
              <a:t>4/12/2023</a:t>
            </a:fld>
            <a:endParaRPr lang="en-US"/>
          </a:p>
        </p:txBody>
      </p:sp>
      <p:sp>
        <p:nvSpPr>
          <p:cNvPr id="4" name="Footer Placeholder 3">
            <a:extLst>
              <a:ext uri="{FF2B5EF4-FFF2-40B4-BE49-F238E27FC236}">
                <a16:creationId xmlns:a16="http://schemas.microsoft.com/office/drawing/2014/main" id="{FACF7760-AF33-49D3-BD85-EF061DD374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E5A43D-0EE5-4DB4-BF17-D5235FDF8629}"/>
              </a:ext>
            </a:extLst>
          </p:cNvPr>
          <p:cNvSpPr>
            <a:spLocks noGrp="1"/>
          </p:cNvSpPr>
          <p:nvPr>
            <p:ph type="sldNum" sz="quarter" idx="12"/>
          </p:nvPr>
        </p:nvSpPr>
        <p:spPr/>
        <p:txBody>
          <a:bodyPr/>
          <a:lstStyle/>
          <a:p>
            <a:fld id="{54B483E4-AB9F-46BA-8569-58151E41EBEC}" type="slidenum">
              <a:rPr lang="en-US" smtClean="0"/>
              <a:t>‹#›</a:t>
            </a:fld>
            <a:endParaRPr lang="en-US"/>
          </a:p>
        </p:txBody>
      </p:sp>
    </p:spTree>
    <p:extLst>
      <p:ext uri="{BB962C8B-B14F-4D97-AF65-F5344CB8AC3E}">
        <p14:creationId xmlns:p14="http://schemas.microsoft.com/office/powerpoint/2010/main" val="351410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0B0B5E-B580-4CBB-A5A2-25921E38DF4F}"/>
              </a:ext>
            </a:extLst>
          </p:cNvPr>
          <p:cNvSpPr>
            <a:spLocks noGrp="1"/>
          </p:cNvSpPr>
          <p:nvPr>
            <p:ph type="dt" sz="half" idx="10"/>
          </p:nvPr>
        </p:nvSpPr>
        <p:spPr/>
        <p:txBody>
          <a:bodyPr/>
          <a:lstStyle/>
          <a:p>
            <a:fld id="{428B6EB8-C9DB-4D75-9383-D554AF6DA374}" type="datetimeFigureOut">
              <a:rPr lang="en-US" smtClean="0"/>
              <a:t>4/12/2023</a:t>
            </a:fld>
            <a:endParaRPr lang="en-US"/>
          </a:p>
        </p:txBody>
      </p:sp>
      <p:sp>
        <p:nvSpPr>
          <p:cNvPr id="3" name="Footer Placeholder 2">
            <a:extLst>
              <a:ext uri="{FF2B5EF4-FFF2-40B4-BE49-F238E27FC236}">
                <a16:creationId xmlns:a16="http://schemas.microsoft.com/office/drawing/2014/main" id="{435C4C8B-5905-43FD-9985-4228B9903C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BA5F18-0846-4A25-90F8-3B02208E5105}"/>
              </a:ext>
            </a:extLst>
          </p:cNvPr>
          <p:cNvSpPr>
            <a:spLocks noGrp="1"/>
          </p:cNvSpPr>
          <p:nvPr>
            <p:ph type="sldNum" sz="quarter" idx="12"/>
          </p:nvPr>
        </p:nvSpPr>
        <p:spPr/>
        <p:txBody>
          <a:bodyPr/>
          <a:lstStyle/>
          <a:p>
            <a:fld id="{54B483E4-AB9F-46BA-8569-58151E41EBEC}" type="slidenum">
              <a:rPr lang="en-US" smtClean="0"/>
              <a:t>‹#›</a:t>
            </a:fld>
            <a:endParaRPr lang="en-US"/>
          </a:p>
        </p:txBody>
      </p:sp>
    </p:spTree>
    <p:extLst>
      <p:ext uri="{BB962C8B-B14F-4D97-AF65-F5344CB8AC3E}">
        <p14:creationId xmlns:p14="http://schemas.microsoft.com/office/powerpoint/2010/main" val="222149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4773-FF19-401F-8250-20A0EC796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9DBD69-EFC4-472B-B689-01C74B0B1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E809D-0F4B-49A7-99ED-E5095DCAB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06A8D5-73A6-4760-9D8A-CEDB9FF16641}"/>
              </a:ext>
            </a:extLst>
          </p:cNvPr>
          <p:cNvSpPr>
            <a:spLocks noGrp="1"/>
          </p:cNvSpPr>
          <p:nvPr>
            <p:ph type="dt" sz="half" idx="10"/>
          </p:nvPr>
        </p:nvSpPr>
        <p:spPr/>
        <p:txBody>
          <a:bodyPr/>
          <a:lstStyle/>
          <a:p>
            <a:fld id="{428B6EB8-C9DB-4D75-9383-D554AF6DA374}" type="datetimeFigureOut">
              <a:rPr lang="en-US" smtClean="0"/>
              <a:t>4/12/2023</a:t>
            </a:fld>
            <a:endParaRPr lang="en-US"/>
          </a:p>
        </p:txBody>
      </p:sp>
      <p:sp>
        <p:nvSpPr>
          <p:cNvPr id="6" name="Footer Placeholder 5">
            <a:extLst>
              <a:ext uri="{FF2B5EF4-FFF2-40B4-BE49-F238E27FC236}">
                <a16:creationId xmlns:a16="http://schemas.microsoft.com/office/drawing/2014/main" id="{E0B3B629-C20A-4AD3-9CEF-3B3F2685C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62C7C0-E936-468E-B6CE-736A7B989318}"/>
              </a:ext>
            </a:extLst>
          </p:cNvPr>
          <p:cNvSpPr>
            <a:spLocks noGrp="1"/>
          </p:cNvSpPr>
          <p:nvPr>
            <p:ph type="sldNum" sz="quarter" idx="12"/>
          </p:nvPr>
        </p:nvSpPr>
        <p:spPr/>
        <p:txBody>
          <a:bodyPr/>
          <a:lstStyle/>
          <a:p>
            <a:fld id="{54B483E4-AB9F-46BA-8569-58151E41EBEC}" type="slidenum">
              <a:rPr lang="en-US" smtClean="0"/>
              <a:t>‹#›</a:t>
            </a:fld>
            <a:endParaRPr lang="en-US"/>
          </a:p>
        </p:txBody>
      </p:sp>
    </p:spTree>
    <p:extLst>
      <p:ext uri="{BB962C8B-B14F-4D97-AF65-F5344CB8AC3E}">
        <p14:creationId xmlns:p14="http://schemas.microsoft.com/office/powerpoint/2010/main" val="13192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B9A5-7020-45BA-B1CA-D5847EC42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0DFD17-DC9F-4E54-9CFE-1BF48ADD8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627379-6BAF-4C10-8742-604D47821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FAF192-1062-42F0-ACEE-EAF03D3C9F12}"/>
              </a:ext>
            </a:extLst>
          </p:cNvPr>
          <p:cNvSpPr>
            <a:spLocks noGrp="1"/>
          </p:cNvSpPr>
          <p:nvPr>
            <p:ph type="dt" sz="half" idx="10"/>
          </p:nvPr>
        </p:nvSpPr>
        <p:spPr/>
        <p:txBody>
          <a:bodyPr/>
          <a:lstStyle/>
          <a:p>
            <a:fld id="{428B6EB8-C9DB-4D75-9383-D554AF6DA374}" type="datetimeFigureOut">
              <a:rPr lang="en-US" smtClean="0"/>
              <a:t>4/12/2023</a:t>
            </a:fld>
            <a:endParaRPr lang="en-US"/>
          </a:p>
        </p:txBody>
      </p:sp>
      <p:sp>
        <p:nvSpPr>
          <p:cNvPr id="6" name="Footer Placeholder 5">
            <a:extLst>
              <a:ext uri="{FF2B5EF4-FFF2-40B4-BE49-F238E27FC236}">
                <a16:creationId xmlns:a16="http://schemas.microsoft.com/office/drawing/2014/main" id="{70B7D6C2-175E-4B36-A062-5AC1495F8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07DA5-A99F-4407-AE55-7988303F2DCC}"/>
              </a:ext>
            </a:extLst>
          </p:cNvPr>
          <p:cNvSpPr>
            <a:spLocks noGrp="1"/>
          </p:cNvSpPr>
          <p:nvPr>
            <p:ph type="sldNum" sz="quarter" idx="12"/>
          </p:nvPr>
        </p:nvSpPr>
        <p:spPr/>
        <p:txBody>
          <a:bodyPr/>
          <a:lstStyle/>
          <a:p>
            <a:fld id="{54B483E4-AB9F-46BA-8569-58151E41EBEC}" type="slidenum">
              <a:rPr lang="en-US" smtClean="0"/>
              <a:t>‹#›</a:t>
            </a:fld>
            <a:endParaRPr lang="en-US"/>
          </a:p>
        </p:txBody>
      </p:sp>
    </p:spTree>
    <p:extLst>
      <p:ext uri="{BB962C8B-B14F-4D97-AF65-F5344CB8AC3E}">
        <p14:creationId xmlns:p14="http://schemas.microsoft.com/office/powerpoint/2010/main" val="127281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6B276A-1656-4D74-AF6C-66E3FC6CA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B4DF0A-B458-4B59-AD7F-BA2260C1E5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08A30-9662-4396-B960-93F64D607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B6EB8-C9DB-4D75-9383-D554AF6DA374}" type="datetimeFigureOut">
              <a:rPr lang="en-US" smtClean="0"/>
              <a:t>4/12/2023</a:t>
            </a:fld>
            <a:endParaRPr lang="en-US"/>
          </a:p>
        </p:txBody>
      </p:sp>
      <p:sp>
        <p:nvSpPr>
          <p:cNvPr id="5" name="Footer Placeholder 4">
            <a:extLst>
              <a:ext uri="{FF2B5EF4-FFF2-40B4-BE49-F238E27FC236}">
                <a16:creationId xmlns:a16="http://schemas.microsoft.com/office/drawing/2014/main" id="{F3D28E67-8473-4A55-B9D7-6C947AFD5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4C3B28-454D-4B99-A15E-ACCDFCD5C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483E4-AB9F-46BA-8569-58151E41EBEC}" type="slidenum">
              <a:rPr lang="en-US" smtClean="0"/>
              <a:t>‹#›</a:t>
            </a:fld>
            <a:endParaRPr lang="en-US"/>
          </a:p>
        </p:txBody>
      </p:sp>
    </p:spTree>
    <p:extLst>
      <p:ext uri="{BB962C8B-B14F-4D97-AF65-F5344CB8AC3E}">
        <p14:creationId xmlns:p14="http://schemas.microsoft.com/office/powerpoint/2010/main" val="3037521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F6A0-504A-4A4B-9E00-6D87CF65678E}"/>
              </a:ext>
            </a:extLst>
          </p:cNvPr>
          <p:cNvSpPr>
            <a:spLocks noGrp="1"/>
          </p:cNvSpPr>
          <p:nvPr>
            <p:ph type="ctrTitle"/>
          </p:nvPr>
        </p:nvSpPr>
        <p:spPr/>
        <p:txBody>
          <a:bodyPr/>
          <a:lstStyle/>
          <a:p>
            <a:r>
              <a:rPr lang="en-US" dirty="0"/>
              <a:t>The Deliverable</a:t>
            </a:r>
          </a:p>
        </p:txBody>
      </p:sp>
      <p:sp>
        <p:nvSpPr>
          <p:cNvPr id="3" name="Subtitle 2">
            <a:extLst>
              <a:ext uri="{FF2B5EF4-FFF2-40B4-BE49-F238E27FC236}">
                <a16:creationId xmlns:a16="http://schemas.microsoft.com/office/drawing/2014/main" id="{8D922756-1F78-4788-8C35-4D9FFDB55A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213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06C5-ADD8-47FF-B646-405426BD5B8C}"/>
              </a:ext>
            </a:extLst>
          </p:cNvPr>
          <p:cNvSpPr>
            <a:spLocks noGrp="1"/>
          </p:cNvSpPr>
          <p:nvPr>
            <p:ph type="title"/>
          </p:nvPr>
        </p:nvSpPr>
        <p:spPr/>
        <p:txBody>
          <a:bodyPr/>
          <a:lstStyle/>
          <a:p>
            <a:r>
              <a:rPr lang="en-US" dirty="0"/>
              <a:t>PRESENTATION</a:t>
            </a:r>
          </a:p>
        </p:txBody>
      </p:sp>
      <p:sp>
        <p:nvSpPr>
          <p:cNvPr id="3" name="Content Placeholder 2">
            <a:extLst>
              <a:ext uri="{FF2B5EF4-FFF2-40B4-BE49-F238E27FC236}">
                <a16:creationId xmlns:a16="http://schemas.microsoft.com/office/drawing/2014/main" id="{4B9BC504-9638-4CBA-8AC6-369CE2D9EA87}"/>
              </a:ext>
            </a:extLst>
          </p:cNvPr>
          <p:cNvSpPr>
            <a:spLocks noGrp="1"/>
          </p:cNvSpPr>
          <p:nvPr>
            <p:ph idx="1"/>
          </p:nvPr>
        </p:nvSpPr>
        <p:spPr/>
        <p:txBody>
          <a:bodyPr/>
          <a:lstStyle/>
          <a:p>
            <a:r>
              <a:rPr lang="en-US" dirty="0"/>
              <a:t>REMEDIAL</a:t>
            </a:r>
          </a:p>
          <a:p>
            <a:r>
              <a:rPr lang="en-US" dirty="0"/>
              <a:t>TACTICAL</a:t>
            </a:r>
          </a:p>
          <a:p>
            <a:r>
              <a:rPr lang="en-US" dirty="0"/>
              <a:t>STRATEGIC</a:t>
            </a:r>
          </a:p>
          <a:p>
            <a:endParaRPr lang="en-US" dirty="0"/>
          </a:p>
        </p:txBody>
      </p:sp>
    </p:spTree>
    <p:extLst>
      <p:ext uri="{BB962C8B-B14F-4D97-AF65-F5344CB8AC3E}">
        <p14:creationId xmlns:p14="http://schemas.microsoft.com/office/powerpoint/2010/main" val="335838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B59E-8C45-4343-B743-E7E31D0E4558}"/>
              </a:ext>
            </a:extLst>
          </p:cNvPr>
          <p:cNvSpPr>
            <a:spLocks noGrp="1"/>
          </p:cNvSpPr>
          <p:nvPr>
            <p:ph type="title"/>
          </p:nvPr>
        </p:nvSpPr>
        <p:spPr/>
        <p:txBody>
          <a:bodyPr/>
          <a:lstStyle/>
          <a:p>
            <a:r>
              <a:rPr lang="en-US" dirty="0"/>
              <a:t>Integrating the Results </a:t>
            </a:r>
            <a:br>
              <a:rPr lang="en-US" dirty="0"/>
            </a:br>
            <a:r>
              <a:rPr lang="en-US" dirty="0"/>
              <a:t>INTEGRATION SUMMARY</a:t>
            </a:r>
          </a:p>
        </p:txBody>
      </p:sp>
      <p:sp>
        <p:nvSpPr>
          <p:cNvPr id="3" name="Content Placeholder 2">
            <a:extLst>
              <a:ext uri="{FF2B5EF4-FFF2-40B4-BE49-F238E27FC236}">
                <a16:creationId xmlns:a16="http://schemas.microsoft.com/office/drawing/2014/main" id="{8BC7F3B7-F73B-4F8F-BBE9-4440BF873350}"/>
              </a:ext>
            </a:extLst>
          </p:cNvPr>
          <p:cNvSpPr>
            <a:spLocks noGrp="1"/>
          </p:cNvSpPr>
          <p:nvPr>
            <p:ph idx="1"/>
          </p:nvPr>
        </p:nvSpPr>
        <p:spPr/>
        <p:txBody>
          <a:bodyPr/>
          <a:lstStyle/>
          <a:p>
            <a:r>
              <a:rPr lang="en-US" dirty="0"/>
              <a:t>1. Mitigation.</a:t>
            </a:r>
          </a:p>
          <a:p>
            <a:r>
              <a:rPr lang="en-US" dirty="0"/>
              <a:t>2. Defense Planning.</a:t>
            </a:r>
          </a:p>
          <a:p>
            <a:r>
              <a:rPr lang="en-US" dirty="0"/>
              <a:t>3. Incident Management.</a:t>
            </a:r>
          </a:p>
          <a:p>
            <a:r>
              <a:rPr lang="en-US" dirty="0"/>
              <a:t>4. Security Policy</a:t>
            </a:r>
          </a:p>
        </p:txBody>
      </p:sp>
    </p:spTree>
    <p:extLst>
      <p:ext uri="{BB962C8B-B14F-4D97-AF65-F5344CB8AC3E}">
        <p14:creationId xmlns:p14="http://schemas.microsoft.com/office/powerpoint/2010/main" val="332977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681A-98C0-4511-A7F5-7E699217D1FF}"/>
              </a:ext>
            </a:extLst>
          </p:cNvPr>
          <p:cNvSpPr>
            <a:spLocks noGrp="1"/>
          </p:cNvSpPr>
          <p:nvPr>
            <p:ph type="title"/>
          </p:nvPr>
        </p:nvSpPr>
        <p:spPr/>
        <p:txBody>
          <a:bodyPr/>
          <a:lstStyle/>
          <a:p>
            <a:r>
              <a:rPr lang="en-US" dirty="0"/>
              <a:t>MITIGATION</a:t>
            </a:r>
          </a:p>
        </p:txBody>
      </p:sp>
      <p:sp>
        <p:nvSpPr>
          <p:cNvPr id="3" name="Content Placeholder 2">
            <a:extLst>
              <a:ext uri="{FF2B5EF4-FFF2-40B4-BE49-F238E27FC236}">
                <a16:creationId xmlns:a16="http://schemas.microsoft.com/office/drawing/2014/main" id="{CCBA8D31-1EE2-4C90-8302-3F91041A4A9F}"/>
              </a:ext>
            </a:extLst>
          </p:cNvPr>
          <p:cNvSpPr>
            <a:spLocks noGrp="1"/>
          </p:cNvSpPr>
          <p:nvPr>
            <p:ph idx="1"/>
          </p:nvPr>
        </p:nvSpPr>
        <p:spPr/>
        <p:txBody>
          <a:bodyPr/>
          <a:lstStyle/>
          <a:p>
            <a:r>
              <a:rPr lang="en-US" dirty="0"/>
              <a:t>TEST</a:t>
            </a:r>
          </a:p>
          <a:p>
            <a:r>
              <a:rPr lang="en-US" dirty="0"/>
              <a:t>PILOT</a:t>
            </a:r>
          </a:p>
          <a:p>
            <a:r>
              <a:rPr lang="en-US" dirty="0"/>
              <a:t>IMPLEMENT</a:t>
            </a:r>
          </a:p>
          <a:p>
            <a:r>
              <a:rPr lang="en-US" dirty="0"/>
              <a:t>VALIDATE</a:t>
            </a:r>
          </a:p>
        </p:txBody>
      </p:sp>
    </p:spTree>
    <p:extLst>
      <p:ext uri="{BB962C8B-B14F-4D97-AF65-F5344CB8AC3E}">
        <p14:creationId xmlns:p14="http://schemas.microsoft.com/office/powerpoint/2010/main" val="23337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F5E4-FE88-4E70-90D3-00C45818192D}"/>
              </a:ext>
            </a:extLst>
          </p:cNvPr>
          <p:cNvSpPr>
            <a:spLocks noGrp="1"/>
          </p:cNvSpPr>
          <p:nvPr>
            <p:ph type="title"/>
          </p:nvPr>
        </p:nvSpPr>
        <p:spPr/>
        <p:txBody>
          <a:bodyPr/>
          <a:lstStyle/>
          <a:p>
            <a:r>
              <a:rPr lang="en-US" dirty="0"/>
              <a:t>DEFENSE PLANNING</a:t>
            </a:r>
          </a:p>
        </p:txBody>
      </p:sp>
      <p:sp>
        <p:nvSpPr>
          <p:cNvPr id="3" name="Content Placeholder 2">
            <a:extLst>
              <a:ext uri="{FF2B5EF4-FFF2-40B4-BE49-F238E27FC236}">
                <a16:creationId xmlns:a16="http://schemas.microsoft.com/office/drawing/2014/main" id="{87089B38-FFDC-4BDA-B927-C0792AFDBBC6}"/>
              </a:ext>
            </a:extLst>
          </p:cNvPr>
          <p:cNvSpPr>
            <a:spLocks noGrp="1"/>
          </p:cNvSpPr>
          <p:nvPr>
            <p:ph idx="1"/>
          </p:nvPr>
        </p:nvSpPr>
        <p:spPr/>
        <p:txBody>
          <a:bodyPr/>
          <a:lstStyle/>
          <a:p>
            <a:r>
              <a:rPr lang="en-US" dirty="0"/>
              <a:t>ARCHITECTURE REVIEW</a:t>
            </a:r>
          </a:p>
          <a:p>
            <a:r>
              <a:rPr lang="en-US" dirty="0"/>
              <a:t>Architecture Review Structure</a:t>
            </a:r>
          </a:p>
          <a:p>
            <a:r>
              <a:rPr lang="en-US" dirty="0"/>
              <a:t>AWARENESS TRAINING</a:t>
            </a:r>
          </a:p>
          <a:p>
            <a:r>
              <a:rPr lang="en-US" dirty="0"/>
              <a:t>Awareness Program</a:t>
            </a:r>
          </a:p>
        </p:txBody>
      </p:sp>
    </p:spTree>
    <p:extLst>
      <p:ext uri="{BB962C8B-B14F-4D97-AF65-F5344CB8AC3E}">
        <p14:creationId xmlns:p14="http://schemas.microsoft.com/office/powerpoint/2010/main" val="2414796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4628-E38C-47B8-9219-13CDCA45060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D252F9A-82CC-4ED6-B7CD-C3F5B02702F1}"/>
              </a:ext>
            </a:extLst>
          </p:cNvPr>
          <p:cNvPicPr>
            <a:picLocks noGrp="1" noChangeAspect="1"/>
          </p:cNvPicPr>
          <p:nvPr>
            <p:ph idx="1"/>
          </p:nvPr>
        </p:nvPicPr>
        <p:blipFill>
          <a:blip r:embed="rId2"/>
          <a:stretch>
            <a:fillRect/>
          </a:stretch>
        </p:blipFill>
        <p:spPr>
          <a:xfrm>
            <a:off x="3943350" y="2415381"/>
            <a:ext cx="4305300" cy="3171825"/>
          </a:xfrm>
          <a:prstGeom prst="rect">
            <a:avLst/>
          </a:prstGeom>
        </p:spPr>
      </p:pic>
    </p:spTree>
    <p:extLst>
      <p:ext uri="{BB962C8B-B14F-4D97-AF65-F5344CB8AC3E}">
        <p14:creationId xmlns:p14="http://schemas.microsoft.com/office/powerpoint/2010/main" val="42148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0307-0CB6-45ED-9B8E-C7AFCE9F4BB7}"/>
              </a:ext>
            </a:extLst>
          </p:cNvPr>
          <p:cNvSpPr>
            <a:spLocks noGrp="1"/>
          </p:cNvSpPr>
          <p:nvPr>
            <p:ph type="title"/>
          </p:nvPr>
        </p:nvSpPr>
        <p:spPr/>
        <p:txBody>
          <a:bodyPr/>
          <a:lstStyle/>
          <a:p>
            <a:r>
              <a:rPr lang="en-US" dirty="0"/>
              <a:t>INCIDENT MANAGEMENT</a:t>
            </a:r>
          </a:p>
        </p:txBody>
      </p:sp>
      <p:sp>
        <p:nvSpPr>
          <p:cNvPr id="3" name="Content Placeholder 2">
            <a:extLst>
              <a:ext uri="{FF2B5EF4-FFF2-40B4-BE49-F238E27FC236}">
                <a16:creationId xmlns:a16="http://schemas.microsoft.com/office/drawing/2014/main" id="{313CD81A-59FD-4024-B517-DE5436C3B342}"/>
              </a:ext>
            </a:extLst>
          </p:cNvPr>
          <p:cNvSpPr>
            <a:spLocks noGrp="1"/>
          </p:cNvSpPr>
          <p:nvPr>
            <p:ph idx="1"/>
          </p:nvPr>
        </p:nvSpPr>
        <p:spPr/>
        <p:txBody>
          <a:bodyPr/>
          <a:lstStyle/>
          <a:p>
            <a:pPr marL="0" indent="0">
              <a:buNone/>
            </a:pPr>
            <a:r>
              <a:rPr lang="en-US" dirty="0"/>
              <a:t>Minimize the damage from network intrusions by having a well-established plan in place. </a:t>
            </a:r>
          </a:p>
          <a:p>
            <a:pPr marL="0" indent="0">
              <a:buNone/>
            </a:pPr>
            <a:r>
              <a:rPr lang="en-US" dirty="0"/>
              <a:t>• Decrease network downtime from security incidents. </a:t>
            </a:r>
          </a:p>
          <a:p>
            <a:pPr marL="0" indent="0">
              <a:buNone/>
            </a:pPr>
            <a:r>
              <a:rPr lang="en-US" dirty="0"/>
              <a:t>• Preserve evidence from attacks.</a:t>
            </a:r>
          </a:p>
          <a:p>
            <a:pPr marL="0" indent="0">
              <a:buNone/>
            </a:pPr>
            <a:r>
              <a:rPr lang="en-US" dirty="0"/>
              <a:t> • Increase the firm’s overall security posture and awareness</a:t>
            </a:r>
          </a:p>
        </p:txBody>
      </p:sp>
    </p:spTree>
    <p:extLst>
      <p:ext uri="{BB962C8B-B14F-4D97-AF65-F5344CB8AC3E}">
        <p14:creationId xmlns:p14="http://schemas.microsoft.com/office/powerpoint/2010/main" val="398740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87C1-49A0-47C5-A41D-A6085AB45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639849-6400-4845-BFC2-B142B65DA3C0}"/>
              </a:ext>
            </a:extLst>
          </p:cNvPr>
          <p:cNvSpPr>
            <a:spLocks noGrp="1"/>
          </p:cNvSpPr>
          <p:nvPr>
            <p:ph idx="1"/>
          </p:nvPr>
        </p:nvSpPr>
        <p:spPr/>
        <p:txBody>
          <a:bodyPr/>
          <a:lstStyle/>
          <a:p>
            <a:r>
              <a:rPr lang="en-US" dirty="0"/>
              <a:t>Detect.</a:t>
            </a:r>
          </a:p>
          <a:p>
            <a:r>
              <a:rPr lang="en-US" dirty="0"/>
              <a:t>Identify.</a:t>
            </a:r>
          </a:p>
          <a:p>
            <a:r>
              <a:rPr lang="en-US" dirty="0"/>
              <a:t>Isolate</a:t>
            </a:r>
          </a:p>
          <a:p>
            <a:r>
              <a:rPr lang="en-US" dirty="0"/>
              <a:t>Eradicate.</a:t>
            </a:r>
          </a:p>
          <a:p>
            <a:r>
              <a:rPr lang="en-US" dirty="0"/>
              <a:t>Recover.</a:t>
            </a:r>
          </a:p>
          <a:p>
            <a:r>
              <a:rPr lang="en-US" dirty="0"/>
              <a:t>Learn.</a:t>
            </a:r>
          </a:p>
        </p:txBody>
      </p:sp>
    </p:spTree>
    <p:extLst>
      <p:ext uri="{BB962C8B-B14F-4D97-AF65-F5344CB8AC3E}">
        <p14:creationId xmlns:p14="http://schemas.microsoft.com/office/powerpoint/2010/main" val="2860231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188-912A-4BF2-8B4B-5B38725554D2}"/>
              </a:ext>
            </a:extLst>
          </p:cNvPr>
          <p:cNvSpPr>
            <a:spLocks noGrp="1"/>
          </p:cNvSpPr>
          <p:nvPr>
            <p:ph type="title"/>
          </p:nvPr>
        </p:nvSpPr>
        <p:spPr/>
        <p:txBody>
          <a:bodyPr/>
          <a:lstStyle/>
          <a:p>
            <a:r>
              <a:rPr lang="en-US" dirty="0"/>
              <a:t>CERT Organizational Structure</a:t>
            </a:r>
          </a:p>
        </p:txBody>
      </p:sp>
      <p:pic>
        <p:nvPicPr>
          <p:cNvPr id="4" name="Content Placeholder 3">
            <a:extLst>
              <a:ext uri="{FF2B5EF4-FFF2-40B4-BE49-F238E27FC236}">
                <a16:creationId xmlns:a16="http://schemas.microsoft.com/office/drawing/2014/main" id="{55B8C383-4644-42D3-AE86-3BE5D27B2122}"/>
              </a:ext>
            </a:extLst>
          </p:cNvPr>
          <p:cNvPicPr>
            <a:picLocks noGrp="1" noChangeAspect="1"/>
          </p:cNvPicPr>
          <p:nvPr>
            <p:ph idx="1"/>
          </p:nvPr>
        </p:nvPicPr>
        <p:blipFill>
          <a:blip r:embed="rId2"/>
          <a:stretch>
            <a:fillRect/>
          </a:stretch>
        </p:blipFill>
        <p:spPr>
          <a:xfrm>
            <a:off x="2968282" y="1927274"/>
            <a:ext cx="5613009" cy="3573194"/>
          </a:xfrm>
          <a:prstGeom prst="rect">
            <a:avLst/>
          </a:prstGeom>
        </p:spPr>
      </p:pic>
    </p:spTree>
    <p:extLst>
      <p:ext uri="{BB962C8B-B14F-4D97-AF65-F5344CB8AC3E}">
        <p14:creationId xmlns:p14="http://schemas.microsoft.com/office/powerpoint/2010/main" val="1309831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B3A3-F610-499F-AB71-6F35F9F80ED8}"/>
              </a:ext>
            </a:extLst>
          </p:cNvPr>
          <p:cNvSpPr>
            <a:spLocks noGrp="1"/>
          </p:cNvSpPr>
          <p:nvPr>
            <p:ph type="title"/>
          </p:nvPr>
        </p:nvSpPr>
        <p:spPr/>
        <p:txBody>
          <a:bodyPr/>
          <a:lstStyle/>
          <a:p>
            <a:r>
              <a:rPr lang="en-US" dirty="0"/>
              <a:t>CERT Interaction with Other Departments and CERTS within the Company</a:t>
            </a:r>
          </a:p>
        </p:txBody>
      </p:sp>
      <p:pic>
        <p:nvPicPr>
          <p:cNvPr id="4" name="Content Placeholder 3">
            <a:extLst>
              <a:ext uri="{FF2B5EF4-FFF2-40B4-BE49-F238E27FC236}">
                <a16:creationId xmlns:a16="http://schemas.microsoft.com/office/drawing/2014/main" id="{3871A94E-F755-437F-98E0-5F6872FC3A4C}"/>
              </a:ext>
            </a:extLst>
          </p:cNvPr>
          <p:cNvPicPr>
            <a:picLocks noGrp="1" noChangeAspect="1"/>
          </p:cNvPicPr>
          <p:nvPr>
            <p:ph idx="1"/>
          </p:nvPr>
        </p:nvPicPr>
        <p:blipFill>
          <a:blip r:embed="rId2"/>
          <a:stretch>
            <a:fillRect/>
          </a:stretch>
        </p:blipFill>
        <p:spPr>
          <a:xfrm>
            <a:off x="2307102" y="1800665"/>
            <a:ext cx="7019777" cy="4276578"/>
          </a:xfrm>
          <a:prstGeom prst="rect">
            <a:avLst/>
          </a:prstGeom>
        </p:spPr>
      </p:pic>
    </p:spTree>
    <p:extLst>
      <p:ext uri="{BB962C8B-B14F-4D97-AF65-F5344CB8AC3E}">
        <p14:creationId xmlns:p14="http://schemas.microsoft.com/office/powerpoint/2010/main" val="2057852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6ECD-3B5E-456D-BE2C-98098C1AB494}"/>
              </a:ext>
            </a:extLst>
          </p:cNvPr>
          <p:cNvSpPr>
            <a:spLocks noGrp="1"/>
          </p:cNvSpPr>
          <p:nvPr>
            <p:ph type="title"/>
          </p:nvPr>
        </p:nvSpPr>
        <p:spPr/>
        <p:txBody>
          <a:bodyPr/>
          <a:lstStyle/>
          <a:p>
            <a:r>
              <a:rPr lang="en-US" dirty="0"/>
              <a:t>CERT Service and Quality Framework</a:t>
            </a:r>
          </a:p>
        </p:txBody>
      </p:sp>
      <p:pic>
        <p:nvPicPr>
          <p:cNvPr id="4" name="Content Placeholder 3">
            <a:extLst>
              <a:ext uri="{FF2B5EF4-FFF2-40B4-BE49-F238E27FC236}">
                <a16:creationId xmlns:a16="http://schemas.microsoft.com/office/drawing/2014/main" id="{F5DBFC5B-90A8-41E5-87FB-D6537FE374D5}"/>
              </a:ext>
            </a:extLst>
          </p:cNvPr>
          <p:cNvPicPr>
            <a:picLocks noGrp="1" noChangeAspect="1"/>
          </p:cNvPicPr>
          <p:nvPr>
            <p:ph idx="1"/>
          </p:nvPr>
        </p:nvPicPr>
        <p:blipFill>
          <a:blip r:embed="rId2"/>
          <a:stretch>
            <a:fillRect/>
          </a:stretch>
        </p:blipFill>
        <p:spPr>
          <a:xfrm>
            <a:off x="2264898" y="1690687"/>
            <a:ext cx="6780627" cy="4316217"/>
          </a:xfrm>
          <a:prstGeom prst="rect">
            <a:avLst/>
          </a:prstGeom>
        </p:spPr>
      </p:pic>
    </p:spTree>
    <p:extLst>
      <p:ext uri="{BB962C8B-B14F-4D97-AF65-F5344CB8AC3E}">
        <p14:creationId xmlns:p14="http://schemas.microsoft.com/office/powerpoint/2010/main" val="58987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43A90-5AA2-4FB8-ACA9-FAA18EEEA81D}"/>
              </a:ext>
            </a:extLst>
          </p:cNvPr>
          <p:cNvSpPr>
            <a:spLocks noGrp="1"/>
          </p:cNvSpPr>
          <p:nvPr>
            <p:ph idx="1"/>
          </p:nvPr>
        </p:nvSpPr>
        <p:spPr>
          <a:xfrm>
            <a:off x="838200" y="393896"/>
            <a:ext cx="10515600" cy="6302326"/>
          </a:xfrm>
        </p:spPr>
        <p:txBody>
          <a:bodyPr>
            <a:normAutofit/>
          </a:bodyPr>
          <a:lstStyle/>
          <a:p>
            <a:r>
              <a:rPr lang="en-US" dirty="0"/>
              <a:t>1. Poor Information. No interpretation is plausible because the only information in the document is a list of vulnerabilities: not very comprehensive when you consider all the intricacies of the test.</a:t>
            </a:r>
          </a:p>
          <a:p>
            <a:r>
              <a:rPr lang="en-US" dirty="0"/>
              <a:t> 2. Shock Factor. Some companies are inexperienced in having tests and are shocked by the level of access the tester obtained, so much so that the entire focus is on the seemingly amazing depth the tester made into their network. Obviously, the level of success is based on hundreds of details (most introduced here) that when exposed would not be nearly as impressive. For example, it may be a shock to find that your prankster-friend sneaked into your house and stole your jewelry, until you find out that your alarm system was off and all your windows were open—kind of puts it into perspective.</a:t>
            </a:r>
          </a:p>
        </p:txBody>
      </p:sp>
    </p:spTree>
    <p:extLst>
      <p:ext uri="{BB962C8B-B14F-4D97-AF65-F5344CB8AC3E}">
        <p14:creationId xmlns:p14="http://schemas.microsoft.com/office/powerpoint/2010/main" val="1997910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CE06-FEAB-47D0-B7A1-7D0026570E3A}"/>
              </a:ext>
            </a:extLst>
          </p:cNvPr>
          <p:cNvSpPr>
            <a:spLocks noGrp="1"/>
          </p:cNvSpPr>
          <p:nvPr>
            <p:ph type="title"/>
          </p:nvPr>
        </p:nvSpPr>
        <p:spPr/>
        <p:txBody>
          <a:bodyPr/>
          <a:lstStyle/>
          <a:p>
            <a:r>
              <a:rPr lang="en-US" dirty="0"/>
              <a:t>Common CERT Services</a:t>
            </a:r>
          </a:p>
        </p:txBody>
      </p:sp>
      <p:sp>
        <p:nvSpPr>
          <p:cNvPr id="3" name="Content Placeholder 2">
            <a:extLst>
              <a:ext uri="{FF2B5EF4-FFF2-40B4-BE49-F238E27FC236}">
                <a16:creationId xmlns:a16="http://schemas.microsoft.com/office/drawing/2014/main" id="{EC1FA2C7-B08C-4649-8DD6-52B9646B54AD}"/>
              </a:ext>
            </a:extLst>
          </p:cNvPr>
          <p:cNvSpPr>
            <a:spLocks noGrp="1"/>
          </p:cNvSpPr>
          <p:nvPr>
            <p:ph idx="1"/>
          </p:nvPr>
        </p:nvSpPr>
        <p:spPr/>
        <p:txBody>
          <a:bodyPr/>
          <a:lstStyle/>
          <a:p>
            <a:r>
              <a:rPr lang="en-US" dirty="0"/>
              <a:t>Incident Response</a:t>
            </a:r>
          </a:p>
          <a:p>
            <a:r>
              <a:rPr lang="en-US" dirty="0"/>
              <a:t>Vulnerability Awareness</a:t>
            </a:r>
          </a:p>
          <a:p>
            <a:r>
              <a:rPr lang="en-US" dirty="0"/>
              <a:t>Communications</a:t>
            </a:r>
          </a:p>
          <a:p>
            <a:r>
              <a:rPr lang="en-US" dirty="0"/>
              <a:t>Threat Analysis</a:t>
            </a:r>
          </a:p>
          <a:p>
            <a:r>
              <a:rPr lang="en-US" dirty="0"/>
              <a:t>Incident Tracking</a:t>
            </a:r>
          </a:p>
          <a:p>
            <a:r>
              <a:rPr lang="en-US" dirty="0"/>
              <a:t>Collaboration</a:t>
            </a:r>
          </a:p>
          <a:p>
            <a:r>
              <a:rPr lang="en-US" dirty="0"/>
              <a:t>Coordination </a:t>
            </a:r>
          </a:p>
        </p:txBody>
      </p:sp>
    </p:spTree>
    <p:extLst>
      <p:ext uri="{BB962C8B-B14F-4D97-AF65-F5344CB8AC3E}">
        <p14:creationId xmlns:p14="http://schemas.microsoft.com/office/powerpoint/2010/main" val="3301549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DA7-26CB-4E3E-86BC-03B91CBA0563}"/>
              </a:ext>
            </a:extLst>
          </p:cNvPr>
          <p:cNvSpPr>
            <a:spLocks noGrp="1"/>
          </p:cNvSpPr>
          <p:nvPr>
            <p:ph type="title"/>
          </p:nvPr>
        </p:nvSpPr>
        <p:spPr/>
        <p:txBody>
          <a:bodyPr/>
          <a:lstStyle/>
          <a:p>
            <a:r>
              <a:rPr lang="en-US" dirty="0"/>
              <a:t>DATA CLASSIFICATION</a:t>
            </a:r>
          </a:p>
        </p:txBody>
      </p:sp>
      <p:sp>
        <p:nvSpPr>
          <p:cNvPr id="3" name="Content Placeholder 2">
            <a:extLst>
              <a:ext uri="{FF2B5EF4-FFF2-40B4-BE49-F238E27FC236}">
                <a16:creationId xmlns:a16="http://schemas.microsoft.com/office/drawing/2014/main" id="{6239AD1D-E7B2-48CE-A6FD-7918B5D65D47}"/>
              </a:ext>
            </a:extLst>
          </p:cNvPr>
          <p:cNvSpPr>
            <a:spLocks noGrp="1"/>
          </p:cNvSpPr>
          <p:nvPr>
            <p:ph idx="1"/>
          </p:nvPr>
        </p:nvSpPr>
        <p:spPr/>
        <p:txBody>
          <a:bodyPr/>
          <a:lstStyle/>
          <a:p>
            <a:r>
              <a:rPr lang="en-US" dirty="0"/>
              <a:t>Classification Authority</a:t>
            </a:r>
          </a:p>
          <a:p>
            <a:r>
              <a:rPr lang="en-US" dirty="0"/>
              <a:t>Marking</a:t>
            </a:r>
          </a:p>
          <a:p>
            <a:r>
              <a:rPr lang="en-US" dirty="0"/>
              <a:t>Access Control.</a:t>
            </a:r>
          </a:p>
          <a:p>
            <a:r>
              <a:rPr lang="en-US" dirty="0"/>
              <a:t>Handling Hard-Copy Documents.</a:t>
            </a:r>
          </a:p>
          <a:p>
            <a:r>
              <a:rPr lang="en-US" dirty="0"/>
              <a:t>Transmission</a:t>
            </a:r>
          </a:p>
          <a:p>
            <a:r>
              <a:rPr lang="en-US" dirty="0"/>
              <a:t>Storage</a:t>
            </a:r>
          </a:p>
          <a:p>
            <a:r>
              <a:rPr lang="en-US" dirty="0"/>
              <a:t>Disposal.</a:t>
            </a:r>
          </a:p>
          <a:p>
            <a:endParaRPr lang="en-US" dirty="0"/>
          </a:p>
        </p:txBody>
      </p:sp>
    </p:spTree>
    <p:extLst>
      <p:ext uri="{BB962C8B-B14F-4D97-AF65-F5344CB8AC3E}">
        <p14:creationId xmlns:p14="http://schemas.microsoft.com/office/powerpoint/2010/main" val="321775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86F7-DD3A-4476-84A4-939788CF3B2E}"/>
              </a:ext>
            </a:extLst>
          </p:cNvPr>
          <p:cNvSpPr>
            <a:spLocks noGrp="1"/>
          </p:cNvSpPr>
          <p:nvPr>
            <p:ph type="title"/>
          </p:nvPr>
        </p:nvSpPr>
        <p:spPr/>
        <p:txBody>
          <a:bodyPr/>
          <a:lstStyle/>
          <a:p>
            <a:r>
              <a:rPr lang="en-US" dirty="0"/>
              <a:t>FINAL ANALYSIS</a:t>
            </a:r>
          </a:p>
        </p:txBody>
      </p:sp>
      <p:pic>
        <p:nvPicPr>
          <p:cNvPr id="4" name="Content Placeholder 3">
            <a:extLst>
              <a:ext uri="{FF2B5EF4-FFF2-40B4-BE49-F238E27FC236}">
                <a16:creationId xmlns:a16="http://schemas.microsoft.com/office/drawing/2014/main" id="{6FE615FB-A6F2-42A6-894F-71C9BCBF74A0}"/>
              </a:ext>
            </a:extLst>
          </p:cNvPr>
          <p:cNvPicPr>
            <a:picLocks noGrp="1" noChangeAspect="1"/>
          </p:cNvPicPr>
          <p:nvPr>
            <p:ph idx="1"/>
          </p:nvPr>
        </p:nvPicPr>
        <p:blipFill>
          <a:blip r:embed="rId2"/>
          <a:stretch>
            <a:fillRect/>
          </a:stretch>
        </p:blipFill>
        <p:spPr>
          <a:xfrm>
            <a:off x="2581275" y="2458244"/>
            <a:ext cx="7029450" cy="3086100"/>
          </a:xfrm>
          <a:prstGeom prst="rect">
            <a:avLst/>
          </a:prstGeom>
        </p:spPr>
      </p:pic>
    </p:spTree>
    <p:extLst>
      <p:ext uri="{BB962C8B-B14F-4D97-AF65-F5344CB8AC3E}">
        <p14:creationId xmlns:p14="http://schemas.microsoft.com/office/powerpoint/2010/main" val="371042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F9E-AFDB-43A6-890E-3089F4F17A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274B21-E56E-469C-8964-1869096EE021}"/>
              </a:ext>
            </a:extLst>
          </p:cNvPr>
          <p:cNvSpPr>
            <a:spLocks noGrp="1"/>
          </p:cNvSpPr>
          <p:nvPr>
            <p:ph idx="1"/>
          </p:nvPr>
        </p:nvSpPr>
        <p:spPr/>
        <p:txBody>
          <a:bodyPr/>
          <a:lstStyle/>
          <a:p>
            <a:r>
              <a:rPr lang="en-US" dirty="0"/>
              <a:t>Critical. Critical findings are those that place the enterprise at a high degree of risk. These types of threats are usually recommended to be corrected immediately, and can often be brought to the attention of the White Team during the test. The critical classification is usually assigned to vulnerabilities that have a high threat potential in the current </a:t>
            </a:r>
            <a:r>
              <a:rPr lang="en-US" dirty="0" err="1"/>
              <a:t>environment</a:t>
            </a:r>
            <a:r>
              <a:rPr lang="en-US" dirty="0"/>
              <a:t>.</a:t>
            </a:r>
          </a:p>
          <a:p>
            <a:r>
              <a:rPr lang="en-US" dirty="0"/>
              <a:t>Warning. A warning is representative of a threat to the company that needs to be addressed in a meaningful timeframe. It is not a risk that poses an immediate threat to the enterprise; however, it could have grave </a:t>
            </a:r>
            <a:r>
              <a:rPr lang="en-US" dirty="0" err="1"/>
              <a:t>repercussions</a:t>
            </a:r>
            <a:r>
              <a:rPr lang="en-US" dirty="0"/>
              <a:t> if not corrected in the near future</a:t>
            </a:r>
          </a:p>
        </p:txBody>
      </p:sp>
    </p:spTree>
    <p:extLst>
      <p:ext uri="{BB962C8B-B14F-4D97-AF65-F5344CB8AC3E}">
        <p14:creationId xmlns:p14="http://schemas.microsoft.com/office/powerpoint/2010/main" val="300571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2794-DAEC-4897-A709-CB42A6EA8D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C365C8-5CCD-40AF-8CD3-B69C6C28B94C}"/>
              </a:ext>
            </a:extLst>
          </p:cNvPr>
          <p:cNvSpPr>
            <a:spLocks noGrp="1"/>
          </p:cNvSpPr>
          <p:nvPr>
            <p:ph idx="1"/>
          </p:nvPr>
        </p:nvSpPr>
        <p:spPr/>
        <p:txBody>
          <a:bodyPr>
            <a:normAutofit lnSpcReduction="10000"/>
          </a:bodyPr>
          <a:lstStyle/>
          <a:p>
            <a:r>
              <a:rPr lang="en-US" dirty="0"/>
              <a:t>Informational. Informational risks that are identified during a penetration test are those that pose a low level of risk to the organization, but in any case, need to be fixed just as the other two previously discussed. This classification of the analysis of the data collected during the penetration test is included in the final deliverable to provide additional remediation plans for the enterprise. These can sometimes include proactive measures to ensure the enterprise is protected on an ongoing basis after the </a:t>
            </a:r>
            <a:r>
              <a:rPr lang="en-US" dirty="0" err="1"/>
              <a:t>penetration</a:t>
            </a:r>
            <a:r>
              <a:rPr lang="en-US" dirty="0"/>
              <a:t> testing is completed. It also helps to ensure that if a third party were to come back to the enterprise, security controls would have improved within the enterprise and the same identical issues would not be discovered again</a:t>
            </a:r>
          </a:p>
        </p:txBody>
      </p:sp>
    </p:spTree>
    <p:extLst>
      <p:ext uri="{BB962C8B-B14F-4D97-AF65-F5344CB8AC3E}">
        <p14:creationId xmlns:p14="http://schemas.microsoft.com/office/powerpoint/2010/main" val="371727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D49E-4346-40C6-9BCD-CAD6BC16291B}"/>
              </a:ext>
            </a:extLst>
          </p:cNvPr>
          <p:cNvSpPr>
            <a:spLocks noGrp="1"/>
          </p:cNvSpPr>
          <p:nvPr>
            <p:ph type="title"/>
          </p:nvPr>
        </p:nvSpPr>
        <p:spPr/>
        <p:txBody>
          <a:bodyPr/>
          <a:lstStyle/>
          <a:p>
            <a:r>
              <a:rPr lang="en-US" dirty="0"/>
              <a:t>POTENTIAL ANALYSIS</a:t>
            </a:r>
          </a:p>
        </p:txBody>
      </p:sp>
      <p:pic>
        <p:nvPicPr>
          <p:cNvPr id="4" name="Content Placeholder 3">
            <a:extLst>
              <a:ext uri="{FF2B5EF4-FFF2-40B4-BE49-F238E27FC236}">
                <a16:creationId xmlns:a16="http://schemas.microsoft.com/office/drawing/2014/main" id="{9E7CE285-7EEF-47BE-BDD6-3EDEE729B4E9}"/>
              </a:ext>
            </a:extLst>
          </p:cNvPr>
          <p:cNvPicPr>
            <a:picLocks noGrp="1" noChangeAspect="1"/>
          </p:cNvPicPr>
          <p:nvPr>
            <p:ph idx="1"/>
          </p:nvPr>
        </p:nvPicPr>
        <p:blipFill>
          <a:blip r:embed="rId2"/>
          <a:stretch>
            <a:fillRect/>
          </a:stretch>
        </p:blipFill>
        <p:spPr>
          <a:xfrm>
            <a:off x="1828800" y="1406769"/>
            <a:ext cx="8454683" cy="4951828"/>
          </a:xfrm>
          <a:prstGeom prst="rect">
            <a:avLst/>
          </a:prstGeom>
        </p:spPr>
      </p:pic>
    </p:spTree>
    <p:extLst>
      <p:ext uri="{BB962C8B-B14F-4D97-AF65-F5344CB8AC3E}">
        <p14:creationId xmlns:p14="http://schemas.microsoft.com/office/powerpoint/2010/main" val="336227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81C2-B268-4F21-BE38-21329465324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7BD4EB9-1D49-4926-9174-1F8BEBBA7662}"/>
              </a:ext>
            </a:extLst>
          </p:cNvPr>
          <p:cNvPicPr>
            <a:picLocks noGrp="1" noChangeAspect="1"/>
          </p:cNvPicPr>
          <p:nvPr>
            <p:ph idx="1"/>
          </p:nvPr>
        </p:nvPicPr>
        <p:blipFill>
          <a:blip r:embed="rId2"/>
          <a:stretch>
            <a:fillRect/>
          </a:stretch>
        </p:blipFill>
        <p:spPr>
          <a:xfrm>
            <a:off x="3143250" y="2572544"/>
            <a:ext cx="5905500" cy="2857500"/>
          </a:xfrm>
          <a:prstGeom prst="rect">
            <a:avLst/>
          </a:prstGeom>
        </p:spPr>
      </p:pic>
    </p:spTree>
    <p:extLst>
      <p:ext uri="{BB962C8B-B14F-4D97-AF65-F5344CB8AC3E}">
        <p14:creationId xmlns:p14="http://schemas.microsoft.com/office/powerpoint/2010/main" val="18633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0642-B870-4094-AA25-0D777785138D}"/>
              </a:ext>
            </a:extLst>
          </p:cNvPr>
          <p:cNvSpPr>
            <a:spLocks noGrp="1"/>
          </p:cNvSpPr>
          <p:nvPr>
            <p:ph type="title"/>
          </p:nvPr>
        </p:nvSpPr>
        <p:spPr/>
        <p:txBody>
          <a:bodyPr/>
          <a:lstStyle/>
          <a:p>
            <a:r>
              <a:rPr lang="en-US" dirty="0"/>
              <a:t>THE DOCUMENT</a:t>
            </a:r>
          </a:p>
        </p:txBody>
      </p:sp>
      <p:sp>
        <p:nvSpPr>
          <p:cNvPr id="3" name="Content Placeholder 2">
            <a:extLst>
              <a:ext uri="{FF2B5EF4-FFF2-40B4-BE49-F238E27FC236}">
                <a16:creationId xmlns:a16="http://schemas.microsoft.com/office/drawing/2014/main" id="{0698C06B-02C3-4DE5-83EE-BAE430E10075}"/>
              </a:ext>
            </a:extLst>
          </p:cNvPr>
          <p:cNvSpPr>
            <a:spLocks noGrp="1"/>
          </p:cNvSpPr>
          <p:nvPr>
            <p:ph idx="1"/>
          </p:nvPr>
        </p:nvSpPr>
        <p:spPr>
          <a:xfrm>
            <a:off x="838200" y="1336431"/>
            <a:ext cx="10515600" cy="4840532"/>
          </a:xfrm>
        </p:spPr>
        <p:txBody>
          <a:bodyPr>
            <a:normAutofit fontScale="92500" lnSpcReduction="10000"/>
          </a:bodyPr>
          <a:lstStyle/>
          <a:p>
            <a:r>
              <a:rPr lang="en-US" dirty="0"/>
              <a:t>The following is an introduction to the overall format of the deliverable: </a:t>
            </a:r>
          </a:p>
          <a:p>
            <a:r>
              <a:rPr lang="en-US" dirty="0"/>
              <a:t>• Executive summary </a:t>
            </a:r>
          </a:p>
          <a:p>
            <a:r>
              <a:rPr lang="en-US" dirty="0"/>
              <a:t>• Present findings </a:t>
            </a:r>
          </a:p>
          <a:p>
            <a:r>
              <a:rPr lang="en-US" dirty="0"/>
              <a:t>• Planning and operational summary </a:t>
            </a:r>
          </a:p>
          <a:p>
            <a:r>
              <a:rPr lang="en-US" dirty="0"/>
              <a:t>• Rank vulnerabilities based on business goals and needs </a:t>
            </a:r>
          </a:p>
          <a:p>
            <a:r>
              <a:rPr lang="en-US" dirty="0"/>
              <a:t>• Defining the processes and tasks employed during each phase</a:t>
            </a:r>
          </a:p>
          <a:p>
            <a:r>
              <a:rPr lang="en-US" dirty="0"/>
              <a:t> • Present recommendations based on a timeline founded on risk mitigation </a:t>
            </a:r>
          </a:p>
          <a:p>
            <a:r>
              <a:rPr lang="en-US" dirty="0"/>
              <a:t>• Outline any predetermined exceptions by the company</a:t>
            </a:r>
          </a:p>
          <a:p>
            <a:r>
              <a:rPr lang="en-US" dirty="0"/>
              <a:t> • Final analysis and potential analysis with levels of risk in not mitigating</a:t>
            </a:r>
          </a:p>
          <a:p>
            <a:r>
              <a:rPr lang="en-US" dirty="0"/>
              <a:t> • Conclusion</a:t>
            </a:r>
          </a:p>
        </p:txBody>
      </p:sp>
    </p:spTree>
    <p:extLst>
      <p:ext uri="{BB962C8B-B14F-4D97-AF65-F5344CB8AC3E}">
        <p14:creationId xmlns:p14="http://schemas.microsoft.com/office/powerpoint/2010/main" val="64282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08C5-5235-415E-981D-7A5EE57E4540}"/>
              </a:ext>
            </a:extLst>
          </p:cNvPr>
          <p:cNvSpPr>
            <a:spLocks noGrp="1"/>
          </p:cNvSpPr>
          <p:nvPr>
            <p:ph type="title"/>
          </p:nvPr>
        </p:nvSpPr>
        <p:spPr/>
        <p:txBody>
          <a:bodyPr/>
          <a:lstStyle/>
          <a:p>
            <a:r>
              <a:rPr lang="en-US" dirty="0"/>
              <a:t>ALIGNING FINDINGS</a:t>
            </a:r>
          </a:p>
        </p:txBody>
      </p:sp>
      <p:sp>
        <p:nvSpPr>
          <p:cNvPr id="3" name="Content Placeholder 2">
            <a:extLst>
              <a:ext uri="{FF2B5EF4-FFF2-40B4-BE49-F238E27FC236}">
                <a16:creationId xmlns:a16="http://schemas.microsoft.com/office/drawing/2014/main" id="{EFC5133F-4913-427F-9F2C-16606D4E4BB4}"/>
              </a:ext>
            </a:extLst>
          </p:cNvPr>
          <p:cNvSpPr>
            <a:spLocks noGrp="1"/>
          </p:cNvSpPr>
          <p:nvPr>
            <p:ph idx="1"/>
          </p:nvPr>
        </p:nvSpPr>
        <p:spPr/>
        <p:txBody>
          <a:bodyPr/>
          <a:lstStyle/>
          <a:p>
            <a:r>
              <a:rPr lang="en-US" dirty="0"/>
              <a:t>TECHNICAL MEASUREMENT</a:t>
            </a:r>
          </a:p>
          <a:p>
            <a:r>
              <a:rPr lang="en-US" dirty="0"/>
              <a:t>Severity</a:t>
            </a:r>
          </a:p>
          <a:p>
            <a:r>
              <a:rPr lang="en-US" dirty="0"/>
              <a:t>Exposure</a:t>
            </a:r>
          </a:p>
          <a:p>
            <a:r>
              <a:rPr lang="en-US" dirty="0"/>
              <a:t>BUSINESS MEASUREMENT</a:t>
            </a:r>
          </a:p>
          <a:p>
            <a:r>
              <a:rPr lang="en-US" dirty="0"/>
              <a:t>Cost</a:t>
            </a:r>
          </a:p>
          <a:p>
            <a:r>
              <a:rPr lang="en-US" dirty="0"/>
              <a:t>Risk</a:t>
            </a:r>
          </a:p>
          <a:p>
            <a:endParaRPr lang="en-US" dirty="0"/>
          </a:p>
        </p:txBody>
      </p:sp>
    </p:spTree>
    <p:extLst>
      <p:ext uri="{BB962C8B-B14F-4D97-AF65-F5344CB8AC3E}">
        <p14:creationId xmlns:p14="http://schemas.microsoft.com/office/powerpoint/2010/main" val="4083667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642</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The Deliverable</vt:lpstr>
      <vt:lpstr>PowerPoint Presentation</vt:lpstr>
      <vt:lpstr>FINAL ANALYSIS</vt:lpstr>
      <vt:lpstr>PowerPoint Presentation</vt:lpstr>
      <vt:lpstr>PowerPoint Presentation</vt:lpstr>
      <vt:lpstr>POTENTIAL ANALYSIS</vt:lpstr>
      <vt:lpstr>PowerPoint Presentation</vt:lpstr>
      <vt:lpstr>THE DOCUMENT</vt:lpstr>
      <vt:lpstr>ALIGNING FINDINGS</vt:lpstr>
      <vt:lpstr>PRESENTATION</vt:lpstr>
      <vt:lpstr>Integrating the Results  INTEGRATION SUMMARY</vt:lpstr>
      <vt:lpstr>MITIGATION</vt:lpstr>
      <vt:lpstr>DEFENSE PLANNING</vt:lpstr>
      <vt:lpstr>PowerPoint Presentation</vt:lpstr>
      <vt:lpstr>INCIDENT MANAGEMENT</vt:lpstr>
      <vt:lpstr>PowerPoint Presentation</vt:lpstr>
      <vt:lpstr>CERT Organizational Structure</vt:lpstr>
      <vt:lpstr>CERT Interaction with Other Departments and CERTS within the Company</vt:lpstr>
      <vt:lpstr>CERT Service and Quality Framework</vt:lpstr>
      <vt:lpstr>Common CERT Services</vt:lpstr>
      <vt:lpstr>DATA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Deliverable</dc:title>
  <dc:creator>Lenovo</dc:creator>
  <cp:lastModifiedBy>Lenovo</cp:lastModifiedBy>
  <cp:revision>4</cp:revision>
  <dcterms:created xsi:type="dcterms:W3CDTF">2023-04-12T15:43:56Z</dcterms:created>
  <dcterms:modified xsi:type="dcterms:W3CDTF">2023-04-12T16:13:52Z</dcterms:modified>
</cp:coreProperties>
</file>