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81" r:id="rId5"/>
    <p:sldId id="258" r:id="rId6"/>
    <p:sldId id="282" r:id="rId7"/>
    <p:sldId id="283" r:id="rId8"/>
    <p:sldId id="284" r:id="rId9"/>
    <p:sldId id="285" r:id="rId10"/>
    <p:sldId id="259" r:id="rId11"/>
    <p:sldId id="260" r:id="rId12"/>
    <p:sldId id="261" r:id="rId13"/>
    <p:sldId id="262" r:id="rId14"/>
    <p:sldId id="263" r:id="rId15"/>
    <p:sldId id="264" r:id="rId16"/>
    <p:sldId id="266" r:id="rId17"/>
    <p:sldId id="286" r:id="rId18"/>
    <p:sldId id="267" r:id="rId19"/>
    <p:sldId id="268" r:id="rId20"/>
    <p:sldId id="287" r:id="rId21"/>
    <p:sldId id="269" r:id="rId22"/>
    <p:sldId id="288" r:id="rId23"/>
    <p:sldId id="289" r:id="rId24"/>
    <p:sldId id="270" r:id="rId25"/>
    <p:sldId id="290" r:id="rId26"/>
    <p:sldId id="271" r:id="rId27"/>
    <p:sldId id="291" r:id="rId28"/>
    <p:sldId id="292" r:id="rId29"/>
    <p:sldId id="272" r:id="rId30"/>
    <p:sldId id="294" r:id="rId31"/>
    <p:sldId id="295" r:id="rId32"/>
    <p:sldId id="296" r:id="rId33"/>
    <p:sldId id="297" r:id="rId34"/>
    <p:sldId id="298" r:id="rId35"/>
    <p:sldId id="299" r:id="rId36"/>
    <p:sldId id="300" r:id="rId37"/>
    <p:sldId id="273" r:id="rId38"/>
    <p:sldId id="301" r:id="rId39"/>
    <p:sldId id="274" r:id="rId40"/>
    <p:sldId id="303" r:id="rId41"/>
    <p:sldId id="304" r:id="rId42"/>
    <p:sldId id="275" r:id="rId43"/>
    <p:sldId id="305" r:id="rId44"/>
    <p:sldId id="306" r:id="rId45"/>
    <p:sldId id="307" r:id="rId46"/>
    <p:sldId id="308" r:id="rId47"/>
    <p:sldId id="309" r:id="rId48"/>
    <p:sldId id="276" r:id="rId49"/>
    <p:sldId id="277" r:id="rId50"/>
    <p:sldId id="278" r:id="rId51"/>
    <p:sldId id="310" r:id="rId52"/>
    <p:sldId id="312" r:id="rId53"/>
    <p:sldId id="311" r:id="rId54"/>
    <p:sldId id="313" r:id="rId55"/>
    <p:sldId id="279" r:id="rId56"/>
    <p:sldId id="31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7DB9-0D23-4B48-ACF2-C62C9E9220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72A92F-D980-4C38-B176-DBF46647B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FA266A-8693-456C-A331-82A276F19DBA}"/>
              </a:ext>
            </a:extLst>
          </p:cNvPr>
          <p:cNvSpPr>
            <a:spLocks noGrp="1"/>
          </p:cNvSpPr>
          <p:nvPr>
            <p:ph type="dt" sz="half" idx="10"/>
          </p:nvPr>
        </p:nvSpPr>
        <p:spPr/>
        <p:txBody>
          <a:bodyPr/>
          <a:lstStyle/>
          <a:p>
            <a:fld id="{0166589F-6F99-4C5B-802C-81E2DBAF59DB}" type="datetimeFigureOut">
              <a:rPr lang="en-US" smtClean="0"/>
              <a:t>2/28/2023</a:t>
            </a:fld>
            <a:endParaRPr lang="en-US"/>
          </a:p>
        </p:txBody>
      </p:sp>
      <p:sp>
        <p:nvSpPr>
          <p:cNvPr id="5" name="Footer Placeholder 4">
            <a:extLst>
              <a:ext uri="{FF2B5EF4-FFF2-40B4-BE49-F238E27FC236}">
                <a16:creationId xmlns:a16="http://schemas.microsoft.com/office/drawing/2014/main" id="{841CFE68-2EA7-4265-9AB5-FCACB9FAA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08AC7-9371-4D95-989B-1C4D402D4CFF}"/>
              </a:ext>
            </a:extLst>
          </p:cNvPr>
          <p:cNvSpPr>
            <a:spLocks noGrp="1"/>
          </p:cNvSpPr>
          <p:nvPr>
            <p:ph type="sldNum" sz="quarter" idx="12"/>
          </p:nvPr>
        </p:nvSpPr>
        <p:spPr/>
        <p:txBody>
          <a:bodyPr/>
          <a:lstStyle/>
          <a:p>
            <a:fld id="{16A6C09A-F03F-4B9D-9E4C-4AAD6B52C10B}" type="slidenum">
              <a:rPr lang="en-US" smtClean="0"/>
              <a:t>‹#›</a:t>
            </a:fld>
            <a:endParaRPr lang="en-US"/>
          </a:p>
        </p:txBody>
      </p:sp>
    </p:spTree>
    <p:extLst>
      <p:ext uri="{BB962C8B-B14F-4D97-AF65-F5344CB8AC3E}">
        <p14:creationId xmlns:p14="http://schemas.microsoft.com/office/powerpoint/2010/main" val="198960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5EFF-0E98-4BFC-96D1-966377904A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8902F0-38D7-4FAF-B58E-B23B859033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19E26-B9EF-4122-A665-12BFB4A2253F}"/>
              </a:ext>
            </a:extLst>
          </p:cNvPr>
          <p:cNvSpPr>
            <a:spLocks noGrp="1"/>
          </p:cNvSpPr>
          <p:nvPr>
            <p:ph type="dt" sz="half" idx="10"/>
          </p:nvPr>
        </p:nvSpPr>
        <p:spPr/>
        <p:txBody>
          <a:bodyPr/>
          <a:lstStyle/>
          <a:p>
            <a:fld id="{0166589F-6F99-4C5B-802C-81E2DBAF59DB}" type="datetimeFigureOut">
              <a:rPr lang="en-US" smtClean="0"/>
              <a:t>2/28/2023</a:t>
            </a:fld>
            <a:endParaRPr lang="en-US"/>
          </a:p>
        </p:txBody>
      </p:sp>
      <p:sp>
        <p:nvSpPr>
          <p:cNvPr id="5" name="Footer Placeholder 4">
            <a:extLst>
              <a:ext uri="{FF2B5EF4-FFF2-40B4-BE49-F238E27FC236}">
                <a16:creationId xmlns:a16="http://schemas.microsoft.com/office/drawing/2014/main" id="{3365A2B2-402F-4436-8431-4C2FBF3CA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6846C-CAF3-4B01-99AE-9CDEFCD688BE}"/>
              </a:ext>
            </a:extLst>
          </p:cNvPr>
          <p:cNvSpPr>
            <a:spLocks noGrp="1"/>
          </p:cNvSpPr>
          <p:nvPr>
            <p:ph type="sldNum" sz="quarter" idx="12"/>
          </p:nvPr>
        </p:nvSpPr>
        <p:spPr/>
        <p:txBody>
          <a:bodyPr/>
          <a:lstStyle/>
          <a:p>
            <a:fld id="{16A6C09A-F03F-4B9D-9E4C-4AAD6B52C10B}" type="slidenum">
              <a:rPr lang="en-US" smtClean="0"/>
              <a:t>‹#›</a:t>
            </a:fld>
            <a:endParaRPr lang="en-US"/>
          </a:p>
        </p:txBody>
      </p:sp>
    </p:spTree>
    <p:extLst>
      <p:ext uri="{BB962C8B-B14F-4D97-AF65-F5344CB8AC3E}">
        <p14:creationId xmlns:p14="http://schemas.microsoft.com/office/powerpoint/2010/main" val="679394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FDB060-9521-4ADF-A14F-1FAC4ECC96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E17A28-5D09-4ABC-8BEE-903E2B29BA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460F5-8E95-453E-BB59-758DBDF62A4D}"/>
              </a:ext>
            </a:extLst>
          </p:cNvPr>
          <p:cNvSpPr>
            <a:spLocks noGrp="1"/>
          </p:cNvSpPr>
          <p:nvPr>
            <p:ph type="dt" sz="half" idx="10"/>
          </p:nvPr>
        </p:nvSpPr>
        <p:spPr/>
        <p:txBody>
          <a:bodyPr/>
          <a:lstStyle/>
          <a:p>
            <a:fld id="{0166589F-6F99-4C5B-802C-81E2DBAF59DB}" type="datetimeFigureOut">
              <a:rPr lang="en-US" smtClean="0"/>
              <a:t>2/28/2023</a:t>
            </a:fld>
            <a:endParaRPr lang="en-US"/>
          </a:p>
        </p:txBody>
      </p:sp>
      <p:sp>
        <p:nvSpPr>
          <p:cNvPr id="5" name="Footer Placeholder 4">
            <a:extLst>
              <a:ext uri="{FF2B5EF4-FFF2-40B4-BE49-F238E27FC236}">
                <a16:creationId xmlns:a16="http://schemas.microsoft.com/office/drawing/2014/main" id="{71AF06F4-E18A-4646-B102-C437CFC03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B58B0-B52B-4DA6-A3D8-EB17BB467E13}"/>
              </a:ext>
            </a:extLst>
          </p:cNvPr>
          <p:cNvSpPr>
            <a:spLocks noGrp="1"/>
          </p:cNvSpPr>
          <p:nvPr>
            <p:ph type="sldNum" sz="quarter" idx="12"/>
          </p:nvPr>
        </p:nvSpPr>
        <p:spPr/>
        <p:txBody>
          <a:bodyPr/>
          <a:lstStyle/>
          <a:p>
            <a:fld id="{16A6C09A-F03F-4B9D-9E4C-4AAD6B52C10B}" type="slidenum">
              <a:rPr lang="en-US" smtClean="0"/>
              <a:t>‹#›</a:t>
            </a:fld>
            <a:endParaRPr lang="en-US"/>
          </a:p>
        </p:txBody>
      </p:sp>
    </p:spTree>
    <p:extLst>
      <p:ext uri="{BB962C8B-B14F-4D97-AF65-F5344CB8AC3E}">
        <p14:creationId xmlns:p14="http://schemas.microsoft.com/office/powerpoint/2010/main" val="297274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C0DB-A7AB-469B-A37F-02CFEB7BB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D66EAC-FD76-469F-8FE9-E8F85E0B94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5B8CB3-E200-46F7-B084-B7F8D6430E84}"/>
              </a:ext>
            </a:extLst>
          </p:cNvPr>
          <p:cNvSpPr>
            <a:spLocks noGrp="1"/>
          </p:cNvSpPr>
          <p:nvPr>
            <p:ph type="dt" sz="half" idx="10"/>
          </p:nvPr>
        </p:nvSpPr>
        <p:spPr/>
        <p:txBody>
          <a:bodyPr/>
          <a:lstStyle/>
          <a:p>
            <a:fld id="{0166589F-6F99-4C5B-802C-81E2DBAF59DB}" type="datetimeFigureOut">
              <a:rPr lang="en-US" smtClean="0"/>
              <a:t>2/28/2023</a:t>
            </a:fld>
            <a:endParaRPr lang="en-US"/>
          </a:p>
        </p:txBody>
      </p:sp>
      <p:sp>
        <p:nvSpPr>
          <p:cNvPr id="5" name="Footer Placeholder 4">
            <a:extLst>
              <a:ext uri="{FF2B5EF4-FFF2-40B4-BE49-F238E27FC236}">
                <a16:creationId xmlns:a16="http://schemas.microsoft.com/office/drawing/2014/main" id="{E8C1F2CE-858F-45B2-9EBE-7E21851DB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026F3-63B2-4917-9E70-C3761C8FC8DE}"/>
              </a:ext>
            </a:extLst>
          </p:cNvPr>
          <p:cNvSpPr>
            <a:spLocks noGrp="1"/>
          </p:cNvSpPr>
          <p:nvPr>
            <p:ph type="sldNum" sz="quarter" idx="12"/>
          </p:nvPr>
        </p:nvSpPr>
        <p:spPr/>
        <p:txBody>
          <a:bodyPr/>
          <a:lstStyle/>
          <a:p>
            <a:fld id="{16A6C09A-F03F-4B9D-9E4C-4AAD6B52C10B}" type="slidenum">
              <a:rPr lang="en-US" smtClean="0"/>
              <a:t>‹#›</a:t>
            </a:fld>
            <a:endParaRPr lang="en-US"/>
          </a:p>
        </p:txBody>
      </p:sp>
    </p:spTree>
    <p:extLst>
      <p:ext uri="{BB962C8B-B14F-4D97-AF65-F5344CB8AC3E}">
        <p14:creationId xmlns:p14="http://schemas.microsoft.com/office/powerpoint/2010/main" val="3862762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B310-44EA-48D9-A5E3-BEF5778B65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3A2D3-06E1-4234-8EBB-665FACF1C4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F3E19A-F5E2-47D8-B92A-A275736AEFF9}"/>
              </a:ext>
            </a:extLst>
          </p:cNvPr>
          <p:cNvSpPr>
            <a:spLocks noGrp="1"/>
          </p:cNvSpPr>
          <p:nvPr>
            <p:ph type="dt" sz="half" idx="10"/>
          </p:nvPr>
        </p:nvSpPr>
        <p:spPr/>
        <p:txBody>
          <a:bodyPr/>
          <a:lstStyle/>
          <a:p>
            <a:fld id="{0166589F-6F99-4C5B-802C-81E2DBAF59DB}" type="datetimeFigureOut">
              <a:rPr lang="en-US" smtClean="0"/>
              <a:t>2/28/2023</a:t>
            </a:fld>
            <a:endParaRPr lang="en-US"/>
          </a:p>
        </p:txBody>
      </p:sp>
      <p:sp>
        <p:nvSpPr>
          <p:cNvPr id="5" name="Footer Placeholder 4">
            <a:extLst>
              <a:ext uri="{FF2B5EF4-FFF2-40B4-BE49-F238E27FC236}">
                <a16:creationId xmlns:a16="http://schemas.microsoft.com/office/drawing/2014/main" id="{5D265037-2E00-4EBB-A242-D033C7E86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F2477-7E47-45A2-9476-42C06FC037D1}"/>
              </a:ext>
            </a:extLst>
          </p:cNvPr>
          <p:cNvSpPr>
            <a:spLocks noGrp="1"/>
          </p:cNvSpPr>
          <p:nvPr>
            <p:ph type="sldNum" sz="quarter" idx="12"/>
          </p:nvPr>
        </p:nvSpPr>
        <p:spPr/>
        <p:txBody>
          <a:bodyPr/>
          <a:lstStyle/>
          <a:p>
            <a:fld id="{16A6C09A-F03F-4B9D-9E4C-4AAD6B52C10B}" type="slidenum">
              <a:rPr lang="en-US" smtClean="0"/>
              <a:t>‹#›</a:t>
            </a:fld>
            <a:endParaRPr lang="en-US"/>
          </a:p>
        </p:txBody>
      </p:sp>
    </p:spTree>
    <p:extLst>
      <p:ext uri="{BB962C8B-B14F-4D97-AF65-F5344CB8AC3E}">
        <p14:creationId xmlns:p14="http://schemas.microsoft.com/office/powerpoint/2010/main" val="328974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A8FC1-136D-4020-A99B-B4F54A6DF2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6003F8-6E38-4948-9BE3-C73B5312AE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52C2D9-9CC2-458F-9C96-EA40B99CF5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CD7C90-B9D4-40B0-ADDB-340219C48A3E}"/>
              </a:ext>
            </a:extLst>
          </p:cNvPr>
          <p:cNvSpPr>
            <a:spLocks noGrp="1"/>
          </p:cNvSpPr>
          <p:nvPr>
            <p:ph type="dt" sz="half" idx="10"/>
          </p:nvPr>
        </p:nvSpPr>
        <p:spPr/>
        <p:txBody>
          <a:bodyPr/>
          <a:lstStyle/>
          <a:p>
            <a:fld id="{0166589F-6F99-4C5B-802C-81E2DBAF59DB}" type="datetimeFigureOut">
              <a:rPr lang="en-US" smtClean="0"/>
              <a:t>2/28/2023</a:t>
            </a:fld>
            <a:endParaRPr lang="en-US"/>
          </a:p>
        </p:txBody>
      </p:sp>
      <p:sp>
        <p:nvSpPr>
          <p:cNvPr id="6" name="Footer Placeholder 5">
            <a:extLst>
              <a:ext uri="{FF2B5EF4-FFF2-40B4-BE49-F238E27FC236}">
                <a16:creationId xmlns:a16="http://schemas.microsoft.com/office/drawing/2014/main" id="{AF244334-1EC1-49B0-A56C-BF6FD11A1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C16FF-91DA-4F32-967F-1A6F73639E40}"/>
              </a:ext>
            </a:extLst>
          </p:cNvPr>
          <p:cNvSpPr>
            <a:spLocks noGrp="1"/>
          </p:cNvSpPr>
          <p:nvPr>
            <p:ph type="sldNum" sz="quarter" idx="12"/>
          </p:nvPr>
        </p:nvSpPr>
        <p:spPr/>
        <p:txBody>
          <a:bodyPr/>
          <a:lstStyle/>
          <a:p>
            <a:fld id="{16A6C09A-F03F-4B9D-9E4C-4AAD6B52C10B}" type="slidenum">
              <a:rPr lang="en-US" smtClean="0"/>
              <a:t>‹#›</a:t>
            </a:fld>
            <a:endParaRPr lang="en-US"/>
          </a:p>
        </p:txBody>
      </p:sp>
    </p:spTree>
    <p:extLst>
      <p:ext uri="{BB962C8B-B14F-4D97-AF65-F5344CB8AC3E}">
        <p14:creationId xmlns:p14="http://schemas.microsoft.com/office/powerpoint/2010/main" val="201335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11A0-57FA-4010-B1EB-49F0FEE700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8410C2-5DAC-447E-94E0-8665347F9B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A765FB-D940-402B-B002-75ABD73F98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EE7C57-78C0-4405-BC54-93B3289BC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C39A6B-C338-45C8-AF1B-66FC7378D4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71F945-F80C-4014-89D5-38BB9D01114C}"/>
              </a:ext>
            </a:extLst>
          </p:cNvPr>
          <p:cNvSpPr>
            <a:spLocks noGrp="1"/>
          </p:cNvSpPr>
          <p:nvPr>
            <p:ph type="dt" sz="half" idx="10"/>
          </p:nvPr>
        </p:nvSpPr>
        <p:spPr/>
        <p:txBody>
          <a:bodyPr/>
          <a:lstStyle/>
          <a:p>
            <a:fld id="{0166589F-6F99-4C5B-802C-81E2DBAF59DB}" type="datetimeFigureOut">
              <a:rPr lang="en-US" smtClean="0"/>
              <a:t>2/28/2023</a:t>
            </a:fld>
            <a:endParaRPr lang="en-US"/>
          </a:p>
        </p:txBody>
      </p:sp>
      <p:sp>
        <p:nvSpPr>
          <p:cNvPr id="8" name="Footer Placeholder 7">
            <a:extLst>
              <a:ext uri="{FF2B5EF4-FFF2-40B4-BE49-F238E27FC236}">
                <a16:creationId xmlns:a16="http://schemas.microsoft.com/office/drawing/2014/main" id="{BFBFB1F4-F993-4AA2-8C38-2AC85429CF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744445-F63D-4D9E-93F4-4AA6CDC4D2A3}"/>
              </a:ext>
            </a:extLst>
          </p:cNvPr>
          <p:cNvSpPr>
            <a:spLocks noGrp="1"/>
          </p:cNvSpPr>
          <p:nvPr>
            <p:ph type="sldNum" sz="quarter" idx="12"/>
          </p:nvPr>
        </p:nvSpPr>
        <p:spPr/>
        <p:txBody>
          <a:bodyPr/>
          <a:lstStyle/>
          <a:p>
            <a:fld id="{16A6C09A-F03F-4B9D-9E4C-4AAD6B52C10B}" type="slidenum">
              <a:rPr lang="en-US" smtClean="0"/>
              <a:t>‹#›</a:t>
            </a:fld>
            <a:endParaRPr lang="en-US"/>
          </a:p>
        </p:txBody>
      </p:sp>
    </p:spTree>
    <p:extLst>
      <p:ext uri="{BB962C8B-B14F-4D97-AF65-F5344CB8AC3E}">
        <p14:creationId xmlns:p14="http://schemas.microsoft.com/office/powerpoint/2010/main" val="3948958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C234-E2F2-4DBA-BC08-92C80F674D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3E6393-D2B9-47D8-8984-3D9F610E12CD}"/>
              </a:ext>
            </a:extLst>
          </p:cNvPr>
          <p:cNvSpPr>
            <a:spLocks noGrp="1"/>
          </p:cNvSpPr>
          <p:nvPr>
            <p:ph type="dt" sz="half" idx="10"/>
          </p:nvPr>
        </p:nvSpPr>
        <p:spPr/>
        <p:txBody>
          <a:bodyPr/>
          <a:lstStyle/>
          <a:p>
            <a:fld id="{0166589F-6F99-4C5B-802C-81E2DBAF59DB}" type="datetimeFigureOut">
              <a:rPr lang="en-US" smtClean="0"/>
              <a:t>2/28/2023</a:t>
            </a:fld>
            <a:endParaRPr lang="en-US"/>
          </a:p>
        </p:txBody>
      </p:sp>
      <p:sp>
        <p:nvSpPr>
          <p:cNvPr id="4" name="Footer Placeholder 3">
            <a:extLst>
              <a:ext uri="{FF2B5EF4-FFF2-40B4-BE49-F238E27FC236}">
                <a16:creationId xmlns:a16="http://schemas.microsoft.com/office/drawing/2014/main" id="{08A0D28D-98AB-416F-AD95-4A49663360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4AC3E1-B36F-480D-940B-E10783E80A24}"/>
              </a:ext>
            </a:extLst>
          </p:cNvPr>
          <p:cNvSpPr>
            <a:spLocks noGrp="1"/>
          </p:cNvSpPr>
          <p:nvPr>
            <p:ph type="sldNum" sz="quarter" idx="12"/>
          </p:nvPr>
        </p:nvSpPr>
        <p:spPr/>
        <p:txBody>
          <a:bodyPr/>
          <a:lstStyle/>
          <a:p>
            <a:fld id="{16A6C09A-F03F-4B9D-9E4C-4AAD6B52C10B}" type="slidenum">
              <a:rPr lang="en-US" smtClean="0"/>
              <a:t>‹#›</a:t>
            </a:fld>
            <a:endParaRPr lang="en-US"/>
          </a:p>
        </p:txBody>
      </p:sp>
    </p:spTree>
    <p:extLst>
      <p:ext uri="{BB962C8B-B14F-4D97-AF65-F5344CB8AC3E}">
        <p14:creationId xmlns:p14="http://schemas.microsoft.com/office/powerpoint/2010/main" val="342744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10CAB6-E7AB-4358-B1EE-80ABF7D0C5B1}"/>
              </a:ext>
            </a:extLst>
          </p:cNvPr>
          <p:cNvSpPr>
            <a:spLocks noGrp="1"/>
          </p:cNvSpPr>
          <p:nvPr>
            <p:ph type="dt" sz="half" idx="10"/>
          </p:nvPr>
        </p:nvSpPr>
        <p:spPr/>
        <p:txBody>
          <a:bodyPr/>
          <a:lstStyle/>
          <a:p>
            <a:fld id="{0166589F-6F99-4C5B-802C-81E2DBAF59DB}" type="datetimeFigureOut">
              <a:rPr lang="en-US" smtClean="0"/>
              <a:t>2/28/2023</a:t>
            </a:fld>
            <a:endParaRPr lang="en-US"/>
          </a:p>
        </p:txBody>
      </p:sp>
      <p:sp>
        <p:nvSpPr>
          <p:cNvPr id="3" name="Footer Placeholder 2">
            <a:extLst>
              <a:ext uri="{FF2B5EF4-FFF2-40B4-BE49-F238E27FC236}">
                <a16:creationId xmlns:a16="http://schemas.microsoft.com/office/drawing/2014/main" id="{5D47A9A3-7B8F-40EA-BD8F-713741DC26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DF925F-7979-47BA-B784-A6F31D9B33EC}"/>
              </a:ext>
            </a:extLst>
          </p:cNvPr>
          <p:cNvSpPr>
            <a:spLocks noGrp="1"/>
          </p:cNvSpPr>
          <p:nvPr>
            <p:ph type="sldNum" sz="quarter" idx="12"/>
          </p:nvPr>
        </p:nvSpPr>
        <p:spPr/>
        <p:txBody>
          <a:bodyPr/>
          <a:lstStyle/>
          <a:p>
            <a:fld id="{16A6C09A-F03F-4B9D-9E4C-4AAD6B52C10B}" type="slidenum">
              <a:rPr lang="en-US" smtClean="0"/>
              <a:t>‹#›</a:t>
            </a:fld>
            <a:endParaRPr lang="en-US"/>
          </a:p>
        </p:txBody>
      </p:sp>
    </p:spTree>
    <p:extLst>
      <p:ext uri="{BB962C8B-B14F-4D97-AF65-F5344CB8AC3E}">
        <p14:creationId xmlns:p14="http://schemas.microsoft.com/office/powerpoint/2010/main" val="336282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1B538-7392-40B7-A29B-0E76701A62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EE3DA8-7D05-4E7E-AEC9-169433C847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8D75E8-75B2-4AC0-8BA6-964916252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C754C3-4881-444C-89C0-DAB57D237532}"/>
              </a:ext>
            </a:extLst>
          </p:cNvPr>
          <p:cNvSpPr>
            <a:spLocks noGrp="1"/>
          </p:cNvSpPr>
          <p:nvPr>
            <p:ph type="dt" sz="half" idx="10"/>
          </p:nvPr>
        </p:nvSpPr>
        <p:spPr/>
        <p:txBody>
          <a:bodyPr/>
          <a:lstStyle/>
          <a:p>
            <a:fld id="{0166589F-6F99-4C5B-802C-81E2DBAF59DB}" type="datetimeFigureOut">
              <a:rPr lang="en-US" smtClean="0"/>
              <a:t>2/28/2023</a:t>
            </a:fld>
            <a:endParaRPr lang="en-US"/>
          </a:p>
        </p:txBody>
      </p:sp>
      <p:sp>
        <p:nvSpPr>
          <p:cNvPr id="6" name="Footer Placeholder 5">
            <a:extLst>
              <a:ext uri="{FF2B5EF4-FFF2-40B4-BE49-F238E27FC236}">
                <a16:creationId xmlns:a16="http://schemas.microsoft.com/office/drawing/2014/main" id="{1D779678-AEAF-4718-AFE4-CE6A08D84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98C558-564A-4281-9BA4-17BB7092828F}"/>
              </a:ext>
            </a:extLst>
          </p:cNvPr>
          <p:cNvSpPr>
            <a:spLocks noGrp="1"/>
          </p:cNvSpPr>
          <p:nvPr>
            <p:ph type="sldNum" sz="quarter" idx="12"/>
          </p:nvPr>
        </p:nvSpPr>
        <p:spPr/>
        <p:txBody>
          <a:bodyPr/>
          <a:lstStyle/>
          <a:p>
            <a:fld id="{16A6C09A-F03F-4B9D-9E4C-4AAD6B52C10B}" type="slidenum">
              <a:rPr lang="en-US" smtClean="0"/>
              <a:t>‹#›</a:t>
            </a:fld>
            <a:endParaRPr lang="en-US"/>
          </a:p>
        </p:txBody>
      </p:sp>
    </p:spTree>
    <p:extLst>
      <p:ext uri="{BB962C8B-B14F-4D97-AF65-F5344CB8AC3E}">
        <p14:creationId xmlns:p14="http://schemas.microsoft.com/office/powerpoint/2010/main" val="4027552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7A72-B126-428D-A9F6-A2E326D93F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79A162-9E8B-4736-AFD4-0B9B25BF41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2CB934-5997-431F-A363-C1BA58C0F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6A30E6-B5B6-4E87-9E7C-D060DAC3AEF1}"/>
              </a:ext>
            </a:extLst>
          </p:cNvPr>
          <p:cNvSpPr>
            <a:spLocks noGrp="1"/>
          </p:cNvSpPr>
          <p:nvPr>
            <p:ph type="dt" sz="half" idx="10"/>
          </p:nvPr>
        </p:nvSpPr>
        <p:spPr/>
        <p:txBody>
          <a:bodyPr/>
          <a:lstStyle/>
          <a:p>
            <a:fld id="{0166589F-6F99-4C5B-802C-81E2DBAF59DB}" type="datetimeFigureOut">
              <a:rPr lang="en-US" smtClean="0"/>
              <a:t>2/28/2023</a:t>
            </a:fld>
            <a:endParaRPr lang="en-US"/>
          </a:p>
        </p:txBody>
      </p:sp>
      <p:sp>
        <p:nvSpPr>
          <p:cNvPr id="6" name="Footer Placeholder 5">
            <a:extLst>
              <a:ext uri="{FF2B5EF4-FFF2-40B4-BE49-F238E27FC236}">
                <a16:creationId xmlns:a16="http://schemas.microsoft.com/office/drawing/2014/main" id="{B4ABF7A1-AC51-443F-8CEF-BF17EF6CA5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B9BC30-8C1D-4315-ADDA-ED32E0996D29}"/>
              </a:ext>
            </a:extLst>
          </p:cNvPr>
          <p:cNvSpPr>
            <a:spLocks noGrp="1"/>
          </p:cNvSpPr>
          <p:nvPr>
            <p:ph type="sldNum" sz="quarter" idx="12"/>
          </p:nvPr>
        </p:nvSpPr>
        <p:spPr/>
        <p:txBody>
          <a:bodyPr/>
          <a:lstStyle/>
          <a:p>
            <a:fld id="{16A6C09A-F03F-4B9D-9E4C-4AAD6B52C10B}" type="slidenum">
              <a:rPr lang="en-US" smtClean="0"/>
              <a:t>‹#›</a:t>
            </a:fld>
            <a:endParaRPr lang="en-US"/>
          </a:p>
        </p:txBody>
      </p:sp>
    </p:spTree>
    <p:extLst>
      <p:ext uri="{BB962C8B-B14F-4D97-AF65-F5344CB8AC3E}">
        <p14:creationId xmlns:p14="http://schemas.microsoft.com/office/powerpoint/2010/main" val="1350019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999B2A-A23A-4D33-8ECA-B19F36739B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6B4587-FF0D-4F1D-8321-448FAF2AA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EE2BB-EC97-4077-AAFA-4892FD07AA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6589F-6F99-4C5B-802C-81E2DBAF59DB}" type="datetimeFigureOut">
              <a:rPr lang="en-US" smtClean="0"/>
              <a:t>2/28/2023</a:t>
            </a:fld>
            <a:endParaRPr lang="en-US"/>
          </a:p>
        </p:txBody>
      </p:sp>
      <p:sp>
        <p:nvSpPr>
          <p:cNvPr id="5" name="Footer Placeholder 4">
            <a:extLst>
              <a:ext uri="{FF2B5EF4-FFF2-40B4-BE49-F238E27FC236}">
                <a16:creationId xmlns:a16="http://schemas.microsoft.com/office/drawing/2014/main" id="{CE55F818-D6E0-439A-A4CB-485004AC0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795919-F3CD-4921-9276-55588D1740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6C09A-F03F-4B9D-9E4C-4AAD6B52C10B}" type="slidenum">
              <a:rPr lang="en-US" smtClean="0"/>
              <a:t>‹#›</a:t>
            </a:fld>
            <a:endParaRPr lang="en-US"/>
          </a:p>
        </p:txBody>
      </p:sp>
    </p:spTree>
    <p:extLst>
      <p:ext uri="{BB962C8B-B14F-4D97-AF65-F5344CB8AC3E}">
        <p14:creationId xmlns:p14="http://schemas.microsoft.com/office/powerpoint/2010/main" val="2428957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76BB-8ABE-4C42-AA9A-D171EE0B86D1}"/>
              </a:ext>
            </a:extLst>
          </p:cNvPr>
          <p:cNvSpPr>
            <a:spLocks noGrp="1"/>
          </p:cNvSpPr>
          <p:nvPr>
            <p:ph type="ctrTitle"/>
          </p:nvPr>
        </p:nvSpPr>
        <p:spPr/>
        <p:txBody>
          <a:bodyPr/>
          <a:lstStyle/>
          <a:p>
            <a:r>
              <a:rPr lang="en-US" dirty="0"/>
              <a:t>Unit I</a:t>
            </a:r>
            <a:br>
              <a:rPr lang="en-US" dirty="0"/>
            </a:br>
            <a:r>
              <a:rPr lang="en-US" dirty="0"/>
              <a:t>Introduction</a:t>
            </a:r>
          </a:p>
        </p:txBody>
      </p:sp>
    </p:spTree>
    <p:extLst>
      <p:ext uri="{BB962C8B-B14F-4D97-AF65-F5344CB8AC3E}">
        <p14:creationId xmlns:p14="http://schemas.microsoft.com/office/powerpoint/2010/main" val="531449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65E2F-ED5E-4626-8239-F66F8AFEAD35}"/>
              </a:ext>
            </a:extLst>
          </p:cNvPr>
          <p:cNvSpPr>
            <a:spLocks noGrp="1"/>
          </p:cNvSpPr>
          <p:nvPr>
            <p:ph type="title"/>
          </p:nvPr>
        </p:nvSpPr>
        <p:spPr/>
        <p:txBody>
          <a:bodyPr>
            <a:normAutofit/>
          </a:bodyPr>
          <a:lstStyle/>
          <a:p>
            <a:r>
              <a:rPr lang="en-US" dirty="0"/>
              <a:t>Framework</a:t>
            </a:r>
          </a:p>
        </p:txBody>
      </p:sp>
      <p:pic>
        <p:nvPicPr>
          <p:cNvPr id="5" name="Content Placeholder 4">
            <a:extLst>
              <a:ext uri="{FF2B5EF4-FFF2-40B4-BE49-F238E27FC236}">
                <a16:creationId xmlns:a16="http://schemas.microsoft.com/office/drawing/2014/main" id="{A1092895-14E5-41DE-970B-5E203691CBCE}"/>
              </a:ext>
            </a:extLst>
          </p:cNvPr>
          <p:cNvPicPr>
            <a:picLocks noGrp="1" noChangeAspect="1"/>
          </p:cNvPicPr>
          <p:nvPr>
            <p:ph idx="1"/>
          </p:nvPr>
        </p:nvPicPr>
        <p:blipFill>
          <a:blip r:embed="rId2"/>
          <a:stretch>
            <a:fillRect/>
          </a:stretch>
        </p:blipFill>
        <p:spPr>
          <a:xfrm>
            <a:off x="2864329" y="1637688"/>
            <a:ext cx="6453963" cy="4304714"/>
          </a:xfrm>
        </p:spPr>
      </p:pic>
    </p:spTree>
    <p:extLst>
      <p:ext uri="{BB962C8B-B14F-4D97-AF65-F5344CB8AC3E}">
        <p14:creationId xmlns:p14="http://schemas.microsoft.com/office/powerpoint/2010/main" val="2178784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536C6-B96F-4583-BA89-DEA356FA281C}"/>
              </a:ext>
            </a:extLst>
          </p:cNvPr>
          <p:cNvSpPr>
            <a:spLocks noGrp="1"/>
          </p:cNvSpPr>
          <p:nvPr>
            <p:ph type="title"/>
          </p:nvPr>
        </p:nvSpPr>
        <p:spPr/>
        <p:txBody>
          <a:bodyPr>
            <a:normAutofit/>
          </a:bodyPr>
          <a:lstStyle/>
          <a:p>
            <a:r>
              <a:rPr lang="en-US" dirty="0"/>
              <a:t>Planning the test</a:t>
            </a:r>
          </a:p>
        </p:txBody>
      </p:sp>
      <p:sp>
        <p:nvSpPr>
          <p:cNvPr id="3" name="Content Placeholder 2">
            <a:extLst>
              <a:ext uri="{FF2B5EF4-FFF2-40B4-BE49-F238E27FC236}">
                <a16:creationId xmlns:a16="http://schemas.microsoft.com/office/drawing/2014/main" id="{9EB29917-0AE0-4511-9140-7DFD954E0D96}"/>
              </a:ext>
            </a:extLst>
          </p:cNvPr>
          <p:cNvSpPr>
            <a:spLocks noGrp="1"/>
          </p:cNvSpPr>
          <p:nvPr>
            <p:ph idx="1"/>
          </p:nvPr>
        </p:nvSpPr>
        <p:spPr/>
        <p:txBody>
          <a:bodyPr/>
          <a:lstStyle/>
          <a:p>
            <a:pPr algn="just"/>
            <a:r>
              <a:rPr lang="en-US" dirty="0"/>
              <a:t>Planning describes many of the details and their role in formulating a controlled attack. </a:t>
            </a:r>
          </a:p>
          <a:p>
            <a:pPr algn="just"/>
            <a:r>
              <a:rPr lang="en-US" dirty="0"/>
              <a:t>Security policies, program, posture, and ultimately risk all play a part in guiding the outcome of a test. </a:t>
            </a:r>
          </a:p>
          <a:p>
            <a:pPr algn="just"/>
            <a:r>
              <a:rPr lang="en-US" dirty="0"/>
              <a:t>What drives a company’s focus on security, its core business needs, challenges, and expectations will set the stage for the entire engagement.</a:t>
            </a:r>
          </a:p>
        </p:txBody>
      </p:sp>
    </p:spTree>
    <p:extLst>
      <p:ext uri="{BB962C8B-B14F-4D97-AF65-F5344CB8AC3E}">
        <p14:creationId xmlns:p14="http://schemas.microsoft.com/office/powerpoint/2010/main" val="256587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053DD-81BE-4918-9F82-B96BF70C6AF5}"/>
              </a:ext>
            </a:extLst>
          </p:cNvPr>
          <p:cNvSpPr>
            <a:spLocks noGrp="1"/>
          </p:cNvSpPr>
          <p:nvPr>
            <p:ph type="title"/>
          </p:nvPr>
        </p:nvSpPr>
        <p:spPr/>
        <p:txBody>
          <a:bodyPr>
            <a:normAutofit/>
          </a:bodyPr>
          <a:lstStyle/>
          <a:p>
            <a:r>
              <a:rPr lang="en-US" dirty="0"/>
              <a:t>Sound Operations</a:t>
            </a:r>
          </a:p>
        </p:txBody>
      </p:sp>
      <p:sp>
        <p:nvSpPr>
          <p:cNvPr id="3" name="Content Placeholder 2">
            <a:extLst>
              <a:ext uri="{FF2B5EF4-FFF2-40B4-BE49-F238E27FC236}">
                <a16:creationId xmlns:a16="http://schemas.microsoft.com/office/drawing/2014/main" id="{366E5783-2E8E-444F-A234-98987132CEAC}"/>
              </a:ext>
            </a:extLst>
          </p:cNvPr>
          <p:cNvSpPr>
            <a:spLocks noGrp="1"/>
          </p:cNvSpPr>
          <p:nvPr>
            <p:ph idx="1"/>
          </p:nvPr>
        </p:nvSpPr>
        <p:spPr/>
        <p:txBody>
          <a:bodyPr>
            <a:normAutofit fontScale="92500"/>
          </a:bodyPr>
          <a:lstStyle/>
          <a:p>
            <a:pPr algn="just"/>
            <a:r>
              <a:rPr lang="en-US" dirty="0"/>
              <a:t>How is the test going to be supported and controlled? </a:t>
            </a:r>
          </a:p>
          <a:p>
            <a:pPr algn="just"/>
            <a:r>
              <a:rPr lang="en-US" dirty="0"/>
              <a:t>What are the underlying actions that must be performed regardless of the scope of the test? </a:t>
            </a:r>
          </a:p>
          <a:p>
            <a:pPr algn="just"/>
            <a:r>
              <a:rPr lang="en-US" dirty="0"/>
              <a:t>Who does what, when, where, how long, who is out of bounds, and what is in bounds of a test all need to be addressed. </a:t>
            </a:r>
          </a:p>
          <a:p>
            <a:pPr algn="just"/>
            <a:r>
              <a:rPr lang="en-US" dirty="0"/>
              <a:t>Logistics of the test will drive how information is shared and to what degree (or depth) each characteristic will be performed to achieve the desired results. </a:t>
            </a:r>
          </a:p>
          <a:p>
            <a:pPr algn="just"/>
            <a:r>
              <a:rPr lang="en-US" dirty="0"/>
              <a:t>Operational features will include determining what the imposed limitations of the tester are and how they are evaluated during the test.</a:t>
            </a:r>
          </a:p>
        </p:txBody>
      </p:sp>
    </p:spTree>
    <p:extLst>
      <p:ext uri="{BB962C8B-B14F-4D97-AF65-F5344CB8AC3E}">
        <p14:creationId xmlns:p14="http://schemas.microsoft.com/office/powerpoint/2010/main" val="444234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4B4A-02E6-430B-9E4E-2F9BA749ED2F}"/>
              </a:ext>
            </a:extLst>
          </p:cNvPr>
          <p:cNvSpPr>
            <a:spLocks noGrp="1"/>
          </p:cNvSpPr>
          <p:nvPr>
            <p:ph type="title"/>
          </p:nvPr>
        </p:nvSpPr>
        <p:spPr/>
        <p:txBody>
          <a:bodyPr>
            <a:normAutofit/>
          </a:bodyPr>
          <a:lstStyle/>
          <a:p>
            <a:r>
              <a:rPr lang="en-US" dirty="0"/>
              <a:t>Reconnaissance</a:t>
            </a:r>
          </a:p>
        </p:txBody>
      </p:sp>
      <p:sp>
        <p:nvSpPr>
          <p:cNvPr id="3" name="Content Placeholder 2">
            <a:extLst>
              <a:ext uri="{FF2B5EF4-FFF2-40B4-BE49-F238E27FC236}">
                <a16:creationId xmlns:a16="http://schemas.microsoft.com/office/drawing/2014/main" id="{F5C73974-373F-48DE-AF03-919E4FE68BFB}"/>
              </a:ext>
            </a:extLst>
          </p:cNvPr>
          <p:cNvSpPr>
            <a:spLocks noGrp="1"/>
          </p:cNvSpPr>
          <p:nvPr>
            <p:ph idx="1"/>
          </p:nvPr>
        </p:nvSpPr>
        <p:spPr/>
        <p:txBody>
          <a:bodyPr/>
          <a:lstStyle/>
          <a:p>
            <a:pPr algn="just"/>
            <a:r>
              <a:rPr lang="en-US" dirty="0"/>
              <a:t>Reconnaissance is the search for freely available information to assist in the attack. </a:t>
            </a:r>
          </a:p>
          <a:p>
            <a:pPr algn="just"/>
            <a:r>
              <a:rPr lang="en-US" dirty="0"/>
              <a:t>The search can be quick ping sweeps to see what IP addresses on a network will respond.</a:t>
            </a:r>
          </a:p>
          <a:p>
            <a:pPr algn="just"/>
            <a:r>
              <a:rPr lang="en-US" dirty="0"/>
              <a:t>Reconnaissance can include theft, lying to people, tapping phones and networks, impersonations, or even leveraging falsified friendships to collect data about a target.</a:t>
            </a:r>
          </a:p>
        </p:txBody>
      </p:sp>
    </p:spTree>
    <p:extLst>
      <p:ext uri="{BB962C8B-B14F-4D97-AF65-F5344CB8AC3E}">
        <p14:creationId xmlns:p14="http://schemas.microsoft.com/office/powerpoint/2010/main" val="4264163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A61A0-48C8-46E7-A656-37E6DBCD6138}"/>
              </a:ext>
            </a:extLst>
          </p:cNvPr>
          <p:cNvSpPr>
            <a:spLocks noGrp="1"/>
          </p:cNvSpPr>
          <p:nvPr>
            <p:ph type="title"/>
          </p:nvPr>
        </p:nvSpPr>
        <p:spPr/>
        <p:txBody>
          <a:bodyPr>
            <a:normAutofit/>
          </a:bodyPr>
          <a:lstStyle/>
          <a:p>
            <a:r>
              <a:rPr lang="en-US" dirty="0"/>
              <a:t>Enumeration</a:t>
            </a:r>
          </a:p>
        </p:txBody>
      </p:sp>
      <p:sp>
        <p:nvSpPr>
          <p:cNvPr id="3" name="Content Placeholder 2">
            <a:extLst>
              <a:ext uri="{FF2B5EF4-FFF2-40B4-BE49-F238E27FC236}">
                <a16:creationId xmlns:a16="http://schemas.microsoft.com/office/drawing/2014/main" id="{78BCBCBC-2082-4ADF-927F-E796126CD021}"/>
              </a:ext>
            </a:extLst>
          </p:cNvPr>
          <p:cNvSpPr>
            <a:spLocks noGrp="1"/>
          </p:cNvSpPr>
          <p:nvPr>
            <p:ph idx="1"/>
          </p:nvPr>
        </p:nvSpPr>
        <p:spPr/>
        <p:txBody>
          <a:bodyPr>
            <a:normAutofit fontScale="92500" lnSpcReduction="20000"/>
          </a:bodyPr>
          <a:lstStyle/>
          <a:p>
            <a:pPr algn="just"/>
            <a:r>
              <a:rPr lang="en-US" dirty="0"/>
              <a:t>Enumeration (also known as network or vulnerability discovery) is essentially obtaining readily available (and sometimes provided) information directly from the target’s systems, applications, and networks. </a:t>
            </a:r>
          </a:p>
          <a:p>
            <a:pPr algn="just"/>
            <a:r>
              <a:rPr lang="en-US" dirty="0"/>
              <a:t>An interesting point to make very early is that the enumeration phase represents a point within the project where the line between a passive attack and an active attack begins to blur.</a:t>
            </a:r>
          </a:p>
          <a:p>
            <a:pPr algn="just"/>
            <a:r>
              <a:rPr lang="en-US" dirty="0"/>
              <a:t>TCP/IP uses a basic session setup.</a:t>
            </a:r>
          </a:p>
          <a:p>
            <a:pPr algn="just"/>
            <a:r>
              <a:rPr lang="en-US" dirty="0"/>
              <a:t>More technically, the TCP protocol has what is commonly known as the “three-way handshake” that is used to start TCP connections: </a:t>
            </a:r>
          </a:p>
          <a:p>
            <a:pPr marL="971550" lvl="1" indent="-514350" algn="just">
              <a:buAutoNum type="arabicPeriod"/>
            </a:pPr>
            <a:r>
              <a:rPr lang="en-US" dirty="0"/>
              <a:t>Computer A sends a message called a “SYN” (Synchronize) to Computer B. </a:t>
            </a:r>
          </a:p>
          <a:p>
            <a:pPr marL="971550" lvl="1" indent="-514350" algn="just">
              <a:buAutoNum type="arabicPeriod"/>
            </a:pPr>
            <a:r>
              <a:rPr lang="en-US" dirty="0"/>
              <a:t>Computer B acknowledges that message with a “SYN+ACK” (SYN with an Acknowledgement) to Computer A. </a:t>
            </a:r>
          </a:p>
          <a:p>
            <a:pPr marL="971550" lvl="1" indent="-514350" algn="just">
              <a:buAutoNum type="arabicPeriod"/>
            </a:pPr>
            <a:r>
              <a:rPr lang="en-US" dirty="0"/>
              <a:t>Computer A sends back an acknowledgement—“ACK.”</a:t>
            </a:r>
          </a:p>
        </p:txBody>
      </p:sp>
    </p:spTree>
    <p:extLst>
      <p:ext uri="{BB962C8B-B14F-4D97-AF65-F5344CB8AC3E}">
        <p14:creationId xmlns:p14="http://schemas.microsoft.com/office/powerpoint/2010/main" val="345814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B7102-0C35-4E6D-871D-C1DFE2558F79}"/>
              </a:ext>
            </a:extLst>
          </p:cNvPr>
          <p:cNvSpPr>
            <a:spLocks noGrp="1"/>
          </p:cNvSpPr>
          <p:nvPr>
            <p:ph type="title"/>
          </p:nvPr>
        </p:nvSpPr>
        <p:spPr/>
        <p:txBody>
          <a:bodyPr>
            <a:normAutofit/>
          </a:bodyPr>
          <a:lstStyle/>
          <a:p>
            <a:r>
              <a:rPr lang="en-US" dirty="0"/>
              <a:t>Vulnerability Analysis</a:t>
            </a:r>
          </a:p>
        </p:txBody>
      </p:sp>
      <p:sp>
        <p:nvSpPr>
          <p:cNvPr id="3" name="Content Placeholder 2">
            <a:extLst>
              <a:ext uri="{FF2B5EF4-FFF2-40B4-BE49-F238E27FC236}">
                <a16:creationId xmlns:a16="http://schemas.microsoft.com/office/drawing/2014/main" id="{10BC1A9A-EBDD-4687-A621-74083B072338}"/>
              </a:ext>
            </a:extLst>
          </p:cNvPr>
          <p:cNvSpPr>
            <a:spLocks noGrp="1"/>
          </p:cNvSpPr>
          <p:nvPr>
            <p:ph idx="1"/>
          </p:nvPr>
        </p:nvSpPr>
        <p:spPr/>
        <p:txBody>
          <a:bodyPr/>
          <a:lstStyle/>
          <a:p>
            <a:pPr algn="just"/>
            <a:r>
              <a:rPr lang="en-US" dirty="0"/>
              <a:t>There is a logical and pragmatic approach to analyzing data. </a:t>
            </a:r>
          </a:p>
          <a:p>
            <a:pPr algn="just"/>
            <a:r>
              <a:rPr lang="en-US" dirty="0"/>
              <a:t>During the enumeration phase, we try to perform an interpretation of the information collected looking for relationships that may lead to exposures that can be exploited.</a:t>
            </a:r>
          </a:p>
          <a:p>
            <a:pPr algn="just"/>
            <a:r>
              <a:rPr lang="en-US" dirty="0"/>
              <a:t> The vulnerability analysis phase is a practical process of comparing the collected information with known vulnerabilities.</a:t>
            </a:r>
          </a:p>
        </p:txBody>
      </p:sp>
    </p:spTree>
    <p:extLst>
      <p:ext uri="{BB962C8B-B14F-4D97-AF65-F5344CB8AC3E}">
        <p14:creationId xmlns:p14="http://schemas.microsoft.com/office/powerpoint/2010/main" val="339417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BEBC-4570-47C0-9663-E728F201E1D3}"/>
              </a:ext>
            </a:extLst>
          </p:cNvPr>
          <p:cNvSpPr>
            <a:spLocks noGrp="1"/>
          </p:cNvSpPr>
          <p:nvPr>
            <p:ph type="title"/>
          </p:nvPr>
        </p:nvSpPr>
        <p:spPr/>
        <p:txBody>
          <a:bodyPr>
            <a:normAutofit/>
          </a:bodyPr>
          <a:lstStyle/>
          <a:p>
            <a:r>
              <a:rPr lang="en-US" dirty="0"/>
              <a:t>Exploitation</a:t>
            </a:r>
          </a:p>
        </p:txBody>
      </p:sp>
      <p:sp>
        <p:nvSpPr>
          <p:cNvPr id="3" name="Content Placeholder 2">
            <a:extLst>
              <a:ext uri="{FF2B5EF4-FFF2-40B4-BE49-F238E27FC236}">
                <a16:creationId xmlns:a16="http://schemas.microsoft.com/office/drawing/2014/main" id="{DF0E0570-46C3-48DD-B9D3-685668E2D907}"/>
              </a:ext>
            </a:extLst>
          </p:cNvPr>
          <p:cNvSpPr>
            <a:spLocks noGrp="1"/>
          </p:cNvSpPr>
          <p:nvPr>
            <p:ph idx="1"/>
          </p:nvPr>
        </p:nvSpPr>
        <p:spPr/>
        <p:txBody>
          <a:bodyPr>
            <a:normAutofit lnSpcReduction="10000"/>
          </a:bodyPr>
          <a:lstStyle/>
          <a:p>
            <a:pPr algn="just"/>
            <a:r>
              <a:rPr lang="en-US" dirty="0"/>
              <a:t>A great deal of planning and evaluation is being performed during the earlier phases to ensure a business-centric foundation of value is established for the test.</a:t>
            </a:r>
          </a:p>
          <a:p>
            <a:pPr algn="just"/>
            <a:r>
              <a:rPr lang="en-US" dirty="0"/>
              <a:t>The attack process is broken up into threads and groups and each appears in sets of security. </a:t>
            </a:r>
          </a:p>
          <a:p>
            <a:pPr algn="just"/>
            <a:r>
              <a:rPr lang="en-US" dirty="0"/>
              <a:t>A thread is a collection of tasks that must be performed in a specific order to achieve a goal. </a:t>
            </a:r>
          </a:p>
          <a:p>
            <a:pPr algn="just"/>
            <a:r>
              <a:rPr lang="en-US" dirty="0"/>
              <a:t>Threads can be one step or many in a series used to gain access.</a:t>
            </a:r>
          </a:p>
          <a:p>
            <a:pPr algn="just"/>
            <a:r>
              <a:rPr lang="en-US" dirty="0"/>
              <a:t>Each divergence from the plan is appraised to make two fundamental determinations:</a:t>
            </a:r>
          </a:p>
        </p:txBody>
      </p:sp>
    </p:spTree>
    <p:extLst>
      <p:ext uri="{BB962C8B-B14F-4D97-AF65-F5344CB8AC3E}">
        <p14:creationId xmlns:p14="http://schemas.microsoft.com/office/powerpoint/2010/main" val="2388279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19BC2-CD6A-4D4B-9C6C-D1D52BA2E08F}"/>
              </a:ext>
            </a:extLst>
          </p:cNvPr>
          <p:cNvSpPr>
            <a:spLocks noGrp="1"/>
          </p:cNvSpPr>
          <p:nvPr>
            <p:ph type="title"/>
          </p:nvPr>
        </p:nvSpPr>
        <p:spPr/>
        <p:txBody>
          <a:bodyPr/>
          <a:lstStyle/>
          <a:p>
            <a:r>
              <a:rPr lang="en-US" dirty="0"/>
              <a:t>Exploitation-</a:t>
            </a:r>
            <a:r>
              <a:rPr lang="en-US" dirty="0" err="1"/>
              <a:t>Cont</a:t>
            </a:r>
            <a:r>
              <a:rPr lang="en-US" dirty="0"/>
              <a:t>…</a:t>
            </a:r>
          </a:p>
        </p:txBody>
      </p:sp>
      <p:sp>
        <p:nvSpPr>
          <p:cNvPr id="3" name="Content Placeholder 2">
            <a:extLst>
              <a:ext uri="{FF2B5EF4-FFF2-40B4-BE49-F238E27FC236}">
                <a16:creationId xmlns:a16="http://schemas.microsoft.com/office/drawing/2014/main" id="{4CE036BE-C877-4C26-9EDC-9C71C6F2FD0D}"/>
              </a:ext>
            </a:extLst>
          </p:cNvPr>
          <p:cNvSpPr>
            <a:spLocks noGrp="1"/>
          </p:cNvSpPr>
          <p:nvPr>
            <p:ph idx="1"/>
          </p:nvPr>
        </p:nvSpPr>
        <p:spPr/>
        <p:txBody>
          <a:bodyPr/>
          <a:lstStyle/>
          <a:p>
            <a:pPr marL="971550" lvl="1" indent="-514350" algn="just">
              <a:buAutoNum type="arabicPeriod"/>
            </a:pPr>
            <a:r>
              <a:rPr lang="en-US" dirty="0"/>
              <a:t>Expectations. </a:t>
            </a:r>
          </a:p>
          <a:p>
            <a:pPr lvl="2" algn="just"/>
            <a:r>
              <a:rPr lang="en-US" dirty="0"/>
              <a:t>Are the expectations of the thread or group not being met or are the test’s results conflicting with the company’s assumptions? </a:t>
            </a:r>
          </a:p>
          <a:p>
            <a:pPr lvl="2" algn="just"/>
            <a:r>
              <a:rPr lang="en-US" dirty="0"/>
              <a:t>The objective is to ensure each test is within the bounds of what was established and agreed upon</a:t>
            </a:r>
          </a:p>
          <a:p>
            <a:pPr marL="971550" lvl="1" indent="-514350" algn="just">
              <a:buAutoNum type="arabicPeriod"/>
            </a:pPr>
            <a:r>
              <a:rPr lang="en-US" dirty="0"/>
              <a:t>Technical.</a:t>
            </a:r>
          </a:p>
          <a:p>
            <a:pPr lvl="2" algn="just"/>
            <a:r>
              <a:rPr lang="en-US" dirty="0"/>
              <a:t>Keeping your eyes open for unexpected responses from systems ensures you have not negatively affected the target or gone beyond the set scope of the test.</a:t>
            </a:r>
          </a:p>
          <a:p>
            <a:pPr lvl="1" algn="just"/>
            <a:endParaRPr lang="en-US" dirty="0"/>
          </a:p>
        </p:txBody>
      </p:sp>
    </p:spTree>
    <p:extLst>
      <p:ext uri="{BB962C8B-B14F-4D97-AF65-F5344CB8AC3E}">
        <p14:creationId xmlns:p14="http://schemas.microsoft.com/office/powerpoint/2010/main" val="28183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82F81-4547-446A-A338-521C027A5669}"/>
              </a:ext>
            </a:extLst>
          </p:cNvPr>
          <p:cNvSpPr>
            <a:spLocks noGrp="1"/>
          </p:cNvSpPr>
          <p:nvPr>
            <p:ph type="title"/>
          </p:nvPr>
        </p:nvSpPr>
        <p:spPr/>
        <p:txBody>
          <a:bodyPr>
            <a:normAutofit/>
          </a:bodyPr>
          <a:lstStyle/>
          <a:p>
            <a:r>
              <a:rPr lang="en-US" dirty="0"/>
              <a:t>Final Analysis</a:t>
            </a:r>
          </a:p>
        </p:txBody>
      </p:sp>
      <p:sp>
        <p:nvSpPr>
          <p:cNvPr id="3" name="Content Placeholder 2">
            <a:extLst>
              <a:ext uri="{FF2B5EF4-FFF2-40B4-BE49-F238E27FC236}">
                <a16:creationId xmlns:a16="http://schemas.microsoft.com/office/drawing/2014/main" id="{4655897F-723D-4177-AD2B-5CD0C23900AE}"/>
              </a:ext>
            </a:extLst>
          </p:cNvPr>
          <p:cNvSpPr>
            <a:spLocks noGrp="1"/>
          </p:cNvSpPr>
          <p:nvPr>
            <p:ph idx="1"/>
          </p:nvPr>
        </p:nvSpPr>
        <p:spPr/>
        <p:txBody>
          <a:bodyPr/>
          <a:lstStyle/>
          <a:p>
            <a:pPr algn="just"/>
            <a:r>
              <a:rPr lang="en-US" dirty="0"/>
              <a:t>Although the attack process has many checks and validations to ensure the overall success of the engagement, a final analysis of all the collected data and exploits must be performed.</a:t>
            </a:r>
          </a:p>
          <a:p>
            <a:pPr algn="just"/>
            <a:r>
              <a:rPr lang="en-US" dirty="0"/>
              <a:t>The first goal of the analysis is to take a comprehensive view of the entire engagement and look for other opportunities that may exist, but are not directly observed.</a:t>
            </a:r>
          </a:p>
          <a:p>
            <a:pPr algn="just"/>
            <a:r>
              <a:rPr lang="en-US" dirty="0"/>
              <a:t>The final analysis is part interpretation and part empirical results. </a:t>
            </a:r>
          </a:p>
          <a:p>
            <a:pPr algn="just"/>
            <a:r>
              <a:rPr lang="en-US" dirty="0"/>
              <a:t>To define something as critical with little evidence can become problematic when presented to the recipient of the test</a:t>
            </a:r>
          </a:p>
        </p:txBody>
      </p:sp>
    </p:spTree>
    <p:extLst>
      <p:ext uri="{BB962C8B-B14F-4D97-AF65-F5344CB8AC3E}">
        <p14:creationId xmlns:p14="http://schemas.microsoft.com/office/powerpoint/2010/main" val="998126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FF79-A938-4C03-9770-7DBCB3B842F3}"/>
              </a:ext>
            </a:extLst>
          </p:cNvPr>
          <p:cNvSpPr>
            <a:spLocks noGrp="1"/>
          </p:cNvSpPr>
          <p:nvPr>
            <p:ph type="title"/>
          </p:nvPr>
        </p:nvSpPr>
        <p:spPr/>
        <p:txBody>
          <a:bodyPr>
            <a:normAutofit/>
          </a:bodyPr>
          <a:lstStyle/>
          <a:p>
            <a:r>
              <a:rPr lang="en-US" dirty="0"/>
              <a:t>Deliverable</a:t>
            </a:r>
          </a:p>
        </p:txBody>
      </p:sp>
      <p:sp>
        <p:nvSpPr>
          <p:cNvPr id="7" name="Content Placeholder 6">
            <a:extLst>
              <a:ext uri="{FF2B5EF4-FFF2-40B4-BE49-F238E27FC236}">
                <a16:creationId xmlns:a16="http://schemas.microsoft.com/office/drawing/2014/main" id="{2F250FFB-7C9F-48E9-9099-0153E0BCC044}"/>
              </a:ext>
            </a:extLst>
          </p:cNvPr>
          <p:cNvSpPr>
            <a:spLocks noGrp="1"/>
          </p:cNvSpPr>
          <p:nvPr>
            <p:ph idx="1"/>
          </p:nvPr>
        </p:nvSpPr>
        <p:spPr/>
        <p:txBody>
          <a:bodyPr>
            <a:normAutofit/>
          </a:bodyPr>
          <a:lstStyle/>
          <a:p>
            <a:pPr algn="just"/>
            <a:r>
              <a:rPr lang="en-US" dirty="0"/>
              <a:t>Throughout the history of penetration testing there have been deliverables communicating the results of the test in numerous ways.</a:t>
            </a:r>
          </a:p>
          <a:p>
            <a:pPr algn="just"/>
            <a:r>
              <a:rPr lang="en-US" dirty="0"/>
              <a:t> Some are short, only listing the identified vulnerabilities and where to find the patch to fix them. </a:t>
            </a:r>
          </a:p>
          <a:p>
            <a:pPr algn="just"/>
            <a:r>
              <a:rPr lang="en-US" dirty="0"/>
              <a:t>Others are cookie cutter reports from tools that simply state which port was open, the vulnerability it represents, and where to find the patch. </a:t>
            </a:r>
          </a:p>
          <a:p>
            <a:pPr algn="just"/>
            <a:r>
              <a:rPr lang="en-US" dirty="0"/>
              <a:t>There are some that detail every move made by the consultant: Cracked the passwords, and took over your shipping application  and of course where to find the patch. </a:t>
            </a:r>
          </a:p>
        </p:txBody>
      </p:sp>
    </p:spTree>
    <p:extLst>
      <p:ext uri="{BB962C8B-B14F-4D97-AF65-F5344CB8AC3E}">
        <p14:creationId xmlns:p14="http://schemas.microsoft.com/office/powerpoint/2010/main" val="425563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10C14-347B-418D-8B06-FA8E93988203}"/>
              </a:ext>
            </a:extLst>
          </p:cNvPr>
          <p:cNvSpPr>
            <a:spLocks noGrp="1"/>
          </p:cNvSpPr>
          <p:nvPr>
            <p:ph type="title"/>
          </p:nvPr>
        </p:nvSpPr>
        <p:spPr/>
        <p:txBody>
          <a:bodyPr>
            <a:normAutofit/>
          </a:bodyPr>
          <a:lstStyle/>
          <a:p>
            <a:r>
              <a:rPr lang="en-US" dirty="0"/>
              <a:t>Hacking Impacts</a:t>
            </a:r>
          </a:p>
        </p:txBody>
      </p:sp>
      <p:sp>
        <p:nvSpPr>
          <p:cNvPr id="3" name="Content Placeholder 2">
            <a:extLst>
              <a:ext uri="{FF2B5EF4-FFF2-40B4-BE49-F238E27FC236}">
                <a16:creationId xmlns:a16="http://schemas.microsoft.com/office/drawing/2014/main" id="{B1009537-2084-41A0-9CDB-AFFFF75C94F6}"/>
              </a:ext>
            </a:extLst>
          </p:cNvPr>
          <p:cNvSpPr>
            <a:spLocks noGrp="1"/>
          </p:cNvSpPr>
          <p:nvPr>
            <p:ph idx="1"/>
          </p:nvPr>
        </p:nvSpPr>
        <p:spPr/>
        <p:txBody>
          <a:bodyPr>
            <a:normAutofit/>
          </a:bodyPr>
          <a:lstStyle/>
          <a:p>
            <a:pPr algn="just"/>
            <a:r>
              <a:rPr lang="en-US" dirty="0"/>
              <a:t>Hacking is computer crime  that can result in massive financial losses for companies, governments, and individuals. </a:t>
            </a:r>
          </a:p>
          <a:p>
            <a:pPr algn="just"/>
            <a:r>
              <a:rPr lang="en-US" dirty="0"/>
              <a:t>The costs associated with computer crime can range from clear hit to the bottom line.</a:t>
            </a:r>
          </a:p>
          <a:p>
            <a:pPr algn="just"/>
            <a:r>
              <a:rPr lang="en-US" dirty="0"/>
              <a:t>Digital assets where costs from hackers can manifest themselves fall into four major categories: </a:t>
            </a:r>
          </a:p>
          <a:p>
            <a:pPr lvl="1" algn="just"/>
            <a:r>
              <a:rPr lang="en-US" dirty="0"/>
              <a:t>Resources, </a:t>
            </a:r>
          </a:p>
          <a:p>
            <a:pPr lvl="1" algn="just"/>
            <a:r>
              <a:rPr lang="en-US" dirty="0"/>
              <a:t>Information, </a:t>
            </a:r>
          </a:p>
          <a:p>
            <a:pPr lvl="1" algn="just"/>
            <a:r>
              <a:rPr lang="en-US" dirty="0"/>
              <a:t>Time, and </a:t>
            </a:r>
          </a:p>
          <a:p>
            <a:pPr lvl="1" algn="just"/>
            <a:r>
              <a:rPr lang="en-US" dirty="0"/>
              <a:t>Reputation.</a:t>
            </a:r>
          </a:p>
        </p:txBody>
      </p:sp>
    </p:spTree>
    <p:extLst>
      <p:ext uri="{BB962C8B-B14F-4D97-AF65-F5344CB8AC3E}">
        <p14:creationId xmlns:p14="http://schemas.microsoft.com/office/powerpoint/2010/main" val="337625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143C-CB94-4E43-91A1-2B774470310C}"/>
              </a:ext>
            </a:extLst>
          </p:cNvPr>
          <p:cNvSpPr>
            <a:spLocks noGrp="1"/>
          </p:cNvSpPr>
          <p:nvPr>
            <p:ph type="title"/>
          </p:nvPr>
        </p:nvSpPr>
        <p:spPr/>
        <p:txBody>
          <a:bodyPr/>
          <a:lstStyle/>
          <a:p>
            <a:r>
              <a:rPr lang="en-US" dirty="0"/>
              <a:t>Deliverable-</a:t>
            </a:r>
            <a:r>
              <a:rPr lang="en-US" dirty="0" err="1"/>
              <a:t>Cont</a:t>
            </a:r>
            <a:r>
              <a:rPr lang="en-US" dirty="0"/>
              <a:t>…</a:t>
            </a:r>
          </a:p>
        </p:txBody>
      </p:sp>
      <p:sp>
        <p:nvSpPr>
          <p:cNvPr id="3" name="Content Placeholder 2">
            <a:extLst>
              <a:ext uri="{FF2B5EF4-FFF2-40B4-BE49-F238E27FC236}">
                <a16:creationId xmlns:a16="http://schemas.microsoft.com/office/drawing/2014/main" id="{4490D1F2-BD9E-47FD-B201-2073FD6E4130}"/>
              </a:ext>
            </a:extLst>
          </p:cNvPr>
          <p:cNvSpPr>
            <a:spLocks noGrp="1"/>
          </p:cNvSpPr>
          <p:nvPr>
            <p:ph idx="1"/>
          </p:nvPr>
        </p:nvSpPr>
        <p:spPr/>
        <p:txBody>
          <a:bodyPr/>
          <a:lstStyle/>
          <a:p>
            <a:pPr algn="just"/>
            <a:r>
              <a:rPr lang="en-US" dirty="0"/>
              <a:t>Are these examples of poor deliverables? In reality, no.</a:t>
            </a:r>
          </a:p>
          <a:p>
            <a:pPr algn="just"/>
            <a:r>
              <a:rPr lang="en-US" dirty="0"/>
              <a:t>In addition, ethical hacking has become so common that if a deliverable doesn’t drive fear into the hearts of the executives it could be considered a failure.</a:t>
            </a:r>
          </a:p>
        </p:txBody>
      </p:sp>
    </p:spTree>
    <p:extLst>
      <p:ext uri="{BB962C8B-B14F-4D97-AF65-F5344CB8AC3E}">
        <p14:creationId xmlns:p14="http://schemas.microsoft.com/office/powerpoint/2010/main" val="1916429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5C61-F65E-4926-98D4-02D811EC2ADC}"/>
              </a:ext>
            </a:extLst>
          </p:cNvPr>
          <p:cNvSpPr>
            <a:spLocks noGrp="1"/>
          </p:cNvSpPr>
          <p:nvPr>
            <p:ph type="title"/>
          </p:nvPr>
        </p:nvSpPr>
        <p:spPr/>
        <p:txBody>
          <a:bodyPr>
            <a:normAutofit/>
          </a:bodyPr>
          <a:lstStyle/>
          <a:p>
            <a:r>
              <a:rPr lang="en-US" dirty="0"/>
              <a:t>Integration</a:t>
            </a:r>
          </a:p>
        </p:txBody>
      </p:sp>
      <p:sp>
        <p:nvSpPr>
          <p:cNvPr id="3" name="Content Placeholder 2">
            <a:extLst>
              <a:ext uri="{FF2B5EF4-FFF2-40B4-BE49-F238E27FC236}">
                <a16:creationId xmlns:a16="http://schemas.microsoft.com/office/drawing/2014/main" id="{10990B17-04B9-410C-92AE-23698E3FD9AA}"/>
              </a:ext>
            </a:extLst>
          </p:cNvPr>
          <p:cNvSpPr>
            <a:spLocks noGrp="1"/>
          </p:cNvSpPr>
          <p:nvPr>
            <p:ph idx="1"/>
          </p:nvPr>
        </p:nvSpPr>
        <p:spPr/>
        <p:txBody>
          <a:bodyPr/>
          <a:lstStyle/>
          <a:p>
            <a:pPr algn="just"/>
            <a:r>
              <a:rPr lang="en-US" dirty="0"/>
              <a:t>The deliverable communicates all the necessary information needed to actually support some form of integration. </a:t>
            </a:r>
          </a:p>
          <a:p>
            <a:pPr algn="just"/>
            <a:r>
              <a:rPr lang="en-US" dirty="0"/>
              <a:t>The deliverable can be combined with existing materials, such as a risk analysis, security policy, previous test results, and information associated with a security program to enhance mitigation.</a:t>
            </a:r>
          </a:p>
          <a:p>
            <a:pPr algn="just"/>
            <a:r>
              <a:rPr lang="en-US" dirty="0"/>
              <a:t> There are three distinguishing factors that should be considered during the integration of any test results: </a:t>
            </a:r>
          </a:p>
          <a:p>
            <a:pPr marL="914400" lvl="1" indent="-457200" algn="just">
              <a:buAutoNum type="arabicPeriod"/>
            </a:pPr>
            <a:r>
              <a:rPr lang="en-US" dirty="0"/>
              <a:t>Mitigation.</a:t>
            </a:r>
          </a:p>
          <a:p>
            <a:pPr marL="914400" lvl="1" indent="-457200" algn="just">
              <a:buAutoNum type="arabicPeriod"/>
            </a:pPr>
            <a:r>
              <a:rPr lang="en-US" dirty="0"/>
              <a:t>Defense</a:t>
            </a:r>
          </a:p>
          <a:p>
            <a:pPr marL="457200" lvl="1" indent="0" algn="just">
              <a:buNone/>
            </a:pPr>
            <a:r>
              <a:rPr lang="en-US" dirty="0"/>
              <a:t>3.    Incident Management.</a:t>
            </a:r>
          </a:p>
        </p:txBody>
      </p:sp>
    </p:spTree>
    <p:extLst>
      <p:ext uri="{BB962C8B-B14F-4D97-AF65-F5344CB8AC3E}">
        <p14:creationId xmlns:p14="http://schemas.microsoft.com/office/powerpoint/2010/main" val="71996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C1C2-F5B7-4E47-B1E9-59CF664AC5F0}"/>
              </a:ext>
            </a:extLst>
          </p:cNvPr>
          <p:cNvSpPr>
            <a:spLocks noGrp="1"/>
          </p:cNvSpPr>
          <p:nvPr>
            <p:ph type="title"/>
          </p:nvPr>
        </p:nvSpPr>
        <p:spPr/>
        <p:txBody>
          <a:bodyPr/>
          <a:lstStyle/>
          <a:p>
            <a:r>
              <a:rPr lang="en-US" dirty="0"/>
              <a:t>Integration – </a:t>
            </a:r>
            <a:r>
              <a:rPr lang="en-US" dirty="0" err="1"/>
              <a:t>cont</a:t>
            </a:r>
            <a:r>
              <a:rPr lang="en-US" dirty="0"/>
              <a:t>…</a:t>
            </a:r>
          </a:p>
        </p:txBody>
      </p:sp>
      <p:sp>
        <p:nvSpPr>
          <p:cNvPr id="3" name="Content Placeholder 2">
            <a:extLst>
              <a:ext uri="{FF2B5EF4-FFF2-40B4-BE49-F238E27FC236}">
                <a16:creationId xmlns:a16="http://schemas.microsoft.com/office/drawing/2014/main" id="{C18C66B6-0F81-49F0-AEA2-D07F5C650A39}"/>
              </a:ext>
            </a:extLst>
          </p:cNvPr>
          <p:cNvSpPr>
            <a:spLocks noGrp="1"/>
          </p:cNvSpPr>
          <p:nvPr>
            <p:ph idx="1"/>
          </p:nvPr>
        </p:nvSpPr>
        <p:spPr/>
        <p:txBody>
          <a:bodyPr>
            <a:normAutofit fontScale="92500" lnSpcReduction="20000"/>
          </a:bodyPr>
          <a:lstStyle/>
          <a:p>
            <a:pPr algn="just"/>
            <a:r>
              <a:rPr lang="en-US" dirty="0"/>
              <a:t>Mitigation. </a:t>
            </a:r>
          </a:p>
          <a:p>
            <a:pPr lvl="1" algn="just"/>
            <a:r>
              <a:rPr lang="en-US" dirty="0"/>
              <a:t>If something were found that represented a threat to secure operations and was beyond acceptable risk, then it would need to be fixed, to put it bluntly. </a:t>
            </a:r>
          </a:p>
          <a:p>
            <a:pPr lvl="1" algn="just"/>
            <a:r>
              <a:rPr lang="en-US" dirty="0"/>
              <a:t>Of course, there are the easy things to rectify and there are very complicated solutions to seemingly simple problems.</a:t>
            </a:r>
          </a:p>
          <a:p>
            <a:pPr lvl="1" algn="just"/>
            <a:r>
              <a:rPr lang="en-US" dirty="0"/>
              <a:t> Mitigation of a vulnerability can include testing, piloting, implementing, and validating changes to systems</a:t>
            </a:r>
          </a:p>
          <a:p>
            <a:pPr algn="just"/>
            <a:r>
              <a:rPr lang="en-US" dirty="0"/>
              <a:t>Defense. </a:t>
            </a:r>
          </a:p>
          <a:p>
            <a:pPr lvl="1" algn="just"/>
            <a:r>
              <a:rPr lang="en-US" dirty="0"/>
              <a:t>How should you address the insecurities in a strategic manner? </a:t>
            </a:r>
          </a:p>
          <a:p>
            <a:pPr lvl="1" algn="just"/>
            <a:r>
              <a:rPr lang="en-US" dirty="0"/>
              <a:t>What about your networks, systems, applications, and policies that need to be addressed to ensure sound practices are employed to minimize the impact of future or undetected vulnerabilities? </a:t>
            </a:r>
          </a:p>
          <a:p>
            <a:pPr lvl="1" algn="just"/>
            <a:r>
              <a:rPr lang="en-US" dirty="0"/>
              <a:t>Defense planning is establishing a foundation of security to grow on and ensure long-term success.</a:t>
            </a:r>
          </a:p>
        </p:txBody>
      </p:sp>
    </p:spTree>
    <p:extLst>
      <p:ext uri="{BB962C8B-B14F-4D97-AF65-F5344CB8AC3E}">
        <p14:creationId xmlns:p14="http://schemas.microsoft.com/office/powerpoint/2010/main" val="312935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307DC-3D43-4D98-9574-A519C9B320D4}"/>
              </a:ext>
            </a:extLst>
          </p:cNvPr>
          <p:cNvSpPr>
            <a:spLocks noGrp="1"/>
          </p:cNvSpPr>
          <p:nvPr>
            <p:ph type="title"/>
          </p:nvPr>
        </p:nvSpPr>
        <p:spPr/>
        <p:txBody>
          <a:bodyPr/>
          <a:lstStyle/>
          <a:p>
            <a:r>
              <a:rPr lang="en-US" dirty="0"/>
              <a:t>Integration – </a:t>
            </a:r>
            <a:r>
              <a:rPr lang="en-US" dirty="0" err="1"/>
              <a:t>cont</a:t>
            </a:r>
            <a:r>
              <a:rPr lang="en-US" dirty="0"/>
              <a:t>…</a:t>
            </a:r>
          </a:p>
        </p:txBody>
      </p:sp>
      <p:sp>
        <p:nvSpPr>
          <p:cNvPr id="3" name="Content Placeholder 2">
            <a:extLst>
              <a:ext uri="{FF2B5EF4-FFF2-40B4-BE49-F238E27FC236}">
                <a16:creationId xmlns:a16="http://schemas.microsoft.com/office/drawing/2014/main" id="{00A437E6-0FE1-4680-B063-17C84C3024B7}"/>
              </a:ext>
            </a:extLst>
          </p:cNvPr>
          <p:cNvSpPr>
            <a:spLocks noGrp="1"/>
          </p:cNvSpPr>
          <p:nvPr>
            <p:ph idx="1"/>
          </p:nvPr>
        </p:nvSpPr>
        <p:spPr/>
        <p:txBody>
          <a:bodyPr>
            <a:normAutofit/>
          </a:bodyPr>
          <a:lstStyle/>
          <a:p>
            <a:pPr algn="just"/>
            <a:r>
              <a:rPr lang="en-US" dirty="0"/>
              <a:t>Incident Management. </a:t>
            </a:r>
          </a:p>
          <a:p>
            <a:pPr lvl="1" algn="just"/>
            <a:r>
              <a:rPr lang="en-US" dirty="0"/>
              <a:t>Arguably, the core element of security—the ability to detect, respond, and recover from an attack—is an essential part of any security program. </a:t>
            </a:r>
          </a:p>
          <a:p>
            <a:pPr lvl="1" algn="just"/>
            <a:r>
              <a:rPr lang="en-US" dirty="0"/>
              <a:t>Knowing how you were attacked, the vulnerabilities exploited, and the potential impacts aids in formulating an incident response plan. </a:t>
            </a:r>
          </a:p>
          <a:p>
            <a:pPr lvl="1" algn="just"/>
            <a:r>
              <a:rPr lang="en-US" dirty="0"/>
              <a:t>The test provides an opportunity for you to learn about the various weaknesses and attractive avenues of attack. </a:t>
            </a:r>
          </a:p>
          <a:p>
            <a:pPr lvl="1" algn="just"/>
            <a:r>
              <a:rPr lang="en-US" dirty="0"/>
              <a:t>Finally, you get an understanding of critical points in the network that may need more attention than others, and this may not be the perimeter as normally assumed.</a:t>
            </a:r>
          </a:p>
        </p:txBody>
      </p:sp>
    </p:spTree>
    <p:extLst>
      <p:ext uri="{BB962C8B-B14F-4D97-AF65-F5344CB8AC3E}">
        <p14:creationId xmlns:p14="http://schemas.microsoft.com/office/powerpoint/2010/main" val="1201862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E76E-7756-4C50-871B-68FF223BF529}"/>
              </a:ext>
            </a:extLst>
          </p:cNvPr>
          <p:cNvSpPr>
            <a:spLocks noGrp="1"/>
          </p:cNvSpPr>
          <p:nvPr>
            <p:ph type="title"/>
          </p:nvPr>
        </p:nvSpPr>
        <p:spPr/>
        <p:txBody>
          <a:bodyPr>
            <a:normAutofit/>
          </a:bodyPr>
          <a:lstStyle/>
          <a:p>
            <a:r>
              <a:rPr lang="en-US" dirty="0"/>
              <a:t>Information Security Models</a:t>
            </a:r>
          </a:p>
        </p:txBody>
      </p:sp>
      <p:sp>
        <p:nvSpPr>
          <p:cNvPr id="3" name="Content Placeholder 2">
            <a:extLst>
              <a:ext uri="{FF2B5EF4-FFF2-40B4-BE49-F238E27FC236}">
                <a16:creationId xmlns:a16="http://schemas.microsoft.com/office/drawing/2014/main" id="{C483024A-CACA-4BA4-AD8A-F758228860CC}"/>
              </a:ext>
            </a:extLst>
          </p:cNvPr>
          <p:cNvSpPr>
            <a:spLocks noGrp="1"/>
          </p:cNvSpPr>
          <p:nvPr>
            <p:ph idx="1"/>
          </p:nvPr>
        </p:nvSpPr>
        <p:spPr/>
        <p:txBody>
          <a:bodyPr>
            <a:normAutofit/>
          </a:bodyPr>
          <a:lstStyle/>
          <a:p>
            <a:pPr algn="just"/>
            <a:r>
              <a:rPr lang="en-US" dirty="0"/>
              <a:t>Information security has heard the term “defense-in-depth,” the practice of building many layers of security into systems, networks, Security and applications.</a:t>
            </a:r>
          </a:p>
          <a:p>
            <a:pPr algn="just"/>
            <a:r>
              <a:rPr lang="en-US" dirty="0"/>
              <a:t> Defense-in-depth is creating several controls that are unique, but complement each other to provide effective protection.</a:t>
            </a:r>
          </a:p>
          <a:p>
            <a:pPr algn="just"/>
            <a:r>
              <a:rPr lang="en-US" dirty="0"/>
              <a:t>The defense-in-depth model is defined in four layers: </a:t>
            </a:r>
          </a:p>
          <a:p>
            <a:pPr marL="914400" lvl="2" indent="0" algn="just">
              <a:buNone/>
            </a:pPr>
            <a:r>
              <a:rPr lang="en-US" dirty="0"/>
              <a:t>1. Computer security </a:t>
            </a:r>
          </a:p>
          <a:p>
            <a:pPr marL="914400" lvl="2" indent="0" algn="just">
              <a:buNone/>
            </a:pPr>
            <a:r>
              <a:rPr lang="en-US" dirty="0"/>
              <a:t>2. Network security </a:t>
            </a:r>
          </a:p>
          <a:p>
            <a:pPr marL="914400" lvl="2" indent="0" algn="just">
              <a:buNone/>
            </a:pPr>
            <a:r>
              <a:rPr lang="en-US" dirty="0"/>
              <a:t>3. Service security </a:t>
            </a:r>
          </a:p>
          <a:p>
            <a:pPr marL="914400" lvl="2" indent="0" algn="just">
              <a:buNone/>
            </a:pPr>
            <a:r>
              <a:rPr lang="en-US" dirty="0"/>
              <a:t>4. Application security</a:t>
            </a:r>
          </a:p>
          <a:p>
            <a:pPr algn="just"/>
            <a:endParaRPr lang="en-US" dirty="0"/>
          </a:p>
        </p:txBody>
      </p:sp>
    </p:spTree>
    <p:extLst>
      <p:ext uri="{BB962C8B-B14F-4D97-AF65-F5344CB8AC3E}">
        <p14:creationId xmlns:p14="http://schemas.microsoft.com/office/powerpoint/2010/main" val="814367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FA83-9015-4F76-8955-C49D1FF554C0}"/>
              </a:ext>
            </a:extLst>
          </p:cNvPr>
          <p:cNvSpPr>
            <a:spLocks noGrp="1"/>
          </p:cNvSpPr>
          <p:nvPr>
            <p:ph type="title"/>
          </p:nvPr>
        </p:nvSpPr>
        <p:spPr/>
        <p:txBody>
          <a:bodyPr/>
          <a:lstStyle/>
          <a:p>
            <a:r>
              <a:rPr lang="en-US" dirty="0"/>
              <a:t>Information Security Models – </a:t>
            </a:r>
            <a:r>
              <a:rPr lang="en-US" dirty="0" err="1"/>
              <a:t>cont</a:t>
            </a:r>
            <a:r>
              <a:rPr lang="en-US" dirty="0"/>
              <a:t>…</a:t>
            </a:r>
          </a:p>
        </p:txBody>
      </p:sp>
      <p:sp>
        <p:nvSpPr>
          <p:cNvPr id="3" name="Content Placeholder 2">
            <a:extLst>
              <a:ext uri="{FF2B5EF4-FFF2-40B4-BE49-F238E27FC236}">
                <a16:creationId xmlns:a16="http://schemas.microsoft.com/office/drawing/2014/main" id="{50A76670-DE2E-4D02-A20C-5578856465E1}"/>
              </a:ext>
            </a:extLst>
          </p:cNvPr>
          <p:cNvSpPr>
            <a:spLocks noGrp="1"/>
          </p:cNvSpPr>
          <p:nvPr>
            <p:ph idx="1"/>
          </p:nvPr>
        </p:nvSpPr>
        <p:spPr/>
        <p:txBody>
          <a:bodyPr/>
          <a:lstStyle/>
          <a:p>
            <a:r>
              <a:rPr lang="en-US" dirty="0"/>
              <a:t>These models are combined and demonstrated in the following figure.</a:t>
            </a:r>
          </a:p>
          <a:p>
            <a:pPr marL="0" indent="0">
              <a:buNone/>
            </a:pPr>
            <a:endParaRPr lang="en-US" dirty="0"/>
          </a:p>
        </p:txBody>
      </p:sp>
      <p:pic>
        <p:nvPicPr>
          <p:cNvPr id="5" name="Picture 4">
            <a:extLst>
              <a:ext uri="{FF2B5EF4-FFF2-40B4-BE49-F238E27FC236}">
                <a16:creationId xmlns:a16="http://schemas.microsoft.com/office/drawing/2014/main" id="{0448B395-0450-456B-B063-02B960319277}"/>
              </a:ext>
            </a:extLst>
          </p:cNvPr>
          <p:cNvPicPr>
            <a:picLocks noChangeAspect="1"/>
          </p:cNvPicPr>
          <p:nvPr/>
        </p:nvPicPr>
        <p:blipFill>
          <a:blip r:embed="rId2"/>
          <a:stretch>
            <a:fillRect/>
          </a:stretch>
        </p:blipFill>
        <p:spPr>
          <a:xfrm>
            <a:off x="1732547" y="2598820"/>
            <a:ext cx="8819339" cy="4092265"/>
          </a:xfrm>
          <a:prstGeom prst="rect">
            <a:avLst/>
          </a:prstGeom>
        </p:spPr>
      </p:pic>
    </p:spTree>
    <p:extLst>
      <p:ext uri="{BB962C8B-B14F-4D97-AF65-F5344CB8AC3E}">
        <p14:creationId xmlns:p14="http://schemas.microsoft.com/office/powerpoint/2010/main" val="3362111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1896-A9C9-4211-976B-6FCE1A3F46EB}"/>
              </a:ext>
            </a:extLst>
          </p:cNvPr>
          <p:cNvSpPr>
            <a:spLocks noGrp="1"/>
          </p:cNvSpPr>
          <p:nvPr>
            <p:ph type="title"/>
          </p:nvPr>
        </p:nvSpPr>
        <p:spPr/>
        <p:txBody>
          <a:bodyPr>
            <a:normAutofit/>
          </a:bodyPr>
          <a:lstStyle/>
          <a:p>
            <a:r>
              <a:rPr lang="en-US" dirty="0"/>
              <a:t>Information Security Models – </a:t>
            </a:r>
            <a:r>
              <a:rPr lang="en-US" dirty="0" err="1"/>
              <a:t>cont</a:t>
            </a:r>
            <a:r>
              <a:rPr lang="en-US" dirty="0"/>
              <a:t>…</a:t>
            </a:r>
          </a:p>
        </p:txBody>
      </p:sp>
      <p:sp>
        <p:nvSpPr>
          <p:cNvPr id="3" name="Content Placeholder 2">
            <a:extLst>
              <a:ext uri="{FF2B5EF4-FFF2-40B4-BE49-F238E27FC236}">
                <a16:creationId xmlns:a16="http://schemas.microsoft.com/office/drawing/2014/main" id="{ECEC9051-AC5E-431C-B061-93C12D9D57B0}"/>
              </a:ext>
            </a:extLst>
          </p:cNvPr>
          <p:cNvSpPr>
            <a:spLocks noGrp="1"/>
          </p:cNvSpPr>
          <p:nvPr>
            <p:ph idx="1"/>
          </p:nvPr>
        </p:nvSpPr>
        <p:spPr/>
        <p:txBody>
          <a:bodyPr>
            <a:normAutofit lnSpcReduction="10000"/>
          </a:bodyPr>
          <a:lstStyle/>
          <a:p>
            <a:pPr algn="just"/>
            <a:r>
              <a:rPr lang="en-US" dirty="0"/>
              <a:t>Computer Security</a:t>
            </a:r>
          </a:p>
          <a:p>
            <a:pPr lvl="1" algn="just"/>
            <a:r>
              <a:rPr lang="en-US" dirty="0"/>
              <a:t>Computer security includes many diverse subjects, such as controlling authorized (and unauthorized) access, managing user accounts and their privileges, software management, change control, development, and database security, to mention a few. </a:t>
            </a:r>
          </a:p>
          <a:p>
            <a:pPr lvl="1" algn="just"/>
            <a:r>
              <a:rPr lang="en-US" dirty="0"/>
              <a:t>Much of the security is afforded by the operating system responsible for providing the interface between the hardware and the software and ultimately the user. </a:t>
            </a:r>
          </a:p>
          <a:p>
            <a:pPr lvl="1" algn="just"/>
            <a:r>
              <a:rPr lang="en-US" dirty="0"/>
              <a:t>Operating systems come in many types and flavors. </a:t>
            </a:r>
          </a:p>
          <a:p>
            <a:pPr lvl="1" algn="just"/>
            <a:r>
              <a:rPr lang="en-US" dirty="0"/>
              <a:t>Microsoft’s Windows is the most prevalent operating system used today for home and business. </a:t>
            </a:r>
          </a:p>
          <a:p>
            <a:pPr lvl="1" algn="just"/>
            <a:r>
              <a:rPr lang="en-US" dirty="0"/>
              <a:t>UNIX, an operating system born in Bell Labs, has many flavors and versions, such as Linux, BSD, Solaris, and AIX, to name a few of the popular ones.</a:t>
            </a:r>
          </a:p>
        </p:txBody>
      </p:sp>
    </p:spTree>
    <p:extLst>
      <p:ext uri="{BB962C8B-B14F-4D97-AF65-F5344CB8AC3E}">
        <p14:creationId xmlns:p14="http://schemas.microsoft.com/office/powerpoint/2010/main" val="571843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D9C4-14E2-4181-8B23-47BEDA7D007F}"/>
              </a:ext>
            </a:extLst>
          </p:cNvPr>
          <p:cNvSpPr>
            <a:spLocks noGrp="1"/>
          </p:cNvSpPr>
          <p:nvPr>
            <p:ph type="title"/>
          </p:nvPr>
        </p:nvSpPr>
        <p:spPr/>
        <p:txBody>
          <a:bodyPr/>
          <a:lstStyle/>
          <a:p>
            <a:r>
              <a:rPr lang="en-US" dirty="0"/>
              <a:t>Information Security Models – </a:t>
            </a:r>
            <a:r>
              <a:rPr lang="en-US" dirty="0" err="1"/>
              <a:t>cont</a:t>
            </a:r>
            <a:r>
              <a:rPr lang="en-US" dirty="0"/>
              <a:t>…</a:t>
            </a:r>
          </a:p>
        </p:txBody>
      </p:sp>
      <p:sp>
        <p:nvSpPr>
          <p:cNvPr id="3" name="Content Placeholder 2">
            <a:extLst>
              <a:ext uri="{FF2B5EF4-FFF2-40B4-BE49-F238E27FC236}">
                <a16:creationId xmlns:a16="http://schemas.microsoft.com/office/drawing/2014/main" id="{A649C38D-3BDB-435E-8F05-B35BCC7A34D4}"/>
              </a:ext>
            </a:extLst>
          </p:cNvPr>
          <p:cNvSpPr>
            <a:spLocks noGrp="1"/>
          </p:cNvSpPr>
          <p:nvPr>
            <p:ph idx="1"/>
          </p:nvPr>
        </p:nvSpPr>
        <p:spPr/>
        <p:txBody>
          <a:bodyPr/>
          <a:lstStyle/>
          <a:p>
            <a:pPr lvl="1" algn="just"/>
            <a:r>
              <a:rPr lang="en-US" dirty="0"/>
              <a:t>Computer security, better yet the lack of, could be considered the flashpoint for the birth of the common hacker.</a:t>
            </a:r>
          </a:p>
          <a:p>
            <a:pPr lvl="1" algn="just"/>
            <a:r>
              <a:rPr lang="en-US" dirty="0"/>
              <a:t> The pains we’re experiencing today, the constant focus on the perimeter as the primary security provider, the explosion of viruses and worms, and the constant battle of integrity and reliability, all stem from the poor evolution of computer security. </a:t>
            </a:r>
          </a:p>
          <a:p>
            <a:pPr lvl="1" algn="just"/>
            <a:r>
              <a:rPr lang="en-US" dirty="0"/>
              <a:t>Operating system security will not solve world hunger, but a secure system allows greater investment in access controls, comprehensive network security, and application security with less focus on viruses and small holes that lead to big results.</a:t>
            </a:r>
          </a:p>
        </p:txBody>
      </p:sp>
    </p:spTree>
    <p:extLst>
      <p:ext uri="{BB962C8B-B14F-4D97-AF65-F5344CB8AC3E}">
        <p14:creationId xmlns:p14="http://schemas.microsoft.com/office/powerpoint/2010/main" val="3797072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4B29F-FA32-4457-A82F-5FE75C82BA17}"/>
              </a:ext>
            </a:extLst>
          </p:cNvPr>
          <p:cNvSpPr>
            <a:spLocks noGrp="1"/>
          </p:cNvSpPr>
          <p:nvPr>
            <p:ph type="title"/>
          </p:nvPr>
        </p:nvSpPr>
        <p:spPr/>
        <p:txBody>
          <a:bodyPr/>
          <a:lstStyle/>
          <a:p>
            <a:r>
              <a:rPr lang="en-US" dirty="0"/>
              <a:t>Information Security Models – </a:t>
            </a:r>
            <a:r>
              <a:rPr lang="en-US" dirty="0" err="1"/>
              <a:t>cont</a:t>
            </a:r>
            <a:r>
              <a:rPr lang="en-US" dirty="0"/>
              <a:t>…</a:t>
            </a:r>
          </a:p>
        </p:txBody>
      </p:sp>
      <p:sp>
        <p:nvSpPr>
          <p:cNvPr id="3" name="Content Placeholder 2">
            <a:extLst>
              <a:ext uri="{FF2B5EF4-FFF2-40B4-BE49-F238E27FC236}">
                <a16:creationId xmlns:a16="http://schemas.microsoft.com/office/drawing/2014/main" id="{2D87508E-F311-472F-8513-64531C27F415}"/>
              </a:ext>
            </a:extLst>
          </p:cNvPr>
          <p:cNvSpPr>
            <a:spLocks noGrp="1"/>
          </p:cNvSpPr>
          <p:nvPr>
            <p:ph idx="1"/>
          </p:nvPr>
        </p:nvSpPr>
        <p:spPr/>
        <p:txBody>
          <a:bodyPr>
            <a:normAutofit fontScale="85000" lnSpcReduction="10000"/>
          </a:bodyPr>
          <a:lstStyle/>
          <a:p>
            <a:pPr lvl="1" algn="just"/>
            <a:r>
              <a:rPr lang="en-US" dirty="0"/>
              <a:t>HARDEN A SYSTEM Determining what steps are necessary to harden a system can be very frustrating. </a:t>
            </a:r>
          </a:p>
          <a:p>
            <a:pPr lvl="1" algn="just"/>
            <a:r>
              <a:rPr lang="en-US" dirty="0"/>
              <a:t>There are numerous sources of various tactics for securing a system. There are sample configurations and tools that can be used to configure Microsoft and UNIX systems. </a:t>
            </a:r>
          </a:p>
          <a:p>
            <a:pPr lvl="1" algn="just"/>
            <a:r>
              <a:rPr lang="en-US" dirty="0"/>
              <a:t>The following are some common characteristics of hardening a system.</a:t>
            </a:r>
          </a:p>
          <a:p>
            <a:pPr lvl="2" algn="just"/>
            <a:r>
              <a:rPr lang="en-US" dirty="0"/>
              <a:t>Physically Secure It</a:t>
            </a:r>
          </a:p>
          <a:p>
            <a:pPr lvl="2" algn="just"/>
            <a:r>
              <a:rPr lang="en-US" dirty="0"/>
              <a:t>Installing the Operating System</a:t>
            </a:r>
          </a:p>
          <a:p>
            <a:pPr lvl="2" algn="just"/>
            <a:r>
              <a:rPr lang="en-US" dirty="0"/>
              <a:t>Get It Running</a:t>
            </a:r>
          </a:p>
          <a:p>
            <a:pPr lvl="2" algn="just"/>
            <a:r>
              <a:rPr lang="en-US" dirty="0"/>
              <a:t>Get It Running</a:t>
            </a:r>
          </a:p>
          <a:p>
            <a:pPr lvl="2" algn="just"/>
            <a:r>
              <a:rPr lang="en-US" dirty="0"/>
              <a:t>Cleanup</a:t>
            </a:r>
          </a:p>
          <a:p>
            <a:pPr lvl="3" algn="just"/>
            <a:r>
              <a:rPr lang="en-US" dirty="0"/>
              <a:t>There are three types of patches: </a:t>
            </a:r>
          </a:p>
          <a:p>
            <a:pPr marL="1828800" lvl="4" indent="0" algn="just">
              <a:buNone/>
            </a:pPr>
            <a:r>
              <a:rPr lang="en-US" dirty="0"/>
              <a:t>1. Functionality. A patch that fixes or enhances a certain function of the system. For example, how memory is handled, performance of network connections, or adding more options to an administrative program. </a:t>
            </a:r>
          </a:p>
          <a:p>
            <a:pPr marL="1828800" lvl="4" indent="0" algn="just">
              <a:buNone/>
            </a:pPr>
            <a:r>
              <a:rPr lang="en-US" dirty="0"/>
              <a:t>2. Feature. A feature patch increases the use of the system, an added feature. </a:t>
            </a:r>
          </a:p>
          <a:p>
            <a:pPr marL="1828800" lvl="4" indent="0" algn="just">
              <a:buNone/>
            </a:pPr>
            <a:r>
              <a:rPr lang="en-US" dirty="0"/>
              <a:t>3. Security. A security patch fixes a vulnerability in the system due to unexpected conditions the system is in or a misstep in programming.</a:t>
            </a:r>
          </a:p>
          <a:p>
            <a:pPr lvl="2" algn="just"/>
            <a:endParaRPr lang="en-US" dirty="0"/>
          </a:p>
        </p:txBody>
      </p:sp>
    </p:spTree>
    <p:extLst>
      <p:ext uri="{BB962C8B-B14F-4D97-AF65-F5344CB8AC3E}">
        <p14:creationId xmlns:p14="http://schemas.microsoft.com/office/powerpoint/2010/main" val="731125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1D1A-0F3D-4B7D-8797-BFC3CB734B94}"/>
              </a:ext>
            </a:extLst>
          </p:cNvPr>
          <p:cNvSpPr>
            <a:spLocks noGrp="1"/>
          </p:cNvSpPr>
          <p:nvPr>
            <p:ph type="title"/>
          </p:nvPr>
        </p:nvSpPr>
        <p:spPr/>
        <p:txBody>
          <a:bodyPr>
            <a:normAutofit/>
          </a:bodyPr>
          <a:lstStyle/>
          <a:p>
            <a:r>
              <a:rPr lang="en-US" dirty="0"/>
              <a:t>Information Security Models – </a:t>
            </a:r>
            <a:r>
              <a:rPr lang="en-US" dirty="0" err="1"/>
              <a:t>cont</a:t>
            </a:r>
            <a:r>
              <a:rPr lang="en-US" dirty="0"/>
              <a:t>…</a:t>
            </a:r>
          </a:p>
        </p:txBody>
      </p:sp>
      <p:sp>
        <p:nvSpPr>
          <p:cNvPr id="3" name="Content Placeholder 2">
            <a:extLst>
              <a:ext uri="{FF2B5EF4-FFF2-40B4-BE49-F238E27FC236}">
                <a16:creationId xmlns:a16="http://schemas.microsoft.com/office/drawing/2014/main" id="{4F4D7FBC-6EB0-46D5-89D5-4A50CE357DB2}"/>
              </a:ext>
            </a:extLst>
          </p:cNvPr>
          <p:cNvSpPr>
            <a:spLocks noGrp="1"/>
          </p:cNvSpPr>
          <p:nvPr>
            <p:ph idx="1"/>
          </p:nvPr>
        </p:nvSpPr>
        <p:spPr/>
        <p:txBody>
          <a:bodyPr/>
          <a:lstStyle/>
          <a:p>
            <a:pPr algn="just"/>
            <a:r>
              <a:rPr lang="en-US" dirty="0"/>
              <a:t>Network Security</a:t>
            </a:r>
          </a:p>
          <a:p>
            <a:pPr lvl="1" algn="just"/>
            <a:r>
              <a:rPr lang="en-US" dirty="0"/>
              <a:t>Networks are relatively simple. </a:t>
            </a:r>
          </a:p>
          <a:p>
            <a:pPr lvl="1" algn="just"/>
            <a:r>
              <a:rPr lang="en-US" dirty="0"/>
              <a:t>When a computer wishes to establish communications with another it generates a message augmented with a header, containing logistical information about the source and destination, and the entire package is called a packet. </a:t>
            </a:r>
          </a:p>
          <a:p>
            <a:pPr algn="just"/>
            <a:endParaRPr lang="en-US" dirty="0"/>
          </a:p>
        </p:txBody>
      </p:sp>
    </p:spTree>
    <p:extLst>
      <p:ext uri="{BB962C8B-B14F-4D97-AF65-F5344CB8AC3E}">
        <p14:creationId xmlns:p14="http://schemas.microsoft.com/office/powerpoint/2010/main" val="298913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C57F-EB86-43D0-917B-B44903C6FBA6}"/>
              </a:ext>
            </a:extLst>
          </p:cNvPr>
          <p:cNvSpPr>
            <a:spLocks noGrp="1"/>
          </p:cNvSpPr>
          <p:nvPr>
            <p:ph type="title"/>
          </p:nvPr>
        </p:nvSpPr>
        <p:spPr/>
        <p:txBody>
          <a:bodyPr/>
          <a:lstStyle/>
          <a:p>
            <a:r>
              <a:rPr lang="en-US" dirty="0"/>
              <a:t>Hacking Impacts-cont..</a:t>
            </a:r>
          </a:p>
        </p:txBody>
      </p:sp>
      <p:sp>
        <p:nvSpPr>
          <p:cNvPr id="3" name="Content Placeholder 2">
            <a:extLst>
              <a:ext uri="{FF2B5EF4-FFF2-40B4-BE49-F238E27FC236}">
                <a16:creationId xmlns:a16="http://schemas.microsoft.com/office/drawing/2014/main" id="{656129D5-9000-4146-9991-FFD54D26015E}"/>
              </a:ext>
            </a:extLst>
          </p:cNvPr>
          <p:cNvSpPr>
            <a:spLocks noGrp="1"/>
          </p:cNvSpPr>
          <p:nvPr>
            <p:ph idx="1"/>
          </p:nvPr>
        </p:nvSpPr>
        <p:spPr/>
        <p:txBody>
          <a:bodyPr>
            <a:normAutofit/>
          </a:bodyPr>
          <a:lstStyle/>
          <a:p>
            <a:pPr algn="just"/>
            <a:r>
              <a:rPr lang="en-US" dirty="0"/>
              <a:t>Resources. </a:t>
            </a:r>
          </a:p>
          <a:p>
            <a:pPr lvl="1" algn="just"/>
            <a:r>
              <a:rPr lang="en-US" dirty="0"/>
              <a:t>Resources are computer-related services that perform actions or tasks on the user’s behalf. </a:t>
            </a:r>
          </a:p>
          <a:p>
            <a:pPr lvl="1" algn="just"/>
            <a:r>
              <a:rPr lang="en-US" dirty="0"/>
              <a:t>Core services, object code, or disk space can be considered resources that, if controlled, utilized, or disabled by an unauthorized entity, could result in the inability to capture revenue for a company or failure to meet expected objectives.</a:t>
            </a:r>
          </a:p>
          <a:p>
            <a:pPr algn="just"/>
            <a:r>
              <a:rPr lang="en-US" dirty="0"/>
              <a:t>Information. </a:t>
            </a:r>
          </a:p>
          <a:p>
            <a:pPr lvl="1" algn="just"/>
            <a:r>
              <a:rPr lang="en-US" dirty="0"/>
              <a:t>Information can represent an enormous cost if destroyed or altered without authorization.</a:t>
            </a:r>
          </a:p>
          <a:p>
            <a:pPr lvl="1" algn="just"/>
            <a:r>
              <a:rPr lang="en-US" dirty="0"/>
              <a:t>Data can be affected in several ways such as: loss, disclosure, and integrity.</a:t>
            </a:r>
          </a:p>
        </p:txBody>
      </p:sp>
    </p:spTree>
    <p:extLst>
      <p:ext uri="{BB962C8B-B14F-4D97-AF65-F5344CB8AC3E}">
        <p14:creationId xmlns:p14="http://schemas.microsoft.com/office/powerpoint/2010/main" val="223029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939F8-F621-4C54-9AAD-F05508DDFC5A}"/>
              </a:ext>
            </a:extLst>
          </p:cNvPr>
          <p:cNvSpPr>
            <a:spLocks noGrp="1"/>
          </p:cNvSpPr>
          <p:nvPr>
            <p:ph type="title"/>
          </p:nvPr>
        </p:nvSpPr>
        <p:spPr/>
        <p:txBody>
          <a:bodyPr/>
          <a:lstStyle/>
          <a:p>
            <a:r>
              <a:rPr lang="en-US" dirty="0"/>
              <a:t>Information Security Models – </a:t>
            </a:r>
            <a:r>
              <a:rPr lang="en-US" dirty="0" err="1"/>
              <a:t>cont</a:t>
            </a:r>
            <a:r>
              <a:rPr lang="en-US" dirty="0"/>
              <a:t>…</a:t>
            </a:r>
          </a:p>
        </p:txBody>
      </p:sp>
      <p:sp>
        <p:nvSpPr>
          <p:cNvPr id="3" name="Content Placeholder 2">
            <a:extLst>
              <a:ext uri="{FF2B5EF4-FFF2-40B4-BE49-F238E27FC236}">
                <a16:creationId xmlns:a16="http://schemas.microsoft.com/office/drawing/2014/main" id="{79014EFA-C9BF-4026-96BE-8158D3CAA013}"/>
              </a:ext>
            </a:extLst>
          </p:cNvPr>
          <p:cNvSpPr>
            <a:spLocks noGrp="1"/>
          </p:cNvSpPr>
          <p:nvPr>
            <p:ph idx="1"/>
          </p:nvPr>
        </p:nvSpPr>
        <p:spPr/>
        <p:txBody>
          <a:bodyPr>
            <a:normAutofit/>
          </a:bodyPr>
          <a:lstStyle/>
          <a:p>
            <a:r>
              <a:rPr lang="en-US" dirty="0"/>
              <a:t>As with computer security, there are various characteristics of network security. These are summarized in the following list: </a:t>
            </a:r>
          </a:p>
          <a:p>
            <a:pPr marL="457200" lvl="1" indent="0">
              <a:buNone/>
            </a:pPr>
            <a:r>
              <a:rPr lang="en-US" dirty="0"/>
              <a:t>• </a:t>
            </a:r>
            <a:r>
              <a:rPr lang="en-US" u="sng" dirty="0"/>
              <a:t>Transmission Security</a:t>
            </a:r>
            <a:r>
              <a:rPr lang="en-US" dirty="0"/>
              <a:t>: The protection of data as it is transmitted from one location to another. </a:t>
            </a:r>
          </a:p>
          <a:p>
            <a:pPr marL="457200" lvl="1" indent="0">
              <a:buNone/>
            </a:pPr>
            <a:r>
              <a:rPr lang="en-US" dirty="0"/>
              <a:t>• </a:t>
            </a:r>
            <a:r>
              <a:rPr lang="en-US" u="sng" dirty="0"/>
              <a:t>Protocol Security</a:t>
            </a:r>
            <a:r>
              <a:rPr lang="en-US" dirty="0"/>
              <a:t>: The construction of packets and how they are processed and used to transmit information. </a:t>
            </a:r>
          </a:p>
          <a:p>
            <a:pPr marL="457200" lvl="1" indent="0">
              <a:buNone/>
            </a:pPr>
            <a:r>
              <a:rPr lang="en-US" dirty="0"/>
              <a:t>• </a:t>
            </a:r>
            <a:r>
              <a:rPr lang="en-US" u="sng" dirty="0"/>
              <a:t>Routing Protocol Security</a:t>
            </a:r>
            <a:r>
              <a:rPr lang="en-US" dirty="0"/>
              <a:t>: The information that is shared by network devices to work together to support communications. </a:t>
            </a:r>
          </a:p>
          <a:p>
            <a:pPr marL="457200" lvl="1" indent="0">
              <a:buNone/>
            </a:pPr>
            <a:r>
              <a:rPr lang="en-US" dirty="0"/>
              <a:t>• </a:t>
            </a:r>
            <a:r>
              <a:rPr lang="en-US" u="sng" dirty="0"/>
              <a:t>Network Access Security</a:t>
            </a:r>
            <a:r>
              <a:rPr lang="en-US" dirty="0"/>
              <a:t>: Controlling connectivity from one network to another based on protocol specifics.</a:t>
            </a:r>
          </a:p>
        </p:txBody>
      </p:sp>
    </p:spTree>
    <p:extLst>
      <p:ext uri="{BB962C8B-B14F-4D97-AF65-F5344CB8AC3E}">
        <p14:creationId xmlns:p14="http://schemas.microsoft.com/office/powerpoint/2010/main" val="4009869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71F7-906E-46AF-A5AE-FF7275378468}"/>
              </a:ext>
            </a:extLst>
          </p:cNvPr>
          <p:cNvSpPr>
            <a:spLocks noGrp="1"/>
          </p:cNvSpPr>
          <p:nvPr>
            <p:ph type="title"/>
          </p:nvPr>
        </p:nvSpPr>
        <p:spPr/>
        <p:txBody>
          <a:bodyPr/>
          <a:lstStyle/>
          <a:p>
            <a:r>
              <a:rPr lang="en-US" dirty="0"/>
              <a:t>Information Security Models – </a:t>
            </a:r>
            <a:r>
              <a:rPr lang="en-US" dirty="0" err="1"/>
              <a:t>cont</a:t>
            </a:r>
            <a:r>
              <a:rPr lang="en-US" dirty="0"/>
              <a:t>…</a:t>
            </a:r>
          </a:p>
        </p:txBody>
      </p:sp>
      <p:sp>
        <p:nvSpPr>
          <p:cNvPr id="3" name="Content Placeholder 2">
            <a:extLst>
              <a:ext uri="{FF2B5EF4-FFF2-40B4-BE49-F238E27FC236}">
                <a16:creationId xmlns:a16="http://schemas.microsoft.com/office/drawing/2014/main" id="{DC4DBC26-4EFE-41A7-8038-CD5B778C0926}"/>
              </a:ext>
            </a:extLst>
          </p:cNvPr>
          <p:cNvSpPr>
            <a:spLocks noGrp="1"/>
          </p:cNvSpPr>
          <p:nvPr>
            <p:ph idx="1"/>
          </p:nvPr>
        </p:nvSpPr>
        <p:spPr/>
        <p:txBody>
          <a:bodyPr>
            <a:normAutofit lnSpcReduction="10000"/>
          </a:bodyPr>
          <a:lstStyle/>
          <a:p>
            <a:r>
              <a:rPr lang="en-US" dirty="0"/>
              <a:t>TRANSMISSION SECURITY</a:t>
            </a:r>
          </a:p>
          <a:p>
            <a:pPr lvl="1"/>
            <a:r>
              <a:rPr lang="en-US" dirty="0"/>
              <a:t>One aspect of network security is the protection of information in transit. </a:t>
            </a:r>
          </a:p>
          <a:p>
            <a:pPr lvl="1"/>
            <a:r>
              <a:rPr lang="en-US" dirty="0"/>
              <a:t>Ensuring sensitive data is protected from unauthorized changes or viewed by unauthorized people (or applications) is an important aspect of secure network communications. </a:t>
            </a:r>
          </a:p>
          <a:p>
            <a:pPr lvl="1"/>
            <a:r>
              <a:rPr lang="en-US" dirty="0"/>
              <a:t>Security protocols, such as </a:t>
            </a:r>
            <a:r>
              <a:rPr lang="en-US" dirty="0" err="1"/>
              <a:t>IPSec</a:t>
            </a:r>
            <a:r>
              <a:rPr lang="en-US" dirty="0"/>
              <a:t> (Internet Protocol Security), SSL (Secure Sockets Layer), and SSH (Secure Shell) to name a few, provide authentication and encryption to protect information from unwanted interactions.</a:t>
            </a:r>
          </a:p>
          <a:p>
            <a:pPr lvl="1"/>
            <a:r>
              <a:rPr lang="en-US" dirty="0"/>
              <a:t>There are also protocols that usually work in cleartext. </a:t>
            </a:r>
          </a:p>
          <a:p>
            <a:pPr lvl="1"/>
            <a:r>
              <a:rPr lang="en-US" dirty="0"/>
              <a:t>File Transfer Protocol (FTP) and Telnet are interactive sessions between systems that are not provided any protection to keep the commands and passwords private.</a:t>
            </a:r>
          </a:p>
        </p:txBody>
      </p:sp>
    </p:spTree>
    <p:extLst>
      <p:ext uri="{BB962C8B-B14F-4D97-AF65-F5344CB8AC3E}">
        <p14:creationId xmlns:p14="http://schemas.microsoft.com/office/powerpoint/2010/main" val="876186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6DEFE-7782-45D6-9FE1-B3D97E27A6A9}"/>
              </a:ext>
            </a:extLst>
          </p:cNvPr>
          <p:cNvSpPr>
            <a:spLocks noGrp="1"/>
          </p:cNvSpPr>
          <p:nvPr>
            <p:ph type="title"/>
          </p:nvPr>
        </p:nvSpPr>
        <p:spPr/>
        <p:txBody>
          <a:bodyPr/>
          <a:lstStyle/>
          <a:p>
            <a:r>
              <a:rPr lang="en-US" dirty="0"/>
              <a:t>Information Security Models – </a:t>
            </a:r>
            <a:r>
              <a:rPr lang="en-US" dirty="0" err="1"/>
              <a:t>cont</a:t>
            </a:r>
            <a:r>
              <a:rPr lang="en-US" dirty="0"/>
              <a:t>…</a:t>
            </a:r>
          </a:p>
        </p:txBody>
      </p:sp>
      <p:sp>
        <p:nvSpPr>
          <p:cNvPr id="3" name="Content Placeholder 2">
            <a:extLst>
              <a:ext uri="{FF2B5EF4-FFF2-40B4-BE49-F238E27FC236}">
                <a16:creationId xmlns:a16="http://schemas.microsoft.com/office/drawing/2014/main" id="{A7F2BCB6-1EA0-4317-9B88-EBAE42D7A73B}"/>
              </a:ext>
            </a:extLst>
          </p:cNvPr>
          <p:cNvSpPr>
            <a:spLocks noGrp="1"/>
          </p:cNvSpPr>
          <p:nvPr>
            <p:ph idx="1"/>
          </p:nvPr>
        </p:nvSpPr>
        <p:spPr/>
        <p:txBody>
          <a:bodyPr>
            <a:normAutofit fontScale="85000" lnSpcReduction="10000"/>
          </a:bodyPr>
          <a:lstStyle/>
          <a:p>
            <a:r>
              <a:rPr lang="en-US" dirty="0"/>
              <a:t>PROTOCOL SECURITY</a:t>
            </a:r>
          </a:p>
          <a:p>
            <a:pPr lvl="1"/>
            <a:r>
              <a:rPr lang="en-US" dirty="0"/>
              <a:t>Another characteristic of network security is the protocols that are used to support the communication. </a:t>
            </a:r>
          </a:p>
          <a:p>
            <a:pPr lvl="1"/>
            <a:r>
              <a:rPr lang="en-US" dirty="0"/>
              <a:t>Transmission Control Protocol and Internet Protocol (TCP/IP) is the most common protocol used today and is the protocol for use on the Internet. </a:t>
            </a:r>
          </a:p>
          <a:p>
            <a:pPr lvl="1"/>
            <a:r>
              <a:rPr lang="en-US" dirty="0"/>
              <a:t>A protocol is the standard by which a communication is established.</a:t>
            </a:r>
          </a:p>
          <a:p>
            <a:pPr lvl="1"/>
            <a:r>
              <a:rPr lang="en-US" dirty="0"/>
              <a:t>There are many protocol weaknesses that are associated with TCP/IP.</a:t>
            </a:r>
          </a:p>
          <a:p>
            <a:pPr lvl="1"/>
            <a:r>
              <a:rPr lang="en-US" dirty="0"/>
              <a:t>By using illegal packet structures and manipulating the session management the protocol provides, several types of attacks can materialize.</a:t>
            </a:r>
          </a:p>
          <a:p>
            <a:pPr lvl="1"/>
            <a:r>
              <a:rPr lang="en-US" dirty="0"/>
              <a:t>Other weaknesses in the protocol allowed one system to appear as another. </a:t>
            </a:r>
          </a:p>
          <a:p>
            <a:pPr lvl="1"/>
            <a:r>
              <a:rPr lang="en-US" dirty="0"/>
              <a:t>This was an especially effective attack when security was based on assumed trust relationships based on an IP address, the unique identifier of a system on a TCP/IP network. </a:t>
            </a:r>
          </a:p>
          <a:p>
            <a:pPr lvl="1"/>
            <a:r>
              <a:rPr lang="en-US" dirty="0"/>
              <a:t>Second, because the hacker is not receiving the acknowledgments, he must respond in the appropriate timeframe with all the correct information expected by a normal session.</a:t>
            </a:r>
          </a:p>
        </p:txBody>
      </p:sp>
    </p:spTree>
    <p:extLst>
      <p:ext uri="{BB962C8B-B14F-4D97-AF65-F5344CB8AC3E}">
        <p14:creationId xmlns:p14="http://schemas.microsoft.com/office/powerpoint/2010/main" val="225278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0CD2-A269-47DC-BDFA-60EEE46CAAB4}"/>
              </a:ext>
            </a:extLst>
          </p:cNvPr>
          <p:cNvSpPr>
            <a:spLocks noGrp="1"/>
          </p:cNvSpPr>
          <p:nvPr>
            <p:ph type="title"/>
          </p:nvPr>
        </p:nvSpPr>
        <p:spPr/>
        <p:txBody>
          <a:bodyPr/>
          <a:lstStyle/>
          <a:p>
            <a:r>
              <a:rPr lang="en-US" dirty="0"/>
              <a:t>Information Security Models – </a:t>
            </a:r>
            <a:r>
              <a:rPr lang="en-US" dirty="0" err="1"/>
              <a:t>cont</a:t>
            </a:r>
            <a:r>
              <a:rPr lang="en-US" dirty="0"/>
              <a:t>…</a:t>
            </a:r>
          </a:p>
        </p:txBody>
      </p:sp>
      <p:sp>
        <p:nvSpPr>
          <p:cNvPr id="3" name="Content Placeholder 2">
            <a:extLst>
              <a:ext uri="{FF2B5EF4-FFF2-40B4-BE49-F238E27FC236}">
                <a16:creationId xmlns:a16="http://schemas.microsoft.com/office/drawing/2014/main" id="{22542D32-A258-45A8-8924-5693285B4C13}"/>
              </a:ext>
            </a:extLst>
          </p:cNvPr>
          <p:cNvSpPr>
            <a:spLocks noGrp="1"/>
          </p:cNvSpPr>
          <p:nvPr>
            <p:ph idx="1"/>
          </p:nvPr>
        </p:nvSpPr>
        <p:spPr/>
        <p:txBody>
          <a:bodyPr>
            <a:normAutofit/>
          </a:bodyPr>
          <a:lstStyle/>
          <a:p>
            <a:r>
              <a:rPr lang="en-US" dirty="0"/>
              <a:t>ROUTING PROTOCOL SECURITY</a:t>
            </a:r>
          </a:p>
          <a:p>
            <a:pPr lvl="1"/>
            <a:r>
              <a:rPr lang="en-US" dirty="0"/>
              <a:t>Routing protocols are specific communications between network supporting systems that allow the sharing of network information so a group of devices can collaborate on appropriately forwarding data.</a:t>
            </a:r>
          </a:p>
          <a:p>
            <a:pPr lvl="1"/>
            <a:r>
              <a:rPr lang="en-US" dirty="0"/>
              <a:t>When routing data is shared among a group of systems communications can be routed based on network availability, performance, and cost of the connection. </a:t>
            </a:r>
          </a:p>
          <a:p>
            <a:pPr lvl="1"/>
            <a:r>
              <a:rPr lang="en-US" dirty="0"/>
              <a:t>Figure (next slide) is an example of a large network supported by the OSPF (Open Shortest Path First) routing protocol. OSPF uses “areas” to define borders for summarizing network routes to different regions, as with this example, or departments.</a:t>
            </a:r>
          </a:p>
        </p:txBody>
      </p:sp>
    </p:spTree>
    <p:extLst>
      <p:ext uri="{BB962C8B-B14F-4D97-AF65-F5344CB8AC3E}">
        <p14:creationId xmlns:p14="http://schemas.microsoft.com/office/powerpoint/2010/main" val="461635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engineering drawing&#10;&#10;Description automatically generated">
            <a:extLst>
              <a:ext uri="{FF2B5EF4-FFF2-40B4-BE49-F238E27FC236}">
                <a16:creationId xmlns:a16="http://schemas.microsoft.com/office/drawing/2014/main" id="{3D8EC835-9002-4077-B306-6778318BA2FC}"/>
              </a:ext>
            </a:extLst>
          </p:cNvPr>
          <p:cNvPicPr>
            <a:picLocks noGrp="1" noChangeAspect="1"/>
          </p:cNvPicPr>
          <p:nvPr>
            <p:ph idx="1"/>
          </p:nvPr>
        </p:nvPicPr>
        <p:blipFill>
          <a:blip r:embed="rId2"/>
          <a:stretch>
            <a:fillRect/>
          </a:stretch>
        </p:blipFill>
        <p:spPr>
          <a:xfrm>
            <a:off x="1715375" y="323557"/>
            <a:ext cx="8643814" cy="6402096"/>
          </a:xfrm>
        </p:spPr>
      </p:pic>
    </p:spTree>
    <p:extLst>
      <p:ext uri="{BB962C8B-B14F-4D97-AF65-F5344CB8AC3E}">
        <p14:creationId xmlns:p14="http://schemas.microsoft.com/office/powerpoint/2010/main" val="1812633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schematic&#10;&#10;Description automatically generated">
            <a:extLst>
              <a:ext uri="{FF2B5EF4-FFF2-40B4-BE49-F238E27FC236}">
                <a16:creationId xmlns:a16="http://schemas.microsoft.com/office/drawing/2014/main" id="{AF8ABFE0-3A4A-4AD3-9CBC-1064E77617B2}"/>
              </a:ext>
            </a:extLst>
          </p:cNvPr>
          <p:cNvPicPr>
            <a:picLocks noGrp="1" noChangeAspect="1"/>
          </p:cNvPicPr>
          <p:nvPr>
            <p:ph idx="1"/>
          </p:nvPr>
        </p:nvPicPr>
        <p:blipFill>
          <a:blip r:embed="rId2"/>
          <a:stretch>
            <a:fillRect/>
          </a:stretch>
        </p:blipFill>
        <p:spPr>
          <a:xfrm>
            <a:off x="944180" y="1082842"/>
            <a:ext cx="9848146" cy="5185611"/>
          </a:xfrm>
        </p:spPr>
      </p:pic>
    </p:spTree>
    <p:extLst>
      <p:ext uri="{BB962C8B-B14F-4D97-AF65-F5344CB8AC3E}">
        <p14:creationId xmlns:p14="http://schemas.microsoft.com/office/powerpoint/2010/main" val="3352604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E90C-26E4-4F9A-84F1-37638692DCBF}"/>
              </a:ext>
            </a:extLst>
          </p:cNvPr>
          <p:cNvSpPr>
            <a:spLocks noGrp="1"/>
          </p:cNvSpPr>
          <p:nvPr>
            <p:ph type="title"/>
          </p:nvPr>
        </p:nvSpPr>
        <p:spPr/>
        <p:txBody>
          <a:bodyPr/>
          <a:lstStyle/>
          <a:p>
            <a:r>
              <a:rPr lang="en-US" dirty="0"/>
              <a:t>Information Security Models – </a:t>
            </a:r>
            <a:r>
              <a:rPr lang="en-US" dirty="0" err="1"/>
              <a:t>cont</a:t>
            </a:r>
            <a:r>
              <a:rPr lang="en-US" dirty="0"/>
              <a:t>…</a:t>
            </a:r>
          </a:p>
        </p:txBody>
      </p:sp>
      <p:sp>
        <p:nvSpPr>
          <p:cNvPr id="3" name="Content Placeholder 2">
            <a:extLst>
              <a:ext uri="{FF2B5EF4-FFF2-40B4-BE49-F238E27FC236}">
                <a16:creationId xmlns:a16="http://schemas.microsoft.com/office/drawing/2014/main" id="{E0355507-9508-41FC-A2B9-67BC396B9879}"/>
              </a:ext>
            </a:extLst>
          </p:cNvPr>
          <p:cNvSpPr>
            <a:spLocks noGrp="1"/>
          </p:cNvSpPr>
          <p:nvPr>
            <p:ph idx="1"/>
          </p:nvPr>
        </p:nvSpPr>
        <p:spPr/>
        <p:txBody>
          <a:bodyPr>
            <a:normAutofit/>
          </a:bodyPr>
          <a:lstStyle/>
          <a:p>
            <a:r>
              <a:rPr lang="en-US" dirty="0"/>
              <a:t>NETWORK ACCESS CONTROLS</a:t>
            </a:r>
          </a:p>
          <a:p>
            <a:pPr lvl="1"/>
            <a:r>
              <a:rPr lang="en-US" dirty="0"/>
              <a:t>Network security can also be characterized by applying access controls, limiting the availability of communications between systems or applications. </a:t>
            </a:r>
          </a:p>
          <a:p>
            <a:pPr lvl="1"/>
            <a:r>
              <a:rPr lang="en-US" dirty="0"/>
              <a:t>In TCP/IP headers there are collections of bits that identify specifics about the communication. </a:t>
            </a:r>
          </a:p>
          <a:p>
            <a:pPr lvl="1"/>
            <a:r>
              <a:rPr lang="en-US" dirty="0"/>
              <a:t>Application ports are an example of this type of information. </a:t>
            </a:r>
          </a:p>
          <a:p>
            <a:pPr lvl="1"/>
            <a:r>
              <a:rPr lang="en-US" dirty="0"/>
              <a:t>The port is a number from 1 to 65535 that identifies the services associated with the communication. </a:t>
            </a:r>
          </a:p>
          <a:p>
            <a:pPr lvl="1"/>
            <a:r>
              <a:rPr lang="en-US" dirty="0"/>
              <a:t>Application ports allow systems to accept packets destined for specific services or applications.</a:t>
            </a:r>
          </a:p>
        </p:txBody>
      </p:sp>
    </p:spTree>
    <p:extLst>
      <p:ext uri="{BB962C8B-B14F-4D97-AF65-F5344CB8AC3E}">
        <p14:creationId xmlns:p14="http://schemas.microsoft.com/office/powerpoint/2010/main" val="606710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CAD3-088C-4F65-A15C-C3EF4D47735A}"/>
              </a:ext>
            </a:extLst>
          </p:cNvPr>
          <p:cNvSpPr>
            <a:spLocks noGrp="1"/>
          </p:cNvSpPr>
          <p:nvPr>
            <p:ph type="title"/>
          </p:nvPr>
        </p:nvSpPr>
        <p:spPr/>
        <p:txBody>
          <a:bodyPr>
            <a:normAutofit/>
          </a:bodyPr>
          <a:lstStyle/>
          <a:p>
            <a:r>
              <a:rPr lang="en-US" dirty="0"/>
              <a:t>Information Security Models – </a:t>
            </a:r>
            <a:r>
              <a:rPr lang="en-US" dirty="0" err="1"/>
              <a:t>cont</a:t>
            </a:r>
            <a:r>
              <a:rPr lang="en-US" dirty="0"/>
              <a:t>…</a:t>
            </a:r>
          </a:p>
        </p:txBody>
      </p:sp>
      <p:sp>
        <p:nvSpPr>
          <p:cNvPr id="3" name="Content Placeholder 2">
            <a:extLst>
              <a:ext uri="{FF2B5EF4-FFF2-40B4-BE49-F238E27FC236}">
                <a16:creationId xmlns:a16="http://schemas.microsoft.com/office/drawing/2014/main" id="{A9970A50-247F-4E6B-89B5-D07FDC549147}"/>
              </a:ext>
            </a:extLst>
          </p:cNvPr>
          <p:cNvSpPr>
            <a:spLocks noGrp="1"/>
          </p:cNvSpPr>
          <p:nvPr>
            <p:ph idx="1"/>
          </p:nvPr>
        </p:nvSpPr>
        <p:spPr/>
        <p:txBody>
          <a:bodyPr>
            <a:normAutofit/>
          </a:bodyPr>
          <a:lstStyle/>
          <a:p>
            <a:r>
              <a:rPr lang="en-US" dirty="0"/>
              <a:t>Service Security</a:t>
            </a:r>
          </a:p>
          <a:p>
            <a:pPr lvl="1"/>
            <a:r>
              <a:rPr lang="en-US" dirty="0"/>
              <a:t>Services are processes that run on a computer to provide common functions for applications, users, or other services. Services fall into two very similar categories: </a:t>
            </a:r>
          </a:p>
          <a:p>
            <a:pPr marL="914400" lvl="2" indent="0">
              <a:buNone/>
            </a:pPr>
            <a:r>
              <a:rPr lang="en-US" dirty="0"/>
              <a:t>1. Operational. A process that provides a service to applications or users for functionality. </a:t>
            </a:r>
          </a:p>
          <a:p>
            <a:pPr marL="914400" lvl="2" indent="0">
              <a:buNone/>
            </a:pPr>
            <a:r>
              <a:rPr lang="en-US" dirty="0"/>
              <a:t>2. Network. A process that supports the exchange of information for network services. </a:t>
            </a:r>
          </a:p>
        </p:txBody>
      </p:sp>
    </p:spTree>
    <p:extLst>
      <p:ext uri="{BB962C8B-B14F-4D97-AF65-F5344CB8AC3E}">
        <p14:creationId xmlns:p14="http://schemas.microsoft.com/office/powerpoint/2010/main" val="3969836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0CA7-2082-4453-8D01-4F9FD198C0A9}"/>
              </a:ext>
            </a:extLst>
          </p:cNvPr>
          <p:cNvSpPr>
            <a:spLocks noGrp="1"/>
          </p:cNvSpPr>
          <p:nvPr>
            <p:ph type="title"/>
          </p:nvPr>
        </p:nvSpPr>
        <p:spPr/>
        <p:txBody>
          <a:bodyPr/>
          <a:lstStyle/>
          <a:p>
            <a:r>
              <a:rPr lang="en-US" dirty="0"/>
              <a:t>Information Security Models – </a:t>
            </a:r>
            <a:r>
              <a:rPr lang="en-US" dirty="0" err="1"/>
              <a:t>cont</a:t>
            </a:r>
            <a:r>
              <a:rPr lang="en-US" dirty="0"/>
              <a:t>…</a:t>
            </a:r>
          </a:p>
        </p:txBody>
      </p:sp>
      <p:sp>
        <p:nvSpPr>
          <p:cNvPr id="3" name="Content Placeholder 2">
            <a:extLst>
              <a:ext uri="{FF2B5EF4-FFF2-40B4-BE49-F238E27FC236}">
                <a16:creationId xmlns:a16="http://schemas.microsoft.com/office/drawing/2014/main" id="{89E946D6-AF59-4FE1-920B-E9F585A3BEFF}"/>
              </a:ext>
            </a:extLst>
          </p:cNvPr>
          <p:cNvSpPr>
            <a:spLocks noGrp="1"/>
          </p:cNvSpPr>
          <p:nvPr>
            <p:ph idx="1"/>
          </p:nvPr>
        </p:nvSpPr>
        <p:spPr/>
        <p:txBody>
          <a:bodyPr>
            <a:normAutofit fontScale="92500" lnSpcReduction="20000"/>
          </a:bodyPr>
          <a:lstStyle/>
          <a:p>
            <a:r>
              <a:rPr lang="en-US" dirty="0"/>
              <a:t>The following are examples of operational services used in Microsoft Windows: </a:t>
            </a:r>
          </a:p>
          <a:p>
            <a:pPr marL="457200" lvl="1" indent="0">
              <a:buNone/>
            </a:pPr>
            <a:r>
              <a:rPr lang="en-US" dirty="0"/>
              <a:t>• Security Accounts Manager. Stores security information for local user accounts. </a:t>
            </a:r>
          </a:p>
          <a:p>
            <a:pPr marL="457200" lvl="1" indent="0">
              <a:buNone/>
            </a:pPr>
            <a:r>
              <a:rPr lang="en-US" dirty="0"/>
              <a:t>• Plug and Play. Enables a computer to recognize and adapt to hardware changes with little or no user input. </a:t>
            </a:r>
          </a:p>
          <a:p>
            <a:pPr marL="457200" lvl="1" indent="0">
              <a:buNone/>
            </a:pPr>
            <a:r>
              <a:rPr lang="en-US" dirty="0"/>
              <a:t>• Net Logon. Supports pass-through authentication of account logon events for computers in a domain. </a:t>
            </a:r>
          </a:p>
          <a:p>
            <a:pPr marL="457200" lvl="1" indent="0">
              <a:buNone/>
            </a:pPr>
            <a:r>
              <a:rPr lang="en-US" dirty="0"/>
              <a:t>• Event Log. Enables event log messages issued by Windows-based programs and components to be viewed in Event Viewer. This service cannot be stopped. </a:t>
            </a:r>
          </a:p>
          <a:p>
            <a:r>
              <a:rPr lang="en-US" dirty="0"/>
              <a:t>Regardless of type, each service is an opportunity to attack a system.</a:t>
            </a:r>
          </a:p>
          <a:p>
            <a:r>
              <a:rPr lang="en-US" dirty="0"/>
              <a:t> Potential vulnerabilities in how services interact with a network, applications, and other parts of the operating system make them the focus of hackers.</a:t>
            </a:r>
          </a:p>
          <a:p>
            <a:endParaRPr lang="en-US" dirty="0"/>
          </a:p>
          <a:p>
            <a:pPr marL="457200" lvl="1" indent="0">
              <a:buNone/>
            </a:pPr>
            <a:endParaRPr lang="en-US" dirty="0"/>
          </a:p>
        </p:txBody>
      </p:sp>
    </p:spTree>
    <p:extLst>
      <p:ext uri="{BB962C8B-B14F-4D97-AF65-F5344CB8AC3E}">
        <p14:creationId xmlns:p14="http://schemas.microsoft.com/office/powerpoint/2010/main" val="1469816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BCA7-9DDC-413D-B494-3B0424402B3B}"/>
              </a:ext>
            </a:extLst>
          </p:cNvPr>
          <p:cNvSpPr>
            <a:spLocks noGrp="1"/>
          </p:cNvSpPr>
          <p:nvPr>
            <p:ph type="title"/>
          </p:nvPr>
        </p:nvSpPr>
        <p:spPr/>
        <p:txBody>
          <a:bodyPr>
            <a:normAutofit/>
          </a:bodyPr>
          <a:lstStyle/>
          <a:p>
            <a:r>
              <a:rPr lang="en-US" dirty="0"/>
              <a:t>Information Security Models – </a:t>
            </a:r>
            <a:r>
              <a:rPr lang="en-US" dirty="0" err="1"/>
              <a:t>cont</a:t>
            </a:r>
            <a:r>
              <a:rPr lang="en-US" dirty="0"/>
              <a:t>…</a:t>
            </a:r>
          </a:p>
        </p:txBody>
      </p:sp>
      <p:sp>
        <p:nvSpPr>
          <p:cNvPr id="3" name="Content Placeholder 2">
            <a:extLst>
              <a:ext uri="{FF2B5EF4-FFF2-40B4-BE49-F238E27FC236}">
                <a16:creationId xmlns:a16="http://schemas.microsoft.com/office/drawing/2014/main" id="{3AEBD63D-18E6-4F47-A46A-2AF55942A6C0}"/>
              </a:ext>
            </a:extLst>
          </p:cNvPr>
          <p:cNvSpPr>
            <a:spLocks noGrp="1"/>
          </p:cNvSpPr>
          <p:nvPr>
            <p:ph idx="1"/>
          </p:nvPr>
        </p:nvSpPr>
        <p:spPr/>
        <p:txBody>
          <a:bodyPr>
            <a:normAutofit/>
          </a:bodyPr>
          <a:lstStyle/>
          <a:p>
            <a:r>
              <a:rPr lang="en-US" dirty="0"/>
              <a:t>Application security</a:t>
            </a:r>
          </a:p>
          <a:p>
            <a:pPr lvl="1"/>
            <a:r>
              <a:rPr lang="en-US" dirty="0"/>
              <a:t>As we climb up the layers of security, applications represent the last step. </a:t>
            </a:r>
          </a:p>
          <a:p>
            <a:pPr lvl="1"/>
            <a:r>
              <a:rPr lang="en-US" dirty="0"/>
              <a:t>An application, especially software, is a collection of libraries, executables, and other utilities used to accomplish a wide variety of tasks.</a:t>
            </a:r>
          </a:p>
          <a:p>
            <a:pPr lvl="1"/>
            <a:r>
              <a:rPr lang="en-US" dirty="0"/>
              <a:t>Applications can come with their own forms of vulnerabilities and weaknesses that could be used by a hacker. </a:t>
            </a:r>
          </a:p>
          <a:p>
            <a:pPr lvl="1"/>
            <a:r>
              <a:rPr lang="en-US" dirty="0"/>
              <a:t>Some of these are benign from the perspective of the Internet because they require complete access to the system.</a:t>
            </a:r>
          </a:p>
        </p:txBody>
      </p:sp>
    </p:spTree>
    <p:extLst>
      <p:ext uri="{BB962C8B-B14F-4D97-AF65-F5344CB8AC3E}">
        <p14:creationId xmlns:p14="http://schemas.microsoft.com/office/powerpoint/2010/main" val="1502005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57E3-F8BE-4F02-8F4F-B55697E4419B}"/>
              </a:ext>
            </a:extLst>
          </p:cNvPr>
          <p:cNvSpPr>
            <a:spLocks noGrp="1"/>
          </p:cNvSpPr>
          <p:nvPr>
            <p:ph type="title"/>
          </p:nvPr>
        </p:nvSpPr>
        <p:spPr/>
        <p:txBody>
          <a:bodyPr/>
          <a:lstStyle/>
          <a:p>
            <a:r>
              <a:rPr lang="en-US" dirty="0"/>
              <a:t>Hacking Impacts-cont..</a:t>
            </a:r>
          </a:p>
        </p:txBody>
      </p:sp>
      <p:sp>
        <p:nvSpPr>
          <p:cNvPr id="3" name="Content Placeholder 2">
            <a:extLst>
              <a:ext uri="{FF2B5EF4-FFF2-40B4-BE49-F238E27FC236}">
                <a16:creationId xmlns:a16="http://schemas.microsoft.com/office/drawing/2014/main" id="{F4D04B83-B49F-4969-A4DC-ABDFDDCF7C7C}"/>
              </a:ext>
            </a:extLst>
          </p:cNvPr>
          <p:cNvSpPr>
            <a:spLocks noGrp="1"/>
          </p:cNvSpPr>
          <p:nvPr>
            <p:ph idx="1"/>
          </p:nvPr>
        </p:nvSpPr>
        <p:spPr/>
        <p:txBody>
          <a:bodyPr/>
          <a:lstStyle/>
          <a:p>
            <a:pPr algn="just"/>
            <a:r>
              <a:rPr lang="en-US" dirty="0"/>
              <a:t>Time. </a:t>
            </a:r>
          </a:p>
          <a:p>
            <a:pPr lvl="1" algn="just"/>
            <a:r>
              <a:rPr lang="en-US" dirty="0"/>
              <a:t>The loss of time can be related to costs in the form of payroll, not meeting critical deadlines, or an unavailable E-commerce site that would normally produce thousands of dollars in revenue if it were available. </a:t>
            </a:r>
          </a:p>
          <a:p>
            <a:pPr lvl="1" algn="just"/>
            <a:r>
              <a:rPr lang="en-US" dirty="0"/>
              <a:t>Anything that consumes time, consumes money, and expenditures for recovering from an incident can represent the greatest form of financial loss. </a:t>
            </a:r>
          </a:p>
          <a:p>
            <a:pPr algn="just"/>
            <a:r>
              <a:rPr lang="en-US" dirty="0"/>
              <a:t>Brand and Reputation.</a:t>
            </a:r>
          </a:p>
          <a:p>
            <a:pPr lvl="1" algn="just"/>
            <a:r>
              <a:rPr lang="en-US" dirty="0"/>
              <a:t> There are many companies who have very recognizable brands, like color alone will promote images.</a:t>
            </a:r>
          </a:p>
        </p:txBody>
      </p:sp>
    </p:spTree>
    <p:extLst>
      <p:ext uri="{BB962C8B-B14F-4D97-AF65-F5344CB8AC3E}">
        <p14:creationId xmlns:p14="http://schemas.microsoft.com/office/powerpoint/2010/main" val="2034640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2559-BD86-4CEE-85C7-1632EEB0EFCA}"/>
              </a:ext>
            </a:extLst>
          </p:cNvPr>
          <p:cNvSpPr>
            <a:spLocks noGrp="1"/>
          </p:cNvSpPr>
          <p:nvPr>
            <p:ph type="title"/>
          </p:nvPr>
        </p:nvSpPr>
        <p:spPr/>
        <p:txBody>
          <a:bodyPr/>
          <a:lstStyle/>
          <a:p>
            <a:r>
              <a:rPr lang="en-US" dirty="0"/>
              <a:t>Information Security Models – </a:t>
            </a:r>
            <a:r>
              <a:rPr lang="en-US" dirty="0" err="1"/>
              <a:t>cont</a:t>
            </a:r>
            <a:r>
              <a:rPr lang="en-US" dirty="0"/>
              <a:t>…</a:t>
            </a:r>
          </a:p>
        </p:txBody>
      </p:sp>
      <p:sp>
        <p:nvSpPr>
          <p:cNvPr id="3" name="Content Placeholder 2">
            <a:extLst>
              <a:ext uri="{FF2B5EF4-FFF2-40B4-BE49-F238E27FC236}">
                <a16:creationId xmlns:a16="http://schemas.microsoft.com/office/drawing/2014/main" id="{E18E14D1-1C0A-46B9-8FA3-529B375771EA}"/>
              </a:ext>
            </a:extLst>
          </p:cNvPr>
          <p:cNvSpPr>
            <a:spLocks noGrp="1"/>
          </p:cNvSpPr>
          <p:nvPr>
            <p:ph idx="1"/>
          </p:nvPr>
        </p:nvSpPr>
        <p:spPr/>
        <p:txBody>
          <a:bodyPr>
            <a:normAutofit fontScale="92500" lnSpcReduction="20000"/>
          </a:bodyPr>
          <a:lstStyle/>
          <a:p>
            <a:r>
              <a:rPr lang="en-US" dirty="0"/>
              <a:t>Software introduces its own set of security concerns. </a:t>
            </a:r>
          </a:p>
          <a:p>
            <a:r>
              <a:rPr lang="en-US" dirty="0"/>
              <a:t>Applications can have errors, better known as bugs, which can not only disrupt operations but can provide a hole through which a hacker can crawl. </a:t>
            </a:r>
          </a:p>
          <a:p>
            <a:r>
              <a:rPr lang="en-US" dirty="0"/>
              <a:t>A software error can lead to massive failures such as implementing a rare configuration that exposes a bug in the software.</a:t>
            </a:r>
          </a:p>
          <a:p>
            <a:r>
              <a:rPr lang="en-US" dirty="0"/>
              <a:t>There are ample examples of these types of vulnerabilities that can be used by a hacker in many ways. Following are a few examples:</a:t>
            </a:r>
          </a:p>
          <a:p>
            <a:pPr lvl="1"/>
            <a:r>
              <a:rPr lang="en-US" dirty="0"/>
              <a:t>Exchange Server 2000 System Attendant gives the “Everyone” group privileges to the </a:t>
            </a:r>
            <a:r>
              <a:rPr lang="en-US" dirty="0" err="1"/>
              <a:t>WinReg</a:t>
            </a:r>
            <a:r>
              <a:rPr lang="en-US" dirty="0"/>
              <a:t> key, which could allow remote attackers to read or modify registry keys. </a:t>
            </a:r>
          </a:p>
          <a:p>
            <a:pPr lvl="1"/>
            <a:r>
              <a:rPr lang="en-US" dirty="0"/>
              <a:t>• Internet Explorer 5.01, 5.5, and 6.0 allow remote attackers to read files on a remote system via malformed requests to the </a:t>
            </a:r>
            <a:r>
              <a:rPr lang="en-US" dirty="0" err="1"/>
              <a:t>GetObject</a:t>
            </a:r>
            <a:r>
              <a:rPr lang="en-US" dirty="0"/>
              <a:t> function, which bypasses some of </a:t>
            </a:r>
            <a:r>
              <a:rPr lang="en-US" dirty="0" err="1"/>
              <a:t>GetObject’s</a:t>
            </a:r>
            <a:r>
              <a:rPr lang="en-US" dirty="0"/>
              <a:t> security checks.</a:t>
            </a:r>
          </a:p>
        </p:txBody>
      </p:sp>
    </p:spTree>
    <p:extLst>
      <p:ext uri="{BB962C8B-B14F-4D97-AF65-F5344CB8AC3E}">
        <p14:creationId xmlns:p14="http://schemas.microsoft.com/office/powerpoint/2010/main" val="2202312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B418-50CC-49BD-A5B9-30E80EFEB958}"/>
              </a:ext>
            </a:extLst>
          </p:cNvPr>
          <p:cNvSpPr>
            <a:spLocks noGrp="1"/>
          </p:cNvSpPr>
          <p:nvPr>
            <p:ph type="title"/>
          </p:nvPr>
        </p:nvSpPr>
        <p:spPr/>
        <p:txBody>
          <a:bodyPr/>
          <a:lstStyle/>
          <a:p>
            <a:r>
              <a:rPr lang="en-US" dirty="0"/>
              <a:t>Information Security Models – </a:t>
            </a:r>
            <a:r>
              <a:rPr lang="en-US" dirty="0" err="1"/>
              <a:t>cont</a:t>
            </a:r>
            <a:r>
              <a:rPr lang="en-US" dirty="0"/>
              <a:t>…</a:t>
            </a:r>
          </a:p>
        </p:txBody>
      </p:sp>
      <p:sp>
        <p:nvSpPr>
          <p:cNvPr id="3" name="Content Placeholder 2">
            <a:extLst>
              <a:ext uri="{FF2B5EF4-FFF2-40B4-BE49-F238E27FC236}">
                <a16:creationId xmlns:a16="http://schemas.microsoft.com/office/drawing/2014/main" id="{9030D761-0659-4BDB-AE9A-938D0D7FAAA1}"/>
              </a:ext>
            </a:extLst>
          </p:cNvPr>
          <p:cNvSpPr>
            <a:spLocks noGrp="1"/>
          </p:cNvSpPr>
          <p:nvPr>
            <p:ph idx="1"/>
          </p:nvPr>
        </p:nvSpPr>
        <p:spPr/>
        <p:txBody>
          <a:bodyPr>
            <a:normAutofit fontScale="92500" lnSpcReduction="10000"/>
          </a:bodyPr>
          <a:lstStyle/>
          <a:p>
            <a:r>
              <a:rPr lang="en-US" dirty="0"/>
              <a:t>When executed correctly, code reviews will uncover many straightforward but dangerous security violations, such as: </a:t>
            </a:r>
          </a:p>
          <a:p>
            <a:pPr marL="457200" lvl="1" indent="0">
              <a:buNone/>
            </a:pPr>
            <a:r>
              <a:rPr lang="en-US" dirty="0"/>
              <a:t>• Buffer overflows </a:t>
            </a:r>
          </a:p>
          <a:p>
            <a:pPr marL="457200" lvl="1" indent="0">
              <a:buNone/>
            </a:pPr>
            <a:r>
              <a:rPr lang="en-US" dirty="0"/>
              <a:t>• Race conditions </a:t>
            </a:r>
          </a:p>
          <a:p>
            <a:pPr marL="457200" lvl="1" indent="0">
              <a:buNone/>
            </a:pPr>
            <a:r>
              <a:rPr lang="en-US" dirty="0"/>
              <a:t>• Tainted input </a:t>
            </a:r>
          </a:p>
          <a:p>
            <a:pPr marL="457200" lvl="1" indent="0">
              <a:buNone/>
            </a:pPr>
            <a:r>
              <a:rPr lang="en-US" dirty="0"/>
              <a:t>• Format string issues </a:t>
            </a:r>
          </a:p>
          <a:p>
            <a:pPr marL="457200" lvl="1" indent="0">
              <a:buNone/>
            </a:pPr>
            <a:r>
              <a:rPr lang="en-US" dirty="0"/>
              <a:t>• Trust management</a:t>
            </a:r>
          </a:p>
          <a:p>
            <a:pPr marL="457200" lvl="1" indent="0">
              <a:buNone/>
            </a:pPr>
            <a:r>
              <a:rPr lang="en-US" dirty="0"/>
              <a:t> • Third-party package connectivity </a:t>
            </a:r>
          </a:p>
          <a:p>
            <a:pPr marL="457200" lvl="1" indent="0">
              <a:buNone/>
            </a:pPr>
            <a:r>
              <a:rPr lang="en-US" dirty="0"/>
              <a:t>• Input validation </a:t>
            </a:r>
          </a:p>
          <a:p>
            <a:pPr marL="457200" lvl="1" indent="0">
              <a:buNone/>
            </a:pPr>
            <a:r>
              <a:rPr lang="en-US" dirty="0"/>
              <a:t>• Temporary file or memory usage </a:t>
            </a:r>
          </a:p>
          <a:p>
            <a:pPr marL="457200" lvl="1" indent="0">
              <a:buNone/>
            </a:pPr>
            <a:r>
              <a:rPr lang="en-US" dirty="0"/>
              <a:t>• Poor cryptography </a:t>
            </a:r>
          </a:p>
          <a:p>
            <a:pPr marL="457200" lvl="1" indent="0">
              <a:buNone/>
            </a:pPr>
            <a:r>
              <a:rPr lang="en-US" dirty="0"/>
              <a:t>• Appropriate logging and auditing</a:t>
            </a:r>
          </a:p>
        </p:txBody>
      </p:sp>
    </p:spTree>
    <p:extLst>
      <p:ext uri="{BB962C8B-B14F-4D97-AF65-F5344CB8AC3E}">
        <p14:creationId xmlns:p14="http://schemas.microsoft.com/office/powerpoint/2010/main" val="2127700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6BAEF-53F6-4935-AB80-BB434A91A6B3}"/>
              </a:ext>
            </a:extLst>
          </p:cNvPr>
          <p:cNvSpPr>
            <a:spLocks noGrp="1"/>
          </p:cNvSpPr>
          <p:nvPr>
            <p:ph type="title"/>
          </p:nvPr>
        </p:nvSpPr>
        <p:spPr/>
        <p:txBody>
          <a:bodyPr>
            <a:normAutofit/>
          </a:bodyPr>
          <a:lstStyle/>
          <a:p>
            <a:r>
              <a:rPr lang="en-US" dirty="0"/>
              <a:t>Security Architecture</a:t>
            </a:r>
          </a:p>
        </p:txBody>
      </p:sp>
      <p:pic>
        <p:nvPicPr>
          <p:cNvPr id="5" name="Content Placeholder 4" descr="Diagram&#10;&#10;Description automatically generated">
            <a:extLst>
              <a:ext uri="{FF2B5EF4-FFF2-40B4-BE49-F238E27FC236}">
                <a16:creationId xmlns:a16="http://schemas.microsoft.com/office/drawing/2014/main" id="{97EDC507-A789-4EF0-86DF-BEA582DC4FD6}"/>
              </a:ext>
            </a:extLst>
          </p:cNvPr>
          <p:cNvPicPr>
            <a:picLocks noGrp="1" noChangeAspect="1"/>
          </p:cNvPicPr>
          <p:nvPr>
            <p:ph idx="1"/>
          </p:nvPr>
        </p:nvPicPr>
        <p:blipFill>
          <a:blip r:embed="rId2"/>
          <a:stretch>
            <a:fillRect/>
          </a:stretch>
        </p:blipFill>
        <p:spPr>
          <a:xfrm>
            <a:off x="1888958" y="2058193"/>
            <a:ext cx="8169442" cy="4434681"/>
          </a:xfrm>
        </p:spPr>
      </p:pic>
    </p:spTree>
    <p:extLst>
      <p:ext uri="{BB962C8B-B14F-4D97-AF65-F5344CB8AC3E}">
        <p14:creationId xmlns:p14="http://schemas.microsoft.com/office/powerpoint/2010/main" val="3469715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3F47-DE68-4E13-9ECB-51F7DFF3148C}"/>
              </a:ext>
            </a:extLst>
          </p:cNvPr>
          <p:cNvSpPr>
            <a:spLocks noGrp="1"/>
          </p:cNvSpPr>
          <p:nvPr>
            <p:ph type="title"/>
          </p:nvPr>
        </p:nvSpPr>
        <p:spPr/>
        <p:txBody>
          <a:bodyPr/>
          <a:lstStyle/>
          <a:p>
            <a:r>
              <a:rPr lang="en-US" dirty="0"/>
              <a:t>Security Architecture</a:t>
            </a:r>
          </a:p>
        </p:txBody>
      </p:sp>
      <p:sp>
        <p:nvSpPr>
          <p:cNvPr id="3" name="Content Placeholder 2">
            <a:extLst>
              <a:ext uri="{FF2B5EF4-FFF2-40B4-BE49-F238E27FC236}">
                <a16:creationId xmlns:a16="http://schemas.microsoft.com/office/drawing/2014/main" id="{3976DE56-61D5-43EE-9503-EBC335176360}"/>
              </a:ext>
            </a:extLst>
          </p:cNvPr>
          <p:cNvSpPr>
            <a:spLocks noGrp="1"/>
          </p:cNvSpPr>
          <p:nvPr>
            <p:ph idx="1"/>
          </p:nvPr>
        </p:nvSpPr>
        <p:spPr/>
        <p:txBody>
          <a:bodyPr>
            <a:normAutofit fontScale="92500" lnSpcReduction="20000"/>
          </a:bodyPr>
          <a:lstStyle/>
          <a:p>
            <a:r>
              <a:rPr lang="en-US" dirty="0"/>
              <a:t>Commonalities among many of the architectures that are available are four layers that can be identified to promote sound security integration and management of technology, information, and policy:</a:t>
            </a:r>
          </a:p>
          <a:p>
            <a:pPr marL="457200" lvl="1" indent="0">
              <a:buNone/>
            </a:pPr>
            <a:r>
              <a:rPr lang="en-US" dirty="0"/>
              <a:t>1. The </a:t>
            </a:r>
            <a:r>
              <a:rPr lang="en-US" u="sng" dirty="0"/>
              <a:t>resource layer</a:t>
            </a:r>
            <a:r>
              <a:rPr lang="en-US" dirty="0"/>
              <a:t> is where services and data reside. It is the home of servers, applications, databases, workstations, and storage.</a:t>
            </a:r>
          </a:p>
          <a:p>
            <a:pPr marL="457200" lvl="1" indent="0">
              <a:buNone/>
            </a:pPr>
            <a:r>
              <a:rPr lang="en-US" dirty="0"/>
              <a:t>2. One of the more critical and complex is the </a:t>
            </a:r>
            <a:r>
              <a:rPr lang="en-US" u="sng" dirty="0"/>
              <a:t>control layer</a:t>
            </a:r>
            <a:r>
              <a:rPr lang="en-US" dirty="0"/>
              <a:t>, which provides identity and access management services. Moreover, the control layer is the point where policy becomes  reality in the technical space. It provides management with the policy and is the point where policy is bound to data to promote greater authorization across the other characteristics of the entire security architecture.</a:t>
            </a:r>
          </a:p>
          <a:p>
            <a:pPr marL="457200" lvl="1" indent="0">
              <a:buNone/>
            </a:pPr>
            <a:r>
              <a:rPr lang="en-US" dirty="0"/>
              <a:t>3. There is the </a:t>
            </a:r>
            <a:r>
              <a:rPr lang="en-US" u="sng" dirty="0"/>
              <a:t>perimeter layer</a:t>
            </a:r>
            <a:r>
              <a:rPr lang="en-US" dirty="0"/>
              <a:t>, which enforces a logical boundary between the Internet and the intranet, departments, applications, and even users. </a:t>
            </a:r>
          </a:p>
          <a:p>
            <a:pPr marL="457200" lvl="1" indent="0">
              <a:buNone/>
            </a:pPr>
            <a:r>
              <a:rPr lang="en-US" dirty="0"/>
              <a:t>4. Finally, the </a:t>
            </a:r>
            <a:r>
              <a:rPr lang="en-US" u="sng" dirty="0"/>
              <a:t>extended layer </a:t>
            </a:r>
            <a:r>
              <a:rPr lang="en-US" dirty="0"/>
              <a:t>is a growing entity in its own right. This represents the externally facing envelope of influence and security, such as remote access risks, application access, and E-</a:t>
            </a:r>
            <a:r>
              <a:rPr lang="en-US" dirty="0" err="1"/>
              <a:t>commercelity</a:t>
            </a:r>
            <a:r>
              <a:rPr lang="en-US" dirty="0"/>
              <a:t> in the technical space. It provides</a:t>
            </a:r>
          </a:p>
        </p:txBody>
      </p:sp>
    </p:spTree>
    <p:extLst>
      <p:ext uri="{BB962C8B-B14F-4D97-AF65-F5344CB8AC3E}">
        <p14:creationId xmlns:p14="http://schemas.microsoft.com/office/powerpoint/2010/main" val="24683277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1C31-8A03-4AF0-A046-25C6426EDFCA}"/>
              </a:ext>
            </a:extLst>
          </p:cNvPr>
          <p:cNvSpPr>
            <a:spLocks noGrp="1"/>
          </p:cNvSpPr>
          <p:nvPr>
            <p:ph type="title"/>
          </p:nvPr>
        </p:nvSpPr>
        <p:spPr/>
        <p:txBody>
          <a:bodyPr/>
          <a:lstStyle/>
          <a:p>
            <a:r>
              <a:rPr lang="en-US" dirty="0"/>
              <a:t>RESOURCE LAYER</a:t>
            </a:r>
          </a:p>
        </p:txBody>
      </p:sp>
      <p:sp>
        <p:nvSpPr>
          <p:cNvPr id="3" name="Content Placeholder 2">
            <a:extLst>
              <a:ext uri="{FF2B5EF4-FFF2-40B4-BE49-F238E27FC236}">
                <a16:creationId xmlns:a16="http://schemas.microsoft.com/office/drawing/2014/main" id="{1E03BEFA-3107-4AB4-A03C-2C02E249120A}"/>
              </a:ext>
            </a:extLst>
          </p:cNvPr>
          <p:cNvSpPr>
            <a:spLocks noGrp="1"/>
          </p:cNvSpPr>
          <p:nvPr>
            <p:ph idx="1"/>
          </p:nvPr>
        </p:nvSpPr>
        <p:spPr/>
        <p:txBody>
          <a:bodyPr>
            <a:normAutofit fontScale="92500" lnSpcReduction="20000"/>
          </a:bodyPr>
          <a:lstStyle/>
          <a:p>
            <a:r>
              <a:rPr lang="en-US" dirty="0"/>
              <a:t>Resources, as previously defined, are systems, applications, internal users, databases, services, printers, local area networks, operating systems, and data. </a:t>
            </a:r>
          </a:p>
          <a:p>
            <a:r>
              <a:rPr lang="en-US" dirty="0"/>
              <a:t>Resources represent what organizations feel are their core technical requirements to make money, or supporting mechanisms for the evolution of the business as a whole. </a:t>
            </a:r>
          </a:p>
          <a:p>
            <a:r>
              <a:rPr lang="en-US" dirty="0"/>
              <a:t>Nevertheless, resources are effectively what you want to protect, control access to, and use to conduct business. </a:t>
            </a:r>
          </a:p>
          <a:p>
            <a:r>
              <a:rPr lang="en-US" dirty="0"/>
              <a:t>In that light, not every resource demands the same level of security. It is not uncommon to have useful information destroyed with little or no impact on the business operations. </a:t>
            </a:r>
          </a:p>
          <a:p>
            <a:r>
              <a:rPr lang="en-US" dirty="0"/>
              <a:t>On the other hand, the slightest unauthorized change or loss of a specific piece of information can be catastrophic.</a:t>
            </a:r>
          </a:p>
        </p:txBody>
      </p:sp>
    </p:spTree>
    <p:extLst>
      <p:ext uri="{BB962C8B-B14F-4D97-AF65-F5344CB8AC3E}">
        <p14:creationId xmlns:p14="http://schemas.microsoft.com/office/powerpoint/2010/main" val="1674747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94B3-00AB-4234-90FA-108EF2A4CA5C}"/>
              </a:ext>
            </a:extLst>
          </p:cNvPr>
          <p:cNvSpPr>
            <a:spLocks noGrp="1"/>
          </p:cNvSpPr>
          <p:nvPr>
            <p:ph type="title"/>
          </p:nvPr>
        </p:nvSpPr>
        <p:spPr/>
        <p:txBody>
          <a:bodyPr/>
          <a:lstStyle/>
          <a:p>
            <a:r>
              <a:rPr lang="en-US" dirty="0"/>
              <a:t>CONTROL LAYER</a:t>
            </a:r>
          </a:p>
        </p:txBody>
      </p:sp>
      <p:sp>
        <p:nvSpPr>
          <p:cNvPr id="3" name="Content Placeholder 2">
            <a:extLst>
              <a:ext uri="{FF2B5EF4-FFF2-40B4-BE49-F238E27FC236}">
                <a16:creationId xmlns:a16="http://schemas.microsoft.com/office/drawing/2014/main" id="{C52A3F1F-3F8D-48A7-9C51-13C92476BF36}"/>
              </a:ext>
            </a:extLst>
          </p:cNvPr>
          <p:cNvSpPr>
            <a:spLocks noGrp="1"/>
          </p:cNvSpPr>
          <p:nvPr>
            <p:ph idx="1"/>
          </p:nvPr>
        </p:nvSpPr>
        <p:spPr/>
        <p:txBody>
          <a:bodyPr/>
          <a:lstStyle/>
          <a:p>
            <a:r>
              <a:rPr lang="en-US" dirty="0"/>
              <a:t>The control layer is an opportunity to identify and group systems that manage access to resources. </a:t>
            </a:r>
          </a:p>
          <a:p>
            <a:r>
              <a:rPr lang="en-US" dirty="0"/>
              <a:t>In a perfect world all identification, authentication, and authorization to resources would be controlled by a single system. </a:t>
            </a:r>
          </a:p>
          <a:p>
            <a:r>
              <a:rPr lang="en-US" dirty="0"/>
              <a:t>Thanks to legacy systems, different application architectures, and different approaches to applying security controls, the control layer is typically made up of many diverse products.</a:t>
            </a:r>
          </a:p>
        </p:txBody>
      </p:sp>
    </p:spTree>
    <p:extLst>
      <p:ext uri="{BB962C8B-B14F-4D97-AF65-F5344CB8AC3E}">
        <p14:creationId xmlns:p14="http://schemas.microsoft.com/office/powerpoint/2010/main" val="3987584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99055-D8B5-4635-BF16-324E442B4169}"/>
              </a:ext>
            </a:extLst>
          </p:cNvPr>
          <p:cNvSpPr>
            <a:spLocks noGrp="1"/>
          </p:cNvSpPr>
          <p:nvPr>
            <p:ph type="title"/>
          </p:nvPr>
        </p:nvSpPr>
        <p:spPr/>
        <p:txBody>
          <a:bodyPr/>
          <a:lstStyle/>
          <a:p>
            <a:r>
              <a:rPr lang="en-US" dirty="0"/>
              <a:t>PERIMETER</a:t>
            </a:r>
          </a:p>
        </p:txBody>
      </p:sp>
      <p:sp>
        <p:nvSpPr>
          <p:cNvPr id="3" name="Content Placeholder 2">
            <a:extLst>
              <a:ext uri="{FF2B5EF4-FFF2-40B4-BE49-F238E27FC236}">
                <a16:creationId xmlns:a16="http://schemas.microsoft.com/office/drawing/2014/main" id="{33E5BE08-2265-4F54-81C6-FC18684B2E27}"/>
              </a:ext>
            </a:extLst>
          </p:cNvPr>
          <p:cNvSpPr>
            <a:spLocks noGrp="1"/>
          </p:cNvSpPr>
          <p:nvPr>
            <p:ph idx="1"/>
          </p:nvPr>
        </p:nvSpPr>
        <p:spPr/>
        <p:txBody>
          <a:bodyPr>
            <a:normAutofit lnSpcReduction="10000"/>
          </a:bodyPr>
          <a:lstStyle/>
          <a:p>
            <a:r>
              <a:rPr lang="en-US" dirty="0"/>
              <a:t>Perimeter security is the most obvious layer in the security model.</a:t>
            </a:r>
          </a:p>
          <a:p>
            <a:r>
              <a:rPr lang="en-US" dirty="0"/>
              <a:t> Basically, it’s where your network stops and someone else’s begins. </a:t>
            </a:r>
          </a:p>
          <a:p>
            <a:r>
              <a:rPr lang="en-US" dirty="0"/>
              <a:t>It can be your connection to the Internet, the segregation of certain system types, or business units with different security needs. </a:t>
            </a:r>
          </a:p>
          <a:p>
            <a:r>
              <a:rPr lang="en-US" dirty="0"/>
              <a:t>Suffice it to say, the perimeter is usually easily identifiable.</a:t>
            </a:r>
          </a:p>
          <a:p>
            <a:r>
              <a:rPr lang="en-US" dirty="0"/>
              <a:t>The perimeter is much more than a firewall and there are other technologies that promote secure communications between trusted and not-so-trusted networks. </a:t>
            </a:r>
          </a:p>
          <a:p>
            <a:r>
              <a:rPr lang="en-US" dirty="0"/>
              <a:t>Intrusion detection and, most recently, intrusion prevention systems have provided another layer of security for the perimeter.</a:t>
            </a:r>
          </a:p>
        </p:txBody>
      </p:sp>
    </p:spTree>
    <p:extLst>
      <p:ext uri="{BB962C8B-B14F-4D97-AF65-F5344CB8AC3E}">
        <p14:creationId xmlns:p14="http://schemas.microsoft.com/office/powerpoint/2010/main" val="3234068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D7BE-BC6A-4287-AEE8-08E685E6572A}"/>
              </a:ext>
            </a:extLst>
          </p:cNvPr>
          <p:cNvSpPr>
            <a:spLocks noGrp="1"/>
          </p:cNvSpPr>
          <p:nvPr>
            <p:ph type="title"/>
          </p:nvPr>
        </p:nvSpPr>
        <p:spPr/>
        <p:txBody>
          <a:bodyPr/>
          <a:lstStyle/>
          <a:p>
            <a:r>
              <a:rPr lang="en-US" dirty="0"/>
              <a:t>EXTENDED</a:t>
            </a:r>
          </a:p>
        </p:txBody>
      </p:sp>
      <p:sp>
        <p:nvSpPr>
          <p:cNvPr id="3" name="Content Placeholder 2">
            <a:extLst>
              <a:ext uri="{FF2B5EF4-FFF2-40B4-BE49-F238E27FC236}">
                <a16:creationId xmlns:a16="http://schemas.microsoft.com/office/drawing/2014/main" id="{FE9769FE-CA0A-4D69-B087-02A5D1DC1E74}"/>
              </a:ext>
            </a:extLst>
          </p:cNvPr>
          <p:cNvSpPr>
            <a:spLocks noGrp="1"/>
          </p:cNvSpPr>
          <p:nvPr>
            <p:ph idx="1"/>
          </p:nvPr>
        </p:nvSpPr>
        <p:spPr/>
        <p:txBody>
          <a:bodyPr/>
          <a:lstStyle/>
          <a:p>
            <a:r>
              <a:rPr lang="en-US" dirty="0"/>
              <a:t>The extended layer is how corporate security is projected out into the ether. </a:t>
            </a:r>
          </a:p>
          <a:p>
            <a:r>
              <a:rPr lang="en-US" dirty="0"/>
              <a:t>The most basic example is customers going to Web sites that have a security policy defining how information collected from online transactions is used. </a:t>
            </a:r>
          </a:p>
          <a:p>
            <a:r>
              <a:rPr lang="en-US" dirty="0"/>
              <a:t>Roaming users are another example of how corporate security influences information protection beyond the perimeter. </a:t>
            </a:r>
          </a:p>
          <a:p>
            <a:r>
              <a:rPr lang="en-US" dirty="0"/>
              <a:t>Organizations are concerned with the security of their intellectual property, brand name, and various information assets that are accessed and shared in many ways with varying types of users.</a:t>
            </a:r>
          </a:p>
        </p:txBody>
      </p:sp>
    </p:spTree>
    <p:extLst>
      <p:ext uri="{BB962C8B-B14F-4D97-AF65-F5344CB8AC3E}">
        <p14:creationId xmlns:p14="http://schemas.microsoft.com/office/powerpoint/2010/main" val="21350148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96BB-71EF-4E74-A2BE-7897F1F85139}"/>
              </a:ext>
            </a:extLst>
          </p:cNvPr>
          <p:cNvSpPr>
            <a:spLocks noGrp="1"/>
          </p:cNvSpPr>
          <p:nvPr>
            <p:ph type="title"/>
          </p:nvPr>
        </p:nvSpPr>
        <p:spPr/>
        <p:txBody>
          <a:bodyPr>
            <a:normAutofit/>
          </a:bodyPr>
          <a:lstStyle/>
          <a:p>
            <a:r>
              <a:rPr lang="en-US" dirty="0"/>
              <a:t>Information Security Program</a:t>
            </a:r>
          </a:p>
        </p:txBody>
      </p:sp>
      <p:sp>
        <p:nvSpPr>
          <p:cNvPr id="3" name="Content Placeholder 2">
            <a:extLst>
              <a:ext uri="{FF2B5EF4-FFF2-40B4-BE49-F238E27FC236}">
                <a16:creationId xmlns:a16="http://schemas.microsoft.com/office/drawing/2014/main" id="{DB4E057E-6E2E-42C6-BEF6-7C3F1B29BFC6}"/>
              </a:ext>
            </a:extLst>
          </p:cNvPr>
          <p:cNvSpPr>
            <a:spLocks noGrp="1"/>
          </p:cNvSpPr>
          <p:nvPr>
            <p:ph idx="1"/>
          </p:nvPr>
        </p:nvSpPr>
        <p:spPr/>
        <p:txBody>
          <a:bodyPr>
            <a:normAutofit lnSpcReduction="10000"/>
          </a:bodyPr>
          <a:lstStyle/>
          <a:p>
            <a:r>
              <a:rPr lang="en-US" dirty="0"/>
              <a:t>A security program is concerned with preserving the confidentiality, integrity, and availability of an organization’s information assets and information should be considered an asset in whatever form. </a:t>
            </a:r>
          </a:p>
          <a:p>
            <a:r>
              <a:rPr lang="en-US" dirty="0"/>
              <a:t>This is a “big picture” approach to enhance the breadth of risk analysis, requiring a multidisciplinary look at risk identification.</a:t>
            </a:r>
          </a:p>
          <a:p>
            <a:r>
              <a:rPr lang="en-US" dirty="0"/>
              <a:t>Ethical hacking is testing security through the act of exploitation, the exploitation of anything that is assumed to provide a layer of control protecting resources, information, or other forms of assets. </a:t>
            </a:r>
          </a:p>
          <a:p>
            <a:r>
              <a:rPr lang="en-US" dirty="0"/>
              <a:t>A security program defines the necessary characteristics to ensure each layer of security is working in accordance with expectations, in addition to ensuring continuity of security from one layer to another</a:t>
            </a:r>
          </a:p>
        </p:txBody>
      </p:sp>
    </p:spTree>
    <p:extLst>
      <p:ext uri="{BB962C8B-B14F-4D97-AF65-F5344CB8AC3E}">
        <p14:creationId xmlns:p14="http://schemas.microsoft.com/office/powerpoint/2010/main" val="994004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ADD4-0DFC-4A77-B25D-0C3D2CFD88BF}"/>
              </a:ext>
            </a:extLst>
          </p:cNvPr>
          <p:cNvSpPr>
            <a:spLocks noGrp="1"/>
          </p:cNvSpPr>
          <p:nvPr>
            <p:ph type="title"/>
          </p:nvPr>
        </p:nvSpPr>
        <p:spPr/>
        <p:txBody>
          <a:bodyPr>
            <a:normAutofit/>
          </a:bodyPr>
          <a:lstStyle/>
          <a:p>
            <a:r>
              <a:rPr lang="en-US" dirty="0"/>
              <a:t>The Process of Information Security</a:t>
            </a:r>
          </a:p>
        </p:txBody>
      </p:sp>
      <p:pic>
        <p:nvPicPr>
          <p:cNvPr id="5" name="Content Placeholder 4" descr="Diagram&#10;&#10;Description automatically generated">
            <a:extLst>
              <a:ext uri="{FF2B5EF4-FFF2-40B4-BE49-F238E27FC236}">
                <a16:creationId xmlns:a16="http://schemas.microsoft.com/office/drawing/2014/main" id="{EAE72E75-88B8-4E68-99B1-64B5ACCA9D76}"/>
              </a:ext>
            </a:extLst>
          </p:cNvPr>
          <p:cNvPicPr>
            <a:picLocks noGrp="1" noChangeAspect="1"/>
          </p:cNvPicPr>
          <p:nvPr>
            <p:ph idx="1"/>
          </p:nvPr>
        </p:nvPicPr>
        <p:blipFill>
          <a:blip r:embed="rId2"/>
          <a:stretch>
            <a:fillRect/>
          </a:stretch>
        </p:blipFill>
        <p:spPr>
          <a:xfrm>
            <a:off x="1840832" y="1443790"/>
            <a:ext cx="8169442" cy="5414210"/>
          </a:xfrm>
        </p:spPr>
      </p:pic>
    </p:spTree>
    <p:extLst>
      <p:ext uri="{BB962C8B-B14F-4D97-AF65-F5344CB8AC3E}">
        <p14:creationId xmlns:p14="http://schemas.microsoft.com/office/powerpoint/2010/main" val="210318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DEA0-A013-4735-B922-9DC2597F61B7}"/>
              </a:ext>
            </a:extLst>
          </p:cNvPr>
          <p:cNvSpPr>
            <a:spLocks noGrp="1"/>
          </p:cNvSpPr>
          <p:nvPr>
            <p:ph type="title"/>
          </p:nvPr>
        </p:nvSpPr>
        <p:spPr/>
        <p:txBody>
          <a:bodyPr>
            <a:normAutofit/>
          </a:bodyPr>
          <a:lstStyle/>
          <a:p>
            <a:r>
              <a:rPr lang="en-US" dirty="0"/>
              <a:t>The Hacker</a:t>
            </a:r>
          </a:p>
        </p:txBody>
      </p:sp>
      <p:sp>
        <p:nvSpPr>
          <p:cNvPr id="3" name="Content Placeholder 2">
            <a:extLst>
              <a:ext uri="{FF2B5EF4-FFF2-40B4-BE49-F238E27FC236}">
                <a16:creationId xmlns:a16="http://schemas.microsoft.com/office/drawing/2014/main" id="{D1F09F67-E5C0-4D30-876D-9C43E0541949}"/>
              </a:ext>
            </a:extLst>
          </p:cNvPr>
          <p:cNvSpPr>
            <a:spLocks noGrp="1"/>
          </p:cNvSpPr>
          <p:nvPr>
            <p:ph idx="1"/>
          </p:nvPr>
        </p:nvSpPr>
        <p:spPr/>
        <p:txBody>
          <a:bodyPr/>
          <a:lstStyle/>
          <a:p>
            <a:pPr algn="just"/>
            <a:r>
              <a:rPr lang="en-US" dirty="0"/>
              <a:t>First of all, the term “hacker,” historically speaking, is inaccurate. In the early days of computing a hacker was someone who investigated the workings of computers for fun and a challenge. </a:t>
            </a:r>
          </a:p>
          <a:p>
            <a:pPr algn="just"/>
            <a:r>
              <a:rPr lang="en-US" dirty="0"/>
              <a:t>Cracker was a term used to identify people who would break computers to use them for free or use system resources. </a:t>
            </a:r>
          </a:p>
          <a:p>
            <a:pPr algn="just"/>
            <a:r>
              <a:rPr lang="en-US" dirty="0"/>
              <a:t>Somewhere between the Internet revolution and the movies, hacker was adopted to describe computer criminals.</a:t>
            </a:r>
          </a:p>
        </p:txBody>
      </p:sp>
    </p:spTree>
    <p:extLst>
      <p:ext uri="{BB962C8B-B14F-4D97-AF65-F5344CB8AC3E}">
        <p14:creationId xmlns:p14="http://schemas.microsoft.com/office/powerpoint/2010/main" val="13313568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CD5A-F9CE-4432-A07A-4B4527DD799B}"/>
              </a:ext>
            </a:extLst>
          </p:cNvPr>
          <p:cNvSpPr>
            <a:spLocks noGrp="1"/>
          </p:cNvSpPr>
          <p:nvPr>
            <p:ph type="title"/>
          </p:nvPr>
        </p:nvSpPr>
        <p:spPr/>
        <p:txBody>
          <a:bodyPr/>
          <a:lstStyle/>
          <a:p>
            <a:r>
              <a:rPr lang="en-US" dirty="0"/>
              <a:t>Component Parts of Information Security Program</a:t>
            </a:r>
          </a:p>
        </p:txBody>
      </p:sp>
      <p:sp>
        <p:nvSpPr>
          <p:cNvPr id="9" name="Content Placeholder 8">
            <a:extLst>
              <a:ext uri="{FF2B5EF4-FFF2-40B4-BE49-F238E27FC236}">
                <a16:creationId xmlns:a16="http://schemas.microsoft.com/office/drawing/2014/main" id="{00401BCA-2CED-4457-92A1-500C6591FEE5}"/>
              </a:ext>
            </a:extLst>
          </p:cNvPr>
          <p:cNvSpPr>
            <a:spLocks noGrp="1"/>
          </p:cNvSpPr>
          <p:nvPr>
            <p:ph idx="1"/>
          </p:nvPr>
        </p:nvSpPr>
        <p:spPr/>
        <p:txBody>
          <a:bodyPr/>
          <a:lstStyle/>
          <a:p>
            <a:r>
              <a:rPr lang="en-US" dirty="0"/>
              <a:t>RISK ASSESSMENT</a:t>
            </a:r>
          </a:p>
          <a:p>
            <a:r>
              <a:rPr lang="en-US" dirty="0"/>
              <a:t>MANAGEMENT SYSTEM</a:t>
            </a:r>
          </a:p>
          <a:p>
            <a:r>
              <a:rPr lang="en-US" dirty="0"/>
              <a:t>CONTROLS</a:t>
            </a:r>
          </a:p>
          <a:p>
            <a:r>
              <a:rPr lang="en-US" dirty="0"/>
              <a:t>MAINTENANCE PLAN</a:t>
            </a:r>
          </a:p>
          <a:p>
            <a:endParaRPr lang="en-US" dirty="0"/>
          </a:p>
          <a:p>
            <a:endParaRPr lang="en-US" dirty="0"/>
          </a:p>
          <a:p>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91248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CE46-1A06-4FAD-BB34-88DBCE7C95F9}"/>
              </a:ext>
            </a:extLst>
          </p:cNvPr>
          <p:cNvSpPr>
            <a:spLocks noGrp="1"/>
          </p:cNvSpPr>
          <p:nvPr>
            <p:ph type="title"/>
          </p:nvPr>
        </p:nvSpPr>
        <p:spPr/>
        <p:txBody>
          <a:bodyPr/>
          <a:lstStyle/>
          <a:p>
            <a:r>
              <a:rPr lang="en-US" dirty="0"/>
              <a:t>Component Parts of Information Security Program – </a:t>
            </a:r>
            <a:r>
              <a:rPr lang="en-US" dirty="0" err="1"/>
              <a:t>Cont</a:t>
            </a:r>
            <a:r>
              <a:rPr lang="en-US" dirty="0"/>
              <a:t>…</a:t>
            </a:r>
          </a:p>
        </p:txBody>
      </p:sp>
      <p:sp>
        <p:nvSpPr>
          <p:cNvPr id="3" name="Content Placeholder 2">
            <a:extLst>
              <a:ext uri="{FF2B5EF4-FFF2-40B4-BE49-F238E27FC236}">
                <a16:creationId xmlns:a16="http://schemas.microsoft.com/office/drawing/2014/main" id="{CDCA640F-D903-4BFA-A858-E48D276BF166}"/>
              </a:ext>
            </a:extLst>
          </p:cNvPr>
          <p:cNvSpPr>
            <a:spLocks noGrp="1"/>
          </p:cNvSpPr>
          <p:nvPr>
            <p:ph idx="1"/>
          </p:nvPr>
        </p:nvSpPr>
        <p:spPr/>
        <p:txBody>
          <a:bodyPr>
            <a:normAutofit/>
          </a:bodyPr>
          <a:lstStyle/>
          <a:p>
            <a:r>
              <a:rPr lang="en-US" dirty="0"/>
              <a:t>RISK ASSESSMENT</a:t>
            </a:r>
          </a:p>
          <a:p>
            <a:pPr lvl="1"/>
            <a:r>
              <a:rPr lang="en-US" dirty="0"/>
              <a:t>An information security risk assessment identifies and quantifies risk, thus serving as the basis for addressing risk. </a:t>
            </a:r>
          </a:p>
          <a:p>
            <a:pPr lvl="1"/>
            <a:r>
              <a:rPr lang="en-US" dirty="0"/>
              <a:t>The risk assessment process requires creation of an initial security domain definition to set the scope of the assessment by acknowledging the span of control and relevant assets. </a:t>
            </a:r>
          </a:p>
          <a:p>
            <a:pPr lvl="1"/>
            <a:r>
              <a:rPr lang="en-US" dirty="0"/>
              <a:t>This corresponds to the security architecture model by defining physical and logical boundaries and tabulating assets at risk.</a:t>
            </a:r>
          </a:p>
        </p:txBody>
      </p:sp>
    </p:spTree>
    <p:extLst>
      <p:ext uri="{BB962C8B-B14F-4D97-AF65-F5344CB8AC3E}">
        <p14:creationId xmlns:p14="http://schemas.microsoft.com/office/powerpoint/2010/main" val="9486349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4EF4-FA23-4911-8CE1-E895C5EF9237}"/>
              </a:ext>
            </a:extLst>
          </p:cNvPr>
          <p:cNvSpPr>
            <a:spLocks noGrp="1"/>
          </p:cNvSpPr>
          <p:nvPr>
            <p:ph type="title"/>
          </p:nvPr>
        </p:nvSpPr>
        <p:spPr/>
        <p:txBody>
          <a:bodyPr/>
          <a:lstStyle/>
          <a:p>
            <a:r>
              <a:rPr lang="en-US" dirty="0"/>
              <a:t>Component Parts of Information Security Program – </a:t>
            </a:r>
            <a:r>
              <a:rPr lang="en-US" dirty="0" err="1"/>
              <a:t>Cont</a:t>
            </a:r>
            <a:r>
              <a:rPr lang="en-US" dirty="0"/>
              <a:t>…</a:t>
            </a:r>
          </a:p>
        </p:txBody>
      </p:sp>
      <p:sp>
        <p:nvSpPr>
          <p:cNvPr id="3" name="Content Placeholder 2">
            <a:extLst>
              <a:ext uri="{FF2B5EF4-FFF2-40B4-BE49-F238E27FC236}">
                <a16:creationId xmlns:a16="http://schemas.microsoft.com/office/drawing/2014/main" id="{59E026BA-572C-4646-9EDD-0DD48E9AC16C}"/>
              </a:ext>
            </a:extLst>
          </p:cNvPr>
          <p:cNvSpPr>
            <a:spLocks noGrp="1"/>
          </p:cNvSpPr>
          <p:nvPr>
            <p:ph idx="1"/>
          </p:nvPr>
        </p:nvSpPr>
        <p:spPr/>
        <p:txBody>
          <a:bodyPr>
            <a:normAutofit fontScale="92500" lnSpcReduction="20000"/>
          </a:bodyPr>
          <a:lstStyle/>
          <a:p>
            <a:r>
              <a:rPr lang="en-US" dirty="0"/>
              <a:t>MANAGEMENT SYSTEM</a:t>
            </a:r>
          </a:p>
          <a:p>
            <a:pPr lvl="1"/>
            <a:r>
              <a:rPr lang="en-US" dirty="0"/>
              <a:t>Functional Roles allow assignment of specific security responsibilities such as Information Security Officers.</a:t>
            </a:r>
          </a:p>
          <a:p>
            <a:pPr marL="457200" lvl="1" indent="0">
              <a:buNone/>
            </a:pPr>
            <a:r>
              <a:rPr lang="en-US" dirty="0"/>
              <a:t> • Information Security Management Committees are chartered with specific tasks such as Configuration Control Boards. </a:t>
            </a:r>
          </a:p>
          <a:p>
            <a:pPr marL="457200" lvl="1" indent="0">
              <a:buNone/>
            </a:pPr>
            <a:r>
              <a:rPr lang="en-US" dirty="0"/>
              <a:t>• Multidisciplinary Management Forums are tasked with promoting information security awareness throughout the organization with codified practices that refine an organization’s risk mitigation strategy to a level of granularity that can be implemented. </a:t>
            </a:r>
          </a:p>
          <a:p>
            <a:pPr marL="457200" lvl="1" indent="0">
              <a:buNone/>
            </a:pPr>
            <a:r>
              <a:rPr lang="en-US" dirty="0"/>
              <a:t>• Policies express conceptual goals of upper management defining the risk mitigation strategy.</a:t>
            </a:r>
          </a:p>
          <a:p>
            <a:pPr marL="457200" lvl="1" indent="0">
              <a:buNone/>
            </a:pPr>
            <a:r>
              <a:rPr lang="en-US" dirty="0"/>
              <a:t> • Standards define measurable requirements in support of policy goals. </a:t>
            </a:r>
          </a:p>
          <a:p>
            <a:pPr marL="457200" lvl="1" indent="0">
              <a:buNone/>
            </a:pPr>
            <a:r>
              <a:rPr lang="en-US" dirty="0"/>
              <a:t>• Guidelines offer best practice advice on how to meet standard requirements.</a:t>
            </a:r>
          </a:p>
          <a:p>
            <a:pPr marL="457200" lvl="1" indent="0">
              <a:buNone/>
            </a:pPr>
            <a:r>
              <a:rPr lang="en-US" dirty="0"/>
              <a:t> • Procedures furnish step-by-step instructions to create a consistent and repeatable process.</a:t>
            </a:r>
          </a:p>
          <a:p>
            <a:endParaRPr lang="en-US" dirty="0"/>
          </a:p>
        </p:txBody>
      </p:sp>
    </p:spTree>
    <p:extLst>
      <p:ext uri="{BB962C8B-B14F-4D97-AF65-F5344CB8AC3E}">
        <p14:creationId xmlns:p14="http://schemas.microsoft.com/office/powerpoint/2010/main" val="3987924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E96F-C914-4F98-9972-09B87EB40B5C}"/>
              </a:ext>
            </a:extLst>
          </p:cNvPr>
          <p:cNvSpPr>
            <a:spLocks noGrp="1"/>
          </p:cNvSpPr>
          <p:nvPr>
            <p:ph type="title"/>
          </p:nvPr>
        </p:nvSpPr>
        <p:spPr/>
        <p:txBody>
          <a:bodyPr/>
          <a:lstStyle/>
          <a:p>
            <a:r>
              <a:rPr lang="en-US" dirty="0"/>
              <a:t>Component Parts of Information Security Program – </a:t>
            </a:r>
            <a:r>
              <a:rPr lang="en-US" dirty="0" err="1"/>
              <a:t>Cont</a:t>
            </a:r>
            <a:r>
              <a:rPr lang="en-US" dirty="0"/>
              <a:t>…</a:t>
            </a:r>
          </a:p>
        </p:txBody>
      </p:sp>
      <p:sp>
        <p:nvSpPr>
          <p:cNvPr id="3" name="Content Placeholder 2">
            <a:extLst>
              <a:ext uri="{FF2B5EF4-FFF2-40B4-BE49-F238E27FC236}">
                <a16:creationId xmlns:a16="http://schemas.microsoft.com/office/drawing/2014/main" id="{6F9AF5B1-5853-4081-8269-99182D2F65CD}"/>
              </a:ext>
            </a:extLst>
          </p:cNvPr>
          <p:cNvSpPr>
            <a:spLocks noGrp="1"/>
          </p:cNvSpPr>
          <p:nvPr>
            <p:ph idx="1"/>
          </p:nvPr>
        </p:nvSpPr>
        <p:spPr/>
        <p:txBody>
          <a:bodyPr>
            <a:normAutofit/>
          </a:bodyPr>
          <a:lstStyle/>
          <a:p>
            <a:r>
              <a:rPr lang="en-US" dirty="0"/>
              <a:t>CONTROLS</a:t>
            </a:r>
          </a:p>
          <a:p>
            <a:pPr lvl="1"/>
            <a:r>
              <a:rPr lang="en-US" dirty="0"/>
              <a:t>Controls come in many forms, including physical devices, configurations, roles, and processes, affecting networks, platforms, roles, and operations. </a:t>
            </a:r>
          </a:p>
          <a:p>
            <a:pPr lvl="1"/>
            <a:r>
              <a:rPr lang="en-US" dirty="0"/>
              <a:t>Many controls require subordinate or supporting controls. For example: </a:t>
            </a:r>
          </a:p>
          <a:p>
            <a:pPr marL="457200" lvl="1" indent="0">
              <a:buNone/>
            </a:pPr>
            <a:r>
              <a:rPr lang="en-US" dirty="0"/>
              <a:t>• A firewall is a network control device used to enforce network access and service requirements. </a:t>
            </a:r>
          </a:p>
          <a:p>
            <a:pPr lvl="1"/>
            <a:r>
              <a:rPr lang="en-US" dirty="0"/>
              <a:t>The firewall requires: – A supporting procedure for authorized users and services – A supporting role to administer the device – A supporting organization for configuration control</a:t>
            </a:r>
          </a:p>
          <a:p>
            <a:endParaRPr lang="en-US" dirty="0"/>
          </a:p>
        </p:txBody>
      </p:sp>
    </p:spTree>
    <p:extLst>
      <p:ext uri="{BB962C8B-B14F-4D97-AF65-F5344CB8AC3E}">
        <p14:creationId xmlns:p14="http://schemas.microsoft.com/office/powerpoint/2010/main" val="17963558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7A08-2E87-40C3-BA5E-0DD38C5C2AD5}"/>
              </a:ext>
            </a:extLst>
          </p:cNvPr>
          <p:cNvSpPr>
            <a:spLocks noGrp="1"/>
          </p:cNvSpPr>
          <p:nvPr>
            <p:ph type="title"/>
          </p:nvPr>
        </p:nvSpPr>
        <p:spPr/>
        <p:txBody>
          <a:bodyPr/>
          <a:lstStyle/>
          <a:p>
            <a:r>
              <a:rPr lang="en-US" dirty="0"/>
              <a:t>Component Parts of Information Security Program – </a:t>
            </a:r>
            <a:r>
              <a:rPr lang="en-US" dirty="0" err="1"/>
              <a:t>Cont</a:t>
            </a:r>
            <a:r>
              <a:rPr lang="en-US" dirty="0"/>
              <a:t>…</a:t>
            </a:r>
          </a:p>
        </p:txBody>
      </p:sp>
      <p:sp>
        <p:nvSpPr>
          <p:cNvPr id="3" name="Content Placeholder 2">
            <a:extLst>
              <a:ext uri="{FF2B5EF4-FFF2-40B4-BE49-F238E27FC236}">
                <a16:creationId xmlns:a16="http://schemas.microsoft.com/office/drawing/2014/main" id="{10287AB6-B6AA-4AA8-A97B-9DC068B09362}"/>
              </a:ext>
            </a:extLst>
          </p:cNvPr>
          <p:cNvSpPr>
            <a:spLocks noGrp="1"/>
          </p:cNvSpPr>
          <p:nvPr>
            <p:ph idx="1"/>
          </p:nvPr>
        </p:nvSpPr>
        <p:spPr/>
        <p:txBody>
          <a:bodyPr>
            <a:normAutofit lnSpcReduction="10000"/>
          </a:bodyPr>
          <a:lstStyle/>
          <a:p>
            <a:r>
              <a:rPr lang="en-US" dirty="0"/>
              <a:t>MAINTENANCE PLAN</a:t>
            </a:r>
          </a:p>
          <a:p>
            <a:r>
              <a:rPr lang="en-US" dirty="0"/>
              <a:t>An effective security program must always be considered an ongoing initiative, subject to regular maintenance. </a:t>
            </a:r>
          </a:p>
          <a:p>
            <a:r>
              <a:rPr lang="en-US" dirty="0"/>
              <a:t>Controls deployed today will only meet the current threat environment, and tomorrow is another day. </a:t>
            </a:r>
          </a:p>
          <a:p>
            <a:r>
              <a:rPr lang="en-US" dirty="0"/>
              <a:t>The program maintenance plan validates protection of the security architecture model, addressing both security program review and audit. </a:t>
            </a:r>
          </a:p>
          <a:p>
            <a:r>
              <a:rPr lang="en-US" dirty="0"/>
              <a:t>Program review should start at the top with yearly reaffirmation of program goals by upper management.</a:t>
            </a:r>
          </a:p>
          <a:p>
            <a:endParaRPr lang="en-US" dirty="0"/>
          </a:p>
        </p:txBody>
      </p:sp>
    </p:spTree>
    <p:extLst>
      <p:ext uri="{BB962C8B-B14F-4D97-AF65-F5344CB8AC3E}">
        <p14:creationId xmlns:p14="http://schemas.microsoft.com/office/powerpoint/2010/main" val="34313494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B392B-ED65-4A11-BFE3-333F356FFFFD}"/>
              </a:ext>
            </a:extLst>
          </p:cNvPr>
          <p:cNvSpPr>
            <a:spLocks noGrp="1"/>
          </p:cNvSpPr>
          <p:nvPr>
            <p:ph type="title"/>
          </p:nvPr>
        </p:nvSpPr>
        <p:spPr/>
        <p:txBody>
          <a:bodyPr/>
          <a:lstStyle/>
          <a:p>
            <a:r>
              <a:rPr lang="en-US" dirty="0"/>
              <a:t>Risk Analysis and Ethical Hacking.</a:t>
            </a:r>
          </a:p>
        </p:txBody>
      </p:sp>
      <p:pic>
        <p:nvPicPr>
          <p:cNvPr id="5" name="Content Placeholder 4" descr="Text&#10;&#10;Description automatically generated">
            <a:extLst>
              <a:ext uri="{FF2B5EF4-FFF2-40B4-BE49-F238E27FC236}">
                <a16:creationId xmlns:a16="http://schemas.microsoft.com/office/drawing/2014/main" id="{38CACDD1-585F-4282-8ACA-3F609168ED6F}"/>
              </a:ext>
            </a:extLst>
          </p:cNvPr>
          <p:cNvPicPr>
            <a:picLocks noGrp="1" noChangeAspect="1"/>
          </p:cNvPicPr>
          <p:nvPr>
            <p:ph idx="1"/>
          </p:nvPr>
        </p:nvPicPr>
        <p:blipFill>
          <a:blip r:embed="rId2"/>
          <a:stretch>
            <a:fillRect/>
          </a:stretch>
        </p:blipFill>
        <p:spPr>
          <a:xfrm>
            <a:off x="997367" y="1576136"/>
            <a:ext cx="9475606" cy="1852863"/>
          </a:xfrm>
        </p:spPr>
      </p:pic>
    </p:spTree>
    <p:extLst>
      <p:ext uri="{BB962C8B-B14F-4D97-AF65-F5344CB8AC3E}">
        <p14:creationId xmlns:p14="http://schemas.microsoft.com/office/powerpoint/2010/main" val="38155594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2752-6EE1-40B3-B6ED-5F4673FBE319}"/>
              </a:ext>
            </a:extLst>
          </p:cNvPr>
          <p:cNvSpPr>
            <a:spLocks noGrp="1"/>
          </p:cNvSpPr>
          <p:nvPr>
            <p:ph type="title"/>
          </p:nvPr>
        </p:nvSpPr>
        <p:spPr/>
        <p:txBody>
          <a:bodyPr/>
          <a:lstStyle/>
          <a:p>
            <a:r>
              <a:rPr lang="en-US" dirty="0"/>
              <a:t>Risk Analysis and Ethical Hacking- </a:t>
            </a:r>
            <a:r>
              <a:rPr lang="en-US" dirty="0" err="1"/>
              <a:t>cont</a:t>
            </a:r>
            <a:r>
              <a:rPr lang="en-US" dirty="0"/>
              <a:t>…</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769AA1AA-EBF7-4EAB-8254-CAEF2E8317E9}"/>
              </a:ext>
            </a:extLst>
          </p:cNvPr>
          <p:cNvPicPr>
            <a:picLocks noGrp="1" noChangeAspect="1"/>
          </p:cNvPicPr>
          <p:nvPr>
            <p:ph idx="1"/>
          </p:nvPr>
        </p:nvPicPr>
        <p:blipFill>
          <a:blip r:embed="rId2"/>
          <a:stretch>
            <a:fillRect/>
          </a:stretch>
        </p:blipFill>
        <p:spPr>
          <a:xfrm>
            <a:off x="838200" y="1825625"/>
            <a:ext cx="10880558" cy="4667250"/>
          </a:xfrm>
        </p:spPr>
      </p:pic>
    </p:spTree>
    <p:extLst>
      <p:ext uri="{BB962C8B-B14F-4D97-AF65-F5344CB8AC3E}">
        <p14:creationId xmlns:p14="http://schemas.microsoft.com/office/powerpoint/2010/main" val="380059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C972-CD76-4816-88E8-D7F7B92AF17E}"/>
              </a:ext>
            </a:extLst>
          </p:cNvPr>
          <p:cNvSpPr>
            <a:spLocks noGrp="1"/>
          </p:cNvSpPr>
          <p:nvPr>
            <p:ph type="title"/>
          </p:nvPr>
        </p:nvSpPr>
        <p:spPr/>
        <p:txBody>
          <a:bodyPr/>
          <a:lstStyle/>
          <a:p>
            <a:r>
              <a:rPr lang="en-US" dirty="0"/>
              <a:t>TYPE OF HACKER</a:t>
            </a:r>
            <a:br>
              <a:rPr lang="en-US" dirty="0"/>
            </a:br>
            <a:endParaRPr lang="en-US" dirty="0"/>
          </a:p>
        </p:txBody>
      </p:sp>
      <p:sp>
        <p:nvSpPr>
          <p:cNvPr id="3" name="Content Placeholder 2">
            <a:extLst>
              <a:ext uri="{FF2B5EF4-FFF2-40B4-BE49-F238E27FC236}">
                <a16:creationId xmlns:a16="http://schemas.microsoft.com/office/drawing/2014/main" id="{DC7E13CF-BF74-48B8-8350-0E336E74CED5}"/>
              </a:ext>
            </a:extLst>
          </p:cNvPr>
          <p:cNvSpPr>
            <a:spLocks noGrp="1"/>
          </p:cNvSpPr>
          <p:nvPr>
            <p:ph idx="1"/>
          </p:nvPr>
        </p:nvSpPr>
        <p:spPr/>
        <p:txBody>
          <a:bodyPr>
            <a:normAutofit fontScale="92500" lnSpcReduction="10000"/>
          </a:bodyPr>
          <a:lstStyle/>
          <a:p>
            <a:pPr algn="just"/>
            <a:r>
              <a:rPr lang="en-US" dirty="0"/>
              <a:t>Here are several types of hackers, but we can reduce this to three basic characteristics that we can use to categorize the enemy: </a:t>
            </a:r>
          </a:p>
          <a:p>
            <a:pPr marL="971550" lvl="1" indent="-514350" algn="just">
              <a:buAutoNum type="arabicPeriod"/>
            </a:pPr>
            <a:r>
              <a:rPr lang="en-US" dirty="0"/>
              <a:t>Script kiddies </a:t>
            </a:r>
          </a:p>
          <a:p>
            <a:pPr marL="971550" lvl="1" indent="-514350" algn="just">
              <a:buAutoNum type="arabicPeriod"/>
            </a:pPr>
            <a:r>
              <a:rPr lang="en-US" dirty="0"/>
              <a:t>Hackers </a:t>
            </a:r>
          </a:p>
          <a:p>
            <a:pPr marL="971550" lvl="1" indent="-514350" algn="just">
              <a:buAutoNum type="arabicPeriod"/>
            </a:pPr>
            <a:r>
              <a:rPr lang="en-US" dirty="0" err="1"/>
              <a:t>Über</a:t>
            </a:r>
            <a:r>
              <a:rPr lang="en-US" dirty="0"/>
              <a:t> hacker</a:t>
            </a:r>
          </a:p>
          <a:p>
            <a:pPr algn="just"/>
            <a:r>
              <a:rPr lang="en-US" dirty="0"/>
              <a:t>Script kiddies </a:t>
            </a:r>
          </a:p>
          <a:p>
            <a:pPr lvl="1" algn="just"/>
            <a:r>
              <a:rPr lang="en-US" dirty="0"/>
              <a:t>“Script kiddie” refers to a hacker who influences tools created by other, more knowledgeable hackers to perform malicious acts. </a:t>
            </a:r>
          </a:p>
          <a:p>
            <a:pPr lvl="1" algn="just"/>
            <a:r>
              <a:rPr lang="en-US" dirty="0"/>
              <a:t>There are several degrees of damage that can be caused by people who fall into this category. </a:t>
            </a:r>
          </a:p>
          <a:p>
            <a:pPr lvl="1" algn="just"/>
            <a:r>
              <a:rPr lang="en-US" dirty="0"/>
              <a:t>Script kiddies can be grouped into three areas: unstructured, structured, and determined.</a:t>
            </a:r>
          </a:p>
          <a:p>
            <a:pPr lvl="1" algn="just"/>
            <a:endParaRPr lang="en-US" dirty="0"/>
          </a:p>
          <a:p>
            <a:pPr marL="457200" lvl="1" indent="0" algn="just">
              <a:buNone/>
            </a:pPr>
            <a:endParaRPr lang="en-US" dirty="0"/>
          </a:p>
        </p:txBody>
      </p:sp>
    </p:spTree>
    <p:extLst>
      <p:ext uri="{BB962C8B-B14F-4D97-AF65-F5344CB8AC3E}">
        <p14:creationId xmlns:p14="http://schemas.microsoft.com/office/powerpoint/2010/main" val="252918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74C2-0CD6-4F18-9031-77F2F4FAAB70}"/>
              </a:ext>
            </a:extLst>
          </p:cNvPr>
          <p:cNvSpPr>
            <a:spLocks noGrp="1"/>
          </p:cNvSpPr>
          <p:nvPr>
            <p:ph type="title"/>
          </p:nvPr>
        </p:nvSpPr>
        <p:spPr/>
        <p:txBody>
          <a:bodyPr/>
          <a:lstStyle/>
          <a:p>
            <a:r>
              <a:rPr lang="en-US" dirty="0"/>
              <a:t>TYPE OF HACKER-</a:t>
            </a:r>
            <a:r>
              <a:rPr lang="en-US" dirty="0" err="1"/>
              <a:t>Cont</a:t>
            </a:r>
            <a:r>
              <a:rPr lang="en-US" dirty="0"/>
              <a:t>…</a:t>
            </a:r>
          </a:p>
        </p:txBody>
      </p:sp>
      <p:sp>
        <p:nvSpPr>
          <p:cNvPr id="3" name="Content Placeholder 2">
            <a:extLst>
              <a:ext uri="{FF2B5EF4-FFF2-40B4-BE49-F238E27FC236}">
                <a16:creationId xmlns:a16="http://schemas.microsoft.com/office/drawing/2014/main" id="{4C3784A1-9648-4468-9A52-C0A2EBB7D891}"/>
              </a:ext>
            </a:extLst>
          </p:cNvPr>
          <p:cNvSpPr>
            <a:spLocks noGrp="1"/>
          </p:cNvSpPr>
          <p:nvPr>
            <p:ph idx="1"/>
          </p:nvPr>
        </p:nvSpPr>
        <p:spPr/>
        <p:txBody>
          <a:bodyPr>
            <a:normAutofit/>
          </a:bodyPr>
          <a:lstStyle/>
          <a:p>
            <a:pPr algn="just"/>
            <a:r>
              <a:rPr lang="en-US" dirty="0"/>
              <a:t>Hackers</a:t>
            </a:r>
          </a:p>
          <a:p>
            <a:pPr lvl="1" algn="just"/>
            <a:r>
              <a:rPr lang="en-US" dirty="0"/>
              <a:t>Hackers are the next step in the evolution of an attacker and make up the majority of the people. </a:t>
            </a:r>
          </a:p>
          <a:p>
            <a:pPr lvl="1" algn="just"/>
            <a:r>
              <a:rPr lang="en-US" dirty="0"/>
              <a:t>Hackers explore computers for education, the challenge, and to achieve a social status among other hackers.</a:t>
            </a:r>
          </a:p>
          <a:p>
            <a:pPr lvl="1" algn="just"/>
            <a:r>
              <a:rPr lang="en-US" dirty="0"/>
              <a:t>There are four distinguishing faculties of the hacker: malicious, solvers, hacktivist, and vigilante.</a:t>
            </a:r>
          </a:p>
          <a:p>
            <a:pPr lvl="2" algn="just"/>
            <a:r>
              <a:rPr lang="en-US" dirty="0"/>
              <a:t>Malicious. </a:t>
            </a:r>
          </a:p>
          <a:p>
            <a:pPr lvl="3" algn="just"/>
            <a:r>
              <a:rPr lang="en-US" dirty="0"/>
              <a:t>Malicious hackers are people with the sole intent of causing damage, destruction, or disruption of information systems. </a:t>
            </a:r>
          </a:p>
          <a:p>
            <a:pPr lvl="3" algn="just"/>
            <a:r>
              <a:rPr lang="en-US" dirty="0"/>
              <a:t>Writers of malware fall directly into this category, as do people who gain access to sites and corrupt information.</a:t>
            </a:r>
          </a:p>
        </p:txBody>
      </p:sp>
    </p:spTree>
    <p:extLst>
      <p:ext uri="{BB962C8B-B14F-4D97-AF65-F5344CB8AC3E}">
        <p14:creationId xmlns:p14="http://schemas.microsoft.com/office/powerpoint/2010/main" val="1818048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85E9B-C935-48A8-8D5D-E34BF8459C9C}"/>
              </a:ext>
            </a:extLst>
          </p:cNvPr>
          <p:cNvSpPr>
            <a:spLocks noGrp="1"/>
          </p:cNvSpPr>
          <p:nvPr>
            <p:ph type="title"/>
          </p:nvPr>
        </p:nvSpPr>
        <p:spPr/>
        <p:txBody>
          <a:bodyPr/>
          <a:lstStyle/>
          <a:p>
            <a:r>
              <a:rPr lang="en-US" dirty="0"/>
              <a:t>TYPE OF HACKER-</a:t>
            </a:r>
            <a:r>
              <a:rPr lang="en-US" dirty="0" err="1"/>
              <a:t>Cont</a:t>
            </a:r>
            <a:r>
              <a:rPr lang="en-US" dirty="0"/>
              <a:t>…</a:t>
            </a:r>
          </a:p>
        </p:txBody>
      </p:sp>
      <p:sp>
        <p:nvSpPr>
          <p:cNvPr id="3" name="Content Placeholder 2">
            <a:extLst>
              <a:ext uri="{FF2B5EF4-FFF2-40B4-BE49-F238E27FC236}">
                <a16:creationId xmlns:a16="http://schemas.microsoft.com/office/drawing/2014/main" id="{DE54E2A8-4F6F-40DF-990A-07956BDF0CC6}"/>
              </a:ext>
            </a:extLst>
          </p:cNvPr>
          <p:cNvSpPr>
            <a:spLocks noGrp="1"/>
          </p:cNvSpPr>
          <p:nvPr>
            <p:ph idx="1"/>
          </p:nvPr>
        </p:nvSpPr>
        <p:spPr/>
        <p:txBody>
          <a:bodyPr/>
          <a:lstStyle/>
          <a:p>
            <a:pPr lvl="2" algn="just"/>
            <a:r>
              <a:rPr lang="en-US" dirty="0"/>
              <a:t>Solvers. </a:t>
            </a:r>
          </a:p>
          <a:p>
            <a:pPr lvl="3" algn="just"/>
            <a:r>
              <a:rPr lang="en-US" dirty="0"/>
              <a:t>There are hackers that gain access to systems to solve a problem.</a:t>
            </a:r>
          </a:p>
          <a:p>
            <a:pPr lvl="3" algn="just"/>
            <a:r>
              <a:rPr lang="en-US" dirty="0"/>
              <a:t>Many of these attacks are based on changing or removing information to rectify a situation.</a:t>
            </a:r>
          </a:p>
          <a:p>
            <a:pPr lvl="2" algn="just"/>
            <a:r>
              <a:rPr lang="en-US" dirty="0"/>
              <a:t>Hacktivist. </a:t>
            </a:r>
          </a:p>
          <a:p>
            <a:pPr lvl="3" algn="just"/>
            <a:r>
              <a:rPr lang="en-US" dirty="0"/>
              <a:t>There are several hacking communities that band together for a common cause.</a:t>
            </a:r>
          </a:p>
          <a:p>
            <a:pPr lvl="2" algn="just"/>
            <a:r>
              <a:rPr lang="en-US" dirty="0"/>
              <a:t>Vigilantism. </a:t>
            </a:r>
          </a:p>
          <a:p>
            <a:pPr lvl="3" algn="just"/>
            <a:r>
              <a:rPr lang="en-US" dirty="0"/>
              <a:t>One aspect of hacking that you do not see on the news and in the daily paper is the vigilante groups that surreptitiously attack the Internet’s lower lifeforms, to use their terms.</a:t>
            </a:r>
          </a:p>
        </p:txBody>
      </p:sp>
    </p:spTree>
    <p:extLst>
      <p:ext uri="{BB962C8B-B14F-4D97-AF65-F5344CB8AC3E}">
        <p14:creationId xmlns:p14="http://schemas.microsoft.com/office/powerpoint/2010/main" val="3214126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BEAC-4EE7-43EA-BE72-94027C370714}"/>
              </a:ext>
            </a:extLst>
          </p:cNvPr>
          <p:cNvSpPr>
            <a:spLocks noGrp="1"/>
          </p:cNvSpPr>
          <p:nvPr>
            <p:ph type="title"/>
          </p:nvPr>
        </p:nvSpPr>
        <p:spPr/>
        <p:txBody>
          <a:bodyPr/>
          <a:lstStyle/>
          <a:p>
            <a:r>
              <a:rPr lang="en-US" dirty="0"/>
              <a:t>TYPE OF HACKER-</a:t>
            </a:r>
            <a:r>
              <a:rPr lang="en-US" dirty="0" err="1"/>
              <a:t>Cont</a:t>
            </a:r>
            <a:r>
              <a:rPr lang="en-US" dirty="0"/>
              <a:t>…</a:t>
            </a:r>
          </a:p>
        </p:txBody>
      </p:sp>
      <p:sp>
        <p:nvSpPr>
          <p:cNvPr id="3" name="Content Placeholder 2">
            <a:extLst>
              <a:ext uri="{FF2B5EF4-FFF2-40B4-BE49-F238E27FC236}">
                <a16:creationId xmlns:a16="http://schemas.microsoft.com/office/drawing/2014/main" id="{5643E15D-1625-486E-89A8-C651A6C08158}"/>
              </a:ext>
            </a:extLst>
          </p:cNvPr>
          <p:cNvSpPr>
            <a:spLocks noGrp="1"/>
          </p:cNvSpPr>
          <p:nvPr>
            <p:ph idx="1"/>
          </p:nvPr>
        </p:nvSpPr>
        <p:spPr/>
        <p:txBody>
          <a:bodyPr>
            <a:normAutofit/>
          </a:bodyPr>
          <a:lstStyle/>
          <a:p>
            <a:pPr algn="just"/>
            <a:r>
              <a:rPr lang="en-US" dirty="0" err="1"/>
              <a:t>über</a:t>
            </a:r>
            <a:r>
              <a:rPr lang="en-US" dirty="0"/>
              <a:t> hacker</a:t>
            </a:r>
          </a:p>
          <a:p>
            <a:pPr lvl="1" algn="just"/>
            <a:r>
              <a:rPr lang="en-US" dirty="0"/>
              <a:t>In German, </a:t>
            </a:r>
            <a:r>
              <a:rPr lang="en-US" dirty="0" err="1"/>
              <a:t>über</a:t>
            </a:r>
            <a:r>
              <a:rPr lang="en-US" dirty="0"/>
              <a:t> can be loosely translated to “super.”</a:t>
            </a:r>
          </a:p>
          <a:p>
            <a:pPr lvl="1" algn="just"/>
            <a:r>
              <a:rPr lang="en-US" dirty="0"/>
              <a:t> The resulting definition is easy to interpret: “Super Hacker.” </a:t>
            </a:r>
          </a:p>
          <a:p>
            <a:pPr lvl="1" algn="just"/>
            <a:r>
              <a:rPr lang="en-US" dirty="0"/>
              <a:t>An </a:t>
            </a:r>
            <a:r>
              <a:rPr lang="en-US" dirty="0" err="1"/>
              <a:t>über</a:t>
            </a:r>
            <a:r>
              <a:rPr lang="en-US" dirty="0"/>
              <a:t> hacker is a person with exceptional skills, fortitude, and a long list of experiences to draw upon for future hacks. </a:t>
            </a:r>
          </a:p>
          <a:p>
            <a:pPr lvl="1" algn="just"/>
            <a:r>
              <a:rPr lang="en-US" dirty="0"/>
              <a:t>These are the elite and nearly unstoppable hackers. </a:t>
            </a:r>
          </a:p>
          <a:p>
            <a:pPr lvl="1" algn="just"/>
            <a:r>
              <a:rPr lang="en-US" dirty="0"/>
              <a:t>To be an </a:t>
            </a:r>
            <a:r>
              <a:rPr lang="en-US" dirty="0" err="1"/>
              <a:t>über</a:t>
            </a:r>
            <a:r>
              <a:rPr lang="en-US" dirty="0"/>
              <a:t> hacker you must have exceptional skills in programming, logic, systems, operating systems, applications, hardware, communications, and protocols along with a strong dose of attitude and unethical behavior.</a:t>
            </a:r>
          </a:p>
        </p:txBody>
      </p:sp>
    </p:spTree>
    <p:extLst>
      <p:ext uri="{BB962C8B-B14F-4D97-AF65-F5344CB8AC3E}">
        <p14:creationId xmlns:p14="http://schemas.microsoft.com/office/powerpoint/2010/main" val="1362744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23494</TotalTime>
  <Words>4696</Words>
  <Application>Microsoft Office PowerPoint</Application>
  <PresentationFormat>Widescreen</PresentationFormat>
  <Paragraphs>316</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Calibri Light</vt:lpstr>
      <vt:lpstr>Office Theme</vt:lpstr>
      <vt:lpstr>Unit I Introduction</vt:lpstr>
      <vt:lpstr>Hacking Impacts</vt:lpstr>
      <vt:lpstr>Hacking Impacts-cont..</vt:lpstr>
      <vt:lpstr>Hacking Impacts-cont..</vt:lpstr>
      <vt:lpstr>The Hacker</vt:lpstr>
      <vt:lpstr>TYPE OF HACKER </vt:lpstr>
      <vt:lpstr>TYPE OF HACKER-Cont…</vt:lpstr>
      <vt:lpstr>TYPE OF HACKER-Cont…</vt:lpstr>
      <vt:lpstr>TYPE OF HACKER-Cont…</vt:lpstr>
      <vt:lpstr>Framework</vt:lpstr>
      <vt:lpstr>Planning the test</vt:lpstr>
      <vt:lpstr>Sound Operations</vt:lpstr>
      <vt:lpstr>Reconnaissance</vt:lpstr>
      <vt:lpstr>Enumeration</vt:lpstr>
      <vt:lpstr>Vulnerability Analysis</vt:lpstr>
      <vt:lpstr>Exploitation</vt:lpstr>
      <vt:lpstr>Exploitation-Cont…</vt:lpstr>
      <vt:lpstr>Final Analysis</vt:lpstr>
      <vt:lpstr>Deliverable</vt:lpstr>
      <vt:lpstr>Deliverable-Cont…</vt:lpstr>
      <vt:lpstr>Integration</vt:lpstr>
      <vt:lpstr>Integration – cont…</vt:lpstr>
      <vt:lpstr>Integration – cont…</vt:lpstr>
      <vt:lpstr>Information Security Models</vt:lpstr>
      <vt:lpstr>Information Security Models – cont…</vt:lpstr>
      <vt:lpstr>Information Security Models – cont…</vt:lpstr>
      <vt:lpstr>Information Security Models – cont…</vt:lpstr>
      <vt:lpstr>Information Security Models – cont…</vt:lpstr>
      <vt:lpstr>Information Security Models – cont…</vt:lpstr>
      <vt:lpstr>Information Security Models – cont…</vt:lpstr>
      <vt:lpstr>Information Security Models – cont…</vt:lpstr>
      <vt:lpstr>Information Security Models – cont…</vt:lpstr>
      <vt:lpstr>Information Security Models – cont…</vt:lpstr>
      <vt:lpstr>PowerPoint Presentation</vt:lpstr>
      <vt:lpstr>PowerPoint Presentation</vt:lpstr>
      <vt:lpstr>Information Security Models – cont…</vt:lpstr>
      <vt:lpstr>Information Security Models – cont…</vt:lpstr>
      <vt:lpstr>Information Security Models – cont…</vt:lpstr>
      <vt:lpstr>Information Security Models – cont…</vt:lpstr>
      <vt:lpstr>Information Security Models – cont…</vt:lpstr>
      <vt:lpstr>Information Security Models – cont…</vt:lpstr>
      <vt:lpstr>Security Architecture</vt:lpstr>
      <vt:lpstr>Security Architecture</vt:lpstr>
      <vt:lpstr>RESOURCE LAYER</vt:lpstr>
      <vt:lpstr>CONTROL LAYER</vt:lpstr>
      <vt:lpstr>PERIMETER</vt:lpstr>
      <vt:lpstr>EXTENDED</vt:lpstr>
      <vt:lpstr>Information Security Program</vt:lpstr>
      <vt:lpstr>The Process of Information Security</vt:lpstr>
      <vt:lpstr>Component Parts of Information Security Program</vt:lpstr>
      <vt:lpstr>Component Parts of Information Security Program – Cont…</vt:lpstr>
      <vt:lpstr>Component Parts of Information Security Program – Cont…</vt:lpstr>
      <vt:lpstr>Component Parts of Information Security Program – Cont…</vt:lpstr>
      <vt:lpstr>Component Parts of Information Security Program – Cont…</vt:lpstr>
      <vt:lpstr>Risk Analysis and Ethical Hacking.</vt:lpstr>
      <vt:lpstr>Risk Analysis and Ethical Hacking-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Duvvuri Kamesh</dc:creator>
  <cp:lastModifiedBy>Lenovo</cp:lastModifiedBy>
  <cp:revision>10</cp:revision>
  <dcterms:created xsi:type="dcterms:W3CDTF">2021-08-09T05:20:33Z</dcterms:created>
  <dcterms:modified xsi:type="dcterms:W3CDTF">2023-02-28T08:24:32Z</dcterms:modified>
</cp:coreProperties>
</file>