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59" r:id="rId7"/>
    <p:sldId id="260" r:id="rId8"/>
    <p:sldId id="261" r:id="rId9"/>
    <p:sldId id="277" r:id="rId10"/>
    <p:sldId id="262" r:id="rId11"/>
    <p:sldId id="263" r:id="rId12"/>
    <p:sldId id="278" r:id="rId13"/>
    <p:sldId id="264" r:id="rId14"/>
    <p:sldId id="279" r:id="rId15"/>
    <p:sldId id="265" r:id="rId16"/>
    <p:sldId id="280" r:id="rId17"/>
    <p:sldId id="281" r:id="rId18"/>
    <p:sldId id="266" r:id="rId19"/>
    <p:sldId id="282" r:id="rId20"/>
    <p:sldId id="283" r:id="rId21"/>
    <p:sldId id="267" r:id="rId22"/>
    <p:sldId id="284" r:id="rId23"/>
    <p:sldId id="285" r:id="rId24"/>
    <p:sldId id="286" r:id="rId25"/>
    <p:sldId id="268" r:id="rId26"/>
    <p:sldId id="287" r:id="rId27"/>
    <p:sldId id="269" r:id="rId28"/>
    <p:sldId id="288" r:id="rId29"/>
    <p:sldId id="289" r:id="rId30"/>
    <p:sldId id="270" r:id="rId31"/>
    <p:sldId id="290" r:id="rId32"/>
    <p:sldId id="272" r:id="rId33"/>
    <p:sldId id="291" r:id="rId34"/>
    <p:sldId id="292" r:id="rId35"/>
    <p:sldId id="273" r:id="rId36"/>
    <p:sldId id="293" r:id="rId37"/>
    <p:sldId id="294" r:id="rId38"/>
    <p:sldId id="295" r:id="rId39"/>
    <p:sldId id="27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3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53F6-0896-4932-9B96-EA9CBA3CB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76F90A-D063-4159-A323-3212BF50F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04CC47-6BA7-42CD-A1DB-AF36047ACEAA}"/>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5" name="Footer Placeholder 4">
            <a:extLst>
              <a:ext uri="{FF2B5EF4-FFF2-40B4-BE49-F238E27FC236}">
                <a16:creationId xmlns:a16="http://schemas.microsoft.com/office/drawing/2014/main" id="{C1154EEC-F892-46F7-BACD-EBB35FCE8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324DA-128A-4DBF-A9D1-8EDCCB6D34DB}"/>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420533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1D45-2451-4DBE-BBBC-DA3A9CAB9E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20D01-6C09-4C82-8816-01CD4B269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D5CD0-0F53-4E34-93FD-37689CEC8F79}"/>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5" name="Footer Placeholder 4">
            <a:extLst>
              <a:ext uri="{FF2B5EF4-FFF2-40B4-BE49-F238E27FC236}">
                <a16:creationId xmlns:a16="http://schemas.microsoft.com/office/drawing/2014/main" id="{84600429-051D-4F68-966E-7814609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1B36E-A076-4869-B850-6783A59CFB42}"/>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78375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776A10-BBF2-4E75-94CF-BE282AD565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C83D2-8901-4D06-B61F-FB4589CDA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3F141-AFBA-40B2-95F2-331FCDACE39E}"/>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5" name="Footer Placeholder 4">
            <a:extLst>
              <a:ext uri="{FF2B5EF4-FFF2-40B4-BE49-F238E27FC236}">
                <a16:creationId xmlns:a16="http://schemas.microsoft.com/office/drawing/2014/main" id="{4992FC37-1E86-4E3F-A50B-2EA676FD7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3BFB9-6257-45D8-9E89-F7E953AC8E7A}"/>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128708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1D57-19DE-4AE3-9ADD-A3D8BEA4B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57929-32A2-4A75-9AB4-1A480A6D9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013AF-865D-47B7-AB22-B22FA6B06B13}"/>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5" name="Footer Placeholder 4">
            <a:extLst>
              <a:ext uri="{FF2B5EF4-FFF2-40B4-BE49-F238E27FC236}">
                <a16:creationId xmlns:a16="http://schemas.microsoft.com/office/drawing/2014/main" id="{698E2EEC-6AC8-4E2A-ADF1-D5DE21892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5DC10-8CA2-4255-A4DF-3146A4876904}"/>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321140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445E-FA4A-4563-AE82-11D221447F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4B0DAE-EA47-4DE3-BDD0-10F812E23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3138D-025F-45A2-BA6A-00FCF6E00DD5}"/>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5" name="Footer Placeholder 4">
            <a:extLst>
              <a:ext uri="{FF2B5EF4-FFF2-40B4-BE49-F238E27FC236}">
                <a16:creationId xmlns:a16="http://schemas.microsoft.com/office/drawing/2014/main" id="{AA154D21-0B4B-472C-AD1D-D0E090774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E1465-0FEF-44FD-8909-AD6D666A3F0E}"/>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413322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984B-4D36-44B6-8F0E-C292851ED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5F4D7-CCFB-492D-801B-E009D40FB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15E93-7772-4199-B710-597F8B5EDF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92FB5-AF53-4390-B84A-F6A833722B1B}"/>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6" name="Footer Placeholder 5">
            <a:extLst>
              <a:ext uri="{FF2B5EF4-FFF2-40B4-BE49-F238E27FC236}">
                <a16:creationId xmlns:a16="http://schemas.microsoft.com/office/drawing/2014/main" id="{9CD04F0D-06A6-4A08-AB2F-7E726059A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18A09-738D-4D74-A340-F29946031911}"/>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114109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20FD-E0AD-480B-A32D-860023E330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2AAFD-8567-47D4-B0D6-7F77D5D9B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7A331-4CB9-4DAC-81B4-23494073E8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256612-2337-426B-80DE-28FA3404D5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DA3EA0-B359-4736-818E-389C3A48F4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1FE73D-1B8A-43CF-B451-4790A4AE6355}"/>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8" name="Footer Placeholder 7">
            <a:extLst>
              <a:ext uri="{FF2B5EF4-FFF2-40B4-BE49-F238E27FC236}">
                <a16:creationId xmlns:a16="http://schemas.microsoft.com/office/drawing/2014/main" id="{C3121146-9C49-438B-9B0C-33936001F4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54AE23-8324-4B37-9D7C-3D5F2ACDB93A}"/>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385333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11C5-6515-4312-BA05-D5D330082F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3BCC52-3657-4268-8F60-1A9AFEA3F7B8}"/>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4" name="Footer Placeholder 3">
            <a:extLst>
              <a:ext uri="{FF2B5EF4-FFF2-40B4-BE49-F238E27FC236}">
                <a16:creationId xmlns:a16="http://schemas.microsoft.com/office/drawing/2014/main" id="{97ABDE52-2CE3-4A4F-8417-0778F21CA0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A07070-5EE4-4F11-88DA-B8ED2C3C864D}"/>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381923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A4A94-4176-43F4-A08C-B0D63406A814}"/>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3" name="Footer Placeholder 2">
            <a:extLst>
              <a:ext uri="{FF2B5EF4-FFF2-40B4-BE49-F238E27FC236}">
                <a16:creationId xmlns:a16="http://schemas.microsoft.com/office/drawing/2014/main" id="{C89E0DBE-29CF-4CB4-87E7-87A046C7AB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8CBCAC-41EE-4D04-B335-E9E99683BA61}"/>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338063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ADB3-F6AF-428B-9A54-3D160E73C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6A9B14-701B-4B24-AD24-8E555D8D1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9F29C1-C741-461C-AB5F-CBC896959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08AC0-7033-4E00-8F2D-84508E2C80B1}"/>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6" name="Footer Placeholder 5">
            <a:extLst>
              <a:ext uri="{FF2B5EF4-FFF2-40B4-BE49-F238E27FC236}">
                <a16:creationId xmlns:a16="http://schemas.microsoft.com/office/drawing/2014/main" id="{9FE360AB-AEA7-4880-AF30-C274AF517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C824E-7215-4290-B398-4C90B4F7201D}"/>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392642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0685-1921-463F-B0F4-CE80052B0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E557DB-B85D-457C-A19D-F73ABDCDD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79F694-F14C-46E2-B915-8184E74F9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B5E66-476C-4CCC-A513-62CBDA9C279F}"/>
              </a:ext>
            </a:extLst>
          </p:cNvPr>
          <p:cNvSpPr>
            <a:spLocks noGrp="1"/>
          </p:cNvSpPr>
          <p:nvPr>
            <p:ph type="dt" sz="half" idx="10"/>
          </p:nvPr>
        </p:nvSpPr>
        <p:spPr/>
        <p:txBody>
          <a:bodyPr/>
          <a:lstStyle/>
          <a:p>
            <a:fld id="{49CCB00A-10EE-4D78-9BA4-AF604602CEEF}" type="datetimeFigureOut">
              <a:rPr lang="en-US" smtClean="0"/>
              <a:t>2/15/2022</a:t>
            </a:fld>
            <a:endParaRPr lang="en-US"/>
          </a:p>
        </p:txBody>
      </p:sp>
      <p:sp>
        <p:nvSpPr>
          <p:cNvPr id="6" name="Footer Placeholder 5">
            <a:extLst>
              <a:ext uri="{FF2B5EF4-FFF2-40B4-BE49-F238E27FC236}">
                <a16:creationId xmlns:a16="http://schemas.microsoft.com/office/drawing/2014/main" id="{C15F1CD0-AA89-4355-B8AE-A9F162450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E3DE1-0498-460D-9EB1-4D59816CDF2E}"/>
              </a:ext>
            </a:extLst>
          </p:cNvPr>
          <p:cNvSpPr>
            <a:spLocks noGrp="1"/>
          </p:cNvSpPr>
          <p:nvPr>
            <p:ph type="sldNum" sz="quarter" idx="12"/>
          </p:nvPr>
        </p:nvSpPr>
        <p:spPr/>
        <p:txBody>
          <a:bodyPr/>
          <a:lstStyle/>
          <a:p>
            <a:fld id="{DC84AF30-A02F-4B17-87CE-6B99B5E5A495}" type="slidenum">
              <a:rPr lang="en-US" smtClean="0"/>
              <a:t>‹#›</a:t>
            </a:fld>
            <a:endParaRPr lang="en-US"/>
          </a:p>
        </p:txBody>
      </p:sp>
    </p:spTree>
    <p:extLst>
      <p:ext uri="{BB962C8B-B14F-4D97-AF65-F5344CB8AC3E}">
        <p14:creationId xmlns:p14="http://schemas.microsoft.com/office/powerpoint/2010/main" val="236280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8F3131-6D6C-4A1E-9058-0306E6A272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0AEC21-BDDB-46EE-8A50-6F12CAF9A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18FE7-B17D-45D8-9DF9-AEFE3CF37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CB00A-10EE-4D78-9BA4-AF604602CEEF}" type="datetimeFigureOut">
              <a:rPr lang="en-US" smtClean="0"/>
              <a:t>2/15/2022</a:t>
            </a:fld>
            <a:endParaRPr lang="en-US"/>
          </a:p>
        </p:txBody>
      </p:sp>
      <p:sp>
        <p:nvSpPr>
          <p:cNvPr id="5" name="Footer Placeholder 4">
            <a:extLst>
              <a:ext uri="{FF2B5EF4-FFF2-40B4-BE49-F238E27FC236}">
                <a16:creationId xmlns:a16="http://schemas.microsoft.com/office/drawing/2014/main" id="{2BEE42CF-BDBB-48BC-BA4E-4B472C993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7AF2D7-FC5A-4823-B540-56F998FED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4AF30-A02F-4B17-87CE-6B99B5E5A495}" type="slidenum">
              <a:rPr lang="en-US" smtClean="0"/>
              <a:t>‹#›</a:t>
            </a:fld>
            <a:endParaRPr lang="en-US"/>
          </a:p>
        </p:txBody>
      </p:sp>
    </p:spTree>
    <p:extLst>
      <p:ext uri="{BB962C8B-B14F-4D97-AF65-F5344CB8AC3E}">
        <p14:creationId xmlns:p14="http://schemas.microsoft.com/office/powerpoint/2010/main" val="565410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8DB5-4618-4FD9-AA93-EF69F72C24AE}"/>
              </a:ext>
            </a:extLst>
          </p:cNvPr>
          <p:cNvSpPr>
            <a:spLocks noGrp="1"/>
          </p:cNvSpPr>
          <p:nvPr>
            <p:ph type="ctrTitle"/>
          </p:nvPr>
        </p:nvSpPr>
        <p:spPr/>
        <p:txBody>
          <a:bodyPr/>
          <a:lstStyle/>
          <a:p>
            <a:r>
              <a:rPr lang="en-US" dirty="0"/>
              <a:t>Unit II</a:t>
            </a:r>
          </a:p>
        </p:txBody>
      </p:sp>
      <p:sp>
        <p:nvSpPr>
          <p:cNvPr id="3" name="Subtitle 2">
            <a:extLst>
              <a:ext uri="{FF2B5EF4-FFF2-40B4-BE49-F238E27FC236}">
                <a16:creationId xmlns:a16="http://schemas.microsoft.com/office/drawing/2014/main" id="{56211DB7-B4BF-4114-AD4C-DF2C1F21D99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248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4D4C-CA17-415C-B9D2-538211D2A5ED}"/>
              </a:ext>
            </a:extLst>
          </p:cNvPr>
          <p:cNvSpPr>
            <a:spLocks noGrp="1"/>
          </p:cNvSpPr>
          <p:nvPr>
            <p:ph type="title"/>
          </p:nvPr>
        </p:nvSpPr>
        <p:spPr/>
        <p:txBody>
          <a:bodyPr>
            <a:normAutofit/>
          </a:bodyPr>
          <a:lstStyle/>
          <a:p>
            <a:r>
              <a:rPr lang="en-US" dirty="0"/>
              <a:t>Imposed Limitations</a:t>
            </a:r>
          </a:p>
        </p:txBody>
      </p:sp>
      <p:sp>
        <p:nvSpPr>
          <p:cNvPr id="3" name="Content Placeholder 2">
            <a:extLst>
              <a:ext uri="{FF2B5EF4-FFF2-40B4-BE49-F238E27FC236}">
                <a16:creationId xmlns:a16="http://schemas.microsoft.com/office/drawing/2014/main" id="{35B08A7D-A410-4385-9C74-B0434BD3A40C}"/>
              </a:ext>
            </a:extLst>
          </p:cNvPr>
          <p:cNvSpPr>
            <a:spLocks noGrp="1"/>
          </p:cNvSpPr>
          <p:nvPr>
            <p:ph idx="1"/>
          </p:nvPr>
        </p:nvSpPr>
        <p:spPr/>
        <p:txBody>
          <a:bodyPr>
            <a:normAutofit fontScale="92500" lnSpcReduction="20000"/>
          </a:bodyPr>
          <a:lstStyle/>
          <a:p>
            <a:r>
              <a:rPr lang="en-US" dirty="0"/>
              <a:t>The ability to realize the true value of a penetration test is proportionate to the client’s interpretation of security and how those assumptions are translated into restrictions placed on the test.</a:t>
            </a:r>
          </a:p>
          <a:p>
            <a:r>
              <a:rPr lang="en-US" dirty="0"/>
              <a:t> Limitations can be introduced by the customer for many reasons that can range from financial restrictions, which force less time and inherently reduce the scope of the engagement, to restrictions based simply on political positioning, personal perspectives on security, or a misguided attempt to focus the test. </a:t>
            </a:r>
          </a:p>
          <a:p>
            <a:r>
              <a:rPr lang="en-US" dirty="0"/>
              <a:t>Imposed limitations are elements of the test that are not employed for reasons that may not have anything to do with security. I</a:t>
            </a:r>
          </a:p>
          <a:p>
            <a:r>
              <a:rPr lang="en-US" dirty="0"/>
              <a:t>n fact, one could argue that imposed limitations have nothing to do with security at all and materialize to simply promote control of the engagement.</a:t>
            </a:r>
          </a:p>
        </p:txBody>
      </p:sp>
    </p:spTree>
    <p:extLst>
      <p:ext uri="{BB962C8B-B14F-4D97-AF65-F5344CB8AC3E}">
        <p14:creationId xmlns:p14="http://schemas.microsoft.com/office/powerpoint/2010/main" val="267134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E334-41F9-4550-865A-4156C0FBF63A}"/>
              </a:ext>
            </a:extLst>
          </p:cNvPr>
          <p:cNvSpPr>
            <a:spLocks noGrp="1"/>
          </p:cNvSpPr>
          <p:nvPr>
            <p:ph type="title"/>
          </p:nvPr>
        </p:nvSpPr>
        <p:spPr/>
        <p:txBody>
          <a:bodyPr>
            <a:normAutofit/>
          </a:bodyPr>
          <a:lstStyle/>
          <a:p>
            <a:r>
              <a:rPr lang="en-US" dirty="0"/>
              <a:t>Timing is Everything</a:t>
            </a:r>
          </a:p>
        </p:txBody>
      </p:sp>
      <p:sp>
        <p:nvSpPr>
          <p:cNvPr id="3" name="Content Placeholder 2">
            <a:extLst>
              <a:ext uri="{FF2B5EF4-FFF2-40B4-BE49-F238E27FC236}">
                <a16:creationId xmlns:a16="http://schemas.microsoft.com/office/drawing/2014/main" id="{B7E07EB8-2F67-41F6-8B33-5B82F6109F5F}"/>
              </a:ext>
            </a:extLst>
          </p:cNvPr>
          <p:cNvSpPr>
            <a:spLocks noGrp="1"/>
          </p:cNvSpPr>
          <p:nvPr>
            <p:ph idx="1"/>
          </p:nvPr>
        </p:nvSpPr>
        <p:spPr/>
        <p:txBody>
          <a:bodyPr/>
          <a:lstStyle/>
          <a:p>
            <a:r>
              <a:rPr lang="en-US" dirty="0"/>
              <a:t>Security is constantly changing within an organization. </a:t>
            </a:r>
          </a:p>
          <a:p>
            <a:r>
              <a:rPr lang="en-US" dirty="0"/>
              <a:t>Through the adoption and evolution of technology, practices, management, and the perception of security within the company, the security posture of a firm rises and falls frequently. </a:t>
            </a:r>
          </a:p>
          <a:p>
            <a:r>
              <a:rPr lang="en-US" dirty="0"/>
              <a:t>Many characteristics of security increase, decrease, or simply fluctuate with time. </a:t>
            </a:r>
          </a:p>
          <a:p>
            <a:r>
              <a:rPr lang="en-US" dirty="0"/>
              <a:t>As one characteristic gets more attention, others are certainly going to wane or grow stagnant</a:t>
            </a:r>
          </a:p>
          <a:p>
            <a:endParaRPr lang="en-US" dirty="0"/>
          </a:p>
        </p:txBody>
      </p:sp>
    </p:spTree>
    <p:extLst>
      <p:ext uri="{BB962C8B-B14F-4D97-AF65-F5344CB8AC3E}">
        <p14:creationId xmlns:p14="http://schemas.microsoft.com/office/powerpoint/2010/main" val="48769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8806-3AF4-4B65-90A0-E8D952BC3E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D6CFF3-7D3D-42F1-BD84-65C9CDA5D384}"/>
              </a:ext>
            </a:extLst>
          </p:cNvPr>
          <p:cNvSpPr>
            <a:spLocks noGrp="1"/>
          </p:cNvSpPr>
          <p:nvPr>
            <p:ph idx="1"/>
          </p:nvPr>
        </p:nvSpPr>
        <p:spPr/>
        <p:txBody>
          <a:bodyPr>
            <a:normAutofit fontScale="92500"/>
          </a:bodyPr>
          <a:lstStyle/>
          <a:p>
            <a:r>
              <a:rPr lang="en-US" dirty="0"/>
              <a:t>Security is the combination of technology, management, culture, and policy, and it is difficult to do all of them at the same time in the challenging environment of a typical company. </a:t>
            </a:r>
          </a:p>
          <a:p>
            <a:r>
              <a:rPr lang="en-US" dirty="0"/>
              <a:t>Therefore, elements of security begin to suffer and become fragmented due to the lack of attention and ultimately action by the company. </a:t>
            </a:r>
          </a:p>
          <a:p>
            <a:r>
              <a:rPr lang="en-US" dirty="0"/>
              <a:t>Where a penetration test is performed, the cycle of security within an organization can affect not only the outcome, but also the value of the test. </a:t>
            </a:r>
          </a:p>
          <a:p>
            <a:r>
              <a:rPr lang="en-US" dirty="0"/>
              <a:t>It is not only essential to ensure the test is reflective of the threats the client is concerned about, but the extent of the test, and even if the test should be performed, should be weighed heavily</a:t>
            </a:r>
          </a:p>
        </p:txBody>
      </p:sp>
    </p:spTree>
    <p:extLst>
      <p:ext uri="{BB962C8B-B14F-4D97-AF65-F5344CB8AC3E}">
        <p14:creationId xmlns:p14="http://schemas.microsoft.com/office/powerpoint/2010/main" val="416602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4B64-093C-490B-B403-9EAC3D79B9CA}"/>
              </a:ext>
            </a:extLst>
          </p:cNvPr>
          <p:cNvSpPr>
            <a:spLocks noGrp="1"/>
          </p:cNvSpPr>
          <p:nvPr>
            <p:ph type="title"/>
          </p:nvPr>
        </p:nvSpPr>
        <p:spPr/>
        <p:txBody>
          <a:bodyPr>
            <a:normAutofit/>
          </a:bodyPr>
          <a:lstStyle/>
          <a:p>
            <a:r>
              <a:rPr lang="en-US" dirty="0"/>
              <a:t>Attack Type</a:t>
            </a:r>
          </a:p>
        </p:txBody>
      </p:sp>
      <p:sp>
        <p:nvSpPr>
          <p:cNvPr id="3" name="Content Placeholder 2">
            <a:extLst>
              <a:ext uri="{FF2B5EF4-FFF2-40B4-BE49-F238E27FC236}">
                <a16:creationId xmlns:a16="http://schemas.microsoft.com/office/drawing/2014/main" id="{25121473-F75E-4556-9C06-D4CA90375EB3}"/>
              </a:ext>
            </a:extLst>
          </p:cNvPr>
          <p:cNvSpPr>
            <a:spLocks noGrp="1"/>
          </p:cNvSpPr>
          <p:nvPr>
            <p:ph idx="1"/>
          </p:nvPr>
        </p:nvSpPr>
        <p:spPr/>
        <p:txBody>
          <a:bodyPr>
            <a:normAutofit fontScale="85000" lnSpcReduction="10000"/>
          </a:bodyPr>
          <a:lstStyle/>
          <a:p>
            <a:r>
              <a:rPr lang="en-US" dirty="0"/>
              <a:t>it is possible to reduce their activities into two basic areas that allow us to glean more information about hackers and their targets. </a:t>
            </a:r>
          </a:p>
          <a:p>
            <a:pPr lvl="1"/>
            <a:r>
              <a:rPr lang="en-US" dirty="0"/>
              <a:t>1. Opportunistic. An opportunistic attack is the result of hackers looking for vulnerable systems rather than systems with specific information for the taking.</a:t>
            </a:r>
          </a:p>
          <a:p>
            <a:pPr lvl="1"/>
            <a:r>
              <a:rPr lang="en-US" dirty="0"/>
              <a:t>Usually this is reflected by the plethora of hacks that follow a vulnerability report and the launch of a worm that uses a vulnerability to spread itself and cause trouble. </a:t>
            </a:r>
          </a:p>
          <a:p>
            <a:pPr lvl="1"/>
            <a:r>
              <a:rPr lang="en-US" dirty="0"/>
              <a:t>In all cases, the target was identified after the vulnerability was discovered and then exploited. </a:t>
            </a:r>
          </a:p>
          <a:p>
            <a:pPr lvl="1"/>
            <a:r>
              <a:rPr lang="en-US" dirty="0"/>
              <a:t>Typically, these attacks are preceded by a port scan or some form of discovery process that exposes the vulnerability. </a:t>
            </a:r>
          </a:p>
          <a:p>
            <a:pPr lvl="1"/>
            <a:r>
              <a:rPr lang="en-US" dirty="0"/>
              <a:t>Although this may seem innocuous, many of the hacks on the Internet can be attributed to this type of attack. </a:t>
            </a:r>
          </a:p>
          <a:p>
            <a:pPr lvl="1"/>
            <a:r>
              <a:rPr lang="en-US" dirty="0"/>
              <a:t>Mostly, the result is a denial of service, Web defacement, or temporary loss of data.</a:t>
            </a:r>
          </a:p>
          <a:p>
            <a:pPr lvl="1"/>
            <a:r>
              <a:rPr lang="en-US" dirty="0"/>
              <a:t>What can be disturbing is the number of highly effective attacks that are based on using the initial vulnerability as a beachhead to launch a much more devastating attack</a:t>
            </a:r>
          </a:p>
        </p:txBody>
      </p:sp>
    </p:spTree>
    <p:extLst>
      <p:ext uri="{BB962C8B-B14F-4D97-AF65-F5344CB8AC3E}">
        <p14:creationId xmlns:p14="http://schemas.microsoft.com/office/powerpoint/2010/main" val="77843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BFA4-BCA5-4EB7-B2CF-2691D68314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20B977-7E78-433B-8DA2-C864CF260F89}"/>
              </a:ext>
            </a:extLst>
          </p:cNvPr>
          <p:cNvSpPr>
            <a:spLocks noGrp="1"/>
          </p:cNvSpPr>
          <p:nvPr>
            <p:ph idx="1"/>
          </p:nvPr>
        </p:nvSpPr>
        <p:spPr/>
        <p:txBody>
          <a:bodyPr/>
          <a:lstStyle/>
          <a:p>
            <a:r>
              <a:rPr lang="en-US" dirty="0"/>
              <a:t>. 2. Targeted. A targeted attack is the assumption that the hacker knows the target and knows what she wants to accomplish. </a:t>
            </a:r>
          </a:p>
          <a:p>
            <a:r>
              <a:rPr lang="en-US" dirty="0"/>
              <a:t>Although this is based on whether the attacker is looking for any type of vulnerability to gain access, as opposed to looking for a specific vulnerability for any type of company, an arguably indeterminate metric, it does demonstrate the basic approach of a hacker.</a:t>
            </a:r>
          </a:p>
          <a:p>
            <a:r>
              <a:rPr lang="en-US" dirty="0"/>
              <a:t> Therefore, one would rightly conclude that ethical hacking is a targeted attack type.</a:t>
            </a:r>
          </a:p>
        </p:txBody>
      </p:sp>
    </p:spTree>
    <p:extLst>
      <p:ext uri="{BB962C8B-B14F-4D97-AF65-F5344CB8AC3E}">
        <p14:creationId xmlns:p14="http://schemas.microsoft.com/office/powerpoint/2010/main" val="4254180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EC78-8B7D-45B3-8C9B-4C1CDC54C693}"/>
              </a:ext>
            </a:extLst>
          </p:cNvPr>
          <p:cNvSpPr>
            <a:spLocks noGrp="1"/>
          </p:cNvSpPr>
          <p:nvPr>
            <p:ph type="title"/>
          </p:nvPr>
        </p:nvSpPr>
        <p:spPr/>
        <p:txBody>
          <a:bodyPr>
            <a:normAutofit/>
          </a:bodyPr>
          <a:lstStyle/>
          <a:p>
            <a:r>
              <a:rPr lang="en-US" dirty="0"/>
              <a:t>Source Point</a:t>
            </a:r>
          </a:p>
        </p:txBody>
      </p:sp>
      <p:sp>
        <p:nvSpPr>
          <p:cNvPr id="3" name="Content Placeholder 2">
            <a:extLst>
              <a:ext uri="{FF2B5EF4-FFF2-40B4-BE49-F238E27FC236}">
                <a16:creationId xmlns:a16="http://schemas.microsoft.com/office/drawing/2014/main" id="{E01878E0-E697-48B9-8DF9-0B0F41B3E85C}"/>
              </a:ext>
            </a:extLst>
          </p:cNvPr>
          <p:cNvSpPr>
            <a:spLocks noGrp="1"/>
          </p:cNvSpPr>
          <p:nvPr>
            <p:ph idx="1"/>
          </p:nvPr>
        </p:nvSpPr>
        <p:spPr/>
        <p:txBody>
          <a:bodyPr>
            <a:normAutofit fontScale="92500" lnSpcReduction="20000"/>
          </a:bodyPr>
          <a:lstStyle/>
          <a:p>
            <a:r>
              <a:rPr lang="en-US" dirty="0"/>
              <a:t>There are several types of attack that can be employed to help a company determine its exposure. Typically, these are broken into three major areas, each resulting in various conclusions about where the attack is launched. </a:t>
            </a:r>
          </a:p>
          <a:p>
            <a:r>
              <a:rPr lang="en-US" dirty="0"/>
              <a:t>1. Internet. When you hear the term ethical hacking you immediately picture someone hacking into a network from the Internet. </a:t>
            </a:r>
          </a:p>
          <a:p>
            <a:r>
              <a:rPr lang="en-US" dirty="0"/>
              <a:t>In most cases, this is a reality. </a:t>
            </a:r>
          </a:p>
          <a:p>
            <a:r>
              <a:rPr lang="en-US" dirty="0"/>
              <a:t>The Internet is seen as the source for all the pains associated with hackers, even though statistics tell us that equal loss is attributed to internal threats. </a:t>
            </a:r>
          </a:p>
          <a:p>
            <a:r>
              <a:rPr lang="en-US" dirty="0"/>
              <a:t>Nevertheless, in most penetration-testing engagements, the Internet is the source point of the attack. </a:t>
            </a:r>
          </a:p>
          <a:p>
            <a:r>
              <a:rPr lang="en-US" dirty="0"/>
              <a:t>This helps an organization determine its exposure to the plethora of attacks represented by an endless sea of threats. </a:t>
            </a:r>
          </a:p>
        </p:txBody>
      </p:sp>
    </p:spTree>
    <p:extLst>
      <p:ext uri="{BB962C8B-B14F-4D97-AF65-F5344CB8AC3E}">
        <p14:creationId xmlns:p14="http://schemas.microsoft.com/office/powerpoint/2010/main" val="55160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E1E3-8E7D-4DEC-B48F-6AC655749E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970E5C-1143-475D-B209-3A829BF2FDBD}"/>
              </a:ext>
            </a:extLst>
          </p:cNvPr>
          <p:cNvSpPr>
            <a:spLocks noGrp="1"/>
          </p:cNvSpPr>
          <p:nvPr>
            <p:ph idx="1"/>
          </p:nvPr>
        </p:nvSpPr>
        <p:spPr/>
        <p:txBody>
          <a:bodyPr>
            <a:normAutofit fontScale="85000" lnSpcReduction="20000"/>
          </a:bodyPr>
          <a:lstStyle/>
          <a:p>
            <a:pPr marL="0" indent="0">
              <a:buNone/>
            </a:pPr>
            <a:r>
              <a:rPr lang="en-US" dirty="0"/>
              <a:t>2. Extranet. To function in today’s connected economy, most companies maintain some form of connectivity with partners, suppliers, and customers.</a:t>
            </a:r>
          </a:p>
          <a:p>
            <a:r>
              <a:rPr lang="en-US" dirty="0"/>
              <a:t> All of these connections are critical to the successful operation of the business and are sometimes overlooked (arguably on purpose) when it comes to security. </a:t>
            </a:r>
          </a:p>
          <a:p>
            <a:r>
              <a:rPr lang="en-US" dirty="0"/>
              <a:t>However, companies are starting to take a greater interest in the security of their connectivity with their business constituents. </a:t>
            </a:r>
          </a:p>
          <a:p>
            <a:r>
              <a:rPr lang="en-US" dirty="0"/>
              <a:t>Today more and more companies are performing tests against their once-trusted networks to look for vulnerabilities that may exist between partners or between them and remotely connected networks. </a:t>
            </a:r>
          </a:p>
          <a:p>
            <a:r>
              <a:rPr lang="en-US" dirty="0"/>
              <a:t>This is also true when attempting to map a network. </a:t>
            </a:r>
          </a:p>
          <a:p>
            <a:r>
              <a:rPr lang="en-US" dirty="0"/>
              <a:t>On more than one occasion discovery tools are used on these network segments only to find that they can see the entire network of a partner, or even worse, of an old partner that should have been disconnected a long time ago. </a:t>
            </a:r>
          </a:p>
          <a:p>
            <a:endParaRPr lang="en-US" dirty="0"/>
          </a:p>
        </p:txBody>
      </p:sp>
    </p:spTree>
    <p:extLst>
      <p:ext uri="{BB962C8B-B14F-4D97-AF65-F5344CB8AC3E}">
        <p14:creationId xmlns:p14="http://schemas.microsoft.com/office/powerpoint/2010/main" val="318964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2A60-C075-4686-BFFE-F48E32B6B9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E880F0-B77C-447C-9277-4DDBC1F75ABA}"/>
              </a:ext>
            </a:extLst>
          </p:cNvPr>
          <p:cNvSpPr>
            <a:spLocks noGrp="1"/>
          </p:cNvSpPr>
          <p:nvPr>
            <p:ph idx="1"/>
          </p:nvPr>
        </p:nvSpPr>
        <p:spPr/>
        <p:txBody>
          <a:bodyPr/>
          <a:lstStyle/>
          <a:p>
            <a:r>
              <a:rPr lang="en-US" dirty="0"/>
              <a:t>3. Intranet. Arguably, one of the more complicated aspects of ethical hacking is the internal hack.</a:t>
            </a:r>
          </a:p>
          <a:p>
            <a:r>
              <a:rPr lang="en-US" dirty="0"/>
              <a:t> Intranet-based attacks can be difficult to perform given the imposed limitations, but in practice it is like a playground for testers.</a:t>
            </a:r>
          </a:p>
          <a:p>
            <a:endParaRPr lang="en-US" dirty="0"/>
          </a:p>
        </p:txBody>
      </p:sp>
    </p:spTree>
    <p:extLst>
      <p:ext uri="{BB962C8B-B14F-4D97-AF65-F5344CB8AC3E}">
        <p14:creationId xmlns:p14="http://schemas.microsoft.com/office/powerpoint/2010/main" val="2917041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192D-3DF0-4738-80C9-03921CECA3FF}"/>
              </a:ext>
            </a:extLst>
          </p:cNvPr>
          <p:cNvSpPr>
            <a:spLocks noGrp="1"/>
          </p:cNvSpPr>
          <p:nvPr>
            <p:ph type="title"/>
          </p:nvPr>
        </p:nvSpPr>
        <p:spPr/>
        <p:txBody>
          <a:bodyPr>
            <a:normAutofit/>
          </a:bodyPr>
          <a:lstStyle/>
          <a:p>
            <a:r>
              <a:rPr lang="en-US" dirty="0"/>
              <a:t>Required Knowledge</a:t>
            </a:r>
          </a:p>
        </p:txBody>
      </p:sp>
      <p:sp>
        <p:nvSpPr>
          <p:cNvPr id="3" name="Content Placeholder 2">
            <a:extLst>
              <a:ext uri="{FF2B5EF4-FFF2-40B4-BE49-F238E27FC236}">
                <a16:creationId xmlns:a16="http://schemas.microsoft.com/office/drawing/2014/main" id="{87457398-49F1-47F0-99F2-14A7CACDCC75}"/>
              </a:ext>
            </a:extLst>
          </p:cNvPr>
          <p:cNvSpPr>
            <a:spLocks noGrp="1"/>
          </p:cNvSpPr>
          <p:nvPr>
            <p:ph idx="1"/>
          </p:nvPr>
        </p:nvSpPr>
        <p:spPr/>
        <p:txBody>
          <a:bodyPr>
            <a:normAutofit fontScale="92500" lnSpcReduction="10000"/>
          </a:bodyPr>
          <a:lstStyle/>
          <a:p>
            <a:r>
              <a:rPr lang="en-US" dirty="0"/>
              <a:t>Usually some form of information is provided by the target and only in the most extreme cases absolutely no information is offered. </a:t>
            </a:r>
          </a:p>
          <a:p>
            <a:r>
              <a:rPr lang="en-US" dirty="0"/>
              <a:t>Some cannot be avoided, such as the name of the company, whereas others can be easily kept from the testers without totally impeding the mechanics of the test. </a:t>
            </a:r>
          </a:p>
          <a:p>
            <a:r>
              <a:rPr lang="en-US" dirty="0"/>
              <a:t>Following are some basic definitions of information provisioning: </a:t>
            </a:r>
          </a:p>
          <a:p>
            <a:r>
              <a:rPr lang="en-US" dirty="0"/>
              <a:t>• Zero Knowledge. Zero knowledge is just that: the tester is provided nothing about the target’s network or environment. </a:t>
            </a:r>
          </a:p>
          <a:p>
            <a:r>
              <a:rPr lang="en-US" dirty="0"/>
              <a:t>The tester is simply left to his ability to discover information about the client and use it to gain some form of access. </a:t>
            </a:r>
          </a:p>
          <a:p>
            <a:r>
              <a:rPr lang="en-US" dirty="0"/>
              <a:t>This is also called </a:t>
            </a:r>
            <a:r>
              <a:rPr lang="en-US" dirty="0" err="1"/>
              <a:t>blackbox</a:t>
            </a:r>
            <a:r>
              <a:rPr lang="en-US" dirty="0"/>
              <a:t> or closed depending on who is scoping the test. </a:t>
            </a:r>
          </a:p>
        </p:txBody>
      </p:sp>
    </p:spTree>
    <p:extLst>
      <p:ext uri="{BB962C8B-B14F-4D97-AF65-F5344CB8AC3E}">
        <p14:creationId xmlns:p14="http://schemas.microsoft.com/office/powerpoint/2010/main" val="233218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0381-6090-4958-A604-A731C88D50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DBCAA7-E851-40EE-9525-A2B0AA7869C4}"/>
              </a:ext>
            </a:extLst>
          </p:cNvPr>
          <p:cNvSpPr>
            <a:spLocks noGrp="1"/>
          </p:cNvSpPr>
          <p:nvPr>
            <p:ph idx="1"/>
          </p:nvPr>
        </p:nvSpPr>
        <p:spPr/>
        <p:txBody>
          <a:bodyPr>
            <a:normAutofit fontScale="92500" lnSpcReduction="20000"/>
          </a:bodyPr>
          <a:lstStyle/>
          <a:p>
            <a:r>
              <a:rPr lang="en-US" dirty="0"/>
              <a:t>• Limited Knowledge. Something growing in popularity with companies seeking penetration testing is providing just enough information to get started. In some cases information may include phone numbers to be tested, IP addresses, domain information, applications, and other data that would take some time to collect and do not represent any difficulty to a hacker, but are rather time consuming for the tester. </a:t>
            </a:r>
          </a:p>
          <a:p>
            <a:r>
              <a:rPr lang="en-US" dirty="0"/>
              <a:t>The interesting aspect of getting some information and not all is the assumption of scope. Organizations tend to use limited information to define the boundaries of the test as opposed to providing initial data to support the engagement. </a:t>
            </a:r>
          </a:p>
          <a:p>
            <a:r>
              <a:rPr lang="en-US" dirty="0"/>
              <a:t>For example, there is a difference in providing whether a customer has IDS as opposed to providing a list of phone numbers. The former is an obvious attempt to limit the information provided to the tester, whereas the latter is influencing the scope of the engagement. </a:t>
            </a:r>
          </a:p>
        </p:txBody>
      </p:sp>
    </p:spTree>
    <p:extLst>
      <p:ext uri="{BB962C8B-B14F-4D97-AF65-F5344CB8AC3E}">
        <p14:creationId xmlns:p14="http://schemas.microsoft.com/office/powerpoint/2010/main" val="319438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DC79-3EEC-4128-B418-06198F0DDE76}"/>
              </a:ext>
            </a:extLst>
          </p:cNvPr>
          <p:cNvSpPr>
            <a:spLocks noGrp="1"/>
          </p:cNvSpPr>
          <p:nvPr>
            <p:ph type="title"/>
          </p:nvPr>
        </p:nvSpPr>
        <p:spPr/>
        <p:txBody>
          <a:bodyPr>
            <a:normAutofit/>
          </a:bodyPr>
          <a:lstStyle/>
          <a:p>
            <a:r>
              <a:rPr lang="en-US" dirty="0"/>
              <a:t>The Business Perspective: Business Objectives</a:t>
            </a:r>
          </a:p>
        </p:txBody>
      </p:sp>
      <p:sp>
        <p:nvSpPr>
          <p:cNvPr id="3" name="Content Placeholder 2">
            <a:extLst>
              <a:ext uri="{FF2B5EF4-FFF2-40B4-BE49-F238E27FC236}">
                <a16:creationId xmlns:a16="http://schemas.microsoft.com/office/drawing/2014/main" id="{7606429A-004F-425F-996A-0CA025875F03}"/>
              </a:ext>
            </a:extLst>
          </p:cNvPr>
          <p:cNvSpPr>
            <a:spLocks noGrp="1"/>
          </p:cNvSpPr>
          <p:nvPr>
            <p:ph idx="1"/>
          </p:nvPr>
        </p:nvSpPr>
        <p:spPr/>
        <p:txBody>
          <a:bodyPr>
            <a:normAutofit fontScale="70000" lnSpcReduction="20000"/>
          </a:bodyPr>
          <a:lstStyle/>
          <a:p>
            <a:r>
              <a:rPr lang="en-US" dirty="0"/>
              <a:t>So what is the objective of the test? </a:t>
            </a:r>
          </a:p>
          <a:p>
            <a:r>
              <a:rPr lang="en-US" dirty="0"/>
              <a:t>Why are you considering permitting someone to hack your network?</a:t>
            </a:r>
          </a:p>
          <a:p>
            <a:r>
              <a:rPr lang="en-US" dirty="0"/>
              <a:t> What do you expect to learn and are you prepared for the results?</a:t>
            </a:r>
          </a:p>
          <a:p>
            <a:r>
              <a:rPr lang="en-US" dirty="0"/>
              <a:t> Do you have the capabilities to address the identified issues?</a:t>
            </a:r>
          </a:p>
          <a:p>
            <a:pPr marL="0" indent="0">
              <a:buNone/>
            </a:pPr>
            <a:r>
              <a:rPr lang="en-US" dirty="0"/>
              <a:t>	</a:t>
            </a:r>
            <a:r>
              <a:rPr lang="en-US"/>
              <a:t>The </a:t>
            </a:r>
            <a:r>
              <a:rPr lang="en-US" dirty="0"/>
              <a:t>answer to these questions is:</a:t>
            </a:r>
          </a:p>
          <a:p>
            <a:pPr marL="0" indent="0">
              <a:buNone/>
            </a:pPr>
            <a:r>
              <a:rPr lang="en-US" dirty="0"/>
              <a:t>		Take security seriously and people who perform ethical 					hacks will tell you that even the most robust firms fall quickly.</a:t>
            </a:r>
          </a:p>
          <a:p>
            <a:pPr marL="0" indent="0">
              <a:buNone/>
            </a:pPr>
            <a:r>
              <a:rPr lang="en-US" dirty="0"/>
              <a:t>		But, is this a reflection of poor security practices, or poor planning of the test? </a:t>
            </a:r>
          </a:p>
          <a:p>
            <a:pPr marL="0" indent="0">
              <a:buNone/>
            </a:pPr>
            <a:r>
              <a:rPr lang="en-US" dirty="0"/>
              <a:t>		There are many characteristics of security and how security is realized in a 			company. </a:t>
            </a:r>
          </a:p>
          <a:p>
            <a:pPr marL="0" indent="0">
              <a:buNone/>
            </a:pPr>
            <a:r>
              <a:rPr lang="en-US" dirty="0"/>
              <a:t>		The number of people responsible for security, their practices, and job pressures 		will have an impact on how the perception of security is materialized in the 			systems and applications. </a:t>
            </a:r>
          </a:p>
          <a:p>
            <a:pPr marL="0" indent="0">
              <a:buNone/>
            </a:pPr>
            <a:r>
              <a:rPr lang="en-US" dirty="0"/>
              <a:t>		</a:t>
            </a:r>
          </a:p>
        </p:txBody>
      </p:sp>
    </p:spTree>
    <p:extLst>
      <p:ext uri="{BB962C8B-B14F-4D97-AF65-F5344CB8AC3E}">
        <p14:creationId xmlns:p14="http://schemas.microsoft.com/office/powerpoint/2010/main" val="1593904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79C6-E852-4722-A381-3288D9562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D0983D-7916-4AED-A83C-C85FDE55898B}"/>
              </a:ext>
            </a:extLst>
          </p:cNvPr>
          <p:cNvSpPr>
            <a:spLocks noGrp="1"/>
          </p:cNvSpPr>
          <p:nvPr>
            <p:ph idx="1"/>
          </p:nvPr>
        </p:nvSpPr>
        <p:spPr/>
        <p:txBody>
          <a:bodyPr/>
          <a:lstStyle/>
          <a:p>
            <a:r>
              <a:rPr lang="en-US" dirty="0"/>
              <a:t>• Total Exposure. Total exposure is when every possible piece of information about the environment is provided to the tester. </a:t>
            </a:r>
          </a:p>
          <a:p>
            <a:r>
              <a:rPr lang="en-US" dirty="0"/>
              <a:t>Prior to the start of the engagement, a list of questions and required items is sent to the customer in preparation for the meeting. </a:t>
            </a:r>
          </a:p>
          <a:p>
            <a:r>
              <a:rPr lang="en-US" dirty="0"/>
              <a:t>At the meeting, reams of documents are provided to help the tester gain as much knowledge about the network as possible. </a:t>
            </a:r>
          </a:p>
          <a:p>
            <a:r>
              <a:rPr lang="en-US" dirty="0"/>
              <a:t>This is also known as crystal box, full knowledge, or open, again depending on who is planning the engagement.</a:t>
            </a:r>
          </a:p>
        </p:txBody>
      </p:sp>
    </p:spTree>
    <p:extLst>
      <p:ext uri="{BB962C8B-B14F-4D97-AF65-F5344CB8AC3E}">
        <p14:creationId xmlns:p14="http://schemas.microsoft.com/office/powerpoint/2010/main" val="245042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FF10-9F70-4A37-AACF-B5388621D148}"/>
              </a:ext>
            </a:extLst>
          </p:cNvPr>
          <p:cNvSpPr>
            <a:spLocks noGrp="1"/>
          </p:cNvSpPr>
          <p:nvPr>
            <p:ph type="title"/>
          </p:nvPr>
        </p:nvSpPr>
        <p:spPr/>
        <p:txBody>
          <a:bodyPr>
            <a:normAutofit/>
          </a:bodyPr>
          <a:lstStyle/>
          <a:p>
            <a:r>
              <a:rPr lang="en-US" dirty="0"/>
              <a:t>Multi-Phased Attacks</a:t>
            </a:r>
          </a:p>
        </p:txBody>
      </p:sp>
      <p:sp>
        <p:nvSpPr>
          <p:cNvPr id="3" name="Content Placeholder 2">
            <a:extLst>
              <a:ext uri="{FF2B5EF4-FFF2-40B4-BE49-F238E27FC236}">
                <a16:creationId xmlns:a16="http://schemas.microsoft.com/office/drawing/2014/main" id="{F353A1DF-84D0-4787-B75B-446BA8ECC12C}"/>
              </a:ext>
            </a:extLst>
          </p:cNvPr>
          <p:cNvSpPr>
            <a:spLocks noGrp="1"/>
          </p:cNvSpPr>
          <p:nvPr>
            <p:ph idx="1"/>
          </p:nvPr>
        </p:nvSpPr>
        <p:spPr/>
        <p:txBody>
          <a:bodyPr/>
          <a:lstStyle/>
          <a:p>
            <a:r>
              <a:rPr lang="en-US" dirty="0"/>
              <a:t>The following are the four types of multi phased attacks: </a:t>
            </a:r>
          </a:p>
          <a:p>
            <a:r>
              <a:rPr lang="en-US" dirty="0"/>
              <a:t>1. Parallel shared </a:t>
            </a:r>
          </a:p>
          <a:p>
            <a:r>
              <a:rPr lang="en-US" dirty="0"/>
              <a:t>2. Parallel isolated </a:t>
            </a:r>
          </a:p>
          <a:p>
            <a:r>
              <a:rPr lang="en-US" dirty="0"/>
              <a:t>3. Series shared </a:t>
            </a:r>
          </a:p>
          <a:p>
            <a:r>
              <a:rPr lang="en-US" dirty="0"/>
              <a:t>4. Series isolated</a:t>
            </a:r>
          </a:p>
        </p:txBody>
      </p:sp>
    </p:spTree>
    <p:extLst>
      <p:ext uri="{BB962C8B-B14F-4D97-AF65-F5344CB8AC3E}">
        <p14:creationId xmlns:p14="http://schemas.microsoft.com/office/powerpoint/2010/main" val="546898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31B4-1E72-43C7-AA61-8ABF60235762}"/>
              </a:ext>
            </a:extLst>
          </p:cNvPr>
          <p:cNvSpPr>
            <a:spLocks noGrp="1"/>
          </p:cNvSpPr>
          <p:nvPr>
            <p:ph type="title"/>
          </p:nvPr>
        </p:nvSpPr>
        <p:spPr/>
        <p:txBody>
          <a:bodyPr/>
          <a:lstStyle/>
          <a:p>
            <a:r>
              <a:rPr lang="en-US" dirty="0"/>
              <a:t>PARALLEL SHARED</a:t>
            </a:r>
          </a:p>
        </p:txBody>
      </p:sp>
      <p:pic>
        <p:nvPicPr>
          <p:cNvPr id="5" name="Content Placeholder 4">
            <a:extLst>
              <a:ext uri="{FF2B5EF4-FFF2-40B4-BE49-F238E27FC236}">
                <a16:creationId xmlns:a16="http://schemas.microsoft.com/office/drawing/2014/main" id="{7137C6D0-27D0-486E-92CB-C739E2860461}"/>
              </a:ext>
            </a:extLst>
          </p:cNvPr>
          <p:cNvPicPr>
            <a:picLocks noGrp="1" noChangeAspect="1"/>
          </p:cNvPicPr>
          <p:nvPr>
            <p:ph idx="1"/>
          </p:nvPr>
        </p:nvPicPr>
        <p:blipFill>
          <a:blip r:embed="rId2"/>
          <a:stretch>
            <a:fillRect/>
          </a:stretch>
        </p:blipFill>
        <p:spPr>
          <a:xfrm>
            <a:off x="2568713" y="1825625"/>
            <a:ext cx="7054574" cy="4351338"/>
          </a:xfrm>
        </p:spPr>
      </p:pic>
    </p:spTree>
    <p:extLst>
      <p:ext uri="{BB962C8B-B14F-4D97-AF65-F5344CB8AC3E}">
        <p14:creationId xmlns:p14="http://schemas.microsoft.com/office/powerpoint/2010/main" val="3538996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48CA-4AEC-4D2F-A6C4-1EAA6F2EFEDF}"/>
              </a:ext>
            </a:extLst>
          </p:cNvPr>
          <p:cNvSpPr>
            <a:spLocks noGrp="1"/>
          </p:cNvSpPr>
          <p:nvPr>
            <p:ph type="title"/>
          </p:nvPr>
        </p:nvSpPr>
        <p:spPr/>
        <p:txBody>
          <a:bodyPr/>
          <a:lstStyle/>
          <a:p>
            <a:r>
              <a:rPr lang="en-US" dirty="0"/>
              <a:t>Parallel isolated</a:t>
            </a:r>
          </a:p>
        </p:txBody>
      </p:sp>
      <p:pic>
        <p:nvPicPr>
          <p:cNvPr id="5" name="Content Placeholder 4">
            <a:extLst>
              <a:ext uri="{FF2B5EF4-FFF2-40B4-BE49-F238E27FC236}">
                <a16:creationId xmlns:a16="http://schemas.microsoft.com/office/drawing/2014/main" id="{A32278BB-BECD-459F-A695-B87619E30DD2}"/>
              </a:ext>
            </a:extLst>
          </p:cNvPr>
          <p:cNvPicPr>
            <a:picLocks noGrp="1" noChangeAspect="1"/>
          </p:cNvPicPr>
          <p:nvPr>
            <p:ph idx="1"/>
          </p:nvPr>
        </p:nvPicPr>
        <p:blipFill>
          <a:blip r:embed="rId2"/>
          <a:stretch>
            <a:fillRect/>
          </a:stretch>
        </p:blipFill>
        <p:spPr>
          <a:xfrm>
            <a:off x="2338026" y="1825625"/>
            <a:ext cx="7515947" cy="4351338"/>
          </a:xfrm>
        </p:spPr>
      </p:pic>
    </p:spTree>
    <p:extLst>
      <p:ext uri="{BB962C8B-B14F-4D97-AF65-F5344CB8AC3E}">
        <p14:creationId xmlns:p14="http://schemas.microsoft.com/office/powerpoint/2010/main" val="3130963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A4E5-F8B0-4309-8622-8BBC352B6920}"/>
              </a:ext>
            </a:extLst>
          </p:cNvPr>
          <p:cNvSpPr>
            <a:spLocks noGrp="1"/>
          </p:cNvSpPr>
          <p:nvPr>
            <p:ph type="title"/>
          </p:nvPr>
        </p:nvSpPr>
        <p:spPr/>
        <p:txBody>
          <a:bodyPr>
            <a:normAutofit fontScale="90000"/>
          </a:bodyPr>
          <a:lstStyle/>
          <a:p>
            <a:br>
              <a:rPr lang="en-US" dirty="0"/>
            </a:br>
            <a:r>
              <a:rPr lang="en-US" dirty="0"/>
              <a:t>Series shared and Series isolated </a:t>
            </a:r>
            <a:br>
              <a:rPr lang="en-US" dirty="0"/>
            </a:br>
            <a:br>
              <a:rPr lang="en-US" dirty="0"/>
            </a:br>
            <a:endParaRPr lang="en-US" dirty="0"/>
          </a:p>
        </p:txBody>
      </p:sp>
      <p:pic>
        <p:nvPicPr>
          <p:cNvPr id="5" name="Content Placeholder 4">
            <a:extLst>
              <a:ext uri="{FF2B5EF4-FFF2-40B4-BE49-F238E27FC236}">
                <a16:creationId xmlns:a16="http://schemas.microsoft.com/office/drawing/2014/main" id="{33E42E7E-8C3B-454B-8B26-0C09AE8D0B3B}"/>
              </a:ext>
            </a:extLst>
          </p:cNvPr>
          <p:cNvPicPr>
            <a:picLocks noGrp="1" noChangeAspect="1"/>
          </p:cNvPicPr>
          <p:nvPr>
            <p:ph idx="1"/>
          </p:nvPr>
        </p:nvPicPr>
        <p:blipFill>
          <a:blip r:embed="rId2"/>
          <a:stretch>
            <a:fillRect/>
          </a:stretch>
        </p:blipFill>
        <p:spPr>
          <a:xfrm>
            <a:off x="1252025" y="1825624"/>
            <a:ext cx="10353821" cy="4870597"/>
          </a:xfrm>
        </p:spPr>
      </p:pic>
    </p:spTree>
    <p:extLst>
      <p:ext uri="{BB962C8B-B14F-4D97-AF65-F5344CB8AC3E}">
        <p14:creationId xmlns:p14="http://schemas.microsoft.com/office/powerpoint/2010/main" val="536330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B719-3325-445A-9033-EB2B2A714330}"/>
              </a:ext>
            </a:extLst>
          </p:cNvPr>
          <p:cNvSpPr>
            <a:spLocks noGrp="1"/>
          </p:cNvSpPr>
          <p:nvPr>
            <p:ph type="title"/>
          </p:nvPr>
        </p:nvSpPr>
        <p:spPr/>
        <p:txBody>
          <a:bodyPr>
            <a:normAutofit/>
          </a:bodyPr>
          <a:lstStyle/>
          <a:p>
            <a:r>
              <a:rPr lang="en-US" dirty="0"/>
              <a:t>Teaming and Attack Structure</a:t>
            </a:r>
          </a:p>
        </p:txBody>
      </p:sp>
      <p:sp>
        <p:nvSpPr>
          <p:cNvPr id="3" name="Content Placeholder 2">
            <a:extLst>
              <a:ext uri="{FF2B5EF4-FFF2-40B4-BE49-F238E27FC236}">
                <a16:creationId xmlns:a16="http://schemas.microsoft.com/office/drawing/2014/main" id="{EEFE5710-C942-43C3-A099-34DA18C6AC49}"/>
              </a:ext>
            </a:extLst>
          </p:cNvPr>
          <p:cNvSpPr>
            <a:spLocks noGrp="1"/>
          </p:cNvSpPr>
          <p:nvPr>
            <p:ph idx="1"/>
          </p:nvPr>
        </p:nvSpPr>
        <p:spPr/>
        <p:txBody>
          <a:bodyPr/>
          <a:lstStyle/>
          <a:p>
            <a:r>
              <a:rPr lang="en-US" dirty="0"/>
              <a:t>No matter the structure of the attack, an operational protocol is crucial to the success of the test. </a:t>
            </a:r>
          </a:p>
          <a:p>
            <a:r>
              <a:rPr lang="en-US" dirty="0"/>
              <a:t>As with any test there must exist procedures outside the direct experiment to ensure stability, safety, and accuracy of the results.</a:t>
            </a:r>
          </a:p>
          <a:p>
            <a:r>
              <a:rPr lang="en-US" dirty="0"/>
              <a:t>There are risks that must be planned for to address the uncertainties that lie within the test itself.</a:t>
            </a:r>
          </a:p>
        </p:txBody>
      </p:sp>
    </p:spTree>
    <p:extLst>
      <p:ext uri="{BB962C8B-B14F-4D97-AF65-F5344CB8AC3E}">
        <p14:creationId xmlns:p14="http://schemas.microsoft.com/office/powerpoint/2010/main" val="3046703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6B04A7-E309-4AD2-A8B5-5C4CA557A10A}"/>
              </a:ext>
            </a:extLst>
          </p:cNvPr>
          <p:cNvPicPr>
            <a:picLocks noGrp="1" noChangeAspect="1"/>
          </p:cNvPicPr>
          <p:nvPr>
            <p:ph idx="1"/>
          </p:nvPr>
        </p:nvPicPr>
        <p:blipFill>
          <a:blip r:embed="rId2"/>
          <a:stretch>
            <a:fillRect/>
          </a:stretch>
        </p:blipFill>
        <p:spPr>
          <a:xfrm>
            <a:off x="1711568" y="534572"/>
            <a:ext cx="10480431" cy="5642391"/>
          </a:xfrm>
        </p:spPr>
      </p:pic>
    </p:spTree>
    <p:extLst>
      <p:ext uri="{BB962C8B-B14F-4D97-AF65-F5344CB8AC3E}">
        <p14:creationId xmlns:p14="http://schemas.microsoft.com/office/powerpoint/2010/main" val="3292743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7DE0-42FD-4DDA-8477-61F1961932EE}"/>
              </a:ext>
            </a:extLst>
          </p:cNvPr>
          <p:cNvSpPr>
            <a:spLocks noGrp="1"/>
          </p:cNvSpPr>
          <p:nvPr>
            <p:ph type="title"/>
          </p:nvPr>
        </p:nvSpPr>
        <p:spPr/>
        <p:txBody>
          <a:bodyPr>
            <a:normAutofit/>
          </a:bodyPr>
          <a:lstStyle/>
          <a:p>
            <a:r>
              <a:rPr lang="en-US" dirty="0"/>
              <a:t>Engagement Planner</a:t>
            </a:r>
          </a:p>
        </p:txBody>
      </p:sp>
      <p:sp>
        <p:nvSpPr>
          <p:cNvPr id="3" name="Content Placeholder 2">
            <a:extLst>
              <a:ext uri="{FF2B5EF4-FFF2-40B4-BE49-F238E27FC236}">
                <a16:creationId xmlns:a16="http://schemas.microsoft.com/office/drawing/2014/main" id="{3BDFF2F2-8475-4B71-BB77-2DBB69AF9038}"/>
              </a:ext>
            </a:extLst>
          </p:cNvPr>
          <p:cNvSpPr>
            <a:spLocks noGrp="1"/>
          </p:cNvSpPr>
          <p:nvPr>
            <p:ph idx="1"/>
          </p:nvPr>
        </p:nvSpPr>
        <p:spPr/>
        <p:txBody>
          <a:bodyPr>
            <a:normAutofit fontScale="85000" lnSpcReduction="20000"/>
          </a:bodyPr>
          <a:lstStyle/>
          <a:p>
            <a:r>
              <a:rPr lang="en-US" dirty="0"/>
              <a:t>A great number of details have been introduced: subjects ranging from multi-phased attacks to information flow from the target to the testers, as well as between the testers on an engagement. </a:t>
            </a:r>
          </a:p>
          <a:p>
            <a:r>
              <a:rPr lang="en-US" dirty="0"/>
              <a:t>When all these components of the test are considered, the planning of the engagement can become overwhelming. </a:t>
            </a:r>
          </a:p>
          <a:p>
            <a:r>
              <a:rPr lang="en-US" dirty="0"/>
              <a:t>As stated above, many organizations have an ethical hack performed with very little planning. “Just see how far you can get,” they say. </a:t>
            </a:r>
          </a:p>
          <a:p>
            <a:r>
              <a:rPr lang="en-US" dirty="0"/>
              <a:t>One of the reasons for basic forms of attack (which ultimately leads to poor value) is that planning an attack can become time consuming and arduous, putting aside the fact that many are not aware of the options available to them. </a:t>
            </a:r>
          </a:p>
          <a:p>
            <a:r>
              <a:rPr lang="en-US" dirty="0"/>
              <a:t>In an effort to promote comprehensive planning on the part of the company seeking or employing an ethical hack, following are some guidelines and an example engagement planner.</a:t>
            </a:r>
          </a:p>
        </p:txBody>
      </p:sp>
    </p:spTree>
    <p:extLst>
      <p:ext uri="{BB962C8B-B14F-4D97-AF65-F5344CB8AC3E}">
        <p14:creationId xmlns:p14="http://schemas.microsoft.com/office/powerpoint/2010/main" val="286708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93A7-269D-4054-89F8-E5D847D46F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96D54-02A9-4CB0-945A-054E67B4B8B7}"/>
              </a:ext>
            </a:extLst>
          </p:cNvPr>
          <p:cNvSpPr>
            <a:spLocks noGrp="1"/>
          </p:cNvSpPr>
          <p:nvPr>
            <p:ph idx="1"/>
          </p:nvPr>
        </p:nvSpPr>
        <p:spPr/>
        <p:txBody>
          <a:bodyPr>
            <a:normAutofit fontScale="85000" lnSpcReduction="20000"/>
          </a:bodyPr>
          <a:lstStyle/>
          <a:p>
            <a:r>
              <a:rPr lang="en-US" dirty="0"/>
              <a:t>Guidelines: • Perform a self-evaluation of your goals and objectives. Ask yourself what you expect to gain from the test and how you plan to use the results. Are you looking to address specific weaknesses? Or, are you attempting to seek symptoms of a much larger problem within the security program? </a:t>
            </a:r>
          </a:p>
          <a:p>
            <a:r>
              <a:rPr lang="en-US" dirty="0"/>
              <a:t>• Consider the scope of the attack and what is “in bounds.” Moreover, take the time to evaluate what you have determined is beyond its scope and the potential impact on the objectives. Too much focus of a test is typically the result of budget restrictions or departmental segmentation. With proper planning, both of these areas can be accommodated while still meeting your goals. Of course, too little focus can lead to long engagements that provide little value. </a:t>
            </a:r>
          </a:p>
          <a:p>
            <a:r>
              <a:rPr lang="en-US" dirty="0"/>
              <a:t>• Ensure all the appropriate people are involved. On paper this appears obvious and simple, but internal politics and departmental rivalries introduce interesting results. There must be an owner, a leader, or primary person that ultimately sets the goals and scope of the engagement. Tests that are planned by committee will typically fail to meet objectives..</a:t>
            </a:r>
          </a:p>
        </p:txBody>
      </p:sp>
    </p:spTree>
    <p:extLst>
      <p:ext uri="{BB962C8B-B14F-4D97-AF65-F5344CB8AC3E}">
        <p14:creationId xmlns:p14="http://schemas.microsoft.com/office/powerpoint/2010/main" val="1487089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12B1-9130-4884-A6E6-CB43AF691E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342A26-DC01-4228-B13C-4B91F19175AF}"/>
              </a:ext>
            </a:extLst>
          </p:cNvPr>
          <p:cNvSpPr>
            <a:spLocks noGrp="1"/>
          </p:cNvSpPr>
          <p:nvPr>
            <p:ph idx="1"/>
          </p:nvPr>
        </p:nvSpPr>
        <p:spPr/>
        <p:txBody>
          <a:bodyPr>
            <a:normAutofit fontScale="85000" lnSpcReduction="20000"/>
          </a:bodyPr>
          <a:lstStyle/>
          <a:p>
            <a:r>
              <a:rPr lang="en-US" dirty="0"/>
              <a:t>• Commit to having a technical expert involved in the process in addition to business managers or executives. All too often, organizations plan and execute attacks without consulting their internal expertise, specifically, security experts. A technical perspective can be very beneficial to outlining the scope and depth of the attack that should be sought to meet executive goals. However, tests that are planned by only technical resources without the dedicated involvement of business management setting loftier goals will certainly affect the potential value of the test. </a:t>
            </a:r>
          </a:p>
          <a:p>
            <a:r>
              <a:rPr lang="en-US" dirty="0"/>
              <a:t>• During the planning session, ask a lot of questions. However, one must keep an open mind and expect answers that conflict with personal perceptions of security. People typically ask questions they already feel they have an answer for and look to gain the perspective of the interviewee. To ensure the test meets the goals, especially when interviewing a professional organization that performs ethical hacking tests all the time, one must be cognizant of not making any predetermined conclusions</a:t>
            </a:r>
          </a:p>
        </p:txBody>
      </p:sp>
    </p:spTree>
    <p:extLst>
      <p:ext uri="{BB962C8B-B14F-4D97-AF65-F5344CB8AC3E}">
        <p14:creationId xmlns:p14="http://schemas.microsoft.com/office/powerpoint/2010/main" val="179360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B53E-893F-41A5-B1C2-9EB3EECE435E}"/>
              </a:ext>
            </a:extLst>
          </p:cNvPr>
          <p:cNvSpPr>
            <a:spLocks noGrp="1"/>
          </p:cNvSpPr>
          <p:nvPr>
            <p:ph type="title"/>
          </p:nvPr>
        </p:nvSpPr>
        <p:spPr/>
        <p:txBody>
          <a:bodyPr>
            <a:normAutofit/>
          </a:bodyPr>
          <a:lstStyle/>
          <a:p>
            <a:r>
              <a:rPr lang="en-US" dirty="0"/>
              <a:t>Security Policy</a:t>
            </a:r>
          </a:p>
        </p:txBody>
      </p:sp>
      <p:sp>
        <p:nvSpPr>
          <p:cNvPr id="3" name="Content Placeholder 2">
            <a:extLst>
              <a:ext uri="{FF2B5EF4-FFF2-40B4-BE49-F238E27FC236}">
                <a16:creationId xmlns:a16="http://schemas.microsoft.com/office/drawing/2014/main" id="{053BF931-691F-47DA-BB83-F271DDD5DDE7}"/>
              </a:ext>
            </a:extLst>
          </p:cNvPr>
          <p:cNvSpPr>
            <a:spLocks noGrp="1"/>
          </p:cNvSpPr>
          <p:nvPr>
            <p:ph idx="1"/>
          </p:nvPr>
        </p:nvSpPr>
        <p:spPr/>
        <p:txBody>
          <a:bodyPr>
            <a:normAutofit lnSpcReduction="10000"/>
          </a:bodyPr>
          <a:lstStyle/>
          <a:p>
            <a:r>
              <a:rPr lang="en-US" dirty="0"/>
              <a:t>At the most fundamental level, a security policy is comprised of collections of statements, with each containing supporting material.</a:t>
            </a:r>
          </a:p>
          <a:p>
            <a:r>
              <a:rPr lang="en-US" dirty="0"/>
              <a:t> A policy statement generally defines the organization’s stance on a particular aspect of information security. </a:t>
            </a:r>
          </a:p>
          <a:p>
            <a:r>
              <a:rPr lang="en-US" dirty="0"/>
              <a:t>The supporting material behind a policy statement consists of standards, guidelines, and procedures that outline specific processes to enforce the policy. </a:t>
            </a:r>
          </a:p>
          <a:p>
            <a:pPr lvl="1"/>
            <a:r>
              <a:rPr lang="en-US" dirty="0"/>
              <a:t> Policy Statement. Policy statements should be clear statements on the particular aspect of security that provide no room for interpretation. They should provide generalized, yet pertinent information on what is expected to be practiced within the organization.</a:t>
            </a:r>
          </a:p>
        </p:txBody>
      </p:sp>
    </p:spTree>
    <p:extLst>
      <p:ext uri="{BB962C8B-B14F-4D97-AF65-F5344CB8AC3E}">
        <p14:creationId xmlns:p14="http://schemas.microsoft.com/office/powerpoint/2010/main" val="2319724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C394-914C-4E87-A059-B1F8517B675A}"/>
              </a:ext>
            </a:extLst>
          </p:cNvPr>
          <p:cNvSpPr>
            <a:spLocks noGrp="1"/>
          </p:cNvSpPr>
          <p:nvPr>
            <p:ph type="title"/>
          </p:nvPr>
        </p:nvSpPr>
        <p:spPr/>
        <p:txBody>
          <a:bodyPr/>
          <a:lstStyle/>
          <a:p>
            <a:r>
              <a:rPr lang="en-US" dirty="0"/>
              <a:t>The Right Security Consultant</a:t>
            </a:r>
          </a:p>
        </p:txBody>
      </p:sp>
      <p:sp>
        <p:nvSpPr>
          <p:cNvPr id="3" name="Content Placeholder 2">
            <a:extLst>
              <a:ext uri="{FF2B5EF4-FFF2-40B4-BE49-F238E27FC236}">
                <a16:creationId xmlns:a16="http://schemas.microsoft.com/office/drawing/2014/main" id="{C614F8D1-C7A7-439D-B28B-BD2CCC384396}"/>
              </a:ext>
            </a:extLst>
          </p:cNvPr>
          <p:cNvSpPr>
            <a:spLocks noGrp="1"/>
          </p:cNvSpPr>
          <p:nvPr>
            <p:ph idx="1"/>
          </p:nvPr>
        </p:nvSpPr>
        <p:spPr/>
        <p:txBody>
          <a:bodyPr>
            <a:normAutofit fontScale="92500" lnSpcReduction="10000"/>
          </a:bodyPr>
          <a:lstStyle/>
          <a:p>
            <a:r>
              <a:rPr lang="en-US" dirty="0"/>
              <a:t>Information security consultants have experienced an interesting evolution paralleled by the expansion of technology and the proliferation of threats to which companies are regularly exposed.</a:t>
            </a:r>
          </a:p>
          <a:p>
            <a:r>
              <a:rPr lang="en-US" dirty="0"/>
              <a:t> Security consultants come in many forms with different abilities and conclusions about security. </a:t>
            </a:r>
          </a:p>
          <a:p>
            <a:r>
              <a:rPr lang="en-US" dirty="0"/>
              <a:t>Much of this is based on their exposure and experience in the security industry and where they have realized successes and failures.</a:t>
            </a:r>
          </a:p>
          <a:p>
            <a:r>
              <a:rPr lang="en-US" dirty="0"/>
              <a:t> Nevertheless, the skill of security consultants can be categorized in two fundamental camps: </a:t>
            </a:r>
          </a:p>
          <a:p>
            <a:pPr lvl="1"/>
            <a:r>
              <a:rPr lang="en-US" dirty="0"/>
              <a:t>technologists and architects. </a:t>
            </a:r>
          </a:p>
          <a:p>
            <a:pPr lvl="1"/>
            <a:r>
              <a:rPr lang="en-US" dirty="0"/>
              <a:t>In addition, there are many who have mastered both and are highly valued and respected in their industry.</a:t>
            </a:r>
          </a:p>
        </p:txBody>
      </p:sp>
    </p:spTree>
    <p:extLst>
      <p:ext uri="{BB962C8B-B14F-4D97-AF65-F5344CB8AC3E}">
        <p14:creationId xmlns:p14="http://schemas.microsoft.com/office/powerpoint/2010/main" val="989972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6FC6-3C05-4E4D-B50F-EF54320A789B}"/>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F4C2EBF0-33D5-4D8D-9833-2DC7E9867F11}"/>
              </a:ext>
            </a:extLst>
          </p:cNvPr>
          <p:cNvSpPr>
            <a:spLocks noGrp="1"/>
          </p:cNvSpPr>
          <p:nvPr>
            <p:ph idx="1"/>
          </p:nvPr>
        </p:nvSpPr>
        <p:spPr/>
        <p:txBody>
          <a:bodyPr>
            <a:normAutofit fontScale="92500" lnSpcReduction="10000"/>
          </a:bodyPr>
          <a:lstStyle/>
          <a:p>
            <a:r>
              <a:rPr lang="en-US" dirty="0"/>
              <a:t>It is clear that ethical hacking can provide value to the overall assessment of an organization’s security posture and assist in developing solutions that better meet the types of vulnerabilities and threats. </a:t>
            </a:r>
          </a:p>
          <a:p>
            <a:r>
              <a:rPr lang="en-US" dirty="0"/>
              <a:t>However, there is a trend for enterprises, as well as professional service firms, to hire “reformed” hackers. </a:t>
            </a:r>
          </a:p>
          <a:p>
            <a:r>
              <a:rPr lang="en-US" dirty="0"/>
              <a:t>This is a likely progression of the philosophy of ethical hacking.</a:t>
            </a:r>
          </a:p>
          <a:p>
            <a:r>
              <a:rPr lang="en-US" dirty="0"/>
              <a:t> Few understand the idiosyncrasies in performing a comprehensive attack; the processes are difficult to learn, and even harder to practice in the wild, where it matters most.</a:t>
            </a:r>
          </a:p>
          <a:p>
            <a:r>
              <a:rPr lang="en-US" dirty="0"/>
              <a:t> It is only natural to conclude that an experienced hacker would have the necessary skills for performing hacking services.</a:t>
            </a:r>
          </a:p>
        </p:txBody>
      </p:sp>
    </p:spTree>
    <p:extLst>
      <p:ext uri="{BB962C8B-B14F-4D97-AF65-F5344CB8AC3E}">
        <p14:creationId xmlns:p14="http://schemas.microsoft.com/office/powerpoint/2010/main" val="766262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5007-DE18-4D95-B727-04C2C8FE4C0A}"/>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FF499C1A-8873-43B6-8DA3-604F10F21F79}"/>
              </a:ext>
            </a:extLst>
          </p:cNvPr>
          <p:cNvSpPr>
            <a:spLocks noGrp="1"/>
          </p:cNvSpPr>
          <p:nvPr>
            <p:ph idx="1"/>
          </p:nvPr>
        </p:nvSpPr>
        <p:spPr/>
        <p:txBody>
          <a:bodyPr>
            <a:normAutofit/>
          </a:bodyPr>
          <a:lstStyle/>
          <a:p>
            <a:r>
              <a:rPr lang="en-US" dirty="0"/>
              <a:t>Planning takes time and effort, but it is well worth it. </a:t>
            </a:r>
          </a:p>
          <a:p>
            <a:r>
              <a:rPr lang="en-US" dirty="0"/>
              <a:t>So far, we have discussed planning in the form of establishing teams, setting expectations, understanding the ultimate value of the test, and determining the impacts of various restrictions and limitations.</a:t>
            </a:r>
          </a:p>
          <a:p>
            <a:r>
              <a:rPr lang="en-US" dirty="0"/>
              <a:t>There is another side to planning: </a:t>
            </a:r>
          </a:p>
          <a:p>
            <a:r>
              <a:rPr lang="en-US" dirty="0"/>
              <a:t>logistics. Logistics are the nuts and bolts of an engagement and are a necessary evil to ensure the total operation is a success. </a:t>
            </a:r>
          </a:p>
        </p:txBody>
      </p:sp>
    </p:spTree>
    <p:extLst>
      <p:ext uri="{BB962C8B-B14F-4D97-AF65-F5344CB8AC3E}">
        <p14:creationId xmlns:p14="http://schemas.microsoft.com/office/powerpoint/2010/main" val="289670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4422-4111-4D76-A616-5494F7E3DF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EE3BD2-884E-492A-8501-1DF67EBA52DE}"/>
              </a:ext>
            </a:extLst>
          </p:cNvPr>
          <p:cNvSpPr>
            <a:spLocks noGrp="1"/>
          </p:cNvSpPr>
          <p:nvPr>
            <p:ph idx="1"/>
          </p:nvPr>
        </p:nvSpPr>
        <p:spPr/>
        <p:txBody>
          <a:bodyPr/>
          <a:lstStyle/>
          <a:p>
            <a:r>
              <a:rPr lang="en-US" dirty="0"/>
              <a:t>AGREEMENTS An agreement between the service provider and the customer is a must. Many service provider organizations have a master services agreement that outlines the legal stipulations of the business relationship. These can include warrantees, guarantees, expectations of payment, and other attributes that establish an understanding of the working association. Although usually comprehensive, it is doubtful that standing agreements cover areas directly associated with the risks of hacking a network.</a:t>
            </a:r>
          </a:p>
        </p:txBody>
      </p:sp>
    </p:spTree>
    <p:extLst>
      <p:ext uri="{BB962C8B-B14F-4D97-AF65-F5344CB8AC3E}">
        <p14:creationId xmlns:p14="http://schemas.microsoft.com/office/powerpoint/2010/main" val="4118615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A472-47EA-4796-A0BB-F1ACA03DA2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B72BEF-6F38-4509-BF19-5BC1670B5901}"/>
              </a:ext>
            </a:extLst>
          </p:cNvPr>
          <p:cNvSpPr>
            <a:spLocks noGrp="1"/>
          </p:cNvSpPr>
          <p:nvPr>
            <p:ph idx="1"/>
          </p:nvPr>
        </p:nvSpPr>
        <p:spPr/>
        <p:txBody>
          <a:bodyPr>
            <a:normAutofit lnSpcReduction="10000"/>
          </a:bodyPr>
          <a:lstStyle/>
          <a:p>
            <a:r>
              <a:rPr lang="en-US" dirty="0"/>
              <a:t>AGREEMENTS An agreement between the service provider and the customer is a must.</a:t>
            </a:r>
          </a:p>
          <a:p>
            <a:r>
              <a:rPr lang="en-US" dirty="0"/>
              <a:t> Many service provider organizations have a master services agreement that outlines the legal stipulations of the business relationship.</a:t>
            </a:r>
          </a:p>
          <a:p>
            <a:r>
              <a:rPr lang="en-US" dirty="0"/>
              <a:t> These can include warrantees, guarantees, expectations of payment, and other attributes that establish an understanding of the working association. </a:t>
            </a:r>
          </a:p>
          <a:p>
            <a:r>
              <a:rPr lang="en-US" dirty="0"/>
              <a:t>Although usually comprehensive, it is doubtful that standing agreements cover areas directly associated with the risks of hacking a network.</a:t>
            </a:r>
          </a:p>
        </p:txBody>
      </p:sp>
    </p:spTree>
    <p:extLst>
      <p:ext uri="{BB962C8B-B14F-4D97-AF65-F5344CB8AC3E}">
        <p14:creationId xmlns:p14="http://schemas.microsoft.com/office/powerpoint/2010/main" val="728747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D497-71A4-4C84-94BB-88C53F20FB42}"/>
              </a:ext>
            </a:extLst>
          </p:cNvPr>
          <p:cNvSpPr>
            <a:spLocks noGrp="1"/>
          </p:cNvSpPr>
          <p:nvPr>
            <p:ph type="title"/>
          </p:nvPr>
        </p:nvSpPr>
        <p:spPr/>
        <p:txBody>
          <a:bodyPr/>
          <a:lstStyle/>
          <a:p>
            <a:r>
              <a:rPr lang="en-US" dirty="0"/>
              <a:t>Intermediates</a:t>
            </a:r>
          </a:p>
        </p:txBody>
      </p:sp>
      <p:sp>
        <p:nvSpPr>
          <p:cNvPr id="3" name="Content Placeholder 2">
            <a:extLst>
              <a:ext uri="{FF2B5EF4-FFF2-40B4-BE49-F238E27FC236}">
                <a16:creationId xmlns:a16="http://schemas.microsoft.com/office/drawing/2014/main" id="{50AEB3A5-14A4-440D-9A9A-866B783F32A5}"/>
              </a:ext>
            </a:extLst>
          </p:cNvPr>
          <p:cNvSpPr>
            <a:spLocks noGrp="1"/>
          </p:cNvSpPr>
          <p:nvPr>
            <p:ph idx="1"/>
          </p:nvPr>
        </p:nvSpPr>
        <p:spPr/>
        <p:txBody>
          <a:bodyPr>
            <a:normAutofit/>
          </a:bodyPr>
          <a:lstStyle/>
          <a:p>
            <a:r>
              <a:rPr lang="en-US" dirty="0"/>
              <a:t>During a test, many networks and organizations can be caught in the wake of an attack and possibly be affected by a test to which they did not agree. </a:t>
            </a:r>
          </a:p>
          <a:p>
            <a:r>
              <a:rPr lang="en-US" dirty="0"/>
              <a:t>Also, given that organizations are focused on security issues more so now than ever before, the test can raise concerns for companies that are between the tester and the target. </a:t>
            </a:r>
          </a:p>
          <a:p>
            <a:r>
              <a:rPr lang="en-US" dirty="0"/>
              <a:t>It may be necessary to notify the owners of networks that have the potential of being inadvertently included in the attack. </a:t>
            </a:r>
          </a:p>
        </p:txBody>
      </p:sp>
    </p:spTree>
    <p:extLst>
      <p:ext uri="{BB962C8B-B14F-4D97-AF65-F5344CB8AC3E}">
        <p14:creationId xmlns:p14="http://schemas.microsoft.com/office/powerpoint/2010/main" val="2141900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3E784-2808-4D94-BB96-3F5938DFE6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C6606A-C9C0-4EEF-858B-E0AFEEFDC3EC}"/>
              </a:ext>
            </a:extLst>
          </p:cNvPr>
          <p:cNvSpPr>
            <a:spLocks noGrp="1"/>
          </p:cNvSpPr>
          <p:nvPr>
            <p:ph idx="1"/>
          </p:nvPr>
        </p:nvSpPr>
        <p:spPr/>
        <p:txBody>
          <a:bodyPr/>
          <a:lstStyle/>
          <a:p>
            <a:r>
              <a:rPr lang="en-US" dirty="0"/>
              <a:t>Partners </a:t>
            </a:r>
          </a:p>
          <a:p>
            <a:r>
              <a:rPr lang="en-US" dirty="0"/>
              <a:t>As networks have evolved, companies have leveraged them to exchange information with other firms to promote more effective business models and growth through alliances. </a:t>
            </a:r>
          </a:p>
          <a:p>
            <a:r>
              <a:rPr lang="en-US" dirty="0"/>
              <a:t>As with any network, there is an opportunity for the tester to infiltrate the target’s network by using an alternate route provided by a partner network</a:t>
            </a:r>
          </a:p>
        </p:txBody>
      </p:sp>
    </p:spTree>
    <p:extLst>
      <p:ext uri="{BB962C8B-B14F-4D97-AF65-F5344CB8AC3E}">
        <p14:creationId xmlns:p14="http://schemas.microsoft.com/office/powerpoint/2010/main" val="1491927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FE56-BE59-44E1-B7EF-2EDA4E9506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A42407-6351-4E4E-B976-EEFB77E91558}"/>
              </a:ext>
            </a:extLst>
          </p:cNvPr>
          <p:cNvSpPr>
            <a:spLocks noGrp="1"/>
          </p:cNvSpPr>
          <p:nvPr>
            <p:ph idx="1"/>
          </p:nvPr>
        </p:nvSpPr>
        <p:spPr/>
        <p:txBody>
          <a:bodyPr>
            <a:normAutofit fontScale="92500" lnSpcReduction="10000"/>
          </a:bodyPr>
          <a:lstStyle/>
          <a:p>
            <a:r>
              <a:rPr lang="en-US" dirty="0"/>
              <a:t>Customers </a:t>
            </a:r>
          </a:p>
          <a:p>
            <a:r>
              <a:rPr lang="en-US" dirty="0"/>
              <a:t>Businesses offer a wide range of products and services to customers that may be based on technical integration to provide the product.</a:t>
            </a:r>
          </a:p>
          <a:p>
            <a:r>
              <a:rPr lang="en-US" dirty="0"/>
              <a:t> Some examples of customer interaction are very similar to the partner communications as detailed above. </a:t>
            </a:r>
          </a:p>
          <a:p>
            <a:r>
              <a:rPr lang="en-US" dirty="0"/>
              <a:t>In general, businesses supply several different types of network connectivity for their customers, such as frame relay, remote dial-in access, and VPN on a segmented network, much the way they support partners. </a:t>
            </a:r>
          </a:p>
          <a:p>
            <a:r>
              <a:rPr lang="en-US" dirty="0"/>
              <a:t>Conversely, many companies such as Amazon.com and Yahoo! offer products and services simply over the Internet that are accessed via a traditional Web browser</a:t>
            </a:r>
          </a:p>
        </p:txBody>
      </p:sp>
    </p:spTree>
    <p:extLst>
      <p:ext uri="{BB962C8B-B14F-4D97-AF65-F5344CB8AC3E}">
        <p14:creationId xmlns:p14="http://schemas.microsoft.com/office/powerpoint/2010/main" val="826648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5ABE-B037-4A46-B462-30431A7C01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DAB1CF-85F7-43D7-90DC-013243ABDED9}"/>
              </a:ext>
            </a:extLst>
          </p:cNvPr>
          <p:cNvSpPr>
            <a:spLocks noGrp="1"/>
          </p:cNvSpPr>
          <p:nvPr>
            <p:ph idx="1"/>
          </p:nvPr>
        </p:nvSpPr>
        <p:spPr/>
        <p:txBody>
          <a:bodyPr>
            <a:normAutofit fontScale="70000" lnSpcReduction="20000"/>
          </a:bodyPr>
          <a:lstStyle/>
          <a:p>
            <a:r>
              <a:rPr lang="en-US" dirty="0"/>
              <a:t>Service Providers </a:t>
            </a:r>
          </a:p>
          <a:p>
            <a:r>
              <a:rPr lang="en-US" dirty="0"/>
              <a:t>It is common for a company to use a service provider to support various IT services internally or for external customer support. </a:t>
            </a:r>
          </a:p>
          <a:p>
            <a:r>
              <a:rPr lang="en-US" dirty="0"/>
              <a:t>Services can range from simple Internet connections and collaboration tools to applications and managed security services. </a:t>
            </a:r>
          </a:p>
          <a:p>
            <a:r>
              <a:rPr lang="en-US" dirty="0"/>
              <a:t>An ethical hack can have a multitude of problems on these services with varying degrees of impact. Although each one can be addressed specifically, the best method is to establish a basic approach that can be applied to all types of services, if for no other reason than to build a starting point. </a:t>
            </a:r>
          </a:p>
          <a:p>
            <a:r>
              <a:rPr lang="en-US" dirty="0"/>
              <a:t>This can include:</a:t>
            </a:r>
          </a:p>
          <a:p>
            <a:pPr lvl="1"/>
            <a:r>
              <a:rPr lang="en-US" dirty="0"/>
              <a:t>Communication. Apprise the service provider that the test is being performed and create a communication protocol to support emergencies. </a:t>
            </a:r>
          </a:p>
          <a:p>
            <a:pPr marL="457200" lvl="1" indent="0">
              <a:buNone/>
            </a:pPr>
            <a:r>
              <a:rPr lang="en-US" dirty="0"/>
              <a:t>• Details. The source IP addresses of the tester, timing of the test, and what falls within the scope of the test are all important elements to share with any provider. </a:t>
            </a:r>
          </a:p>
          <a:p>
            <a:pPr marL="457200" lvl="1" indent="0">
              <a:buNone/>
            </a:pPr>
            <a:r>
              <a:rPr lang="en-US" dirty="0"/>
              <a:t>• Support. More often than not, service providers can help with collecting information about the test. This is especially true with managed security service providers. They can passively collect information about the test and provide a report on activity.</a:t>
            </a:r>
          </a:p>
        </p:txBody>
      </p:sp>
    </p:spTree>
    <p:extLst>
      <p:ext uri="{BB962C8B-B14F-4D97-AF65-F5344CB8AC3E}">
        <p14:creationId xmlns:p14="http://schemas.microsoft.com/office/powerpoint/2010/main" val="2185588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E222-9B42-4AAD-B0E4-A39F8F86F152}"/>
              </a:ext>
            </a:extLst>
          </p:cNvPr>
          <p:cNvSpPr>
            <a:spLocks noGrp="1"/>
          </p:cNvSpPr>
          <p:nvPr>
            <p:ph type="title"/>
          </p:nvPr>
        </p:nvSpPr>
        <p:spPr/>
        <p:txBody>
          <a:bodyPr/>
          <a:lstStyle/>
          <a:p>
            <a:r>
              <a:rPr lang="en-US" dirty="0"/>
              <a:t>Law Enforcement</a:t>
            </a:r>
          </a:p>
        </p:txBody>
      </p:sp>
      <p:sp>
        <p:nvSpPr>
          <p:cNvPr id="3" name="Content Placeholder 2">
            <a:extLst>
              <a:ext uri="{FF2B5EF4-FFF2-40B4-BE49-F238E27FC236}">
                <a16:creationId xmlns:a16="http://schemas.microsoft.com/office/drawing/2014/main" id="{59A7CE05-D06A-48B5-B029-1C4802F4DF0A}"/>
              </a:ext>
            </a:extLst>
          </p:cNvPr>
          <p:cNvSpPr>
            <a:spLocks noGrp="1"/>
          </p:cNvSpPr>
          <p:nvPr>
            <p:ph idx="1"/>
          </p:nvPr>
        </p:nvSpPr>
        <p:spPr/>
        <p:txBody>
          <a:bodyPr>
            <a:normAutofit fontScale="70000" lnSpcReduction="20000"/>
          </a:bodyPr>
          <a:lstStyle/>
          <a:p>
            <a:r>
              <a:rPr lang="en-US" dirty="0"/>
              <a:t>law enforcement, specifically the FBI, is getting more and more involved with Internet-related attacks. </a:t>
            </a:r>
          </a:p>
          <a:p>
            <a:r>
              <a:rPr lang="en-US" dirty="0"/>
              <a:t>Usually, the FBI only becomes involved after the attack to help investigate the crime in support of the victim. </a:t>
            </a:r>
          </a:p>
          <a:p>
            <a:r>
              <a:rPr lang="en-US" dirty="0"/>
              <a:t>However, more time is being invested by the FBI and other law enforcement agencies in looking for malicious activities on the Internet. </a:t>
            </a:r>
          </a:p>
          <a:p>
            <a:r>
              <a:rPr lang="en-US" dirty="0"/>
              <a:t>When planning an attack against a company, especially large ones that have historically attracted hackers and may have asked the FBI for support, it is important to make them aware of the test. </a:t>
            </a:r>
          </a:p>
          <a:p>
            <a:r>
              <a:rPr lang="en-US" dirty="0"/>
              <a:t>Not to do so could jeopardize the engagement or the tester. </a:t>
            </a:r>
          </a:p>
          <a:p>
            <a:r>
              <a:rPr lang="en-US"/>
              <a:t>This </a:t>
            </a:r>
            <a:r>
              <a:rPr lang="en-US" dirty="0"/>
              <a:t>is especially important if there is an ongoing investigation at the target company, or a customer or partner of the company is being investigated</a:t>
            </a:r>
            <a:r>
              <a:rPr lang="en-US"/>
              <a:t>. </a:t>
            </a:r>
          </a:p>
          <a:p>
            <a:r>
              <a:rPr lang="en-US"/>
              <a:t>Notifying </a:t>
            </a:r>
            <a:r>
              <a:rPr lang="en-US" dirty="0"/>
              <a:t>law enforcement is not necessary in most engagements, but it should be considered as a gesture of professionalism and awareness that the test could affect others inadvertently involved.</a:t>
            </a:r>
          </a:p>
        </p:txBody>
      </p:sp>
    </p:spTree>
    <p:extLst>
      <p:ext uri="{BB962C8B-B14F-4D97-AF65-F5344CB8AC3E}">
        <p14:creationId xmlns:p14="http://schemas.microsoft.com/office/powerpoint/2010/main" val="222302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867E-B99D-410D-8FB6-6BD9415013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2CAD35-DD20-4C6F-ACF7-24E182CCF6D0}"/>
              </a:ext>
            </a:extLst>
          </p:cNvPr>
          <p:cNvSpPr>
            <a:spLocks noGrp="1"/>
          </p:cNvSpPr>
          <p:nvPr>
            <p:ph idx="1"/>
          </p:nvPr>
        </p:nvSpPr>
        <p:spPr/>
        <p:txBody>
          <a:bodyPr>
            <a:normAutofit lnSpcReduction="10000"/>
          </a:bodyPr>
          <a:lstStyle/>
          <a:p>
            <a:pPr lvl="1"/>
            <a:r>
              <a:rPr lang="en-US" dirty="0"/>
              <a:t>Policy statements should avoid justification of the policy, details that are supported by the standards, guidelines, or procedures, or any specific technology associated with the policy. All these characteristics tend to add complexity and open the opportunity to interpretation. Allow the details to be addressed in the supporting statements. </a:t>
            </a:r>
          </a:p>
          <a:p>
            <a:pPr marL="457200" lvl="1" indent="0">
              <a:buNone/>
            </a:pPr>
            <a:r>
              <a:rPr lang="en-US" dirty="0"/>
              <a:t>• Standard. A standard is the actual definition of the technical nature of the requirement communicated by the policy statement. Standards provide specific details that explain or quantify the policy statement with which they are associated. Standards should be detailed and clear in communicating the requirements of the policy statement by quantifying the necessary attributes of the policy. However, the standard should not include procedures or step-by-step processes on how to implement the policy. The goal is to define the final structure associated with the statement. </a:t>
            </a:r>
          </a:p>
        </p:txBody>
      </p:sp>
    </p:spTree>
    <p:extLst>
      <p:ext uri="{BB962C8B-B14F-4D97-AF65-F5344CB8AC3E}">
        <p14:creationId xmlns:p14="http://schemas.microsoft.com/office/powerpoint/2010/main" val="368925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8EC5-E82D-4791-9E09-14EF7EC95A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64E737-224F-4676-BC65-328CA4CE7AC1}"/>
              </a:ext>
            </a:extLst>
          </p:cNvPr>
          <p:cNvSpPr>
            <a:spLocks noGrp="1"/>
          </p:cNvSpPr>
          <p:nvPr>
            <p:ph idx="1"/>
          </p:nvPr>
        </p:nvSpPr>
        <p:spPr/>
        <p:txBody>
          <a:bodyPr>
            <a:normAutofit fontScale="92500" lnSpcReduction="10000"/>
          </a:bodyPr>
          <a:lstStyle/>
          <a:p>
            <a:pPr marL="457200" lvl="1" indent="0">
              <a:buNone/>
            </a:pPr>
            <a:r>
              <a:rPr lang="en-US" dirty="0"/>
              <a:t>• Guideline. A guideline is a collection of supporting activities to help associate everyday activities with the support of the policy statement. Guidelines provide general suggestions or recommendations that further clarify the policy with general details or suggestions for their implementation. Without guidelines, the policy statement and standard would have little meaningful impact on the typical user. To accomplish this, guidelines should provide associated technologies and guidance in various conditions. However, once again, the processes for carrying out the policy should not be addressed within the guidelines. </a:t>
            </a:r>
          </a:p>
          <a:p>
            <a:pPr marL="457200" lvl="1" indent="0">
              <a:buNone/>
            </a:pPr>
            <a:r>
              <a:rPr lang="en-US" dirty="0"/>
              <a:t>• Procedure. A procedure defines the tasks required to meet the requirements set forth in the policy. Procedures are step-by-step instructions detailing how a particular task is to be performed. These are executed to implement and enforce policy statements, or to measure the organization’s compliance with a particular statement for later auditing purposes. Procedures should be very clear on performance of necessary tasks and should avoid any information outside the scope of simply providing the steps to complete and enforce</a:t>
            </a:r>
          </a:p>
          <a:p>
            <a:endParaRPr lang="en-US" dirty="0"/>
          </a:p>
        </p:txBody>
      </p:sp>
    </p:spTree>
    <p:extLst>
      <p:ext uri="{BB962C8B-B14F-4D97-AF65-F5344CB8AC3E}">
        <p14:creationId xmlns:p14="http://schemas.microsoft.com/office/powerpoint/2010/main" val="172833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641C-718E-413E-AC5C-7F2226823E21}"/>
              </a:ext>
            </a:extLst>
          </p:cNvPr>
          <p:cNvSpPr>
            <a:spLocks noGrp="1"/>
          </p:cNvSpPr>
          <p:nvPr>
            <p:ph type="title"/>
          </p:nvPr>
        </p:nvSpPr>
        <p:spPr/>
        <p:txBody>
          <a:bodyPr>
            <a:normAutofit/>
          </a:bodyPr>
          <a:lstStyle/>
          <a:p>
            <a:r>
              <a:rPr lang="en-US" dirty="0"/>
              <a:t>Previous Test Results</a:t>
            </a:r>
          </a:p>
        </p:txBody>
      </p:sp>
      <p:sp>
        <p:nvSpPr>
          <p:cNvPr id="3" name="Content Placeholder 2">
            <a:extLst>
              <a:ext uri="{FF2B5EF4-FFF2-40B4-BE49-F238E27FC236}">
                <a16:creationId xmlns:a16="http://schemas.microsoft.com/office/drawing/2014/main" id="{A6CC734C-BCF4-44A5-B9D2-3EBF2C4AC504}"/>
              </a:ext>
            </a:extLst>
          </p:cNvPr>
          <p:cNvSpPr>
            <a:spLocks noGrp="1"/>
          </p:cNvSpPr>
          <p:nvPr>
            <p:ph idx="1"/>
          </p:nvPr>
        </p:nvSpPr>
        <p:spPr/>
        <p:txBody>
          <a:bodyPr>
            <a:normAutofit fontScale="77500" lnSpcReduction="20000"/>
          </a:bodyPr>
          <a:lstStyle/>
          <a:p>
            <a:r>
              <a:rPr lang="en-US" dirty="0"/>
              <a:t>There are many organizations that have tests performed regularly with their own set of results, recommendations, and implemented countermeasures. </a:t>
            </a:r>
          </a:p>
          <a:p>
            <a:r>
              <a:rPr lang="en-US" dirty="0"/>
              <a:t>The deliverables from a previous test provide the opportunity to plan a new ethical hack in a manner that is complementary to previous investments. </a:t>
            </a:r>
          </a:p>
          <a:p>
            <a:r>
              <a:rPr lang="en-US" dirty="0"/>
              <a:t>For example, a company may have identified specific vulnerabilities during the previous test resulting in the acceptance of that risk. </a:t>
            </a:r>
          </a:p>
          <a:p>
            <a:r>
              <a:rPr lang="en-US" dirty="0"/>
              <a:t>To continue testing a risk that has been identified and absorbed into the client’s acknowledged exposure can be a waste of time. </a:t>
            </a:r>
          </a:p>
          <a:p>
            <a:r>
              <a:rPr lang="en-US" dirty="0"/>
              <a:t>Nevertheless, vulnerabilities change with the ebb and flow of technology. Therefore, assumptions about identified weaknesses should not be made lightly. Finally, and much more common, is that the testing firm can review the previous test results to test the identified vulnerabilities the customer has assumed have been fixed since the last test. </a:t>
            </a:r>
          </a:p>
          <a:p>
            <a:r>
              <a:rPr lang="en-US" dirty="0"/>
              <a:t>Although this has more of an audit flavor, the services firm can move on to other areas after verifying that the holes were fixed.</a:t>
            </a:r>
          </a:p>
        </p:txBody>
      </p:sp>
    </p:spTree>
    <p:extLst>
      <p:ext uri="{BB962C8B-B14F-4D97-AF65-F5344CB8AC3E}">
        <p14:creationId xmlns:p14="http://schemas.microsoft.com/office/powerpoint/2010/main" val="246975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70A4-6E47-46D7-B6BD-4DEE111E908F}"/>
              </a:ext>
            </a:extLst>
          </p:cNvPr>
          <p:cNvSpPr>
            <a:spLocks noGrp="1"/>
          </p:cNvSpPr>
          <p:nvPr>
            <p:ph type="title"/>
          </p:nvPr>
        </p:nvSpPr>
        <p:spPr/>
        <p:txBody>
          <a:bodyPr>
            <a:normAutofit/>
          </a:bodyPr>
          <a:lstStyle/>
          <a:p>
            <a:r>
              <a:rPr lang="en-US" dirty="0"/>
              <a:t>Business Challenges</a:t>
            </a:r>
          </a:p>
        </p:txBody>
      </p:sp>
      <p:sp>
        <p:nvSpPr>
          <p:cNvPr id="3" name="Content Placeholder 2">
            <a:extLst>
              <a:ext uri="{FF2B5EF4-FFF2-40B4-BE49-F238E27FC236}">
                <a16:creationId xmlns:a16="http://schemas.microsoft.com/office/drawing/2014/main" id="{D664D799-E437-44FC-ADF1-DDBEF6F0B267}"/>
              </a:ext>
            </a:extLst>
          </p:cNvPr>
          <p:cNvSpPr>
            <a:spLocks noGrp="1"/>
          </p:cNvSpPr>
          <p:nvPr>
            <p:ph idx="1"/>
          </p:nvPr>
        </p:nvSpPr>
        <p:spPr/>
        <p:txBody>
          <a:bodyPr>
            <a:normAutofit/>
          </a:bodyPr>
          <a:lstStyle/>
          <a:p>
            <a:r>
              <a:rPr lang="en-US" dirty="0"/>
              <a:t>In spite of the risks to achieve business goals companies understand the need to accomplish several fundamentals to ensuring the success for the overall business: </a:t>
            </a:r>
          </a:p>
          <a:p>
            <a:pPr marL="457200" lvl="1" indent="0">
              <a:buNone/>
            </a:pPr>
            <a:r>
              <a:rPr lang="en-US" dirty="0"/>
              <a:t>• Meeting financial and business objectives </a:t>
            </a:r>
          </a:p>
          <a:p>
            <a:pPr marL="457200" lvl="1" indent="0">
              <a:buNone/>
            </a:pPr>
            <a:r>
              <a:rPr lang="en-US" dirty="0"/>
              <a:t>• Maintaining and increasing corporate brand value and corporate reputation </a:t>
            </a:r>
          </a:p>
          <a:p>
            <a:pPr marL="457200" lvl="1" indent="0">
              <a:buNone/>
            </a:pPr>
            <a:r>
              <a:rPr lang="en-US" dirty="0"/>
              <a:t>• Protecting their network infrastructure investment </a:t>
            </a:r>
          </a:p>
          <a:p>
            <a:pPr marL="457200" lvl="1" indent="0">
              <a:buNone/>
            </a:pPr>
            <a:r>
              <a:rPr lang="en-US" dirty="0"/>
              <a:t>• Executing and protecting strategic initiatives (mergers, partner alliances, etc.) </a:t>
            </a:r>
          </a:p>
          <a:p>
            <a:pPr marL="457200" lvl="1" indent="0">
              <a:buNone/>
            </a:pPr>
            <a:r>
              <a:rPr lang="en-US" dirty="0"/>
              <a:t>• Providing a friendly and secure E-business environment </a:t>
            </a:r>
          </a:p>
          <a:p>
            <a:pPr marL="457200" lvl="1" indent="0">
              <a:buNone/>
            </a:pPr>
            <a:r>
              <a:rPr lang="en-US" dirty="0"/>
              <a:t>• Supporting a remote-based employee environment </a:t>
            </a:r>
          </a:p>
          <a:p>
            <a:pPr marL="457200" lvl="1" indent="0">
              <a:buNone/>
            </a:pPr>
            <a:r>
              <a:rPr lang="en-US" dirty="0"/>
              <a:t>• Reducing the time to market for providing new services to users and end clients</a:t>
            </a:r>
          </a:p>
        </p:txBody>
      </p:sp>
    </p:spTree>
    <p:extLst>
      <p:ext uri="{BB962C8B-B14F-4D97-AF65-F5344CB8AC3E}">
        <p14:creationId xmlns:p14="http://schemas.microsoft.com/office/powerpoint/2010/main" val="398711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124E-1168-44C3-A40F-EBCFC031FEAB}"/>
              </a:ext>
            </a:extLst>
          </p:cNvPr>
          <p:cNvSpPr>
            <a:spLocks noGrp="1"/>
          </p:cNvSpPr>
          <p:nvPr>
            <p:ph type="title"/>
          </p:nvPr>
        </p:nvSpPr>
        <p:spPr/>
        <p:txBody>
          <a:bodyPr>
            <a:normAutofit/>
          </a:bodyPr>
          <a:lstStyle/>
          <a:p>
            <a:r>
              <a:rPr lang="en-US" dirty="0"/>
              <a:t>Planning for a Controlled Attack: Inherent Limitations</a:t>
            </a:r>
          </a:p>
        </p:txBody>
      </p:sp>
      <p:sp>
        <p:nvSpPr>
          <p:cNvPr id="3" name="Content Placeholder 2">
            <a:extLst>
              <a:ext uri="{FF2B5EF4-FFF2-40B4-BE49-F238E27FC236}">
                <a16:creationId xmlns:a16="http://schemas.microsoft.com/office/drawing/2014/main" id="{076860D2-1297-42D9-8304-3DC8C8FFD99A}"/>
              </a:ext>
            </a:extLst>
          </p:cNvPr>
          <p:cNvSpPr>
            <a:spLocks noGrp="1"/>
          </p:cNvSpPr>
          <p:nvPr>
            <p:ph idx="1"/>
          </p:nvPr>
        </p:nvSpPr>
        <p:spPr/>
        <p:txBody>
          <a:bodyPr>
            <a:normAutofit lnSpcReduction="10000"/>
          </a:bodyPr>
          <a:lstStyle/>
          <a:p>
            <a:r>
              <a:rPr lang="en-US" dirty="0"/>
              <a:t>Inherent limitations are those restrictions that are associated with paying someone to perform an act normally practiced by criminals from a completely different culture and mindset. </a:t>
            </a:r>
          </a:p>
          <a:p>
            <a:r>
              <a:rPr lang="en-US" dirty="0"/>
              <a:t>Following are some of the limitations that are intrinsic to the test:</a:t>
            </a:r>
          </a:p>
          <a:p>
            <a:pPr lvl="1"/>
            <a:r>
              <a:rPr lang="en-US" dirty="0"/>
              <a:t>Time. The time a real hacker is afforded to collect information, gather tools, test the waters, get to know people, or any other aspect of hacking that can be used to obtained what is desired is arguably limited to only that person’s life expectancy.</a:t>
            </a:r>
          </a:p>
          <a:p>
            <a:pPr lvl="1"/>
            <a:r>
              <a:rPr lang="en-US" dirty="0"/>
              <a:t>Money. It should not be assumed that hackers don’t have any money. In reality, depending on the role they may play in organized crime, substantial investments may be made in providing them all the necessary tools and technology to perform their deed</a:t>
            </a:r>
          </a:p>
        </p:txBody>
      </p:sp>
    </p:spTree>
    <p:extLst>
      <p:ext uri="{BB962C8B-B14F-4D97-AF65-F5344CB8AC3E}">
        <p14:creationId xmlns:p14="http://schemas.microsoft.com/office/powerpoint/2010/main" val="272948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27AC-1A70-44F6-A829-A6CE3E49C1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5E8E89-E861-42DE-89DF-52DB4AB4A47B}"/>
              </a:ext>
            </a:extLst>
          </p:cNvPr>
          <p:cNvSpPr>
            <a:spLocks noGrp="1"/>
          </p:cNvSpPr>
          <p:nvPr>
            <p:ph idx="1"/>
          </p:nvPr>
        </p:nvSpPr>
        <p:spPr/>
        <p:txBody>
          <a:bodyPr/>
          <a:lstStyle/>
          <a:p>
            <a:pPr lvl="1"/>
            <a:r>
              <a:rPr lang="en-US" dirty="0"/>
              <a:t>Determination. Tenacity can play a significant role in how a hacker approaches a target.</a:t>
            </a:r>
          </a:p>
          <a:p>
            <a:pPr lvl="1"/>
            <a:r>
              <a:rPr lang="en-US" dirty="0"/>
              <a:t>Legal Restrictions. Regardless of a legal documentation put in place to protect the tester from typical activities that under normal circumstances would be considered illegal, a virtual line remains separating the typical attack strategy from an act of terrorism</a:t>
            </a:r>
          </a:p>
          <a:p>
            <a:pPr lvl="1"/>
            <a:r>
              <a:rPr lang="en-US" dirty="0"/>
              <a:t>Ethics. In every professional’s career he is at one point faced with a dilemma that forces a decision based solely on his ethics. It’s safe to say that security consultants have ethics in how they work with clients and others in the industry. </a:t>
            </a:r>
          </a:p>
        </p:txBody>
      </p:sp>
    </p:spTree>
    <p:extLst>
      <p:ext uri="{BB962C8B-B14F-4D97-AF65-F5344CB8AC3E}">
        <p14:creationId xmlns:p14="http://schemas.microsoft.com/office/powerpoint/2010/main" val="3303478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4219</Words>
  <Application>Microsoft Office PowerPoint</Application>
  <PresentationFormat>Widescreen</PresentationFormat>
  <Paragraphs>175</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Unit II</vt:lpstr>
      <vt:lpstr>The Business Perspective: Business Objectives</vt:lpstr>
      <vt:lpstr>Security Policy</vt:lpstr>
      <vt:lpstr>PowerPoint Presentation</vt:lpstr>
      <vt:lpstr>PowerPoint Presentation</vt:lpstr>
      <vt:lpstr>Previous Test Results</vt:lpstr>
      <vt:lpstr>Business Challenges</vt:lpstr>
      <vt:lpstr>Planning for a Controlled Attack: Inherent Limitations</vt:lpstr>
      <vt:lpstr>PowerPoint Presentation</vt:lpstr>
      <vt:lpstr>Imposed Limitations</vt:lpstr>
      <vt:lpstr>Timing is Everything</vt:lpstr>
      <vt:lpstr>PowerPoint Presentation</vt:lpstr>
      <vt:lpstr>Attack Type</vt:lpstr>
      <vt:lpstr>PowerPoint Presentation</vt:lpstr>
      <vt:lpstr>Source Point</vt:lpstr>
      <vt:lpstr>PowerPoint Presentation</vt:lpstr>
      <vt:lpstr>PowerPoint Presentation</vt:lpstr>
      <vt:lpstr>Required Knowledge</vt:lpstr>
      <vt:lpstr>PowerPoint Presentation</vt:lpstr>
      <vt:lpstr>PowerPoint Presentation</vt:lpstr>
      <vt:lpstr>Multi-Phased Attacks</vt:lpstr>
      <vt:lpstr>PARALLEL SHARED</vt:lpstr>
      <vt:lpstr>Parallel isolated</vt:lpstr>
      <vt:lpstr> Series shared and Series isolated   </vt:lpstr>
      <vt:lpstr>Teaming and Attack Structure</vt:lpstr>
      <vt:lpstr>PowerPoint Presentation</vt:lpstr>
      <vt:lpstr>Engagement Planner</vt:lpstr>
      <vt:lpstr>PowerPoint Presentation</vt:lpstr>
      <vt:lpstr>PowerPoint Presentation</vt:lpstr>
      <vt:lpstr>The Right Security Consultant</vt:lpstr>
      <vt:lpstr>Tester</vt:lpstr>
      <vt:lpstr>Logistics</vt:lpstr>
      <vt:lpstr>PowerPoint Presentation</vt:lpstr>
      <vt:lpstr>PowerPoint Presentation</vt:lpstr>
      <vt:lpstr>Intermediates</vt:lpstr>
      <vt:lpstr>PowerPoint Presentation</vt:lpstr>
      <vt:lpstr>PowerPoint Presentation</vt:lpstr>
      <vt:lpstr>PowerPoint Presentation</vt:lpstr>
      <vt:lpstr>Law Enforcement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Dr. Duvvuri Kamesh</dc:creator>
  <cp:lastModifiedBy>Dr. Duvvuri Kamesh</cp:lastModifiedBy>
  <cp:revision>5</cp:revision>
  <dcterms:created xsi:type="dcterms:W3CDTF">2021-09-18T05:07:37Z</dcterms:created>
  <dcterms:modified xsi:type="dcterms:W3CDTF">2022-02-15T06:54:40Z</dcterms:modified>
</cp:coreProperties>
</file>