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4449-0919-4944-B28B-992D899F1C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2DBEC-9026-46F8-9952-02D4C4216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6D4E6-5374-47FB-9C75-5AB10C71DBD3}"/>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D8D276F4-8700-4CC2-A0C8-DAB2B32CC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77C5D-9BFC-4B25-A8FF-A8A2E3FB4809}"/>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1711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CE86-6C48-44A8-AF64-24D0E973B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72A29-7858-49C4-B5F9-78671097B8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8F22F-6FC6-404C-9E19-548942B0F05C}"/>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CB3FB1CA-A305-4D4A-B77E-D963C48B2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D0557-1BD3-44E9-949F-DC0D9EF6DACE}"/>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2518188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0ED52-DCF3-4007-BFE4-73F22A1CB4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21A7E5-8A68-4C58-9194-6DF1335FEE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004D8-6C55-4B34-98AD-EEB37981574C}"/>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34E22123-B101-4587-ABAF-C21AF610D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611FD-1025-452B-B859-A49D03D8123F}"/>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425549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9173-0B8E-4A90-A398-3F59180CE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E65512-18B9-4D82-BDCF-31844FC1EE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1FE55-8357-40DD-9110-088B9E591A17}"/>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60B49027-C6C0-4704-90AE-71B5BA917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15592-FECC-45FE-8EF5-667BAE916DD6}"/>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421889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FB60-A103-42FB-9F22-B8AD8D9C6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B69BA-D01F-4945-9A31-0FFCCA8661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A68F9A2-F753-4FA5-AE54-588F35ED736E}"/>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066537FB-CA01-40CA-95B2-E032ECDE1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C7CA8-CCCD-4D77-9C83-2F1766A10EB9}"/>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231527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3959-571F-44E4-8243-4B8352612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8CAA2-07FB-4432-ADB8-9F55F67E43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7FB32-E144-4998-BEAD-3337D1B1AB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DDC992-999A-4D56-8C23-E2BEE13805E8}"/>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6" name="Footer Placeholder 5">
            <a:extLst>
              <a:ext uri="{FF2B5EF4-FFF2-40B4-BE49-F238E27FC236}">
                <a16:creationId xmlns:a16="http://schemas.microsoft.com/office/drawing/2014/main" id="{C9665974-7CD5-4516-934A-46D5BBDB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1E0A1-A9D4-41C9-B141-EB8506453E70}"/>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68376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469E8-33FB-479E-BB18-57AA79FC45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7C097B-7C80-4075-88CB-2D1FB81A1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28ACDA-991C-4EA7-8FD0-B7EA495701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73AAB-C2D1-4FB5-92BC-3B5C78DEB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B4970B-DD70-471F-8828-891C883C3D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1115C9-948A-4313-9792-209D490595C6}"/>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8" name="Footer Placeholder 7">
            <a:extLst>
              <a:ext uri="{FF2B5EF4-FFF2-40B4-BE49-F238E27FC236}">
                <a16:creationId xmlns:a16="http://schemas.microsoft.com/office/drawing/2014/main" id="{6671CC84-0F6B-4610-9C1A-B79B545D31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474C09-B060-4B71-8137-46641BFC3DE8}"/>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41952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26A4-5ABC-4A84-B788-4BBA6CDA5B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063F9-49A0-4AD5-B4EB-040C9D14FE11}"/>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4" name="Footer Placeholder 3">
            <a:extLst>
              <a:ext uri="{FF2B5EF4-FFF2-40B4-BE49-F238E27FC236}">
                <a16:creationId xmlns:a16="http://schemas.microsoft.com/office/drawing/2014/main" id="{15DFE2FA-362C-43EE-81D6-2A6564544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EB16C9-B426-4226-9F96-7E0832234830}"/>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69857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A601E-1C22-4F53-816F-028F6E51D562}"/>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3" name="Footer Placeholder 2">
            <a:extLst>
              <a:ext uri="{FF2B5EF4-FFF2-40B4-BE49-F238E27FC236}">
                <a16:creationId xmlns:a16="http://schemas.microsoft.com/office/drawing/2014/main" id="{42E98DF1-7246-4835-9890-3E3E4439A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87A18C-1F8D-4C3B-ACE4-465FD3586A51}"/>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88839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CAC3-8A91-48F9-B846-56291465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6AA08-0AE1-4574-B521-E7DEF7A0C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AF078C-75F3-437F-93F8-B4975AD6A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EDCF90-140A-42A0-88F9-DE93E2E73E5D}"/>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6" name="Footer Placeholder 5">
            <a:extLst>
              <a:ext uri="{FF2B5EF4-FFF2-40B4-BE49-F238E27FC236}">
                <a16:creationId xmlns:a16="http://schemas.microsoft.com/office/drawing/2014/main" id="{800F2AB4-DEFD-4FFB-8E7B-2B179CAE5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5895D-9541-476A-9714-4CAFFAE65EFA}"/>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74452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3EE6-1802-4883-9367-6AC7319D6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C39CE-729D-40FB-8C3B-9538AD252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1D243-C5AC-4081-9BF8-68ED89D43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2AB501-1D55-4BFB-B819-083D008F3F16}"/>
              </a:ext>
            </a:extLst>
          </p:cNvPr>
          <p:cNvSpPr>
            <a:spLocks noGrp="1"/>
          </p:cNvSpPr>
          <p:nvPr>
            <p:ph type="dt" sz="half" idx="10"/>
          </p:nvPr>
        </p:nvSpPr>
        <p:spPr/>
        <p:txBody>
          <a:bodyPr/>
          <a:lstStyle/>
          <a:p>
            <a:fld id="{CCEF7E4E-7446-496E-806C-7BD0BC52480B}" type="datetimeFigureOut">
              <a:rPr lang="en-US" smtClean="0"/>
              <a:t>4/17/2023</a:t>
            </a:fld>
            <a:endParaRPr lang="en-US"/>
          </a:p>
        </p:txBody>
      </p:sp>
      <p:sp>
        <p:nvSpPr>
          <p:cNvPr id="6" name="Footer Placeholder 5">
            <a:extLst>
              <a:ext uri="{FF2B5EF4-FFF2-40B4-BE49-F238E27FC236}">
                <a16:creationId xmlns:a16="http://schemas.microsoft.com/office/drawing/2014/main" id="{0CAE3A7E-D1C4-4D5E-B0CC-6927E33D4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F49D-A8A3-4AE3-947C-C3073C343FF4}"/>
              </a:ext>
            </a:extLst>
          </p:cNvPr>
          <p:cNvSpPr>
            <a:spLocks noGrp="1"/>
          </p:cNvSpPr>
          <p:nvPr>
            <p:ph type="sldNum" sz="quarter" idx="12"/>
          </p:nvPr>
        </p:nvSpPr>
        <p:spPr/>
        <p:txBody>
          <a:bodyPr/>
          <a:lstStyle/>
          <a:p>
            <a:fld id="{57829A30-0458-4037-A3FA-8703F0D7DD51}" type="slidenum">
              <a:rPr lang="en-US" smtClean="0"/>
              <a:t>‹#›</a:t>
            </a:fld>
            <a:endParaRPr lang="en-US"/>
          </a:p>
        </p:txBody>
      </p:sp>
    </p:spTree>
    <p:extLst>
      <p:ext uri="{BB962C8B-B14F-4D97-AF65-F5344CB8AC3E}">
        <p14:creationId xmlns:p14="http://schemas.microsoft.com/office/powerpoint/2010/main" val="16079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A8A3E-743B-4A2D-85B1-353EC7596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7B66A7-1387-4642-9295-11BB13293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1B4E0-C53C-4495-8382-BC9531E45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F7E4E-7446-496E-806C-7BD0BC52480B}" type="datetimeFigureOut">
              <a:rPr lang="en-US" smtClean="0"/>
              <a:t>4/17/2023</a:t>
            </a:fld>
            <a:endParaRPr lang="en-US"/>
          </a:p>
        </p:txBody>
      </p:sp>
      <p:sp>
        <p:nvSpPr>
          <p:cNvPr id="5" name="Footer Placeholder 4">
            <a:extLst>
              <a:ext uri="{FF2B5EF4-FFF2-40B4-BE49-F238E27FC236}">
                <a16:creationId xmlns:a16="http://schemas.microsoft.com/office/drawing/2014/main" id="{CE92FC50-FDFA-4CCB-A51C-771AAB4E0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DDC3E0-1699-4411-8519-C62AF5B12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9A30-0458-4037-A3FA-8703F0D7DD51}" type="slidenum">
              <a:rPr lang="en-US" smtClean="0"/>
              <a:t>‹#›</a:t>
            </a:fld>
            <a:endParaRPr lang="en-US"/>
          </a:p>
        </p:txBody>
      </p:sp>
    </p:spTree>
    <p:extLst>
      <p:ext uri="{BB962C8B-B14F-4D97-AF65-F5344CB8AC3E}">
        <p14:creationId xmlns:p14="http://schemas.microsoft.com/office/powerpoint/2010/main" val="1712862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D3E0-6369-4FE4-92DC-666648D73FEA}"/>
              </a:ext>
            </a:extLst>
          </p:cNvPr>
          <p:cNvSpPr>
            <a:spLocks noGrp="1"/>
          </p:cNvSpPr>
          <p:nvPr>
            <p:ph type="ctrTitle"/>
          </p:nvPr>
        </p:nvSpPr>
        <p:spPr/>
        <p:txBody>
          <a:bodyPr/>
          <a:lstStyle/>
          <a:p>
            <a:r>
              <a:rPr lang="en-US" dirty="0"/>
              <a:t>Enumeration</a:t>
            </a:r>
          </a:p>
        </p:txBody>
      </p:sp>
      <p:sp>
        <p:nvSpPr>
          <p:cNvPr id="3" name="Subtitle 2">
            <a:extLst>
              <a:ext uri="{FF2B5EF4-FFF2-40B4-BE49-F238E27FC236}">
                <a16:creationId xmlns:a16="http://schemas.microsoft.com/office/drawing/2014/main" id="{AE2F8AFB-978C-4754-A3F6-A7920E0CE6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5271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1D0E-3B55-44FE-898D-C96E1DBC808D}"/>
              </a:ext>
            </a:extLst>
          </p:cNvPr>
          <p:cNvSpPr>
            <a:spLocks noGrp="1"/>
          </p:cNvSpPr>
          <p:nvPr>
            <p:ph type="title"/>
          </p:nvPr>
        </p:nvSpPr>
        <p:spPr/>
        <p:txBody>
          <a:bodyPr/>
          <a:lstStyle/>
          <a:p>
            <a:r>
              <a:rPr lang="en-US" dirty="0"/>
              <a:t>REPORTING DILEMMA</a:t>
            </a:r>
          </a:p>
        </p:txBody>
      </p:sp>
      <p:sp>
        <p:nvSpPr>
          <p:cNvPr id="3" name="Content Placeholder 2">
            <a:extLst>
              <a:ext uri="{FF2B5EF4-FFF2-40B4-BE49-F238E27FC236}">
                <a16:creationId xmlns:a16="http://schemas.microsoft.com/office/drawing/2014/main" id="{76586988-3F19-4C88-925A-1749D644CE82}"/>
              </a:ext>
            </a:extLst>
          </p:cNvPr>
          <p:cNvSpPr>
            <a:spLocks noGrp="1"/>
          </p:cNvSpPr>
          <p:nvPr>
            <p:ph idx="1"/>
          </p:nvPr>
        </p:nvSpPr>
        <p:spPr/>
        <p:txBody>
          <a:bodyPr/>
          <a:lstStyle/>
          <a:p>
            <a:r>
              <a:rPr lang="en-US" dirty="0"/>
              <a:t>REPORTING PROBLEMS IS NOT ALWAYS EASY</a:t>
            </a:r>
          </a:p>
        </p:txBody>
      </p:sp>
    </p:spTree>
    <p:extLst>
      <p:ext uri="{BB962C8B-B14F-4D97-AF65-F5344CB8AC3E}">
        <p14:creationId xmlns:p14="http://schemas.microsoft.com/office/powerpoint/2010/main" val="327582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D4AA-ACE2-4D7E-8EEB-AB6E7877A12D}"/>
              </a:ext>
            </a:extLst>
          </p:cNvPr>
          <p:cNvSpPr>
            <a:spLocks noGrp="1"/>
          </p:cNvSpPr>
          <p:nvPr>
            <p:ph type="title"/>
          </p:nvPr>
        </p:nvSpPr>
        <p:spPr/>
        <p:txBody>
          <a:bodyPr/>
          <a:lstStyle/>
          <a:p>
            <a:r>
              <a:rPr lang="en-US" dirty="0"/>
              <a:t>INTUITIVE TESTING</a:t>
            </a:r>
          </a:p>
        </p:txBody>
      </p:sp>
      <p:sp>
        <p:nvSpPr>
          <p:cNvPr id="3" name="Content Placeholder 2">
            <a:extLst>
              <a:ext uri="{FF2B5EF4-FFF2-40B4-BE49-F238E27FC236}">
                <a16:creationId xmlns:a16="http://schemas.microsoft.com/office/drawing/2014/main" id="{F936E268-941C-41B2-9E10-6A45CF5C2FA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7401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0E5D-C8D5-4ACA-B698-7791998F681A}"/>
              </a:ext>
            </a:extLst>
          </p:cNvPr>
          <p:cNvSpPr>
            <a:spLocks noGrp="1"/>
          </p:cNvSpPr>
          <p:nvPr>
            <p:ph type="title"/>
          </p:nvPr>
        </p:nvSpPr>
        <p:spPr/>
        <p:txBody>
          <a:bodyPr/>
          <a:lstStyle/>
          <a:p>
            <a:r>
              <a:rPr lang="en-US" dirty="0"/>
              <a:t>EVASION</a:t>
            </a:r>
          </a:p>
        </p:txBody>
      </p:sp>
      <p:sp>
        <p:nvSpPr>
          <p:cNvPr id="3" name="Content Placeholder 2">
            <a:extLst>
              <a:ext uri="{FF2B5EF4-FFF2-40B4-BE49-F238E27FC236}">
                <a16:creationId xmlns:a16="http://schemas.microsoft.com/office/drawing/2014/main" id="{10CC3B4B-A2D3-45F2-8C1C-A641E1D1C84D}"/>
              </a:ext>
            </a:extLst>
          </p:cNvPr>
          <p:cNvSpPr>
            <a:spLocks noGrp="1"/>
          </p:cNvSpPr>
          <p:nvPr>
            <p:ph idx="1"/>
          </p:nvPr>
        </p:nvSpPr>
        <p:spPr/>
        <p:txBody>
          <a:bodyPr/>
          <a:lstStyle/>
          <a:p>
            <a:r>
              <a:rPr lang="en-US" dirty="0"/>
              <a:t>Intrusion Detection System</a:t>
            </a:r>
          </a:p>
          <a:p>
            <a:r>
              <a:rPr lang="en-US" dirty="0"/>
              <a:t>Signature Analysis.</a:t>
            </a:r>
          </a:p>
          <a:p>
            <a:r>
              <a:rPr lang="en-US" dirty="0"/>
              <a:t>Protocol Analysis.</a:t>
            </a:r>
          </a:p>
          <a:p>
            <a:r>
              <a:rPr lang="en-US" dirty="0"/>
              <a:t>Anomaly Detection</a:t>
            </a:r>
          </a:p>
          <a:p>
            <a:r>
              <a:rPr lang="en-US" dirty="0"/>
              <a:t>Anomaly Signatures</a:t>
            </a:r>
          </a:p>
          <a:p>
            <a:r>
              <a:rPr lang="en-US" dirty="0"/>
              <a:t>Statistical Modeling</a:t>
            </a:r>
          </a:p>
          <a:p>
            <a:r>
              <a:rPr lang="en-US" dirty="0"/>
              <a:t>Observation.</a:t>
            </a:r>
          </a:p>
          <a:p>
            <a:r>
              <a:rPr lang="en-US" dirty="0"/>
              <a:t>Evasion</a:t>
            </a:r>
          </a:p>
        </p:txBody>
      </p:sp>
    </p:spTree>
    <p:extLst>
      <p:ext uri="{BB962C8B-B14F-4D97-AF65-F5344CB8AC3E}">
        <p14:creationId xmlns:p14="http://schemas.microsoft.com/office/powerpoint/2010/main" val="316635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5063-EFA5-49BA-8C81-01D922A2327D}"/>
              </a:ext>
            </a:extLst>
          </p:cNvPr>
          <p:cNvSpPr>
            <a:spLocks noGrp="1"/>
          </p:cNvSpPr>
          <p:nvPr>
            <p:ph type="title"/>
          </p:nvPr>
        </p:nvSpPr>
        <p:spPr/>
        <p:txBody>
          <a:bodyPr/>
          <a:lstStyle/>
          <a:p>
            <a:r>
              <a:rPr lang="en-US" dirty="0"/>
              <a:t>THREADS AND GROUPS</a:t>
            </a:r>
          </a:p>
        </p:txBody>
      </p:sp>
      <p:pic>
        <p:nvPicPr>
          <p:cNvPr id="4" name="Content Placeholder 3">
            <a:extLst>
              <a:ext uri="{FF2B5EF4-FFF2-40B4-BE49-F238E27FC236}">
                <a16:creationId xmlns:a16="http://schemas.microsoft.com/office/drawing/2014/main" id="{4871B596-65EE-49C8-8E9B-B8DC8226ABBA}"/>
              </a:ext>
            </a:extLst>
          </p:cNvPr>
          <p:cNvPicPr>
            <a:picLocks noGrp="1" noChangeAspect="1"/>
          </p:cNvPicPr>
          <p:nvPr>
            <p:ph idx="1"/>
          </p:nvPr>
        </p:nvPicPr>
        <p:blipFill>
          <a:blip r:embed="rId2"/>
          <a:stretch>
            <a:fillRect/>
          </a:stretch>
        </p:blipFill>
        <p:spPr>
          <a:xfrm>
            <a:off x="3123028" y="1589649"/>
            <a:ext cx="6006904" cy="4220308"/>
          </a:xfrm>
          <a:prstGeom prst="rect">
            <a:avLst/>
          </a:prstGeom>
        </p:spPr>
      </p:pic>
    </p:spTree>
    <p:extLst>
      <p:ext uri="{BB962C8B-B14F-4D97-AF65-F5344CB8AC3E}">
        <p14:creationId xmlns:p14="http://schemas.microsoft.com/office/powerpoint/2010/main" val="163678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D22C-A391-4669-9D96-368206676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BA39EA-E206-427E-B32F-45BD132A6F48}"/>
              </a:ext>
            </a:extLst>
          </p:cNvPr>
          <p:cNvSpPr>
            <a:spLocks noGrp="1"/>
          </p:cNvSpPr>
          <p:nvPr>
            <p:ph idx="1"/>
          </p:nvPr>
        </p:nvSpPr>
        <p:spPr/>
        <p:txBody>
          <a:bodyPr/>
          <a:lstStyle/>
          <a:p>
            <a:r>
              <a:rPr lang="en-US" dirty="0"/>
              <a:t>Threads 1 and 6 take the attack to the next level by interacting with the servers on the protected layer behind the inner firewalls and before the internal network. However, it should be noted that to accomplish this task (for the purposes of this demonstration) the same tactics used in thread 2 may not fully apply. In other words, to get to the SQL and authentication servers the tester would have to traverse the outer router and firewall while having enough structure left in the thread to penetrate the inner firewall. If thread 2 tactics were used, the inner firewall might thwart the attack.</a:t>
            </a:r>
          </a:p>
        </p:txBody>
      </p:sp>
    </p:spTree>
    <p:extLst>
      <p:ext uri="{BB962C8B-B14F-4D97-AF65-F5344CB8AC3E}">
        <p14:creationId xmlns:p14="http://schemas.microsoft.com/office/powerpoint/2010/main" val="158370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41F5-8DFE-4F8B-9F60-DFDC657B76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3BEADD-65AD-4613-9A1B-B579A9339DD5}"/>
              </a:ext>
            </a:extLst>
          </p:cNvPr>
          <p:cNvSpPr>
            <a:spLocks noGrp="1"/>
          </p:cNvSpPr>
          <p:nvPr>
            <p:ph idx="1"/>
          </p:nvPr>
        </p:nvSpPr>
        <p:spPr/>
        <p:txBody>
          <a:bodyPr/>
          <a:lstStyle/>
          <a:p>
            <a:r>
              <a:rPr lang="en-US" dirty="0"/>
              <a:t>Finally, thread 7 makes it into the internal network. This could be achieved by several different tactics including false packets, manipulating one of the servers in the DMZ or inner servers, or simply taking advantage of poor security practices. Attacks that penetrate into the internal network are typically founded on gaps in the layers of applied security. These usually leverage a small opportunity in an element found in one of the outer systems and pry it open to gain greater access. Once on the internal network there are several opportunities to move deeper quickly</a:t>
            </a:r>
          </a:p>
        </p:txBody>
      </p:sp>
    </p:spTree>
    <p:extLst>
      <p:ext uri="{BB962C8B-B14F-4D97-AF65-F5344CB8AC3E}">
        <p14:creationId xmlns:p14="http://schemas.microsoft.com/office/powerpoint/2010/main" val="264174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B83C-A4D2-45AE-B49E-E605000C7306}"/>
              </a:ext>
            </a:extLst>
          </p:cNvPr>
          <p:cNvSpPr>
            <a:spLocks noGrp="1"/>
          </p:cNvSpPr>
          <p:nvPr>
            <p:ph type="title"/>
          </p:nvPr>
        </p:nvSpPr>
        <p:spPr/>
        <p:txBody>
          <a:bodyPr/>
          <a:lstStyle/>
          <a:p>
            <a:r>
              <a:rPr lang="en-US" dirty="0"/>
              <a:t>GROUPS</a:t>
            </a:r>
          </a:p>
        </p:txBody>
      </p:sp>
      <p:pic>
        <p:nvPicPr>
          <p:cNvPr id="4" name="Content Placeholder 3">
            <a:extLst>
              <a:ext uri="{FF2B5EF4-FFF2-40B4-BE49-F238E27FC236}">
                <a16:creationId xmlns:a16="http://schemas.microsoft.com/office/drawing/2014/main" id="{C7B5A067-7B23-4E3C-A62B-2358123343A9}"/>
              </a:ext>
            </a:extLst>
          </p:cNvPr>
          <p:cNvPicPr>
            <a:picLocks noGrp="1" noChangeAspect="1"/>
          </p:cNvPicPr>
          <p:nvPr>
            <p:ph idx="1"/>
          </p:nvPr>
        </p:nvPicPr>
        <p:blipFill>
          <a:blip r:embed="rId2"/>
          <a:stretch>
            <a:fillRect/>
          </a:stretch>
        </p:blipFill>
        <p:spPr>
          <a:xfrm>
            <a:off x="2180492" y="1252025"/>
            <a:ext cx="7413674" cy="4572000"/>
          </a:xfrm>
          <a:prstGeom prst="rect">
            <a:avLst/>
          </a:prstGeom>
        </p:spPr>
      </p:pic>
    </p:spTree>
    <p:extLst>
      <p:ext uri="{BB962C8B-B14F-4D97-AF65-F5344CB8AC3E}">
        <p14:creationId xmlns:p14="http://schemas.microsoft.com/office/powerpoint/2010/main" val="175287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4D75-E991-492B-9CA3-DB468012AD77}"/>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79AD8543-8523-40C6-B480-4CBD6092AA42}"/>
              </a:ext>
            </a:extLst>
          </p:cNvPr>
          <p:cNvSpPr>
            <a:spLocks noGrp="1"/>
          </p:cNvSpPr>
          <p:nvPr>
            <p:ph idx="1"/>
          </p:nvPr>
        </p:nvSpPr>
        <p:spPr/>
        <p:txBody>
          <a:bodyPr/>
          <a:lstStyle/>
          <a:p>
            <a:r>
              <a:rPr lang="en-US" dirty="0"/>
              <a:t>WINDOWS</a:t>
            </a:r>
          </a:p>
          <a:p>
            <a:r>
              <a:rPr lang="en-US" dirty="0"/>
              <a:t>UNIX</a:t>
            </a:r>
          </a:p>
        </p:txBody>
      </p:sp>
    </p:spTree>
    <p:extLst>
      <p:ext uri="{BB962C8B-B14F-4D97-AF65-F5344CB8AC3E}">
        <p14:creationId xmlns:p14="http://schemas.microsoft.com/office/powerpoint/2010/main" val="3250760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6283A-14AC-4384-8BAE-3C0B5D8B26B3}"/>
              </a:ext>
            </a:extLst>
          </p:cNvPr>
          <p:cNvSpPr>
            <a:spLocks noGrp="1"/>
          </p:cNvSpPr>
          <p:nvPr>
            <p:ph type="title"/>
          </p:nvPr>
        </p:nvSpPr>
        <p:spPr/>
        <p:txBody>
          <a:bodyPr/>
          <a:lstStyle/>
          <a:p>
            <a:r>
              <a:rPr lang="en-US" dirty="0"/>
              <a:t>PASSWORD CRACKERS</a:t>
            </a:r>
          </a:p>
        </p:txBody>
      </p:sp>
      <p:sp>
        <p:nvSpPr>
          <p:cNvPr id="3" name="Content Placeholder 2">
            <a:extLst>
              <a:ext uri="{FF2B5EF4-FFF2-40B4-BE49-F238E27FC236}">
                <a16:creationId xmlns:a16="http://schemas.microsoft.com/office/drawing/2014/main" id="{1C8F2949-1DCB-479C-8F2D-D41BBEDA1289}"/>
              </a:ext>
            </a:extLst>
          </p:cNvPr>
          <p:cNvSpPr>
            <a:spLocks noGrp="1"/>
          </p:cNvSpPr>
          <p:nvPr>
            <p:ph idx="1"/>
          </p:nvPr>
        </p:nvSpPr>
        <p:spPr/>
        <p:txBody>
          <a:bodyPr/>
          <a:lstStyle/>
          <a:p>
            <a:r>
              <a:rPr lang="en-US" dirty="0"/>
              <a:t>ROOTKITS</a:t>
            </a:r>
          </a:p>
        </p:txBody>
      </p:sp>
    </p:spTree>
    <p:extLst>
      <p:ext uri="{BB962C8B-B14F-4D97-AF65-F5344CB8AC3E}">
        <p14:creationId xmlns:p14="http://schemas.microsoft.com/office/powerpoint/2010/main" val="63361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30CA-291F-47AE-B3C8-01889C15BA7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470D3C40-60CB-409C-B29F-1061618429D8}"/>
              </a:ext>
            </a:extLst>
          </p:cNvPr>
          <p:cNvSpPr>
            <a:spLocks noGrp="1"/>
          </p:cNvSpPr>
          <p:nvPr>
            <p:ph idx="1"/>
          </p:nvPr>
        </p:nvSpPr>
        <p:spPr/>
        <p:txBody>
          <a:bodyPr/>
          <a:lstStyle/>
          <a:p>
            <a:r>
              <a:rPr lang="en-US" dirty="0"/>
              <a:t>WEB APPLICATIONS</a:t>
            </a:r>
          </a:p>
          <a:p>
            <a:r>
              <a:rPr lang="en-US" dirty="0"/>
              <a:t>DISTRIBUTED APPLICATIONS</a:t>
            </a:r>
          </a:p>
          <a:p>
            <a:r>
              <a:rPr lang="en-US" dirty="0"/>
              <a:t>CUSTOMER APPLICATIONS</a:t>
            </a:r>
          </a:p>
        </p:txBody>
      </p:sp>
    </p:spTree>
    <p:extLst>
      <p:ext uri="{BB962C8B-B14F-4D97-AF65-F5344CB8AC3E}">
        <p14:creationId xmlns:p14="http://schemas.microsoft.com/office/powerpoint/2010/main" val="419981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9726-95DB-4DC2-9778-F80D7147A502}"/>
              </a:ext>
            </a:extLst>
          </p:cNvPr>
          <p:cNvSpPr>
            <a:spLocks noGrp="1"/>
          </p:cNvSpPr>
          <p:nvPr>
            <p:ph type="title"/>
          </p:nvPr>
        </p:nvSpPr>
        <p:spPr/>
        <p:txBody>
          <a:bodyPr/>
          <a:lstStyle/>
          <a:p>
            <a:r>
              <a:rPr lang="en-US" dirty="0"/>
              <a:t>ENUMERATION TECHNIQUES</a:t>
            </a:r>
          </a:p>
        </p:txBody>
      </p:sp>
      <p:sp>
        <p:nvSpPr>
          <p:cNvPr id="3" name="Content Placeholder 2">
            <a:extLst>
              <a:ext uri="{FF2B5EF4-FFF2-40B4-BE49-F238E27FC236}">
                <a16:creationId xmlns:a16="http://schemas.microsoft.com/office/drawing/2014/main" id="{192BCEA4-CAAF-4EDC-919F-984CDA27767E}"/>
              </a:ext>
            </a:extLst>
          </p:cNvPr>
          <p:cNvSpPr>
            <a:spLocks noGrp="1"/>
          </p:cNvSpPr>
          <p:nvPr>
            <p:ph idx="1"/>
          </p:nvPr>
        </p:nvSpPr>
        <p:spPr/>
        <p:txBody>
          <a:bodyPr/>
          <a:lstStyle/>
          <a:p>
            <a:r>
              <a:rPr lang="en-US" dirty="0"/>
              <a:t>Connection Scanning</a:t>
            </a:r>
          </a:p>
          <a:p>
            <a:r>
              <a:rPr lang="en-US" dirty="0"/>
              <a:t>SYN Scanning</a:t>
            </a:r>
          </a:p>
          <a:p>
            <a:r>
              <a:rPr lang="en-US" dirty="0"/>
              <a:t>FIN Scanning</a:t>
            </a:r>
          </a:p>
          <a:p>
            <a:r>
              <a:rPr lang="en-US" dirty="0"/>
              <a:t>Fragment Scanning</a:t>
            </a:r>
          </a:p>
          <a:p>
            <a:r>
              <a:rPr lang="en-US" dirty="0"/>
              <a:t>TCP Reverse IDENT Scanning</a:t>
            </a:r>
          </a:p>
          <a:p>
            <a:r>
              <a:rPr lang="en-US" dirty="0"/>
              <a:t>FTP Bounce Scanning</a:t>
            </a:r>
          </a:p>
          <a:p>
            <a:r>
              <a:rPr lang="en-US" dirty="0"/>
              <a:t>UDP Scanning</a:t>
            </a:r>
          </a:p>
          <a:p>
            <a:r>
              <a:rPr lang="en-US" dirty="0"/>
              <a:t>ACK Scanning</a:t>
            </a:r>
          </a:p>
        </p:txBody>
      </p:sp>
    </p:spTree>
    <p:extLst>
      <p:ext uri="{BB962C8B-B14F-4D97-AF65-F5344CB8AC3E}">
        <p14:creationId xmlns:p14="http://schemas.microsoft.com/office/powerpoint/2010/main" val="171165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042A-BE36-4343-B99B-407C9ABF50E8}"/>
              </a:ext>
            </a:extLst>
          </p:cNvPr>
          <p:cNvSpPr>
            <a:spLocks noGrp="1"/>
          </p:cNvSpPr>
          <p:nvPr>
            <p:ph type="title"/>
          </p:nvPr>
        </p:nvSpPr>
        <p:spPr/>
        <p:txBody>
          <a:bodyPr/>
          <a:lstStyle/>
          <a:p>
            <a:r>
              <a:rPr lang="en-US" dirty="0"/>
              <a:t>WARDIALING</a:t>
            </a:r>
          </a:p>
        </p:txBody>
      </p:sp>
      <p:sp>
        <p:nvSpPr>
          <p:cNvPr id="3" name="Content Placeholder 2">
            <a:extLst>
              <a:ext uri="{FF2B5EF4-FFF2-40B4-BE49-F238E27FC236}">
                <a16:creationId xmlns:a16="http://schemas.microsoft.com/office/drawing/2014/main" id="{04348556-E033-4CAD-A0EA-1E005403BCAD}"/>
              </a:ext>
            </a:extLst>
          </p:cNvPr>
          <p:cNvSpPr>
            <a:spLocks noGrp="1"/>
          </p:cNvSpPr>
          <p:nvPr>
            <p:ph idx="1"/>
          </p:nvPr>
        </p:nvSpPr>
        <p:spPr/>
        <p:txBody>
          <a:bodyPr/>
          <a:lstStyle/>
          <a:p>
            <a:r>
              <a:rPr lang="en-US" dirty="0"/>
              <a:t>One of the earliest forms of attack was using the phone system to gain access to a company’s assets. Several years ago this was an extremely successful method for attacking remote systems because prior to VPN technology most if not all remote access was provided by modems on servers or terminal devices on the company’s network</a:t>
            </a:r>
          </a:p>
        </p:txBody>
      </p:sp>
    </p:spTree>
    <p:extLst>
      <p:ext uri="{BB962C8B-B14F-4D97-AF65-F5344CB8AC3E}">
        <p14:creationId xmlns:p14="http://schemas.microsoft.com/office/powerpoint/2010/main" val="267984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8CE4-429A-441B-A57F-415411F815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2B9FA9-3006-467F-803A-D0B667339627}"/>
              </a:ext>
            </a:extLst>
          </p:cNvPr>
          <p:cNvSpPr>
            <a:spLocks noGrp="1"/>
          </p:cNvSpPr>
          <p:nvPr>
            <p:ph idx="1"/>
          </p:nvPr>
        </p:nvSpPr>
        <p:spPr/>
        <p:txBody>
          <a:bodyPr/>
          <a:lstStyle/>
          <a:p>
            <a:r>
              <a:rPr lang="en-US" dirty="0"/>
              <a:t>Randomize</a:t>
            </a:r>
          </a:p>
          <a:p>
            <a:r>
              <a:rPr lang="en-US" dirty="0"/>
              <a:t>After Hours</a:t>
            </a:r>
          </a:p>
          <a:p>
            <a:r>
              <a:rPr lang="en-US" dirty="0"/>
              <a:t>Take Your Time</a:t>
            </a:r>
          </a:p>
          <a:p>
            <a:r>
              <a:rPr lang="en-US" dirty="0"/>
              <a:t>Number Scanning</a:t>
            </a:r>
          </a:p>
          <a:p>
            <a:r>
              <a:rPr lang="en-US" dirty="0"/>
              <a:t>System Type Scanning</a:t>
            </a:r>
          </a:p>
          <a:p>
            <a:r>
              <a:rPr lang="en-US" dirty="0"/>
              <a:t>Banner Collection</a:t>
            </a:r>
          </a:p>
          <a:p>
            <a:r>
              <a:rPr lang="en-US" dirty="0"/>
              <a:t>Brute Force</a:t>
            </a:r>
          </a:p>
        </p:txBody>
      </p:sp>
    </p:spTree>
    <p:extLst>
      <p:ext uri="{BB962C8B-B14F-4D97-AF65-F5344CB8AC3E}">
        <p14:creationId xmlns:p14="http://schemas.microsoft.com/office/powerpoint/2010/main" val="390179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9055-88A9-4DD1-BE76-987474793120}"/>
              </a:ext>
            </a:extLst>
          </p:cNvPr>
          <p:cNvSpPr>
            <a:spLocks noGrp="1"/>
          </p:cNvSpPr>
          <p:nvPr>
            <p:ph type="title"/>
          </p:nvPr>
        </p:nvSpPr>
        <p:spPr/>
        <p:txBody>
          <a:bodyPr/>
          <a:lstStyle/>
          <a:p>
            <a:r>
              <a:rPr lang="en-US" dirty="0"/>
              <a:t>NETWORK</a:t>
            </a:r>
          </a:p>
        </p:txBody>
      </p:sp>
      <p:sp>
        <p:nvSpPr>
          <p:cNvPr id="3" name="Content Placeholder 2">
            <a:extLst>
              <a:ext uri="{FF2B5EF4-FFF2-40B4-BE49-F238E27FC236}">
                <a16:creationId xmlns:a16="http://schemas.microsoft.com/office/drawing/2014/main" id="{80ADB961-FE31-43FB-A364-6CB1A748505E}"/>
              </a:ext>
            </a:extLst>
          </p:cNvPr>
          <p:cNvSpPr>
            <a:spLocks noGrp="1"/>
          </p:cNvSpPr>
          <p:nvPr>
            <p:ph idx="1"/>
          </p:nvPr>
        </p:nvSpPr>
        <p:spPr/>
        <p:txBody>
          <a:bodyPr/>
          <a:lstStyle/>
          <a:p>
            <a:r>
              <a:rPr lang="en-US" dirty="0"/>
              <a:t>PERIMETER</a:t>
            </a:r>
          </a:p>
          <a:p>
            <a:r>
              <a:rPr lang="en-US" dirty="0"/>
              <a:t>NETWORK NODES</a:t>
            </a:r>
          </a:p>
          <a:p>
            <a:endParaRPr lang="en-US" dirty="0"/>
          </a:p>
        </p:txBody>
      </p:sp>
    </p:spTree>
    <p:extLst>
      <p:ext uri="{BB962C8B-B14F-4D97-AF65-F5344CB8AC3E}">
        <p14:creationId xmlns:p14="http://schemas.microsoft.com/office/powerpoint/2010/main" val="324144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4BAF-5C59-430A-9FB9-EA7FC3942585}"/>
              </a:ext>
            </a:extLst>
          </p:cNvPr>
          <p:cNvSpPr>
            <a:spLocks noGrp="1"/>
          </p:cNvSpPr>
          <p:nvPr>
            <p:ph type="title"/>
          </p:nvPr>
        </p:nvSpPr>
        <p:spPr/>
        <p:txBody>
          <a:bodyPr/>
          <a:lstStyle/>
          <a:p>
            <a:r>
              <a:rPr lang="en-US" dirty="0"/>
              <a:t>SERVICES AND AREAS OF CONCERN</a:t>
            </a:r>
          </a:p>
        </p:txBody>
      </p:sp>
      <p:sp>
        <p:nvSpPr>
          <p:cNvPr id="3" name="Content Placeholder 2">
            <a:extLst>
              <a:ext uri="{FF2B5EF4-FFF2-40B4-BE49-F238E27FC236}">
                <a16:creationId xmlns:a16="http://schemas.microsoft.com/office/drawing/2014/main" id="{F1197190-D642-4CF8-B544-63BFAB56A778}"/>
              </a:ext>
            </a:extLst>
          </p:cNvPr>
          <p:cNvSpPr>
            <a:spLocks noGrp="1"/>
          </p:cNvSpPr>
          <p:nvPr>
            <p:ph idx="1"/>
          </p:nvPr>
        </p:nvSpPr>
        <p:spPr/>
        <p:txBody>
          <a:bodyPr/>
          <a:lstStyle/>
          <a:p>
            <a:r>
              <a:rPr lang="en-US" dirty="0"/>
              <a:t>SERVICES</a:t>
            </a:r>
          </a:p>
          <a:p>
            <a:r>
              <a:rPr lang="en-US" dirty="0"/>
              <a:t>Services Started by Default</a:t>
            </a:r>
          </a:p>
          <a:p>
            <a:r>
              <a:rPr lang="en-US" dirty="0"/>
              <a:t>WINDOWS PORTS</a:t>
            </a:r>
          </a:p>
          <a:p>
            <a:r>
              <a:rPr lang="en-US" dirty="0"/>
              <a:t>Null Connection</a:t>
            </a:r>
          </a:p>
          <a:p>
            <a:r>
              <a:rPr lang="en-US" dirty="0"/>
              <a:t>REMOTE PROCEDURE CALLS (RPC)</a:t>
            </a:r>
          </a:p>
          <a:p>
            <a:endParaRPr lang="en-US" dirty="0"/>
          </a:p>
        </p:txBody>
      </p:sp>
    </p:spTree>
    <p:extLst>
      <p:ext uri="{BB962C8B-B14F-4D97-AF65-F5344CB8AC3E}">
        <p14:creationId xmlns:p14="http://schemas.microsoft.com/office/powerpoint/2010/main" val="72145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1505-19CF-4D60-BC62-5964A3ED0370}"/>
              </a:ext>
            </a:extLst>
          </p:cNvPr>
          <p:cNvSpPr>
            <a:spLocks noGrp="1"/>
          </p:cNvSpPr>
          <p:nvPr>
            <p:ph type="title"/>
          </p:nvPr>
        </p:nvSpPr>
        <p:spPr/>
        <p:txBody>
          <a:bodyPr/>
          <a:lstStyle/>
          <a:p>
            <a:r>
              <a:rPr lang="en-US" dirty="0"/>
              <a:t>SIMPLE NETWORK MANAGEMENT PROTOCOL (SNMP)</a:t>
            </a:r>
          </a:p>
        </p:txBody>
      </p:sp>
      <p:sp>
        <p:nvSpPr>
          <p:cNvPr id="3" name="Content Placeholder 2">
            <a:extLst>
              <a:ext uri="{FF2B5EF4-FFF2-40B4-BE49-F238E27FC236}">
                <a16:creationId xmlns:a16="http://schemas.microsoft.com/office/drawing/2014/main" id="{FA886FBB-6BAC-4251-AE54-C1C0E57B69AE}"/>
              </a:ext>
            </a:extLst>
          </p:cNvPr>
          <p:cNvSpPr>
            <a:spLocks noGrp="1"/>
          </p:cNvSpPr>
          <p:nvPr>
            <p:ph idx="1"/>
          </p:nvPr>
        </p:nvSpPr>
        <p:spPr/>
        <p:txBody>
          <a:bodyPr>
            <a:normAutofit fontScale="92500" lnSpcReduction="20000"/>
          </a:bodyPr>
          <a:lstStyle/>
          <a:p>
            <a:r>
              <a:rPr lang="en-US" dirty="0"/>
              <a:t>SNMP is used by network management systems to determine the “health” of a networked device. These devices range from routers and switches to servers and desktops. SNMP is a cleartext protocol as discussed earlier. The information gathered by this protocol can be used by hackers to gain valuable knowledge such as the OS version, failed hardware, the managing NMS server IP, subnet mask, and internal and external IP information. There are two “default” network paths for SNMP, public (read only) and private (read/write). Because SNMP is a default service running on your network devices (routers and switches), you can bet that unless someone changed the default community strings, they are still set to public and private. Anyone with an SNMP tool can gain the information discussed earlier via the “public” community string. If they have the “private” string they now have write access on your device and can change information, and take control if you will, of your device.</a:t>
            </a:r>
          </a:p>
        </p:txBody>
      </p:sp>
    </p:spTree>
    <p:extLst>
      <p:ext uri="{BB962C8B-B14F-4D97-AF65-F5344CB8AC3E}">
        <p14:creationId xmlns:p14="http://schemas.microsoft.com/office/powerpoint/2010/main" val="1599011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2BD5-00C8-4559-87B2-86F26F2DFC8E}"/>
              </a:ext>
            </a:extLst>
          </p:cNvPr>
          <p:cNvSpPr>
            <a:spLocks noGrp="1"/>
          </p:cNvSpPr>
          <p:nvPr>
            <p:ph type="title"/>
          </p:nvPr>
        </p:nvSpPr>
        <p:spPr/>
        <p:txBody>
          <a:bodyPr/>
          <a:lstStyle/>
          <a:p>
            <a:r>
              <a:rPr lang="en-US" dirty="0"/>
              <a:t>BERKELEY INTERNET NAME DOMAIN (BIND)</a:t>
            </a:r>
          </a:p>
        </p:txBody>
      </p:sp>
      <p:sp>
        <p:nvSpPr>
          <p:cNvPr id="3" name="Content Placeholder 2">
            <a:extLst>
              <a:ext uri="{FF2B5EF4-FFF2-40B4-BE49-F238E27FC236}">
                <a16:creationId xmlns:a16="http://schemas.microsoft.com/office/drawing/2014/main" id="{090F4D0E-0757-419B-B81B-A8513C080C32}"/>
              </a:ext>
            </a:extLst>
          </p:cNvPr>
          <p:cNvSpPr>
            <a:spLocks noGrp="1"/>
          </p:cNvSpPr>
          <p:nvPr>
            <p:ph idx="1"/>
          </p:nvPr>
        </p:nvSpPr>
        <p:spPr/>
        <p:txBody>
          <a:bodyPr/>
          <a:lstStyle/>
          <a:p>
            <a:r>
              <a:rPr lang="en-US" dirty="0"/>
              <a:t>BIND is an application used to provide users and applications with domain name service. It is a very popular and common target for attacks because it is the most widely distributed DNS software and the servers running BIND are usually </a:t>
            </a:r>
            <a:r>
              <a:rPr lang="en-US" dirty="0" err="1"/>
              <a:t>accessible</a:t>
            </a:r>
            <a:r>
              <a:rPr lang="en-US" dirty="0"/>
              <a:t> from the Internet. Moreover, it does not help that a new vulnerability is exposed every three or four months, offering yet another form of access to attackers</a:t>
            </a:r>
          </a:p>
        </p:txBody>
      </p:sp>
    </p:spTree>
    <p:extLst>
      <p:ext uri="{BB962C8B-B14F-4D97-AF65-F5344CB8AC3E}">
        <p14:creationId xmlns:p14="http://schemas.microsoft.com/office/powerpoint/2010/main" val="45414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F897-7609-4B43-8C61-D32E6C6E6CE2}"/>
              </a:ext>
            </a:extLst>
          </p:cNvPr>
          <p:cNvSpPr>
            <a:spLocks noGrp="1"/>
          </p:cNvSpPr>
          <p:nvPr>
            <p:ph type="title"/>
          </p:nvPr>
        </p:nvSpPr>
        <p:spPr/>
        <p:txBody>
          <a:bodyPr/>
          <a:lstStyle/>
          <a:p>
            <a:r>
              <a:rPr lang="en-US" dirty="0"/>
              <a:t>COMMON GATEWAY INTERFACE (CGI)</a:t>
            </a:r>
          </a:p>
        </p:txBody>
      </p:sp>
      <p:sp>
        <p:nvSpPr>
          <p:cNvPr id="3" name="Content Placeholder 2">
            <a:extLst>
              <a:ext uri="{FF2B5EF4-FFF2-40B4-BE49-F238E27FC236}">
                <a16:creationId xmlns:a16="http://schemas.microsoft.com/office/drawing/2014/main" id="{AFF90DF5-582C-41B3-9FFC-FE3F567C75BA}"/>
              </a:ext>
            </a:extLst>
          </p:cNvPr>
          <p:cNvSpPr>
            <a:spLocks noGrp="1"/>
          </p:cNvSpPr>
          <p:nvPr>
            <p:ph idx="1"/>
          </p:nvPr>
        </p:nvSpPr>
        <p:spPr/>
        <p:txBody>
          <a:bodyPr>
            <a:normAutofit lnSpcReduction="10000"/>
          </a:bodyPr>
          <a:lstStyle/>
          <a:p>
            <a:r>
              <a:rPr lang="en-US" dirty="0"/>
              <a:t>CGI programs are readily available on the Internet and some companies even have internal developers to create these programs for custom Web applications. Developers are constantly challenged to include security practices when they are creating these programs. Elements such as running the programs with least-privilege or using valid buffers to prevent overflows are two examples of creating and </a:t>
            </a:r>
            <a:r>
              <a:rPr lang="en-US" dirty="0" err="1"/>
              <a:t>implementing</a:t>
            </a:r>
            <a:r>
              <a:rPr lang="en-US" dirty="0"/>
              <a:t> programs with slightly more resistance to attack. Another would be ensuring data arrays process their data correctly. All too often a program accepts data entry from a user, places it in an array or variable that stores the information in memory, and then proceeds to process the data without checking first if the entry was valid.</a:t>
            </a:r>
          </a:p>
        </p:txBody>
      </p:sp>
    </p:spTree>
    <p:extLst>
      <p:ext uri="{BB962C8B-B14F-4D97-AF65-F5344CB8AC3E}">
        <p14:creationId xmlns:p14="http://schemas.microsoft.com/office/powerpoint/2010/main" val="285673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94F8-144A-4853-BD07-7C9C034C1EF3}"/>
              </a:ext>
            </a:extLst>
          </p:cNvPr>
          <p:cNvSpPr>
            <a:spLocks noGrp="1"/>
          </p:cNvSpPr>
          <p:nvPr>
            <p:ph type="title"/>
          </p:nvPr>
        </p:nvSpPr>
        <p:spPr/>
        <p:txBody>
          <a:bodyPr/>
          <a:lstStyle/>
          <a:p>
            <a:r>
              <a:rPr lang="en-US" dirty="0"/>
              <a:t>CLEARTEXT SERVICES</a:t>
            </a:r>
          </a:p>
        </p:txBody>
      </p:sp>
      <p:sp>
        <p:nvSpPr>
          <p:cNvPr id="3" name="Content Placeholder 2">
            <a:extLst>
              <a:ext uri="{FF2B5EF4-FFF2-40B4-BE49-F238E27FC236}">
                <a16:creationId xmlns:a16="http://schemas.microsoft.com/office/drawing/2014/main" id="{7F4F7EF0-FAC5-4FE3-87BA-34B8FE6F800E}"/>
              </a:ext>
            </a:extLst>
          </p:cNvPr>
          <p:cNvSpPr>
            <a:spLocks noGrp="1"/>
          </p:cNvSpPr>
          <p:nvPr>
            <p:ph idx="1"/>
          </p:nvPr>
        </p:nvSpPr>
        <p:spPr/>
        <p:txBody>
          <a:bodyPr/>
          <a:lstStyle/>
          <a:p>
            <a:r>
              <a:rPr lang="en-US" dirty="0"/>
              <a:t>Services that use unencrypted data present another challenge for administrators. These services transmit their data in the clear, which allows anyone “watching” on the same network the ability to retrieve that information, most importantly user IDs and passwords. These two key pieces of information will be used to log in to the system the valid user attempted to log in to when the information was gathered. Services such as FTP, telnet, and e-mail are frequently used by everyday users, especially e-mail. All it takes is a hacker with a sniffer tool to easily capture this data</a:t>
            </a:r>
          </a:p>
        </p:txBody>
      </p:sp>
    </p:spTree>
    <p:extLst>
      <p:ext uri="{BB962C8B-B14F-4D97-AF65-F5344CB8AC3E}">
        <p14:creationId xmlns:p14="http://schemas.microsoft.com/office/powerpoint/2010/main" val="3048097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280F-69B2-45C0-ADD5-FE46253A31AD}"/>
              </a:ext>
            </a:extLst>
          </p:cNvPr>
          <p:cNvSpPr>
            <a:spLocks noGrp="1"/>
          </p:cNvSpPr>
          <p:nvPr>
            <p:ph type="title"/>
          </p:nvPr>
        </p:nvSpPr>
        <p:spPr/>
        <p:txBody>
          <a:bodyPr/>
          <a:lstStyle/>
          <a:p>
            <a:r>
              <a:rPr lang="en-US" dirty="0"/>
              <a:t>NETWORK FILE SYSTEM (NFS)</a:t>
            </a:r>
          </a:p>
        </p:txBody>
      </p:sp>
      <p:sp>
        <p:nvSpPr>
          <p:cNvPr id="3" name="Content Placeholder 2">
            <a:extLst>
              <a:ext uri="{FF2B5EF4-FFF2-40B4-BE49-F238E27FC236}">
                <a16:creationId xmlns:a16="http://schemas.microsoft.com/office/drawing/2014/main" id="{CDDD3CCF-4054-4615-890A-B949BAFB4ACB}"/>
              </a:ext>
            </a:extLst>
          </p:cNvPr>
          <p:cNvSpPr>
            <a:spLocks noGrp="1"/>
          </p:cNvSpPr>
          <p:nvPr>
            <p:ph idx="1"/>
          </p:nvPr>
        </p:nvSpPr>
        <p:spPr/>
        <p:txBody>
          <a:bodyPr>
            <a:normAutofit lnSpcReduction="10000"/>
          </a:bodyPr>
          <a:lstStyle/>
          <a:p>
            <a:r>
              <a:rPr lang="en-US" dirty="0"/>
              <a:t>UNIX systems utilize NFS to share files and directories and drives across the network. NFS is insecure in its natural state. Most administrators allow read and write access to everyone rather than narrow down the list to a select few. The issue lies with NFS running on an Internet-facing server. This provides attackers, anyone really, with access to the files, directories, or drives on that system. The attacker is only limited to the actual permissions applied to the mounted system. Meaning, if the “world” or “other” group has write privileges, then so does your attacker. They can place any files or remove files from your NFS share. There are other vulnerabilities within an unpatched “</a:t>
            </a:r>
            <a:r>
              <a:rPr lang="en-US" dirty="0" err="1"/>
              <a:t>nfsd</a:t>
            </a:r>
            <a:r>
              <a:rPr lang="en-US" dirty="0"/>
              <a:t>,” the daemon that runs NFS, that gives an attacker root privileges</a:t>
            </a:r>
          </a:p>
        </p:txBody>
      </p:sp>
    </p:spTree>
    <p:extLst>
      <p:ext uri="{BB962C8B-B14F-4D97-AF65-F5344CB8AC3E}">
        <p14:creationId xmlns:p14="http://schemas.microsoft.com/office/powerpoint/2010/main" val="228747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0302-F7F0-4674-BC3A-8AA0611AD976}"/>
              </a:ext>
            </a:extLst>
          </p:cNvPr>
          <p:cNvSpPr>
            <a:spLocks noGrp="1"/>
          </p:cNvSpPr>
          <p:nvPr>
            <p:ph type="title"/>
          </p:nvPr>
        </p:nvSpPr>
        <p:spPr/>
        <p:txBody>
          <a:bodyPr/>
          <a:lstStyle/>
          <a:p>
            <a:r>
              <a:rPr lang="en-US" dirty="0"/>
              <a:t>DOMAIN NAME SERVICE (DNS)</a:t>
            </a:r>
          </a:p>
        </p:txBody>
      </p:sp>
      <p:sp>
        <p:nvSpPr>
          <p:cNvPr id="3" name="Content Placeholder 2">
            <a:extLst>
              <a:ext uri="{FF2B5EF4-FFF2-40B4-BE49-F238E27FC236}">
                <a16:creationId xmlns:a16="http://schemas.microsoft.com/office/drawing/2014/main" id="{156F7BC2-B492-4ECB-BAA1-09532143C9FC}"/>
              </a:ext>
            </a:extLst>
          </p:cNvPr>
          <p:cNvSpPr>
            <a:spLocks noGrp="1"/>
          </p:cNvSpPr>
          <p:nvPr>
            <p:ph idx="1"/>
          </p:nvPr>
        </p:nvSpPr>
        <p:spPr/>
        <p:txBody>
          <a:bodyPr/>
          <a:lstStyle/>
          <a:p>
            <a:r>
              <a:rPr lang="en-US" dirty="0"/>
              <a:t>DNS does the name resolution portion of BIND. It translates a domain name into an IP address and vice versa. Applications use DNS exclusively to look up address information when they need to send information over the Internet. Without DNS, users would have to know the exact IP address every time they wanted to surf the Web or send an e-mail. DNS is critical to the Internet.</a:t>
            </a:r>
          </a:p>
        </p:txBody>
      </p:sp>
    </p:spTree>
    <p:extLst>
      <p:ext uri="{BB962C8B-B14F-4D97-AF65-F5344CB8AC3E}">
        <p14:creationId xmlns:p14="http://schemas.microsoft.com/office/powerpoint/2010/main" val="166733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2A35-031D-494B-8794-C3374974E569}"/>
              </a:ext>
            </a:extLst>
          </p:cNvPr>
          <p:cNvSpPr>
            <a:spLocks noGrp="1"/>
          </p:cNvSpPr>
          <p:nvPr>
            <p:ph type="title"/>
          </p:nvPr>
        </p:nvSpPr>
        <p:spPr/>
        <p:txBody>
          <a:bodyPr/>
          <a:lstStyle/>
          <a:p>
            <a:r>
              <a:rPr lang="en-US" dirty="0"/>
              <a:t>SOFT OBJECTIVE</a:t>
            </a:r>
          </a:p>
        </p:txBody>
      </p:sp>
      <p:sp>
        <p:nvSpPr>
          <p:cNvPr id="3" name="Content Placeholder 2">
            <a:extLst>
              <a:ext uri="{FF2B5EF4-FFF2-40B4-BE49-F238E27FC236}">
                <a16:creationId xmlns:a16="http://schemas.microsoft.com/office/drawing/2014/main" id="{0614781F-F596-4DE4-B61E-2294D2FFF036}"/>
              </a:ext>
            </a:extLst>
          </p:cNvPr>
          <p:cNvSpPr>
            <a:spLocks noGrp="1"/>
          </p:cNvSpPr>
          <p:nvPr>
            <p:ph idx="1"/>
          </p:nvPr>
        </p:nvSpPr>
        <p:spPr/>
        <p:txBody>
          <a:bodyPr/>
          <a:lstStyle/>
          <a:p>
            <a:r>
              <a:rPr lang="en-US" dirty="0"/>
              <a:t>LOOKING AROUND OR ATTACK?</a:t>
            </a:r>
          </a:p>
          <a:p>
            <a:r>
              <a:rPr lang="en-US" dirty="0"/>
              <a:t>IS IT SCANNING OR EXPLOITATION?</a:t>
            </a:r>
          </a:p>
        </p:txBody>
      </p:sp>
    </p:spTree>
    <p:extLst>
      <p:ext uri="{BB962C8B-B14F-4D97-AF65-F5344CB8AC3E}">
        <p14:creationId xmlns:p14="http://schemas.microsoft.com/office/powerpoint/2010/main" val="1881706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5D53-B93B-40E7-BE8F-E34B0B3CB08F}"/>
              </a:ext>
            </a:extLst>
          </p:cNvPr>
          <p:cNvSpPr>
            <a:spLocks noGrp="1"/>
          </p:cNvSpPr>
          <p:nvPr>
            <p:ph type="title"/>
          </p:nvPr>
        </p:nvSpPr>
        <p:spPr/>
        <p:txBody>
          <a:bodyPr/>
          <a:lstStyle/>
          <a:p>
            <a:r>
              <a:rPr lang="en-US" dirty="0"/>
              <a:t>FILE AND DIRECTORY PERMISSIONS</a:t>
            </a:r>
          </a:p>
        </p:txBody>
      </p:sp>
      <p:sp>
        <p:nvSpPr>
          <p:cNvPr id="3" name="Content Placeholder 2">
            <a:extLst>
              <a:ext uri="{FF2B5EF4-FFF2-40B4-BE49-F238E27FC236}">
                <a16:creationId xmlns:a16="http://schemas.microsoft.com/office/drawing/2014/main" id="{B117AA2E-23FB-4398-A646-89E5D3A9B545}"/>
              </a:ext>
            </a:extLst>
          </p:cNvPr>
          <p:cNvSpPr>
            <a:spLocks noGrp="1"/>
          </p:cNvSpPr>
          <p:nvPr>
            <p:ph idx="1"/>
          </p:nvPr>
        </p:nvSpPr>
        <p:spPr/>
        <p:txBody>
          <a:bodyPr>
            <a:normAutofit lnSpcReduction="10000"/>
          </a:bodyPr>
          <a:lstStyle/>
          <a:p>
            <a:r>
              <a:rPr lang="en-US" dirty="0"/>
              <a:t>Files and directories are owned by users on a system. This means for other users to access or execute these files, the owner must assign the appropriate level of </a:t>
            </a:r>
            <a:r>
              <a:rPr lang="en-US" dirty="0" err="1"/>
              <a:t>permission</a:t>
            </a:r>
            <a:r>
              <a:rPr lang="en-US" dirty="0"/>
              <a:t> to his files and directories. Permissions are very similar between UNIX and Windows. There are three basics: read, write, and execute. Although there are many more in Windows, UNIX offers a “special” one called “</a:t>
            </a:r>
            <a:r>
              <a:rPr lang="en-US" dirty="0" err="1"/>
              <a:t>setuid</a:t>
            </a:r>
            <a:r>
              <a:rPr lang="en-US" dirty="0"/>
              <a:t>/</a:t>
            </a:r>
            <a:r>
              <a:rPr lang="en-US" dirty="0" err="1"/>
              <a:t>setguid</a:t>
            </a:r>
            <a:r>
              <a:rPr lang="en-US" dirty="0"/>
              <a:t>.” Our three basics are self-explanatory. Read gives the owner and anyone in the group permission to “read” the file. Write gives the owner and anyone in the group permission to “write” to the file (Windows calls it modify). And last, execute gives the owner and anyone in the group permission to “execute” the file. These permissions, if not restricted, can lead to vulnerabilities</a:t>
            </a:r>
          </a:p>
        </p:txBody>
      </p:sp>
    </p:spTree>
    <p:extLst>
      <p:ext uri="{BB962C8B-B14F-4D97-AF65-F5344CB8AC3E}">
        <p14:creationId xmlns:p14="http://schemas.microsoft.com/office/powerpoint/2010/main" val="257548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2C45-0684-4514-9246-11051F3F8B84}"/>
              </a:ext>
            </a:extLst>
          </p:cNvPr>
          <p:cNvSpPr>
            <a:spLocks noGrp="1"/>
          </p:cNvSpPr>
          <p:nvPr>
            <p:ph type="title"/>
          </p:nvPr>
        </p:nvSpPr>
        <p:spPr/>
        <p:txBody>
          <a:bodyPr/>
          <a:lstStyle/>
          <a:p>
            <a:r>
              <a:rPr lang="en-US" dirty="0"/>
              <a:t>FTP AND TELNET</a:t>
            </a:r>
          </a:p>
        </p:txBody>
      </p:sp>
      <p:sp>
        <p:nvSpPr>
          <p:cNvPr id="3" name="Content Placeholder 2">
            <a:extLst>
              <a:ext uri="{FF2B5EF4-FFF2-40B4-BE49-F238E27FC236}">
                <a16:creationId xmlns:a16="http://schemas.microsoft.com/office/drawing/2014/main" id="{B6B3BC56-7D2A-444D-BB68-BAE4F3807F0C}"/>
              </a:ext>
            </a:extLst>
          </p:cNvPr>
          <p:cNvSpPr>
            <a:spLocks noGrp="1"/>
          </p:cNvSpPr>
          <p:nvPr>
            <p:ph idx="1"/>
          </p:nvPr>
        </p:nvSpPr>
        <p:spPr/>
        <p:txBody>
          <a:bodyPr/>
          <a:lstStyle/>
          <a:p>
            <a:r>
              <a:rPr lang="en-US" dirty="0"/>
              <a:t>r issue with FTP is the fact that some administrators fail to remove or lock down the anonymous or guest account. These accounts, even with read-only access, can still provide some very valuable information about your system. If this service is not configured properly, administrators can give write privileges to these accounts as well, resulting in more serious consequences</a:t>
            </a:r>
          </a:p>
        </p:txBody>
      </p:sp>
    </p:spTree>
    <p:extLst>
      <p:ext uri="{BB962C8B-B14F-4D97-AF65-F5344CB8AC3E}">
        <p14:creationId xmlns:p14="http://schemas.microsoft.com/office/powerpoint/2010/main" val="47742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0E69-958E-4C89-BC0C-EC0CC712F233}"/>
              </a:ext>
            </a:extLst>
          </p:cNvPr>
          <p:cNvSpPr>
            <a:spLocks noGrp="1"/>
          </p:cNvSpPr>
          <p:nvPr>
            <p:ph type="title"/>
          </p:nvPr>
        </p:nvSpPr>
        <p:spPr/>
        <p:txBody>
          <a:bodyPr/>
          <a:lstStyle/>
          <a:p>
            <a:r>
              <a:rPr lang="en-US" dirty="0"/>
              <a:t>INTERNET CONTROL MESSAGE PROTOCOL (ICMP)</a:t>
            </a:r>
          </a:p>
        </p:txBody>
      </p:sp>
      <p:sp>
        <p:nvSpPr>
          <p:cNvPr id="3" name="Content Placeholder 2">
            <a:extLst>
              <a:ext uri="{FF2B5EF4-FFF2-40B4-BE49-F238E27FC236}">
                <a16:creationId xmlns:a16="http://schemas.microsoft.com/office/drawing/2014/main" id="{1B483932-DCFF-42C1-AFB1-15C935B51AAF}"/>
              </a:ext>
            </a:extLst>
          </p:cNvPr>
          <p:cNvSpPr>
            <a:spLocks noGrp="1"/>
          </p:cNvSpPr>
          <p:nvPr>
            <p:ph idx="1"/>
          </p:nvPr>
        </p:nvSpPr>
        <p:spPr/>
        <p:txBody>
          <a:bodyPr/>
          <a:lstStyle/>
          <a:p>
            <a:r>
              <a:rPr lang="en-US" dirty="0"/>
              <a:t>ICMP is used mainly by administrators as a quick way to determine if a server or, more appropriately, if an interface on a server is up or down. Ping provides a very simple answer and is one of the most common denial-of-service attacks. One of the first tools created to perform the denial-of-service attack is POD or ping of death. Traceroute on the Windows platform utilizes ICMP and actually provides the path a packet takes to reach that interface, usually in great detail. That detail is used by hackers to find out the IP of your firewall or Internet router</a:t>
            </a:r>
          </a:p>
        </p:txBody>
      </p:sp>
    </p:spTree>
    <p:extLst>
      <p:ext uri="{BB962C8B-B14F-4D97-AF65-F5344CB8AC3E}">
        <p14:creationId xmlns:p14="http://schemas.microsoft.com/office/powerpoint/2010/main" val="1915733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A598-AB45-405A-BB56-E18873936258}"/>
              </a:ext>
            </a:extLst>
          </p:cNvPr>
          <p:cNvSpPr>
            <a:spLocks noGrp="1"/>
          </p:cNvSpPr>
          <p:nvPr>
            <p:ph type="title"/>
          </p:nvPr>
        </p:nvSpPr>
        <p:spPr/>
        <p:txBody>
          <a:bodyPr/>
          <a:lstStyle/>
          <a:p>
            <a:r>
              <a:rPr lang="en-US" dirty="0"/>
              <a:t>IMAP AND POP</a:t>
            </a:r>
          </a:p>
        </p:txBody>
      </p:sp>
      <p:sp>
        <p:nvSpPr>
          <p:cNvPr id="3" name="Content Placeholder 2">
            <a:extLst>
              <a:ext uri="{FF2B5EF4-FFF2-40B4-BE49-F238E27FC236}">
                <a16:creationId xmlns:a16="http://schemas.microsoft.com/office/drawing/2014/main" id="{CEB7149A-4CD3-430A-999E-291E51A62966}"/>
              </a:ext>
            </a:extLst>
          </p:cNvPr>
          <p:cNvSpPr>
            <a:spLocks noGrp="1"/>
          </p:cNvSpPr>
          <p:nvPr>
            <p:ph idx="1"/>
          </p:nvPr>
        </p:nvSpPr>
        <p:spPr/>
        <p:txBody>
          <a:bodyPr/>
          <a:lstStyle/>
          <a:p>
            <a:r>
              <a:rPr lang="en-US" dirty="0"/>
              <a:t>Commonly used by Internet e-mail applications, these protocols allow remote users to access their e-mail over the Internet. This means ports have to be open on the firewall to permit this access. Hackers using a firewall scanning tool such as “</a:t>
            </a:r>
            <a:r>
              <a:rPr lang="en-US" dirty="0" err="1"/>
              <a:t>firewalk</a:t>
            </a:r>
            <a:r>
              <a:rPr lang="en-US" dirty="0"/>
              <a:t>” can determine all the open ports and using known exploits for IMAP and POP can gain access to your network and/or e-mail systems. Also remember this traffic is not usually encrypted, unless you are using SSL.</a:t>
            </a:r>
          </a:p>
        </p:txBody>
      </p:sp>
    </p:spTree>
    <p:extLst>
      <p:ext uri="{BB962C8B-B14F-4D97-AF65-F5344CB8AC3E}">
        <p14:creationId xmlns:p14="http://schemas.microsoft.com/office/powerpoint/2010/main" val="3049438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C8CD-018D-4652-8678-C84EDE56F703}"/>
              </a:ext>
            </a:extLst>
          </p:cNvPr>
          <p:cNvSpPr>
            <a:spLocks noGrp="1"/>
          </p:cNvSpPr>
          <p:nvPr>
            <p:ph type="title"/>
          </p:nvPr>
        </p:nvSpPr>
        <p:spPr/>
        <p:txBody>
          <a:bodyPr/>
          <a:lstStyle/>
          <a:p>
            <a:r>
              <a:rPr lang="en-US" dirty="0"/>
              <a:t>NETWORK ARCHITECTURE</a:t>
            </a:r>
          </a:p>
        </p:txBody>
      </p:sp>
      <p:sp>
        <p:nvSpPr>
          <p:cNvPr id="3" name="Content Placeholder 2">
            <a:extLst>
              <a:ext uri="{FF2B5EF4-FFF2-40B4-BE49-F238E27FC236}">
                <a16:creationId xmlns:a16="http://schemas.microsoft.com/office/drawing/2014/main" id="{3ED1E03C-FED6-4243-A6FF-1101C5DB5201}"/>
              </a:ext>
            </a:extLst>
          </p:cNvPr>
          <p:cNvSpPr>
            <a:spLocks noGrp="1"/>
          </p:cNvSpPr>
          <p:nvPr>
            <p:ph idx="1"/>
          </p:nvPr>
        </p:nvSpPr>
        <p:spPr/>
        <p:txBody>
          <a:bodyPr/>
          <a:lstStyle/>
          <a:p>
            <a:r>
              <a:rPr lang="en-US" dirty="0"/>
              <a:t>A company may only have one DNS server used by both internal and external users. If left inside the network, external users would not be able to resolve names internal to the company without opening DNS ports on the firewall. The same holds true for internal users if the DNS resides outside the firewall. </a:t>
            </a:r>
            <a:r>
              <a:rPr lang="en-US"/>
              <a:t>The same principle applies for e-mail users.</a:t>
            </a:r>
          </a:p>
        </p:txBody>
      </p:sp>
    </p:spTree>
    <p:extLst>
      <p:ext uri="{BB962C8B-B14F-4D97-AF65-F5344CB8AC3E}">
        <p14:creationId xmlns:p14="http://schemas.microsoft.com/office/powerpoint/2010/main" val="218627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87C8-4686-44AE-8EAF-EC69AAABF76D}"/>
              </a:ext>
            </a:extLst>
          </p:cNvPr>
          <p:cNvSpPr>
            <a:spLocks noGrp="1"/>
          </p:cNvSpPr>
          <p:nvPr>
            <p:ph type="title"/>
          </p:nvPr>
        </p:nvSpPr>
        <p:spPr/>
        <p:txBody>
          <a:bodyPr/>
          <a:lstStyle/>
          <a:p>
            <a:r>
              <a:rPr lang="en-US" dirty="0"/>
              <a:t>ELEMENTS OF ENUMERATION</a:t>
            </a:r>
          </a:p>
        </p:txBody>
      </p:sp>
      <p:sp>
        <p:nvSpPr>
          <p:cNvPr id="3" name="Content Placeholder 2">
            <a:extLst>
              <a:ext uri="{FF2B5EF4-FFF2-40B4-BE49-F238E27FC236}">
                <a16:creationId xmlns:a16="http://schemas.microsoft.com/office/drawing/2014/main" id="{3D5442A8-9D5D-481E-B65E-76CFA5BB8D60}"/>
              </a:ext>
            </a:extLst>
          </p:cNvPr>
          <p:cNvSpPr>
            <a:spLocks noGrp="1"/>
          </p:cNvSpPr>
          <p:nvPr>
            <p:ph idx="1"/>
          </p:nvPr>
        </p:nvSpPr>
        <p:spPr/>
        <p:txBody>
          <a:bodyPr/>
          <a:lstStyle/>
          <a:p>
            <a:r>
              <a:rPr lang="en-US" dirty="0"/>
              <a:t>Account Data</a:t>
            </a:r>
          </a:p>
          <a:p>
            <a:r>
              <a:rPr lang="en-US" dirty="0"/>
              <a:t>Architecture</a:t>
            </a:r>
          </a:p>
          <a:p>
            <a:r>
              <a:rPr lang="en-US" dirty="0"/>
              <a:t>Operating Systems</a:t>
            </a:r>
          </a:p>
          <a:p>
            <a:r>
              <a:rPr lang="en-US" dirty="0"/>
              <a:t>Wireless Networks</a:t>
            </a:r>
          </a:p>
          <a:p>
            <a:r>
              <a:rPr lang="en-US" dirty="0"/>
              <a:t>Applications</a:t>
            </a:r>
          </a:p>
          <a:p>
            <a:r>
              <a:rPr lang="en-US" dirty="0"/>
              <a:t>Custom Applications</a:t>
            </a:r>
          </a:p>
          <a:p>
            <a:endParaRPr lang="en-US" dirty="0"/>
          </a:p>
        </p:txBody>
      </p:sp>
    </p:spTree>
    <p:extLst>
      <p:ext uri="{BB962C8B-B14F-4D97-AF65-F5344CB8AC3E}">
        <p14:creationId xmlns:p14="http://schemas.microsoft.com/office/powerpoint/2010/main" val="259504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3458-08BF-480E-9F2B-BB01EE0C2036}"/>
              </a:ext>
            </a:extLst>
          </p:cNvPr>
          <p:cNvSpPr>
            <a:spLocks noGrp="1"/>
          </p:cNvSpPr>
          <p:nvPr>
            <p:ph type="title"/>
          </p:nvPr>
        </p:nvSpPr>
        <p:spPr/>
        <p:txBody>
          <a:bodyPr/>
          <a:lstStyle/>
          <a:p>
            <a:r>
              <a:rPr lang="en-US" dirty="0"/>
              <a:t>PREPARING FOR THE NEXT PHASE</a:t>
            </a:r>
          </a:p>
        </p:txBody>
      </p:sp>
      <p:pic>
        <p:nvPicPr>
          <p:cNvPr id="4" name="Content Placeholder 3">
            <a:extLst>
              <a:ext uri="{FF2B5EF4-FFF2-40B4-BE49-F238E27FC236}">
                <a16:creationId xmlns:a16="http://schemas.microsoft.com/office/drawing/2014/main" id="{5CD1C706-BEF0-4752-BCA8-F806CB860316}"/>
              </a:ext>
            </a:extLst>
          </p:cNvPr>
          <p:cNvPicPr>
            <a:picLocks noGrp="1" noChangeAspect="1"/>
          </p:cNvPicPr>
          <p:nvPr>
            <p:ph idx="1"/>
          </p:nvPr>
        </p:nvPicPr>
        <p:blipFill>
          <a:blip r:embed="rId2"/>
          <a:stretch>
            <a:fillRect/>
          </a:stretch>
        </p:blipFill>
        <p:spPr>
          <a:xfrm>
            <a:off x="2672862" y="1392702"/>
            <a:ext cx="6175716" cy="4895555"/>
          </a:xfrm>
          <a:prstGeom prst="rect">
            <a:avLst/>
          </a:prstGeom>
        </p:spPr>
      </p:pic>
    </p:spTree>
    <p:extLst>
      <p:ext uri="{BB962C8B-B14F-4D97-AF65-F5344CB8AC3E}">
        <p14:creationId xmlns:p14="http://schemas.microsoft.com/office/powerpoint/2010/main" val="1881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0C9A-DB39-48E2-9737-D6372A0D2B05}"/>
              </a:ext>
            </a:extLst>
          </p:cNvPr>
          <p:cNvSpPr>
            <a:spLocks noGrp="1"/>
          </p:cNvSpPr>
          <p:nvPr>
            <p:ph type="title"/>
          </p:nvPr>
        </p:nvSpPr>
        <p:spPr/>
        <p:txBody>
          <a:bodyPr/>
          <a:lstStyle/>
          <a:p>
            <a:r>
              <a:rPr lang="en-US" dirty="0"/>
              <a:t>WEIGHING THE VULNERABILITY</a:t>
            </a:r>
          </a:p>
        </p:txBody>
      </p:sp>
      <p:sp>
        <p:nvSpPr>
          <p:cNvPr id="3" name="Content Placeholder 2">
            <a:extLst>
              <a:ext uri="{FF2B5EF4-FFF2-40B4-BE49-F238E27FC236}">
                <a16:creationId xmlns:a16="http://schemas.microsoft.com/office/drawing/2014/main" id="{6D22BA3B-F0C0-4E4F-8775-A8F7243A2E54}"/>
              </a:ext>
            </a:extLst>
          </p:cNvPr>
          <p:cNvSpPr>
            <a:spLocks noGrp="1"/>
          </p:cNvSpPr>
          <p:nvPr>
            <p:ph idx="1"/>
          </p:nvPr>
        </p:nvSpPr>
        <p:spPr/>
        <p:txBody>
          <a:bodyPr/>
          <a:lstStyle/>
          <a:p>
            <a:r>
              <a:rPr lang="en-US" dirty="0"/>
              <a:t>HACKING AN OLD HOLE IS BAD BUSINESS</a:t>
            </a:r>
          </a:p>
          <a:p>
            <a:r>
              <a:rPr lang="en-US" dirty="0"/>
              <a:t>Trojans</a:t>
            </a:r>
          </a:p>
          <a:p>
            <a:r>
              <a:rPr lang="en-US" dirty="0"/>
              <a:t>Today’s Hole</a:t>
            </a:r>
          </a:p>
          <a:p>
            <a:r>
              <a:rPr lang="en-US" dirty="0"/>
              <a:t>Huge-Hole Syndrome</a:t>
            </a:r>
          </a:p>
          <a:p>
            <a:r>
              <a:rPr lang="en-US" dirty="0"/>
              <a:t>Too Many</a:t>
            </a:r>
          </a:p>
          <a:p>
            <a:r>
              <a:rPr lang="en-US" dirty="0"/>
              <a:t>Hacker Tracks</a:t>
            </a:r>
          </a:p>
        </p:txBody>
      </p:sp>
    </p:spTree>
    <p:extLst>
      <p:ext uri="{BB962C8B-B14F-4D97-AF65-F5344CB8AC3E}">
        <p14:creationId xmlns:p14="http://schemas.microsoft.com/office/powerpoint/2010/main" val="105002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0B37-ABBD-43D8-95E8-9461806F2463}"/>
              </a:ext>
            </a:extLst>
          </p:cNvPr>
          <p:cNvSpPr>
            <a:spLocks noGrp="1"/>
          </p:cNvSpPr>
          <p:nvPr>
            <p:ph type="title"/>
          </p:nvPr>
        </p:nvSpPr>
        <p:spPr/>
        <p:txBody>
          <a:bodyPr/>
          <a:lstStyle/>
          <a:p>
            <a:r>
              <a:rPr lang="en-US" dirty="0"/>
              <a:t>SOURCE POINTS</a:t>
            </a:r>
          </a:p>
        </p:txBody>
      </p:sp>
      <p:sp>
        <p:nvSpPr>
          <p:cNvPr id="3" name="Content Placeholder 2">
            <a:extLst>
              <a:ext uri="{FF2B5EF4-FFF2-40B4-BE49-F238E27FC236}">
                <a16:creationId xmlns:a16="http://schemas.microsoft.com/office/drawing/2014/main" id="{3490FDC1-B476-46DB-8CD8-FF2A9D572DC3}"/>
              </a:ext>
            </a:extLst>
          </p:cNvPr>
          <p:cNvSpPr>
            <a:spLocks noGrp="1"/>
          </p:cNvSpPr>
          <p:nvPr>
            <p:ph idx="1"/>
          </p:nvPr>
        </p:nvSpPr>
        <p:spPr/>
        <p:txBody>
          <a:bodyPr/>
          <a:lstStyle/>
          <a:p>
            <a:r>
              <a:rPr lang="en-US" dirty="0"/>
              <a:t>OBTAINED DATA</a:t>
            </a:r>
          </a:p>
          <a:p>
            <a:r>
              <a:rPr lang="en-US" dirty="0"/>
              <a:t>THE NEEDLE IN THE HAYSTACK</a:t>
            </a:r>
          </a:p>
          <a:p>
            <a:endParaRPr lang="en-US" dirty="0"/>
          </a:p>
        </p:txBody>
      </p:sp>
    </p:spTree>
    <p:extLst>
      <p:ext uri="{BB962C8B-B14F-4D97-AF65-F5344CB8AC3E}">
        <p14:creationId xmlns:p14="http://schemas.microsoft.com/office/powerpoint/2010/main" val="267570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EFA8-63D5-4BE2-8810-DCE4F1099755}"/>
              </a:ext>
            </a:extLst>
          </p:cNvPr>
          <p:cNvSpPr>
            <a:spLocks noGrp="1"/>
          </p:cNvSpPr>
          <p:nvPr>
            <p:ph type="title"/>
          </p:nvPr>
        </p:nvSpPr>
        <p:spPr/>
        <p:txBody>
          <a:bodyPr/>
          <a:lstStyle/>
          <a:p>
            <a:r>
              <a:rPr lang="en-US" dirty="0"/>
              <a:t>THE INTERNET</a:t>
            </a:r>
          </a:p>
        </p:txBody>
      </p:sp>
      <p:sp>
        <p:nvSpPr>
          <p:cNvPr id="3" name="Content Placeholder 2">
            <a:extLst>
              <a:ext uri="{FF2B5EF4-FFF2-40B4-BE49-F238E27FC236}">
                <a16:creationId xmlns:a16="http://schemas.microsoft.com/office/drawing/2014/main" id="{81E9FF33-371A-4461-984B-E72DC7F5E925}"/>
              </a:ext>
            </a:extLst>
          </p:cNvPr>
          <p:cNvSpPr>
            <a:spLocks noGrp="1"/>
          </p:cNvSpPr>
          <p:nvPr>
            <p:ph idx="1"/>
          </p:nvPr>
        </p:nvSpPr>
        <p:spPr/>
        <p:txBody>
          <a:bodyPr/>
          <a:lstStyle/>
          <a:p>
            <a:r>
              <a:rPr lang="en-US" dirty="0"/>
              <a:t>Advisories</a:t>
            </a:r>
          </a:p>
          <a:p>
            <a:r>
              <a:rPr lang="en-US" dirty="0"/>
              <a:t>Vulnerabilities</a:t>
            </a:r>
          </a:p>
          <a:p>
            <a:r>
              <a:rPr lang="en-US" dirty="0"/>
              <a:t>Incidents</a:t>
            </a:r>
          </a:p>
          <a:p>
            <a:r>
              <a:rPr lang="en-US" dirty="0"/>
              <a:t>Read the Manual</a:t>
            </a:r>
          </a:p>
          <a:p>
            <a:r>
              <a:rPr lang="en-US" dirty="0"/>
              <a:t>Default Installs</a:t>
            </a:r>
          </a:p>
          <a:p>
            <a:r>
              <a:rPr lang="en-US" dirty="0"/>
              <a:t>Default Passwords</a:t>
            </a:r>
          </a:p>
          <a:p>
            <a:r>
              <a:rPr lang="en-US" dirty="0"/>
              <a:t>Hidden Accounts</a:t>
            </a:r>
          </a:p>
          <a:p>
            <a:r>
              <a:rPr lang="en-US" dirty="0"/>
              <a:t>Protocol Standards</a:t>
            </a:r>
          </a:p>
        </p:txBody>
      </p:sp>
    </p:spTree>
    <p:extLst>
      <p:ext uri="{BB962C8B-B14F-4D97-AF65-F5344CB8AC3E}">
        <p14:creationId xmlns:p14="http://schemas.microsoft.com/office/powerpoint/2010/main" val="33693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A0F7-57F2-477B-9351-C319FF23F387}"/>
              </a:ext>
            </a:extLst>
          </p:cNvPr>
          <p:cNvSpPr>
            <a:spLocks noGrp="1"/>
          </p:cNvSpPr>
          <p:nvPr>
            <p:ph type="title"/>
          </p:nvPr>
        </p:nvSpPr>
        <p:spPr/>
        <p:txBody>
          <a:bodyPr/>
          <a:lstStyle/>
          <a:p>
            <a:r>
              <a:rPr lang="en-US" dirty="0"/>
              <a:t>NASTY TOOLS AND THE DIFFICULTY IN FINDING THEM</a:t>
            </a:r>
          </a:p>
        </p:txBody>
      </p:sp>
      <p:sp>
        <p:nvSpPr>
          <p:cNvPr id="3" name="Content Placeholder 2">
            <a:extLst>
              <a:ext uri="{FF2B5EF4-FFF2-40B4-BE49-F238E27FC236}">
                <a16:creationId xmlns:a16="http://schemas.microsoft.com/office/drawing/2014/main" id="{A6F7AD4E-FE8B-4716-8DC5-6761A9C5B405}"/>
              </a:ext>
            </a:extLst>
          </p:cNvPr>
          <p:cNvSpPr>
            <a:spLocks noGrp="1"/>
          </p:cNvSpPr>
          <p:nvPr>
            <p:ph idx="1"/>
          </p:nvPr>
        </p:nvSpPr>
        <p:spPr/>
        <p:txBody>
          <a:bodyPr/>
          <a:lstStyle/>
          <a:p>
            <a:r>
              <a:rPr lang="en-US" dirty="0"/>
              <a:t>VENDORS</a:t>
            </a:r>
          </a:p>
          <a:p>
            <a:r>
              <a:rPr lang="en-US" dirty="0"/>
              <a:t>Alerts</a:t>
            </a:r>
          </a:p>
          <a:p>
            <a:r>
              <a:rPr lang="en-US" dirty="0"/>
              <a:t>Service Packs</a:t>
            </a:r>
          </a:p>
        </p:txBody>
      </p:sp>
    </p:spTree>
    <p:extLst>
      <p:ext uri="{BB962C8B-B14F-4D97-AF65-F5344CB8AC3E}">
        <p14:creationId xmlns:p14="http://schemas.microsoft.com/office/powerpoint/2010/main" val="2451342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1713</Words>
  <Application>Microsoft Office PowerPoint</Application>
  <PresentationFormat>Widescreen</PresentationFormat>
  <Paragraphs>109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Enumeration</vt:lpstr>
      <vt:lpstr>ENUMERATION TECHNIQUES</vt:lpstr>
      <vt:lpstr>SOFT OBJECTIVE</vt:lpstr>
      <vt:lpstr>ELEMENTS OF ENUMERATION</vt:lpstr>
      <vt:lpstr>PREPARING FOR THE NEXT PHASE</vt:lpstr>
      <vt:lpstr>WEIGHING THE VULNERABILITY</vt:lpstr>
      <vt:lpstr>SOURCE POINTS</vt:lpstr>
      <vt:lpstr>THE INTERNET</vt:lpstr>
      <vt:lpstr>NASTY TOOLS AND THE DIFFICULTY IN FINDING THEM</vt:lpstr>
      <vt:lpstr>REPORTING DILEMMA</vt:lpstr>
      <vt:lpstr>INTUITIVE TESTING</vt:lpstr>
      <vt:lpstr>EVASION</vt:lpstr>
      <vt:lpstr>THREADS AND GROUPS</vt:lpstr>
      <vt:lpstr>PowerPoint Presentation</vt:lpstr>
      <vt:lpstr>PowerPoint Presentation</vt:lpstr>
      <vt:lpstr>GROUPS</vt:lpstr>
      <vt:lpstr>OPERATING SYSTEMS</vt:lpstr>
      <vt:lpstr>PASSWORD CRACKERS</vt:lpstr>
      <vt:lpstr>APPLICATIONS</vt:lpstr>
      <vt:lpstr>WARDIALING</vt:lpstr>
      <vt:lpstr>PowerPoint Presentation</vt:lpstr>
      <vt:lpstr>NETWORK</vt:lpstr>
      <vt:lpstr>SERVICES AND AREAS OF CONCERN</vt:lpstr>
      <vt:lpstr>SIMPLE NETWORK MANAGEMENT PROTOCOL (SNMP)</vt:lpstr>
      <vt:lpstr>BERKELEY INTERNET NAME DOMAIN (BIND)</vt:lpstr>
      <vt:lpstr>COMMON GATEWAY INTERFACE (CGI)</vt:lpstr>
      <vt:lpstr>CLEARTEXT SERVICES</vt:lpstr>
      <vt:lpstr>NETWORK FILE SYSTEM (NFS)</vt:lpstr>
      <vt:lpstr>DOMAIN NAME SERVICE (DNS)</vt:lpstr>
      <vt:lpstr>FILE AND DIRECTORY PERMISSIONS</vt:lpstr>
      <vt:lpstr>FTP AND TELNET</vt:lpstr>
      <vt:lpstr>INTERNET CONTROL MESSAGE PROTOCOL (ICMP)</vt:lpstr>
      <vt:lpstr>IMAP AND POP</vt:lpstr>
      <vt:lpstr>NETWORK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Enumeration</dc:title>
  <dc:creator>Lenovo</dc:creator>
  <cp:lastModifiedBy>Lenovo</cp:lastModifiedBy>
  <cp:revision>9</cp:revision>
  <dcterms:created xsi:type="dcterms:W3CDTF">2023-04-17T06:15:49Z</dcterms:created>
  <dcterms:modified xsi:type="dcterms:W3CDTF">2023-04-17T08:02:31Z</dcterms:modified>
</cp:coreProperties>
</file>