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0" r:id="rId4"/>
    <p:sldId id="281" r:id="rId5"/>
    <p:sldId id="279" r:id="rId6"/>
    <p:sldId id="262" r:id="rId7"/>
    <p:sldId id="258" r:id="rId8"/>
    <p:sldId id="259" r:id="rId9"/>
    <p:sldId id="260" r:id="rId10"/>
    <p:sldId id="261"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FD1FB-0C24-4910-A9AE-311F868B57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67A66B-B580-4F7C-B407-49A95F551F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B6CB06-7DA6-4FC4-B903-FB6663852A28}"/>
              </a:ext>
            </a:extLst>
          </p:cNvPr>
          <p:cNvSpPr>
            <a:spLocks noGrp="1"/>
          </p:cNvSpPr>
          <p:nvPr>
            <p:ph type="dt" sz="half" idx="10"/>
          </p:nvPr>
        </p:nvSpPr>
        <p:spPr/>
        <p:txBody>
          <a:bodyPr/>
          <a:lstStyle/>
          <a:p>
            <a:fld id="{D82DFDDA-28DC-4A71-8684-59D83486F162}" type="datetimeFigureOut">
              <a:rPr lang="en-US" smtClean="0"/>
              <a:t>12/12/2022</a:t>
            </a:fld>
            <a:endParaRPr lang="en-US"/>
          </a:p>
        </p:txBody>
      </p:sp>
      <p:sp>
        <p:nvSpPr>
          <p:cNvPr id="5" name="Footer Placeholder 4">
            <a:extLst>
              <a:ext uri="{FF2B5EF4-FFF2-40B4-BE49-F238E27FC236}">
                <a16:creationId xmlns:a16="http://schemas.microsoft.com/office/drawing/2014/main" id="{05853BB5-46E0-493F-AF7B-31F718B2D9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E7D312-5E1E-4BE9-BB02-9A3495A37749}"/>
              </a:ext>
            </a:extLst>
          </p:cNvPr>
          <p:cNvSpPr>
            <a:spLocks noGrp="1"/>
          </p:cNvSpPr>
          <p:nvPr>
            <p:ph type="sldNum" sz="quarter" idx="12"/>
          </p:nvPr>
        </p:nvSpPr>
        <p:spPr/>
        <p:txBody>
          <a:bodyPr/>
          <a:lstStyle/>
          <a:p>
            <a:fld id="{1542870C-3E5B-485B-B0EA-CA3C0A59F72A}" type="slidenum">
              <a:rPr lang="en-US" smtClean="0"/>
              <a:t>‹#›</a:t>
            </a:fld>
            <a:endParaRPr lang="en-US"/>
          </a:p>
        </p:txBody>
      </p:sp>
    </p:spTree>
    <p:extLst>
      <p:ext uri="{BB962C8B-B14F-4D97-AF65-F5344CB8AC3E}">
        <p14:creationId xmlns:p14="http://schemas.microsoft.com/office/powerpoint/2010/main" val="472890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722B7-DA85-4AC0-8144-8404B794B3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B28D12-EF94-4A29-A243-8650CF5D9FF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356B49-D730-4975-AB21-4C80B230AA2C}"/>
              </a:ext>
            </a:extLst>
          </p:cNvPr>
          <p:cNvSpPr>
            <a:spLocks noGrp="1"/>
          </p:cNvSpPr>
          <p:nvPr>
            <p:ph type="dt" sz="half" idx="10"/>
          </p:nvPr>
        </p:nvSpPr>
        <p:spPr/>
        <p:txBody>
          <a:bodyPr/>
          <a:lstStyle/>
          <a:p>
            <a:fld id="{D82DFDDA-28DC-4A71-8684-59D83486F162}" type="datetimeFigureOut">
              <a:rPr lang="en-US" smtClean="0"/>
              <a:t>12/12/2022</a:t>
            </a:fld>
            <a:endParaRPr lang="en-US"/>
          </a:p>
        </p:txBody>
      </p:sp>
      <p:sp>
        <p:nvSpPr>
          <p:cNvPr id="5" name="Footer Placeholder 4">
            <a:extLst>
              <a:ext uri="{FF2B5EF4-FFF2-40B4-BE49-F238E27FC236}">
                <a16:creationId xmlns:a16="http://schemas.microsoft.com/office/drawing/2014/main" id="{B223C8DB-2671-4490-B3D0-233D33D7FB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AEEB7-5413-4B1F-8007-F87CC2DB7DCC}"/>
              </a:ext>
            </a:extLst>
          </p:cNvPr>
          <p:cNvSpPr>
            <a:spLocks noGrp="1"/>
          </p:cNvSpPr>
          <p:nvPr>
            <p:ph type="sldNum" sz="quarter" idx="12"/>
          </p:nvPr>
        </p:nvSpPr>
        <p:spPr/>
        <p:txBody>
          <a:bodyPr/>
          <a:lstStyle/>
          <a:p>
            <a:fld id="{1542870C-3E5B-485B-B0EA-CA3C0A59F72A}" type="slidenum">
              <a:rPr lang="en-US" smtClean="0"/>
              <a:t>‹#›</a:t>
            </a:fld>
            <a:endParaRPr lang="en-US"/>
          </a:p>
        </p:txBody>
      </p:sp>
    </p:spTree>
    <p:extLst>
      <p:ext uri="{BB962C8B-B14F-4D97-AF65-F5344CB8AC3E}">
        <p14:creationId xmlns:p14="http://schemas.microsoft.com/office/powerpoint/2010/main" val="3558498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2E8DE1-CEDC-40B5-98FF-E934C9AC50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5E2E47-E465-47EA-A30C-D57FE1C9AC2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766AFD-604B-4C5D-9F5D-8103DF3C5A7C}"/>
              </a:ext>
            </a:extLst>
          </p:cNvPr>
          <p:cNvSpPr>
            <a:spLocks noGrp="1"/>
          </p:cNvSpPr>
          <p:nvPr>
            <p:ph type="dt" sz="half" idx="10"/>
          </p:nvPr>
        </p:nvSpPr>
        <p:spPr/>
        <p:txBody>
          <a:bodyPr/>
          <a:lstStyle/>
          <a:p>
            <a:fld id="{D82DFDDA-28DC-4A71-8684-59D83486F162}" type="datetimeFigureOut">
              <a:rPr lang="en-US" smtClean="0"/>
              <a:t>12/12/2022</a:t>
            </a:fld>
            <a:endParaRPr lang="en-US"/>
          </a:p>
        </p:txBody>
      </p:sp>
      <p:sp>
        <p:nvSpPr>
          <p:cNvPr id="5" name="Footer Placeholder 4">
            <a:extLst>
              <a:ext uri="{FF2B5EF4-FFF2-40B4-BE49-F238E27FC236}">
                <a16:creationId xmlns:a16="http://schemas.microsoft.com/office/drawing/2014/main" id="{C46C28E9-C9B9-4467-BDF0-5E2CF466E7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C8C48A-CB5C-4A47-A5E6-F86FCCF07940}"/>
              </a:ext>
            </a:extLst>
          </p:cNvPr>
          <p:cNvSpPr>
            <a:spLocks noGrp="1"/>
          </p:cNvSpPr>
          <p:nvPr>
            <p:ph type="sldNum" sz="quarter" idx="12"/>
          </p:nvPr>
        </p:nvSpPr>
        <p:spPr/>
        <p:txBody>
          <a:bodyPr/>
          <a:lstStyle/>
          <a:p>
            <a:fld id="{1542870C-3E5B-485B-B0EA-CA3C0A59F72A}" type="slidenum">
              <a:rPr lang="en-US" smtClean="0"/>
              <a:t>‹#›</a:t>
            </a:fld>
            <a:endParaRPr lang="en-US"/>
          </a:p>
        </p:txBody>
      </p:sp>
    </p:spTree>
    <p:extLst>
      <p:ext uri="{BB962C8B-B14F-4D97-AF65-F5344CB8AC3E}">
        <p14:creationId xmlns:p14="http://schemas.microsoft.com/office/powerpoint/2010/main" val="2069504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DE40D-5977-45BB-A52C-B90E6E11F3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18E761-8EFF-43EA-972A-594E4FBB011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D5FE42-3C58-4F3B-BE97-224D46C4371F}"/>
              </a:ext>
            </a:extLst>
          </p:cNvPr>
          <p:cNvSpPr>
            <a:spLocks noGrp="1"/>
          </p:cNvSpPr>
          <p:nvPr>
            <p:ph type="dt" sz="half" idx="10"/>
          </p:nvPr>
        </p:nvSpPr>
        <p:spPr/>
        <p:txBody>
          <a:bodyPr/>
          <a:lstStyle/>
          <a:p>
            <a:fld id="{D82DFDDA-28DC-4A71-8684-59D83486F162}" type="datetimeFigureOut">
              <a:rPr lang="en-US" smtClean="0"/>
              <a:t>12/12/2022</a:t>
            </a:fld>
            <a:endParaRPr lang="en-US"/>
          </a:p>
        </p:txBody>
      </p:sp>
      <p:sp>
        <p:nvSpPr>
          <p:cNvPr id="5" name="Footer Placeholder 4">
            <a:extLst>
              <a:ext uri="{FF2B5EF4-FFF2-40B4-BE49-F238E27FC236}">
                <a16:creationId xmlns:a16="http://schemas.microsoft.com/office/drawing/2014/main" id="{6B41E61E-FF96-49A3-8D0C-C468F427D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E6AF4E-F230-43E6-BC88-EBD6343A13BF}"/>
              </a:ext>
            </a:extLst>
          </p:cNvPr>
          <p:cNvSpPr>
            <a:spLocks noGrp="1"/>
          </p:cNvSpPr>
          <p:nvPr>
            <p:ph type="sldNum" sz="quarter" idx="12"/>
          </p:nvPr>
        </p:nvSpPr>
        <p:spPr/>
        <p:txBody>
          <a:bodyPr/>
          <a:lstStyle/>
          <a:p>
            <a:fld id="{1542870C-3E5B-485B-B0EA-CA3C0A59F72A}" type="slidenum">
              <a:rPr lang="en-US" smtClean="0"/>
              <a:t>‹#›</a:t>
            </a:fld>
            <a:endParaRPr lang="en-US"/>
          </a:p>
        </p:txBody>
      </p:sp>
    </p:spTree>
    <p:extLst>
      <p:ext uri="{BB962C8B-B14F-4D97-AF65-F5344CB8AC3E}">
        <p14:creationId xmlns:p14="http://schemas.microsoft.com/office/powerpoint/2010/main" val="1589706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2D0BB-7D48-4811-87B6-5C46D4D159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789C43-F172-4780-BC72-3D052D627C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E4D9B7E-C167-40A7-B90B-0BBA0613F2A1}"/>
              </a:ext>
            </a:extLst>
          </p:cNvPr>
          <p:cNvSpPr>
            <a:spLocks noGrp="1"/>
          </p:cNvSpPr>
          <p:nvPr>
            <p:ph type="dt" sz="half" idx="10"/>
          </p:nvPr>
        </p:nvSpPr>
        <p:spPr/>
        <p:txBody>
          <a:bodyPr/>
          <a:lstStyle/>
          <a:p>
            <a:fld id="{D82DFDDA-28DC-4A71-8684-59D83486F162}" type="datetimeFigureOut">
              <a:rPr lang="en-US" smtClean="0"/>
              <a:t>12/12/2022</a:t>
            </a:fld>
            <a:endParaRPr lang="en-US"/>
          </a:p>
        </p:txBody>
      </p:sp>
      <p:sp>
        <p:nvSpPr>
          <p:cNvPr id="5" name="Footer Placeholder 4">
            <a:extLst>
              <a:ext uri="{FF2B5EF4-FFF2-40B4-BE49-F238E27FC236}">
                <a16:creationId xmlns:a16="http://schemas.microsoft.com/office/drawing/2014/main" id="{A9660A77-15FD-463C-8FBA-999E8FEA15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3E50E-3369-4D8A-8952-C547A43117F6}"/>
              </a:ext>
            </a:extLst>
          </p:cNvPr>
          <p:cNvSpPr>
            <a:spLocks noGrp="1"/>
          </p:cNvSpPr>
          <p:nvPr>
            <p:ph type="sldNum" sz="quarter" idx="12"/>
          </p:nvPr>
        </p:nvSpPr>
        <p:spPr/>
        <p:txBody>
          <a:bodyPr/>
          <a:lstStyle/>
          <a:p>
            <a:fld id="{1542870C-3E5B-485B-B0EA-CA3C0A59F72A}" type="slidenum">
              <a:rPr lang="en-US" smtClean="0"/>
              <a:t>‹#›</a:t>
            </a:fld>
            <a:endParaRPr lang="en-US"/>
          </a:p>
        </p:txBody>
      </p:sp>
    </p:spTree>
    <p:extLst>
      <p:ext uri="{BB962C8B-B14F-4D97-AF65-F5344CB8AC3E}">
        <p14:creationId xmlns:p14="http://schemas.microsoft.com/office/powerpoint/2010/main" val="3306567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692CB-ADEF-4987-9A02-AB1CF73FC6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EEA362-3F54-46A9-B350-E379C677568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6DD354-A6A7-47E1-B130-2E592F33CAB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0C908F-4BA0-4AD2-B377-E563CBCFA74E}"/>
              </a:ext>
            </a:extLst>
          </p:cNvPr>
          <p:cNvSpPr>
            <a:spLocks noGrp="1"/>
          </p:cNvSpPr>
          <p:nvPr>
            <p:ph type="dt" sz="half" idx="10"/>
          </p:nvPr>
        </p:nvSpPr>
        <p:spPr/>
        <p:txBody>
          <a:bodyPr/>
          <a:lstStyle/>
          <a:p>
            <a:fld id="{D82DFDDA-28DC-4A71-8684-59D83486F162}" type="datetimeFigureOut">
              <a:rPr lang="en-US" smtClean="0"/>
              <a:t>12/12/2022</a:t>
            </a:fld>
            <a:endParaRPr lang="en-US"/>
          </a:p>
        </p:txBody>
      </p:sp>
      <p:sp>
        <p:nvSpPr>
          <p:cNvPr id="6" name="Footer Placeholder 5">
            <a:extLst>
              <a:ext uri="{FF2B5EF4-FFF2-40B4-BE49-F238E27FC236}">
                <a16:creationId xmlns:a16="http://schemas.microsoft.com/office/drawing/2014/main" id="{03B62D43-1C95-4D6F-9843-7A61B229D4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6D5EDA-56E0-4E96-80C7-3D6B88486CEC}"/>
              </a:ext>
            </a:extLst>
          </p:cNvPr>
          <p:cNvSpPr>
            <a:spLocks noGrp="1"/>
          </p:cNvSpPr>
          <p:nvPr>
            <p:ph type="sldNum" sz="quarter" idx="12"/>
          </p:nvPr>
        </p:nvSpPr>
        <p:spPr/>
        <p:txBody>
          <a:bodyPr/>
          <a:lstStyle/>
          <a:p>
            <a:fld id="{1542870C-3E5B-485B-B0EA-CA3C0A59F72A}" type="slidenum">
              <a:rPr lang="en-US" smtClean="0"/>
              <a:t>‹#›</a:t>
            </a:fld>
            <a:endParaRPr lang="en-US"/>
          </a:p>
        </p:txBody>
      </p:sp>
    </p:spTree>
    <p:extLst>
      <p:ext uri="{BB962C8B-B14F-4D97-AF65-F5344CB8AC3E}">
        <p14:creationId xmlns:p14="http://schemas.microsoft.com/office/powerpoint/2010/main" val="3824950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2A440-C513-401E-9F7C-3D16B25C11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EB1FEF-DD79-4EED-90A6-402BD358C8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E006093-BC1D-4BD3-91CE-C4A6ABF2CE1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F9D986-FCA1-4D51-B5D4-12AFAD7306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3B011B8-2DDD-48F7-ABFB-8D53556B8F3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CFE81A-7622-472E-9D4F-D0AE0396F058}"/>
              </a:ext>
            </a:extLst>
          </p:cNvPr>
          <p:cNvSpPr>
            <a:spLocks noGrp="1"/>
          </p:cNvSpPr>
          <p:nvPr>
            <p:ph type="dt" sz="half" idx="10"/>
          </p:nvPr>
        </p:nvSpPr>
        <p:spPr/>
        <p:txBody>
          <a:bodyPr/>
          <a:lstStyle/>
          <a:p>
            <a:fld id="{D82DFDDA-28DC-4A71-8684-59D83486F162}" type="datetimeFigureOut">
              <a:rPr lang="en-US" smtClean="0"/>
              <a:t>12/12/2022</a:t>
            </a:fld>
            <a:endParaRPr lang="en-US"/>
          </a:p>
        </p:txBody>
      </p:sp>
      <p:sp>
        <p:nvSpPr>
          <p:cNvPr id="8" name="Footer Placeholder 7">
            <a:extLst>
              <a:ext uri="{FF2B5EF4-FFF2-40B4-BE49-F238E27FC236}">
                <a16:creationId xmlns:a16="http://schemas.microsoft.com/office/drawing/2014/main" id="{159EBB6F-E932-41EB-839E-5766284938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61A37D-81B4-4E70-9638-AB42E03731F1}"/>
              </a:ext>
            </a:extLst>
          </p:cNvPr>
          <p:cNvSpPr>
            <a:spLocks noGrp="1"/>
          </p:cNvSpPr>
          <p:nvPr>
            <p:ph type="sldNum" sz="quarter" idx="12"/>
          </p:nvPr>
        </p:nvSpPr>
        <p:spPr/>
        <p:txBody>
          <a:bodyPr/>
          <a:lstStyle/>
          <a:p>
            <a:fld id="{1542870C-3E5B-485B-B0EA-CA3C0A59F72A}" type="slidenum">
              <a:rPr lang="en-US" smtClean="0"/>
              <a:t>‹#›</a:t>
            </a:fld>
            <a:endParaRPr lang="en-US"/>
          </a:p>
        </p:txBody>
      </p:sp>
    </p:spTree>
    <p:extLst>
      <p:ext uri="{BB962C8B-B14F-4D97-AF65-F5344CB8AC3E}">
        <p14:creationId xmlns:p14="http://schemas.microsoft.com/office/powerpoint/2010/main" val="2296977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869C8-6E46-458E-AFC8-1C9F22FBD1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5917B7-663C-42E7-B3DC-56F865835E3E}"/>
              </a:ext>
            </a:extLst>
          </p:cNvPr>
          <p:cNvSpPr>
            <a:spLocks noGrp="1"/>
          </p:cNvSpPr>
          <p:nvPr>
            <p:ph type="dt" sz="half" idx="10"/>
          </p:nvPr>
        </p:nvSpPr>
        <p:spPr/>
        <p:txBody>
          <a:bodyPr/>
          <a:lstStyle/>
          <a:p>
            <a:fld id="{D82DFDDA-28DC-4A71-8684-59D83486F162}" type="datetimeFigureOut">
              <a:rPr lang="en-US" smtClean="0"/>
              <a:t>12/12/2022</a:t>
            </a:fld>
            <a:endParaRPr lang="en-US"/>
          </a:p>
        </p:txBody>
      </p:sp>
      <p:sp>
        <p:nvSpPr>
          <p:cNvPr id="4" name="Footer Placeholder 3">
            <a:extLst>
              <a:ext uri="{FF2B5EF4-FFF2-40B4-BE49-F238E27FC236}">
                <a16:creationId xmlns:a16="http://schemas.microsoft.com/office/drawing/2014/main" id="{7AB354BF-F82B-484C-A444-15F86A6944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8E22E1-67EC-477C-B859-5C9F1EB113DF}"/>
              </a:ext>
            </a:extLst>
          </p:cNvPr>
          <p:cNvSpPr>
            <a:spLocks noGrp="1"/>
          </p:cNvSpPr>
          <p:nvPr>
            <p:ph type="sldNum" sz="quarter" idx="12"/>
          </p:nvPr>
        </p:nvSpPr>
        <p:spPr/>
        <p:txBody>
          <a:bodyPr/>
          <a:lstStyle/>
          <a:p>
            <a:fld id="{1542870C-3E5B-485B-B0EA-CA3C0A59F72A}" type="slidenum">
              <a:rPr lang="en-US" smtClean="0"/>
              <a:t>‹#›</a:t>
            </a:fld>
            <a:endParaRPr lang="en-US"/>
          </a:p>
        </p:txBody>
      </p:sp>
    </p:spTree>
    <p:extLst>
      <p:ext uri="{BB962C8B-B14F-4D97-AF65-F5344CB8AC3E}">
        <p14:creationId xmlns:p14="http://schemas.microsoft.com/office/powerpoint/2010/main" val="257647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65840A-2F87-4E17-9F5B-683FC5B947F4}"/>
              </a:ext>
            </a:extLst>
          </p:cNvPr>
          <p:cNvSpPr>
            <a:spLocks noGrp="1"/>
          </p:cNvSpPr>
          <p:nvPr>
            <p:ph type="dt" sz="half" idx="10"/>
          </p:nvPr>
        </p:nvSpPr>
        <p:spPr/>
        <p:txBody>
          <a:bodyPr/>
          <a:lstStyle/>
          <a:p>
            <a:fld id="{D82DFDDA-28DC-4A71-8684-59D83486F162}" type="datetimeFigureOut">
              <a:rPr lang="en-US" smtClean="0"/>
              <a:t>12/12/2022</a:t>
            </a:fld>
            <a:endParaRPr lang="en-US"/>
          </a:p>
        </p:txBody>
      </p:sp>
      <p:sp>
        <p:nvSpPr>
          <p:cNvPr id="3" name="Footer Placeholder 2">
            <a:extLst>
              <a:ext uri="{FF2B5EF4-FFF2-40B4-BE49-F238E27FC236}">
                <a16:creationId xmlns:a16="http://schemas.microsoft.com/office/drawing/2014/main" id="{0348F0BD-4720-409F-9376-C9426FE29E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C0ED54-BF6D-4E1D-AA4C-979BE3435D24}"/>
              </a:ext>
            </a:extLst>
          </p:cNvPr>
          <p:cNvSpPr>
            <a:spLocks noGrp="1"/>
          </p:cNvSpPr>
          <p:nvPr>
            <p:ph type="sldNum" sz="quarter" idx="12"/>
          </p:nvPr>
        </p:nvSpPr>
        <p:spPr/>
        <p:txBody>
          <a:bodyPr/>
          <a:lstStyle/>
          <a:p>
            <a:fld id="{1542870C-3E5B-485B-B0EA-CA3C0A59F72A}" type="slidenum">
              <a:rPr lang="en-US" smtClean="0"/>
              <a:t>‹#›</a:t>
            </a:fld>
            <a:endParaRPr lang="en-US"/>
          </a:p>
        </p:txBody>
      </p:sp>
    </p:spTree>
    <p:extLst>
      <p:ext uri="{BB962C8B-B14F-4D97-AF65-F5344CB8AC3E}">
        <p14:creationId xmlns:p14="http://schemas.microsoft.com/office/powerpoint/2010/main" val="172637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D155F-EEF5-4653-9AFF-9D30028390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A92DD9-966A-49CA-AAD6-39B5CD4276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9E2DB6-C080-4229-B9B7-9D75E7B850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816485-EEFB-4494-9034-146C8C45E374}"/>
              </a:ext>
            </a:extLst>
          </p:cNvPr>
          <p:cNvSpPr>
            <a:spLocks noGrp="1"/>
          </p:cNvSpPr>
          <p:nvPr>
            <p:ph type="dt" sz="half" idx="10"/>
          </p:nvPr>
        </p:nvSpPr>
        <p:spPr/>
        <p:txBody>
          <a:bodyPr/>
          <a:lstStyle/>
          <a:p>
            <a:fld id="{D82DFDDA-28DC-4A71-8684-59D83486F162}" type="datetimeFigureOut">
              <a:rPr lang="en-US" smtClean="0"/>
              <a:t>12/12/2022</a:t>
            </a:fld>
            <a:endParaRPr lang="en-US"/>
          </a:p>
        </p:txBody>
      </p:sp>
      <p:sp>
        <p:nvSpPr>
          <p:cNvPr id="6" name="Footer Placeholder 5">
            <a:extLst>
              <a:ext uri="{FF2B5EF4-FFF2-40B4-BE49-F238E27FC236}">
                <a16:creationId xmlns:a16="http://schemas.microsoft.com/office/drawing/2014/main" id="{0DA51619-9618-4682-B4D9-BD7FDED454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1F2165-04F3-4352-8C0D-A49E30C43BDE}"/>
              </a:ext>
            </a:extLst>
          </p:cNvPr>
          <p:cNvSpPr>
            <a:spLocks noGrp="1"/>
          </p:cNvSpPr>
          <p:nvPr>
            <p:ph type="sldNum" sz="quarter" idx="12"/>
          </p:nvPr>
        </p:nvSpPr>
        <p:spPr/>
        <p:txBody>
          <a:bodyPr/>
          <a:lstStyle/>
          <a:p>
            <a:fld id="{1542870C-3E5B-485B-B0EA-CA3C0A59F72A}" type="slidenum">
              <a:rPr lang="en-US" smtClean="0"/>
              <a:t>‹#›</a:t>
            </a:fld>
            <a:endParaRPr lang="en-US"/>
          </a:p>
        </p:txBody>
      </p:sp>
    </p:spTree>
    <p:extLst>
      <p:ext uri="{BB962C8B-B14F-4D97-AF65-F5344CB8AC3E}">
        <p14:creationId xmlns:p14="http://schemas.microsoft.com/office/powerpoint/2010/main" val="181824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29BED-4DD4-4E4F-B8EC-DCC65B6FD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3D4987-060B-443B-847A-678F546481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3ECED2-4ED7-4613-B5FC-2E34954E61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A1953B3-670C-4B02-8308-AA8E9B6B7E1E}"/>
              </a:ext>
            </a:extLst>
          </p:cNvPr>
          <p:cNvSpPr>
            <a:spLocks noGrp="1"/>
          </p:cNvSpPr>
          <p:nvPr>
            <p:ph type="dt" sz="half" idx="10"/>
          </p:nvPr>
        </p:nvSpPr>
        <p:spPr/>
        <p:txBody>
          <a:bodyPr/>
          <a:lstStyle/>
          <a:p>
            <a:fld id="{D82DFDDA-28DC-4A71-8684-59D83486F162}" type="datetimeFigureOut">
              <a:rPr lang="en-US" smtClean="0"/>
              <a:t>12/12/2022</a:t>
            </a:fld>
            <a:endParaRPr lang="en-US"/>
          </a:p>
        </p:txBody>
      </p:sp>
      <p:sp>
        <p:nvSpPr>
          <p:cNvPr id="6" name="Footer Placeholder 5">
            <a:extLst>
              <a:ext uri="{FF2B5EF4-FFF2-40B4-BE49-F238E27FC236}">
                <a16:creationId xmlns:a16="http://schemas.microsoft.com/office/drawing/2014/main" id="{89AF6EF9-E537-4828-8863-9CA130B55B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E2B736-8519-4BE5-8373-9E8EAAC46F48}"/>
              </a:ext>
            </a:extLst>
          </p:cNvPr>
          <p:cNvSpPr>
            <a:spLocks noGrp="1"/>
          </p:cNvSpPr>
          <p:nvPr>
            <p:ph type="sldNum" sz="quarter" idx="12"/>
          </p:nvPr>
        </p:nvSpPr>
        <p:spPr/>
        <p:txBody>
          <a:bodyPr/>
          <a:lstStyle/>
          <a:p>
            <a:fld id="{1542870C-3E5B-485B-B0EA-CA3C0A59F72A}" type="slidenum">
              <a:rPr lang="en-US" smtClean="0"/>
              <a:t>‹#›</a:t>
            </a:fld>
            <a:endParaRPr lang="en-US"/>
          </a:p>
        </p:txBody>
      </p:sp>
    </p:spTree>
    <p:extLst>
      <p:ext uri="{BB962C8B-B14F-4D97-AF65-F5344CB8AC3E}">
        <p14:creationId xmlns:p14="http://schemas.microsoft.com/office/powerpoint/2010/main" val="2468206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28972A-8C68-4DB9-B692-B57B7F46A5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622C14-A0D3-4F56-9166-0B99AA0713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0C2E96-56AA-4F18-8452-B4F6C6FDA0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2DFDDA-28DC-4A71-8684-59D83486F162}" type="datetimeFigureOut">
              <a:rPr lang="en-US" smtClean="0"/>
              <a:t>12/12/2022</a:t>
            </a:fld>
            <a:endParaRPr lang="en-US"/>
          </a:p>
        </p:txBody>
      </p:sp>
      <p:sp>
        <p:nvSpPr>
          <p:cNvPr id="5" name="Footer Placeholder 4">
            <a:extLst>
              <a:ext uri="{FF2B5EF4-FFF2-40B4-BE49-F238E27FC236}">
                <a16:creationId xmlns:a16="http://schemas.microsoft.com/office/drawing/2014/main" id="{FFE6541D-E5C6-496B-91EC-CFBC2347AF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DF98D7-78E1-4044-BD3C-2FA896B7EE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42870C-3E5B-485B-B0EA-CA3C0A59F72A}" type="slidenum">
              <a:rPr lang="en-US" smtClean="0"/>
              <a:t>‹#›</a:t>
            </a:fld>
            <a:endParaRPr lang="en-US"/>
          </a:p>
        </p:txBody>
      </p:sp>
    </p:spTree>
    <p:extLst>
      <p:ext uri="{BB962C8B-B14F-4D97-AF65-F5344CB8AC3E}">
        <p14:creationId xmlns:p14="http://schemas.microsoft.com/office/powerpoint/2010/main" val="3810079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B5898-30CE-4656-879D-E3702A6FA101}"/>
              </a:ext>
            </a:extLst>
          </p:cNvPr>
          <p:cNvSpPr>
            <a:spLocks noGrp="1"/>
          </p:cNvSpPr>
          <p:nvPr>
            <p:ph type="ctrTitle"/>
          </p:nvPr>
        </p:nvSpPr>
        <p:spPr/>
        <p:txBody>
          <a:bodyPr/>
          <a:lstStyle/>
          <a:p>
            <a:r>
              <a:rPr lang="en-US" b="1" dirty="0">
                <a:solidFill>
                  <a:srgbClr val="FF0000"/>
                </a:solidFill>
              </a:rPr>
              <a:t>JUSTIFYING INTRUSION DETECTION</a:t>
            </a:r>
          </a:p>
        </p:txBody>
      </p:sp>
      <p:sp>
        <p:nvSpPr>
          <p:cNvPr id="3" name="Subtitle 2">
            <a:extLst>
              <a:ext uri="{FF2B5EF4-FFF2-40B4-BE49-F238E27FC236}">
                <a16:creationId xmlns:a16="http://schemas.microsoft.com/office/drawing/2014/main" id="{2F6FE1C3-2E64-49B3-A67D-33829DA09C11}"/>
              </a:ext>
            </a:extLst>
          </p:cNvPr>
          <p:cNvSpPr>
            <a:spLocks noGrp="1"/>
          </p:cNvSpPr>
          <p:nvPr>
            <p:ph type="subTitle" idx="1"/>
          </p:nvPr>
        </p:nvSpPr>
        <p:spPr/>
        <p:txBody>
          <a:bodyPr/>
          <a:lstStyle/>
          <a:p>
            <a:r>
              <a:rPr lang="en-US" dirty="0"/>
              <a:t>UNIT-3</a:t>
            </a:r>
          </a:p>
        </p:txBody>
      </p:sp>
    </p:spTree>
    <p:extLst>
      <p:ext uri="{BB962C8B-B14F-4D97-AF65-F5344CB8AC3E}">
        <p14:creationId xmlns:p14="http://schemas.microsoft.com/office/powerpoint/2010/main" val="373562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871E5-F187-4323-9D7A-9390A9F2FC92}"/>
              </a:ext>
            </a:extLst>
          </p:cNvPr>
          <p:cNvSpPr>
            <a:spLocks noGrp="1"/>
          </p:cNvSpPr>
          <p:nvPr>
            <p:ph type="title"/>
          </p:nvPr>
        </p:nvSpPr>
        <p:spPr/>
        <p:txBody>
          <a:bodyPr/>
          <a:lstStyle/>
          <a:p>
            <a:r>
              <a:rPr lang="en-US" b="1" dirty="0">
                <a:solidFill>
                  <a:srgbClr val="FF0000"/>
                </a:solidFill>
              </a:rPr>
              <a:t>Justifying the Cost</a:t>
            </a:r>
          </a:p>
        </p:txBody>
      </p:sp>
      <p:sp>
        <p:nvSpPr>
          <p:cNvPr id="3" name="Content Placeholder 2">
            <a:extLst>
              <a:ext uri="{FF2B5EF4-FFF2-40B4-BE49-F238E27FC236}">
                <a16:creationId xmlns:a16="http://schemas.microsoft.com/office/drawing/2014/main" id="{7BFC08AD-D4D9-4A9B-9AEA-7EB4B2B83A3F}"/>
              </a:ext>
            </a:extLst>
          </p:cNvPr>
          <p:cNvSpPr>
            <a:spLocks noGrp="1"/>
          </p:cNvSpPr>
          <p:nvPr>
            <p:ph idx="1"/>
          </p:nvPr>
        </p:nvSpPr>
        <p:spPr>
          <a:xfrm>
            <a:off x="703385" y="1825625"/>
            <a:ext cx="10650415" cy="4351338"/>
          </a:xfrm>
        </p:spPr>
        <p:txBody>
          <a:bodyPr>
            <a:normAutofit/>
          </a:bodyPr>
          <a:lstStyle/>
          <a:p>
            <a:pPr algn="just"/>
            <a:r>
              <a:rPr lang="en-US" sz="3600" dirty="0"/>
              <a:t>Soft return on investment (SROI) Bases the decision on fear, uncertainty, and doubt (FUD); unfortunately, a surprising amount of security decisions are made this way. </a:t>
            </a:r>
          </a:p>
          <a:p>
            <a:pPr algn="just"/>
            <a:r>
              <a:rPr lang="en-US" sz="3600" dirty="0"/>
              <a:t>Hard return on investment (HROI) Bases the decision on quantifiable data that will help determine the real business value of the product.</a:t>
            </a:r>
          </a:p>
        </p:txBody>
      </p:sp>
    </p:spTree>
    <p:extLst>
      <p:ext uri="{BB962C8B-B14F-4D97-AF65-F5344CB8AC3E}">
        <p14:creationId xmlns:p14="http://schemas.microsoft.com/office/powerpoint/2010/main" val="2335104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97616-C445-48C4-9CB0-C61068441DA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C3D5E1-8BE5-4272-8FE5-77D1A0F6EDB2}"/>
              </a:ext>
            </a:extLst>
          </p:cNvPr>
          <p:cNvSpPr>
            <a:spLocks noGrp="1"/>
          </p:cNvSpPr>
          <p:nvPr>
            <p:ph idx="1"/>
          </p:nvPr>
        </p:nvSpPr>
        <p:spPr/>
        <p:txBody>
          <a:bodyPr>
            <a:normAutofit/>
          </a:bodyPr>
          <a:lstStyle/>
          <a:p>
            <a:pPr algn="just"/>
            <a:r>
              <a:rPr lang="en-US" sz="3200" dirty="0"/>
              <a:t>Determination of the HROI can be accomplished by finding the annual loss expectancy (ALE), which can be figured by first looking at the single loss expectancy (SLE)—the expected impact of a specific one-time event in some terms, usually monetary, on the organization. An SLE is usually derived from formal documentation on business impact or a business impact analysis (BIA). The SLE is not a precise number but and estimate. Once the SLE has been determined</a:t>
            </a:r>
          </a:p>
        </p:txBody>
      </p:sp>
    </p:spTree>
    <p:extLst>
      <p:ext uri="{BB962C8B-B14F-4D97-AF65-F5344CB8AC3E}">
        <p14:creationId xmlns:p14="http://schemas.microsoft.com/office/powerpoint/2010/main" val="2941974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651CD-66AB-49C5-8574-98D712692F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A6FD96-8605-404D-A855-4495D2159F7A}"/>
              </a:ext>
            </a:extLst>
          </p:cNvPr>
          <p:cNvSpPr>
            <a:spLocks noGrp="1"/>
          </p:cNvSpPr>
          <p:nvPr>
            <p:ph idx="1"/>
          </p:nvPr>
        </p:nvSpPr>
        <p:spPr/>
        <p:txBody>
          <a:bodyPr>
            <a:normAutofit/>
          </a:bodyPr>
          <a:lstStyle/>
          <a:p>
            <a:pPr algn="just"/>
            <a:r>
              <a:rPr lang="en-US" sz="3200" dirty="0"/>
              <a:t>annual rate of occurrence (ARO) of an event should be determined. The ARO is done on an annualized basis in which the frequency of an event is to occur. This data can be derived from industry research or your own attack metrics. For example, if a threat occurs once every three years, it has an ARO of 1/3 or 0.33, while a threat happening five times in a year has an ARO of 5/1 or 5.0. To arrive at the ALE, use the following formula: Single Loss Expectancy (SLE) X Annual Rate of Occurrence (ARO) = ALE</a:t>
            </a:r>
          </a:p>
        </p:txBody>
      </p:sp>
    </p:spTree>
    <p:extLst>
      <p:ext uri="{BB962C8B-B14F-4D97-AF65-F5344CB8AC3E}">
        <p14:creationId xmlns:p14="http://schemas.microsoft.com/office/powerpoint/2010/main" val="450488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B1A75-ED1D-45BA-A067-31D1D555CC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87EAF3-AB14-46E1-8D2B-F227E11767BE}"/>
              </a:ext>
            </a:extLst>
          </p:cNvPr>
          <p:cNvSpPr>
            <a:spLocks noGrp="1"/>
          </p:cNvSpPr>
          <p:nvPr>
            <p:ph idx="1"/>
          </p:nvPr>
        </p:nvSpPr>
        <p:spPr/>
        <p:txBody>
          <a:bodyPr>
            <a:normAutofit fontScale="92500" lnSpcReduction="10000"/>
          </a:bodyPr>
          <a:lstStyle/>
          <a:p>
            <a:pPr algn="just"/>
            <a:r>
              <a:rPr lang="en-US" sz="3200" dirty="0"/>
              <a:t>The </a:t>
            </a:r>
            <a:r>
              <a:rPr lang="en-US" sz="3200" dirty="0" err="1"/>
              <a:t>ALEcan</a:t>
            </a:r>
            <a:r>
              <a:rPr lang="en-US" sz="3200" dirty="0"/>
              <a:t> be used to justify the need for intrusion detection and prevention. For example,-let’s say you want to protect a mission-critical server that holds customer data. If damaged or destroyed, the server itself is valued at $5000, but the loss of information and reputation could be valued at $10,000,000. You have determined that the SLE for this asset is 70 percent and the </a:t>
            </a:r>
            <a:r>
              <a:rPr lang="en-US" sz="3200" dirty="0" err="1"/>
              <a:t>AROis</a:t>
            </a:r>
            <a:r>
              <a:rPr lang="en-US" sz="3200" dirty="0"/>
              <a:t> once in every three years or 0.33. Using the formula, we would determine the ALE to be $2,310,000. From this information, management can determine whether it is justifiable to implement a $500,000 IDS or IPS system for protection of this asset.</a:t>
            </a:r>
          </a:p>
        </p:txBody>
      </p:sp>
    </p:spTree>
    <p:extLst>
      <p:ext uri="{BB962C8B-B14F-4D97-AF65-F5344CB8AC3E}">
        <p14:creationId xmlns:p14="http://schemas.microsoft.com/office/powerpoint/2010/main" val="2713375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3CEB5-DFA5-4E47-BE1E-402764C947F8}"/>
              </a:ext>
            </a:extLst>
          </p:cNvPr>
          <p:cNvSpPr>
            <a:spLocks noGrp="1"/>
          </p:cNvSpPr>
          <p:nvPr>
            <p:ph type="title"/>
          </p:nvPr>
        </p:nvSpPr>
        <p:spPr/>
        <p:txBody>
          <a:bodyPr/>
          <a:lstStyle/>
          <a:p>
            <a:r>
              <a:rPr lang="en-US" b="1" dirty="0">
                <a:solidFill>
                  <a:srgbClr val="FF0000"/>
                </a:solidFill>
              </a:rPr>
              <a:t>Acquisition</a:t>
            </a:r>
          </a:p>
        </p:txBody>
      </p:sp>
      <p:sp>
        <p:nvSpPr>
          <p:cNvPr id="3" name="Content Placeholder 2">
            <a:extLst>
              <a:ext uri="{FF2B5EF4-FFF2-40B4-BE49-F238E27FC236}">
                <a16:creationId xmlns:a16="http://schemas.microsoft.com/office/drawing/2014/main" id="{DF05ACFE-09A1-4D7C-833A-639418D63DC1}"/>
              </a:ext>
            </a:extLst>
          </p:cNvPr>
          <p:cNvSpPr>
            <a:spLocks noGrp="1"/>
          </p:cNvSpPr>
          <p:nvPr>
            <p:ph idx="1"/>
          </p:nvPr>
        </p:nvSpPr>
        <p:spPr/>
        <p:txBody>
          <a:bodyPr/>
          <a:lstStyle/>
          <a:p>
            <a:r>
              <a:rPr lang="en-US" dirty="0"/>
              <a:t>1. Define your organization’s requirements. </a:t>
            </a:r>
          </a:p>
          <a:p>
            <a:r>
              <a:rPr lang="en-US" dirty="0"/>
              <a:t>2. Research the IDS/IPS products.</a:t>
            </a:r>
          </a:p>
          <a:p>
            <a:r>
              <a:rPr lang="en-US" dirty="0"/>
              <a:t> 3. Select a vendor’s product to test.</a:t>
            </a:r>
          </a:p>
          <a:p>
            <a:r>
              <a:rPr lang="en-US" dirty="0"/>
              <a:t> 4. Test the product.</a:t>
            </a:r>
          </a:p>
          <a:p>
            <a:r>
              <a:rPr lang="en-US" dirty="0"/>
              <a:t> 5. Select the product. </a:t>
            </a:r>
          </a:p>
        </p:txBody>
      </p:sp>
    </p:spTree>
    <p:extLst>
      <p:ext uri="{BB962C8B-B14F-4D97-AF65-F5344CB8AC3E}">
        <p14:creationId xmlns:p14="http://schemas.microsoft.com/office/powerpoint/2010/main" val="2662009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844B6-7D1B-4806-84C0-DF098F5BE180}"/>
              </a:ext>
            </a:extLst>
          </p:cNvPr>
          <p:cNvSpPr>
            <a:spLocks noGrp="1"/>
          </p:cNvSpPr>
          <p:nvPr>
            <p:ph type="title"/>
          </p:nvPr>
        </p:nvSpPr>
        <p:spPr/>
        <p:txBody>
          <a:bodyPr>
            <a:normAutofit/>
          </a:bodyPr>
          <a:lstStyle/>
          <a:p>
            <a:r>
              <a:rPr lang="en-US" sz="4800" b="1" dirty="0">
                <a:solidFill>
                  <a:srgbClr val="FF0000"/>
                </a:solidFill>
              </a:rPr>
              <a:t>Requirements</a:t>
            </a:r>
          </a:p>
        </p:txBody>
      </p:sp>
      <p:sp>
        <p:nvSpPr>
          <p:cNvPr id="3" name="Content Placeholder 2">
            <a:extLst>
              <a:ext uri="{FF2B5EF4-FFF2-40B4-BE49-F238E27FC236}">
                <a16:creationId xmlns:a16="http://schemas.microsoft.com/office/drawing/2014/main" id="{12F2673C-0D45-4AAF-8CC2-EB3AC7729F34}"/>
              </a:ext>
            </a:extLst>
          </p:cNvPr>
          <p:cNvSpPr>
            <a:spLocks noGrp="1"/>
          </p:cNvSpPr>
          <p:nvPr>
            <p:ph idx="1"/>
          </p:nvPr>
        </p:nvSpPr>
        <p:spPr/>
        <p:txBody>
          <a:bodyPr/>
          <a:lstStyle/>
          <a:p>
            <a:r>
              <a:rPr lang="en-US" dirty="0"/>
              <a:t>Detect denial-of-service (DoS) attacks Detect attacks against your web server Detecting attacks against routers or firewalls Increase forensic capabilities Be able to handle evasion techniques</a:t>
            </a:r>
          </a:p>
        </p:txBody>
      </p:sp>
    </p:spTree>
    <p:extLst>
      <p:ext uri="{BB962C8B-B14F-4D97-AF65-F5344CB8AC3E}">
        <p14:creationId xmlns:p14="http://schemas.microsoft.com/office/powerpoint/2010/main" val="3209034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8F4A-06F9-4754-9B76-05B8C9942A4A}"/>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A611EB80-2AC8-4266-A09B-405BC73367F7}"/>
              </a:ext>
            </a:extLst>
          </p:cNvPr>
          <p:cNvPicPr>
            <a:picLocks noGrp="1" noChangeAspect="1"/>
          </p:cNvPicPr>
          <p:nvPr>
            <p:ph idx="1"/>
          </p:nvPr>
        </p:nvPicPr>
        <p:blipFill>
          <a:blip r:embed="rId2"/>
          <a:stretch>
            <a:fillRect/>
          </a:stretch>
        </p:blipFill>
        <p:spPr>
          <a:xfrm>
            <a:off x="1364565" y="745588"/>
            <a:ext cx="9551963" cy="5036234"/>
          </a:xfrm>
          <a:prstGeom prst="rect">
            <a:avLst/>
          </a:prstGeom>
        </p:spPr>
      </p:pic>
    </p:spTree>
    <p:extLst>
      <p:ext uri="{BB962C8B-B14F-4D97-AF65-F5344CB8AC3E}">
        <p14:creationId xmlns:p14="http://schemas.microsoft.com/office/powerpoint/2010/main" val="3408786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54ED5-719A-425C-8C52-7EAF4F95103B}"/>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40B319FD-9732-4DEF-9B06-07A042F20E80}"/>
              </a:ext>
            </a:extLst>
          </p:cNvPr>
          <p:cNvPicPr>
            <a:picLocks noGrp="1" noChangeAspect="1"/>
          </p:cNvPicPr>
          <p:nvPr>
            <p:ph idx="1"/>
          </p:nvPr>
        </p:nvPicPr>
        <p:blipFill>
          <a:blip r:embed="rId2"/>
          <a:stretch>
            <a:fillRect/>
          </a:stretch>
        </p:blipFill>
        <p:spPr>
          <a:xfrm>
            <a:off x="140678" y="365125"/>
            <a:ext cx="11788726" cy="5979403"/>
          </a:xfrm>
          <a:prstGeom prst="rect">
            <a:avLst/>
          </a:prstGeom>
        </p:spPr>
      </p:pic>
    </p:spTree>
    <p:extLst>
      <p:ext uri="{BB962C8B-B14F-4D97-AF65-F5344CB8AC3E}">
        <p14:creationId xmlns:p14="http://schemas.microsoft.com/office/powerpoint/2010/main" val="3298798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0355-6A05-498D-97BD-8B378B1DC8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AB53BBB-BA22-4E20-8B77-376C6827A638}"/>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FE2F74DD-F17C-4AD7-9122-6F56215B1469}"/>
              </a:ext>
            </a:extLst>
          </p:cNvPr>
          <p:cNvPicPr>
            <a:picLocks noChangeAspect="1"/>
          </p:cNvPicPr>
          <p:nvPr/>
        </p:nvPicPr>
        <p:blipFill>
          <a:blip r:embed="rId2"/>
          <a:stretch>
            <a:fillRect/>
          </a:stretch>
        </p:blipFill>
        <p:spPr>
          <a:xfrm>
            <a:off x="323557" y="506437"/>
            <a:ext cx="11535508" cy="5809957"/>
          </a:xfrm>
          <a:prstGeom prst="rect">
            <a:avLst/>
          </a:prstGeom>
        </p:spPr>
      </p:pic>
    </p:spTree>
    <p:extLst>
      <p:ext uri="{BB962C8B-B14F-4D97-AF65-F5344CB8AC3E}">
        <p14:creationId xmlns:p14="http://schemas.microsoft.com/office/powerpoint/2010/main" val="1438952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0582E-8251-494E-8AEE-0AE8C921FB1A}"/>
              </a:ext>
            </a:extLst>
          </p:cNvPr>
          <p:cNvSpPr>
            <a:spLocks noGrp="1"/>
          </p:cNvSpPr>
          <p:nvPr>
            <p:ph type="title"/>
          </p:nvPr>
        </p:nvSpPr>
        <p:spPr/>
        <p:txBody>
          <a:bodyPr>
            <a:normAutofit/>
          </a:bodyPr>
          <a:lstStyle/>
          <a:p>
            <a:r>
              <a:rPr lang="en-US" sz="4800" b="1" dirty="0">
                <a:solidFill>
                  <a:srgbClr val="FF0000"/>
                </a:solidFill>
              </a:rPr>
              <a:t>Research </a:t>
            </a:r>
          </a:p>
        </p:txBody>
      </p:sp>
      <p:sp>
        <p:nvSpPr>
          <p:cNvPr id="3" name="Content Placeholder 2">
            <a:extLst>
              <a:ext uri="{FF2B5EF4-FFF2-40B4-BE49-F238E27FC236}">
                <a16:creationId xmlns:a16="http://schemas.microsoft.com/office/drawing/2014/main" id="{229DC960-810A-4718-AEB1-6C4FB9A045B4}"/>
              </a:ext>
            </a:extLst>
          </p:cNvPr>
          <p:cNvSpPr>
            <a:spLocks noGrp="1"/>
          </p:cNvSpPr>
          <p:nvPr>
            <p:ph idx="1"/>
          </p:nvPr>
        </p:nvSpPr>
        <p:spPr/>
        <p:txBody>
          <a:bodyPr/>
          <a:lstStyle/>
          <a:p>
            <a:r>
              <a:rPr lang="en-US" dirty="0"/>
              <a:t>High sensor stability and integrity </a:t>
            </a:r>
          </a:p>
          <a:p>
            <a:r>
              <a:rPr lang="en-US" dirty="0"/>
              <a:t>Counteract attack evasion</a:t>
            </a:r>
          </a:p>
          <a:p>
            <a:r>
              <a:rPr lang="en-US" dirty="0"/>
              <a:t> Attack recognition with maximum real traffic stress </a:t>
            </a:r>
          </a:p>
          <a:p>
            <a:r>
              <a:rPr lang="en-US" dirty="0"/>
              <a:t>Comprehensive detection without discarding traffic or missing attacks </a:t>
            </a:r>
          </a:p>
          <a:p>
            <a:r>
              <a:rPr lang="en-US" dirty="0"/>
              <a:t>Inline mode detection</a:t>
            </a:r>
          </a:p>
        </p:txBody>
      </p:sp>
    </p:spTree>
    <p:extLst>
      <p:ext uri="{BB962C8B-B14F-4D97-AF65-F5344CB8AC3E}">
        <p14:creationId xmlns:p14="http://schemas.microsoft.com/office/powerpoint/2010/main" val="2127846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CD287-A866-443B-BB14-94DB8E073D85}"/>
              </a:ext>
            </a:extLst>
          </p:cNvPr>
          <p:cNvSpPr>
            <a:spLocks noGrp="1"/>
          </p:cNvSpPr>
          <p:nvPr>
            <p:ph type="title"/>
          </p:nvPr>
        </p:nvSpPr>
        <p:spPr/>
        <p:txBody>
          <a:bodyPr/>
          <a:lstStyle/>
          <a:p>
            <a:r>
              <a:rPr lang="en-US" b="1" dirty="0">
                <a:solidFill>
                  <a:srgbClr val="FF0000"/>
                </a:solidFill>
              </a:rPr>
              <a:t>INTRUSION DETECTION IN SECURITY </a:t>
            </a:r>
          </a:p>
        </p:txBody>
      </p:sp>
      <p:sp>
        <p:nvSpPr>
          <p:cNvPr id="3" name="Content Placeholder 2">
            <a:extLst>
              <a:ext uri="{FF2B5EF4-FFF2-40B4-BE49-F238E27FC236}">
                <a16:creationId xmlns:a16="http://schemas.microsoft.com/office/drawing/2014/main" id="{9B19F310-FBAA-4A85-BA2D-DB89FFBF4B99}"/>
              </a:ext>
            </a:extLst>
          </p:cNvPr>
          <p:cNvSpPr>
            <a:spLocks noGrp="1"/>
          </p:cNvSpPr>
          <p:nvPr>
            <p:ph idx="1"/>
          </p:nvPr>
        </p:nvSpPr>
        <p:spPr/>
        <p:txBody>
          <a:bodyPr>
            <a:normAutofit/>
          </a:bodyPr>
          <a:lstStyle/>
          <a:p>
            <a:r>
              <a:rPr lang="en-US" dirty="0"/>
              <a:t>If the company deals with personal health information, it may need to comply with HIPAA privacy requirements; if it’s a financial institution, it will need to deal with the Office of Thrift Supervision (OTS). These regulatory bodies are likely to be a part of the organization’s strategy and will have an impact on your intrusion detection and prevention strategy.</a:t>
            </a:r>
          </a:p>
          <a:p>
            <a:r>
              <a:rPr lang="en-US" dirty="0"/>
              <a:t>After gaining a solid understanding of business strategy, the organization must determine whether this strategy fits with its security strategy.</a:t>
            </a:r>
          </a:p>
        </p:txBody>
      </p:sp>
    </p:spTree>
    <p:extLst>
      <p:ext uri="{BB962C8B-B14F-4D97-AF65-F5344CB8AC3E}">
        <p14:creationId xmlns:p14="http://schemas.microsoft.com/office/powerpoint/2010/main" val="3715982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E670C-391C-4EE7-8965-5A25E21D823D}"/>
              </a:ext>
            </a:extLst>
          </p:cNvPr>
          <p:cNvSpPr>
            <a:spLocks noGrp="1"/>
          </p:cNvSpPr>
          <p:nvPr>
            <p:ph type="title"/>
          </p:nvPr>
        </p:nvSpPr>
        <p:spPr/>
        <p:txBody>
          <a:bodyPr>
            <a:normAutofit/>
          </a:bodyPr>
          <a:lstStyle/>
          <a:p>
            <a:r>
              <a:rPr lang="en-US" sz="4800" b="1" dirty="0">
                <a:solidFill>
                  <a:srgbClr val="FF0000"/>
                </a:solidFill>
              </a:rPr>
              <a:t>Vendor Selection</a:t>
            </a:r>
          </a:p>
        </p:txBody>
      </p:sp>
      <p:sp>
        <p:nvSpPr>
          <p:cNvPr id="3" name="Content Placeholder 2">
            <a:extLst>
              <a:ext uri="{FF2B5EF4-FFF2-40B4-BE49-F238E27FC236}">
                <a16:creationId xmlns:a16="http://schemas.microsoft.com/office/drawing/2014/main" id="{E9F09A8C-23EE-4BDC-884F-2FD0D69DF6DF}"/>
              </a:ext>
            </a:extLst>
          </p:cNvPr>
          <p:cNvSpPr>
            <a:spLocks noGrp="1"/>
          </p:cNvSpPr>
          <p:nvPr>
            <p:ph idx="1"/>
          </p:nvPr>
        </p:nvSpPr>
        <p:spPr/>
        <p:txBody>
          <a:bodyPr/>
          <a:lstStyle/>
          <a:p>
            <a:r>
              <a:rPr lang="en-US" dirty="0"/>
              <a:t>Financial stability If a company is not financially secure enough to be around for the next few years, you may want to look somewhere else. </a:t>
            </a:r>
          </a:p>
          <a:p>
            <a:r>
              <a:rPr lang="en-US" dirty="0"/>
              <a:t>Service What services does the vendor offer? How is the service you have received so far? How willing are they to help you with your unique needs? </a:t>
            </a:r>
          </a:p>
          <a:p>
            <a:r>
              <a:rPr lang="en-US" dirty="0"/>
              <a:t>Reputation A company’s reputation is important. Ask colleagues in the industry about how they have been treated by the company.</a:t>
            </a:r>
          </a:p>
        </p:txBody>
      </p:sp>
    </p:spTree>
    <p:extLst>
      <p:ext uri="{BB962C8B-B14F-4D97-AF65-F5344CB8AC3E}">
        <p14:creationId xmlns:p14="http://schemas.microsoft.com/office/powerpoint/2010/main" val="902879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5721F-0B86-4B4A-98A3-6E4875629C1A}"/>
              </a:ext>
            </a:extLst>
          </p:cNvPr>
          <p:cNvSpPr>
            <a:spLocks noGrp="1"/>
          </p:cNvSpPr>
          <p:nvPr>
            <p:ph type="title"/>
          </p:nvPr>
        </p:nvSpPr>
        <p:spPr/>
        <p:txBody>
          <a:bodyPr>
            <a:normAutofit/>
          </a:bodyPr>
          <a:lstStyle/>
          <a:p>
            <a:r>
              <a:rPr lang="en-US" sz="4800" b="1" dirty="0">
                <a:solidFill>
                  <a:srgbClr val="FF0000"/>
                </a:solidFill>
              </a:rPr>
              <a:t>Testing </a:t>
            </a:r>
          </a:p>
        </p:txBody>
      </p:sp>
      <p:sp>
        <p:nvSpPr>
          <p:cNvPr id="3" name="Content Placeholder 2">
            <a:extLst>
              <a:ext uri="{FF2B5EF4-FFF2-40B4-BE49-F238E27FC236}">
                <a16:creationId xmlns:a16="http://schemas.microsoft.com/office/drawing/2014/main" id="{D6F384EC-BA33-4A6B-9044-4860EACE42B4}"/>
              </a:ext>
            </a:extLst>
          </p:cNvPr>
          <p:cNvSpPr>
            <a:spLocks noGrp="1"/>
          </p:cNvSpPr>
          <p:nvPr>
            <p:ph idx="1"/>
          </p:nvPr>
        </p:nvSpPr>
        <p:spPr/>
        <p:txBody>
          <a:bodyPr>
            <a:normAutofit fontScale="92500" lnSpcReduction="20000"/>
          </a:bodyPr>
          <a:lstStyle/>
          <a:p>
            <a:r>
              <a:rPr lang="en-US" dirty="0"/>
              <a:t>Verify vendor’s claims Provide insight into the implementation Test performance</a:t>
            </a:r>
          </a:p>
          <a:p>
            <a:r>
              <a:rPr lang="en-US" dirty="0"/>
              <a:t>At the beginning of this process, you should determine what you want to measure. The following is a common list of measurable attributes, which may vary depending on your organization’s circumstances:</a:t>
            </a:r>
          </a:p>
          <a:p>
            <a:r>
              <a:rPr lang="en-US" dirty="0"/>
              <a:t> The number of false positives </a:t>
            </a:r>
          </a:p>
          <a:p>
            <a:r>
              <a:rPr lang="en-US" dirty="0"/>
              <a:t>The number of positive detections </a:t>
            </a:r>
          </a:p>
          <a:p>
            <a:r>
              <a:rPr lang="en-US" dirty="0"/>
              <a:t>Packets per second </a:t>
            </a:r>
          </a:p>
          <a:p>
            <a:r>
              <a:rPr lang="en-US" dirty="0"/>
              <a:t>Attack variety </a:t>
            </a:r>
          </a:p>
          <a:p>
            <a:r>
              <a:rPr lang="en-US" dirty="0"/>
              <a:t>Attack diagnosis </a:t>
            </a:r>
          </a:p>
          <a:p>
            <a:r>
              <a:rPr lang="en-US" dirty="0"/>
              <a:t>Network impact </a:t>
            </a:r>
          </a:p>
        </p:txBody>
      </p:sp>
    </p:spTree>
    <p:extLst>
      <p:ext uri="{BB962C8B-B14F-4D97-AF65-F5344CB8AC3E}">
        <p14:creationId xmlns:p14="http://schemas.microsoft.com/office/powerpoint/2010/main" val="2683307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4F5A7-0A26-4D56-922D-E7EDB1AC62E4}"/>
              </a:ext>
            </a:extLst>
          </p:cNvPr>
          <p:cNvSpPr>
            <a:spLocks noGrp="1"/>
          </p:cNvSpPr>
          <p:nvPr>
            <p:ph type="title"/>
          </p:nvPr>
        </p:nvSpPr>
        <p:spPr/>
        <p:txBody>
          <a:bodyPr>
            <a:normAutofit/>
          </a:bodyPr>
          <a:lstStyle/>
          <a:p>
            <a:r>
              <a:rPr lang="en-US" sz="4800" b="1" dirty="0">
                <a:solidFill>
                  <a:srgbClr val="FF0000"/>
                </a:solidFill>
              </a:rPr>
              <a:t>Selection </a:t>
            </a:r>
          </a:p>
        </p:txBody>
      </p:sp>
      <p:sp>
        <p:nvSpPr>
          <p:cNvPr id="3" name="Content Placeholder 2">
            <a:extLst>
              <a:ext uri="{FF2B5EF4-FFF2-40B4-BE49-F238E27FC236}">
                <a16:creationId xmlns:a16="http://schemas.microsoft.com/office/drawing/2014/main" id="{D1393488-9D73-4DAB-B455-31B4C2064A29}"/>
              </a:ext>
            </a:extLst>
          </p:cNvPr>
          <p:cNvSpPr>
            <a:spLocks noGrp="1"/>
          </p:cNvSpPr>
          <p:nvPr>
            <p:ph idx="1"/>
          </p:nvPr>
        </p:nvSpPr>
        <p:spPr/>
        <p:txBody>
          <a:bodyPr>
            <a:normAutofit/>
          </a:bodyPr>
          <a:lstStyle/>
          <a:p>
            <a:pPr algn="just"/>
            <a:r>
              <a:rPr lang="en-US" sz="3200" dirty="0"/>
              <a:t>The final step is to make a selection based on the requirements, research, and testing that has occurred. This information can be put into a matrix similar to the requirements matrix discussed earlier</a:t>
            </a:r>
          </a:p>
        </p:txBody>
      </p:sp>
    </p:spTree>
    <p:extLst>
      <p:ext uri="{BB962C8B-B14F-4D97-AF65-F5344CB8AC3E}">
        <p14:creationId xmlns:p14="http://schemas.microsoft.com/office/powerpoint/2010/main" val="2699223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7A1F5-E451-4566-BD02-A7380EC0D8D2}"/>
              </a:ext>
            </a:extLst>
          </p:cNvPr>
          <p:cNvSpPr>
            <a:spLocks noGrp="1"/>
          </p:cNvSpPr>
          <p:nvPr>
            <p:ph type="title"/>
          </p:nvPr>
        </p:nvSpPr>
        <p:spPr/>
        <p:txBody>
          <a:bodyPr>
            <a:normAutofit/>
          </a:bodyPr>
          <a:lstStyle/>
          <a:p>
            <a:r>
              <a:rPr lang="en-US" sz="4800" b="1" dirty="0">
                <a:solidFill>
                  <a:srgbClr val="FF0000"/>
                </a:solidFill>
              </a:rPr>
              <a:t>Managing Intrusion Detection</a:t>
            </a:r>
          </a:p>
        </p:txBody>
      </p:sp>
      <p:sp>
        <p:nvSpPr>
          <p:cNvPr id="3" name="Content Placeholder 2">
            <a:extLst>
              <a:ext uri="{FF2B5EF4-FFF2-40B4-BE49-F238E27FC236}">
                <a16:creationId xmlns:a16="http://schemas.microsoft.com/office/drawing/2014/main" id="{7AF0DA42-F1C5-461E-82EA-77AE1BB9C383}"/>
              </a:ext>
            </a:extLst>
          </p:cNvPr>
          <p:cNvSpPr>
            <a:spLocks noGrp="1"/>
          </p:cNvSpPr>
          <p:nvPr>
            <p:ph idx="1"/>
          </p:nvPr>
        </p:nvSpPr>
        <p:spPr/>
        <p:txBody>
          <a:bodyPr/>
          <a:lstStyle/>
          <a:p>
            <a:r>
              <a:rPr lang="en-US" dirty="0"/>
              <a:t>This section will cover some other important issues in managing a successful intrusion detection and prevention program: deployment and managing in a distributed environment.</a:t>
            </a:r>
          </a:p>
        </p:txBody>
      </p:sp>
    </p:spTree>
    <p:extLst>
      <p:ext uri="{BB962C8B-B14F-4D97-AF65-F5344CB8AC3E}">
        <p14:creationId xmlns:p14="http://schemas.microsoft.com/office/powerpoint/2010/main" val="28090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8442D-1E91-4B8A-85F1-F9AB03B13319}"/>
              </a:ext>
            </a:extLst>
          </p:cNvPr>
          <p:cNvSpPr>
            <a:spLocks noGrp="1"/>
          </p:cNvSpPr>
          <p:nvPr>
            <p:ph type="title"/>
          </p:nvPr>
        </p:nvSpPr>
        <p:spPr/>
        <p:txBody>
          <a:bodyPr>
            <a:normAutofit/>
          </a:bodyPr>
          <a:lstStyle/>
          <a:p>
            <a:r>
              <a:rPr lang="en-US" sz="4800" b="1" dirty="0">
                <a:solidFill>
                  <a:srgbClr val="FF0000"/>
                </a:solidFill>
              </a:rPr>
              <a:t>Deployment</a:t>
            </a:r>
          </a:p>
        </p:txBody>
      </p:sp>
      <p:sp>
        <p:nvSpPr>
          <p:cNvPr id="3" name="Content Placeholder 2">
            <a:extLst>
              <a:ext uri="{FF2B5EF4-FFF2-40B4-BE49-F238E27FC236}">
                <a16:creationId xmlns:a16="http://schemas.microsoft.com/office/drawing/2014/main" id="{24AB1DE8-6AB4-4DB7-91C2-C0CE50B6C8BC}"/>
              </a:ext>
            </a:extLst>
          </p:cNvPr>
          <p:cNvSpPr>
            <a:spLocks noGrp="1"/>
          </p:cNvSpPr>
          <p:nvPr>
            <p:ph idx="1"/>
          </p:nvPr>
        </p:nvSpPr>
        <p:spPr/>
        <p:txBody>
          <a:bodyPr/>
          <a:lstStyle/>
          <a:p>
            <a:r>
              <a:rPr lang="en-US" dirty="0"/>
              <a:t>Once an intrusion detection or prevention technology has been selected, it is time for implementation of the technology. The basic steps to a successful implementation are </a:t>
            </a:r>
          </a:p>
          <a:p>
            <a:r>
              <a:rPr lang="en-US" dirty="0"/>
              <a:t>1. Having a well-planned policy </a:t>
            </a:r>
          </a:p>
          <a:p>
            <a:r>
              <a:rPr lang="en-US" dirty="0"/>
              <a:t>2. Installing the software</a:t>
            </a:r>
          </a:p>
          <a:p>
            <a:r>
              <a:rPr lang="en-US" dirty="0"/>
              <a:t> 3. Planning for and hiring staff resources</a:t>
            </a:r>
          </a:p>
        </p:txBody>
      </p:sp>
    </p:spTree>
    <p:extLst>
      <p:ext uri="{BB962C8B-B14F-4D97-AF65-F5344CB8AC3E}">
        <p14:creationId xmlns:p14="http://schemas.microsoft.com/office/powerpoint/2010/main" val="2206435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0124-DE73-4919-A92A-91AE043661B7}"/>
              </a:ext>
            </a:extLst>
          </p:cNvPr>
          <p:cNvSpPr>
            <a:spLocks noGrp="1"/>
          </p:cNvSpPr>
          <p:nvPr>
            <p:ph type="title"/>
          </p:nvPr>
        </p:nvSpPr>
        <p:spPr/>
        <p:txBody>
          <a:bodyPr>
            <a:normAutofit/>
          </a:bodyPr>
          <a:lstStyle/>
          <a:p>
            <a:r>
              <a:rPr lang="en-US" sz="4800" b="1" dirty="0">
                <a:solidFill>
                  <a:srgbClr val="FF0000"/>
                </a:solidFill>
              </a:rPr>
              <a:t>Managing in a Distributed Environment</a:t>
            </a:r>
          </a:p>
        </p:txBody>
      </p:sp>
      <p:sp>
        <p:nvSpPr>
          <p:cNvPr id="3" name="Content Placeholder 2">
            <a:extLst>
              <a:ext uri="{FF2B5EF4-FFF2-40B4-BE49-F238E27FC236}">
                <a16:creationId xmlns:a16="http://schemas.microsoft.com/office/drawing/2014/main" id="{91271C37-7C7C-49B7-AC07-9FABC13C1223}"/>
              </a:ext>
            </a:extLst>
          </p:cNvPr>
          <p:cNvSpPr>
            <a:spLocks noGrp="1"/>
          </p:cNvSpPr>
          <p:nvPr>
            <p:ph idx="1"/>
          </p:nvPr>
        </p:nvSpPr>
        <p:spPr/>
        <p:txBody>
          <a:bodyPr>
            <a:normAutofit/>
          </a:bodyPr>
          <a:lstStyle/>
          <a:p>
            <a:pPr algn="just"/>
            <a:r>
              <a:rPr lang="en-US" sz="3200" dirty="0"/>
              <a:t>Managing a decentralized environment has the advantage of a less complicated setup that can be managed locally, and information can be communicated with the other locations as needed. However, in a decentralized environment, the cost of more equipment, difficulties in data correlation, inconsistent management across the enterprise, and operational inefficiencies may prove to be disadvantages. Managing on a centralized basis, in most cases, is a better solution in a distributed environment.</a:t>
            </a:r>
          </a:p>
        </p:txBody>
      </p:sp>
    </p:spTree>
    <p:extLst>
      <p:ext uri="{BB962C8B-B14F-4D97-AF65-F5344CB8AC3E}">
        <p14:creationId xmlns:p14="http://schemas.microsoft.com/office/powerpoint/2010/main" val="2091980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CE121-0FF0-422C-8E76-FE28325540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6EF78E-F355-4331-9F59-163A42F1099C}"/>
              </a:ext>
            </a:extLst>
          </p:cNvPr>
          <p:cNvSpPr>
            <a:spLocks noGrp="1"/>
          </p:cNvSpPr>
          <p:nvPr>
            <p:ph idx="1"/>
          </p:nvPr>
        </p:nvSpPr>
        <p:spPr/>
        <p:txBody>
          <a:bodyPr>
            <a:normAutofit fontScale="92500"/>
          </a:bodyPr>
          <a:lstStyle/>
          <a:p>
            <a:pPr algn="just"/>
            <a:r>
              <a:rPr lang="en-US" sz="3200" b="1" dirty="0"/>
              <a:t>Another issue to consider is the communication across a distributed environment. With one location in Lisbon, Spain, and another in Chicago, how do you send large amounts of highly sensitive data, such as agent activity with IP addresses and server names, across securely and efficiently? One way to do this is to use the native communications built into the IDS. It may be possible to transmit this information over a private line, such as a T1 line, depending on your company’s capabilities. When a private line is not available, you can use a virtual private network (VPN)</a:t>
            </a:r>
          </a:p>
        </p:txBody>
      </p:sp>
    </p:spTree>
    <p:extLst>
      <p:ext uri="{BB962C8B-B14F-4D97-AF65-F5344CB8AC3E}">
        <p14:creationId xmlns:p14="http://schemas.microsoft.com/office/powerpoint/2010/main" val="12654848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A2442-48A2-4F1E-B08C-997F9268D51B}"/>
              </a:ext>
            </a:extLst>
          </p:cNvPr>
          <p:cNvSpPr>
            <a:spLocks noGrp="1"/>
          </p:cNvSpPr>
          <p:nvPr>
            <p:ph type="title"/>
          </p:nvPr>
        </p:nvSpPr>
        <p:spPr/>
        <p:txBody>
          <a:bodyPr/>
          <a:lstStyle/>
          <a:p>
            <a:r>
              <a:rPr lang="en-US" b="1" dirty="0">
                <a:solidFill>
                  <a:srgbClr val="FF0000"/>
                </a:solidFill>
              </a:rPr>
              <a:t>Threat Briefing </a:t>
            </a:r>
          </a:p>
        </p:txBody>
      </p:sp>
      <p:sp>
        <p:nvSpPr>
          <p:cNvPr id="3" name="Content Placeholder 2">
            <a:extLst>
              <a:ext uri="{FF2B5EF4-FFF2-40B4-BE49-F238E27FC236}">
                <a16:creationId xmlns:a16="http://schemas.microsoft.com/office/drawing/2014/main" id="{2A3EEF2E-3E34-4D43-B969-376FB73681C1}"/>
              </a:ext>
            </a:extLst>
          </p:cNvPr>
          <p:cNvSpPr>
            <a:spLocks noGrp="1"/>
          </p:cNvSpPr>
          <p:nvPr>
            <p:ph idx="1"/>
          </p:nvPr>
        </p:nvSpPr>
        <p:spPr>
          <a:xfrm>
            <a:off x="562708" y="1378634"/>
            <a:ext cx="10791092" cy="4798329"/>
          </a:xfrm>
        </p:spPr>
        <p:txBody>
          <a:bodyPr>
            <a:normAutofit fontScale="85000" lnSpcReduction="10000"/>
          </a:bodyPr>
          <a:lstStyle/>
          <a:p>
            <a:pPr marL="0" indent="0" algn="just">
              <a:buNone/>
            </a:pPr>
            <a:r>
              <a:rPr lang="en-US" b="1" dirty="0"/>
              <a:t>– Threat agents---criminals, terrorists, subversive or secret groups, state sponsored, disgruntled employees,, hackers, pressure groups, commercial groups</a:t>
            </a:r>
          </a:p>
          <a:p>
            <a:pPr marL="0" indent="0" algn="just">
              <a:buNone/>
            </a:pPr>
            <a:r>
              <a:rPr lang="en-US" b="1" dirty="0"/>
              <a:t>– Capability---software, technology, facilities, education and training, methods, books and manuals</a:t>
            </a:r>
          </a:p>
          <a:p>
            <a:pPr marL="0" indent="0" algn="just">
              <a:buNone/>
            </a:pPr>
            <a:r>
              <a:rPr lang="en-US" b="1" dirty="0"/>
              <a:t>– Threat inhibitors---fear of capture, fear of failure, level of technical difficulty, cost of participation, sensitivity to public perception, law enforcement activity, target vulnerability, target profile, public perception, peer perception</a:t>
            </a:r>
          </a:p>
          <a:p>
            <a:pPr marL="0" indent="0" algn="just">
              <a:buNone/>
            </a:pPr>
            <a:r>
              <a:rPr lang="en-US" b="1" dirty="0"/>
              <a:t>– Threat amplifiers---peer pressure, fame, access to information, changing high technology, deskilling through scripting, skills and education levels, law enforcement activity, target vulnerability, target profile, public perception, peer perception </a:t>
            </a:r>
          </a:p>
          <a:p>
            <a:pPr marL="0" indent="0" algn="just">
              <a:buNone/>
            </a:pPr>
            <a:r>
              <a:rPr lang="en-US" b="1" dirty="0"/>
              <a:t>– Threat catalysts---events, technology changes, personal circumstances – Threat agent motivators---political, secular, personal gain, religion, power, terrorism, curiosity </a:t>
            </a:r>
          </a:p>
        </p:txBody>
      </p:sp>
    </p:spTree>
    <p:extLst>
      <p:ext uri="{BB962C8B-B14F-4D97-AF65-F5344CB8AC3E}">
        <p14:creationId xmlns:p14="http://schemas.microsoft.com/office/powerpoint/2010/main" val="3701019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3E95E-1086-493C-AE7E-9A7CCA89C427}"/>
              </a:ext>
            </a:extLst>
          </p:cNvPr>
          <p:cNvSpPr>
            <a:spLocks noGrp="1"/>
          </p:cNvSpPr>
          <p:nvPr>
            <p:ph type="title"/>
          </p:nvPr>
        </p:nvSpPr>
        <p:spPr/>
        <p:txBody>
          <a:bodyPr/>
          <a:lstStyle/>
          <a:p>
            <a:r>
              <a:rPr lang="en-US" b="1" dirty="0">
                <a:solidFill>
                  <a:srgbClr val="FF0000"/>
                </a:solidFill>
              </a:rPr>
              <a:t>Top ten Database Security Threats </a:t>
            </a:r>
          </a:p>
        </p:txBody>
      </p:sp>
      <p:sp>
        <p:nvSpPr>
          <p:cNvPr id="3" name="Content Placeholder 2">
            <a:extLst>
              <a:ext uri="{FF2B5EF4-FFF2-40B4-BE49-F238E27FC236}">
                <a16:creationId xmlns:a16="http://schemas.microsoft.com/office/drawing/2014/main" id="{535ED50B-1B0D-4293-A556-2233F0E0F202}"/>
              </a:ext>
            </a:extLst>
          </p:cNvPr>
          <p:cNvSpPr>
            <a:spLocks noGrp="1"/>
          </p:cNvSpPr>
          <p:nvPr>
            <p:ph idx="1"/>
          </p:nvPr>
        </p:nvSpPr>
        <p:spPr>
          <a:xfrm>
            <a:off x="838200" y="1463040"/>
            <a:ext cx="10515600" cy="4713923"/>
          </a:xfrm>
        </p:spPr>
        <p:txBody>
          <a:bodyPr>
            <a:normAutofit fontScale="92500" lnSpcReduction="20000"/>
          </a:bodyPr>
          <a:lstStyle/>
          <a:p>
            <a:pPr algn="just"/>
            <a:r>
              <a:rPr lang="en-US" sz="2400" b="1" dirty="0"/>
              <a:t>1. Excessive Privilege Abuse---users are granted database access privileges that exceed the requirements of their job function; e.g., a university administrator whose job requires only the ability to change student contact information may take advantage of excessive database update privileges to change grades </a:t>
            </a:r>
          </a:p>
          <a:p>
            <a:pPr algn="just"/>
            <a:r>
              <a:rPr lang="en-US" sz="2400" b="1" dirty="0"/>
              <a:t>2. Legitimate Privilege Abuse ---- Users may abuse legitimate database privileges for unauthorized purposes; e.g. a rogue health worker who is willing to trade patient records for money </a:t>
            </a:r>
          </a:p>
          <a:p>
            <a:pPr algn="just"/>
            <a:r>
              <a:rPr lang="en-US" sz="2400" b="1" dirty="0"/>
              <a:t>3. Privilege Elevation---Attackers may take advantage of database platform software vulnerabilities to convert access privileges from those of an ordinary user to those of an administrator. Vulnerabilities may be found in stored procedures, built-in functions, protocol implementations, and even SQL statements </a:t>
            </a:r>
          </a:p>
          <a:p>
            <a:pPr algn="just"/>
            <a:r>
              <a:rPr lang="en-US" sz="2400" b="1" dirty="0"/>
              <a:t>4. Database Platform Vulnerabilities--- Vulnerabilities in underlying operating systems (Windows 2000, UNIX, etc.) and additional services installed on a database server may lead to unauthorized access, data corruption, or denial of service. </a:t>
            </a:r>
          </a:p>
          <a:p>
            <a:pPr algn="just"/>
            <a:r>
              <a:rPr lang="en-US" sz="2400" b="1" dirty="0"/>
              <a:t>5. SQL Injection--- a perpetrator typically inserts (or “injects”) unauthorized database statements into a vulnerable SQL data channel. Using SQL injection, attackers may gain unrestricted access to an entire database </a:t>
            </a:r>
          </a:p>
        </p:txBody>
      </p:sp>
    </p:spTree>
    <p:extLst>
      <p:ext uri="{BB962C8B-B14F-4D97-AF65-F5344CB8AC3E}">
        <p14:creationId xmlns:p14="http://schemas.microsoft.com/office/powerpoint/2010/main" val="4121635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7E9F93-50BF-412B-AA6B-5C1AF987726B}"/>
              </a:ext>
            </a:extLst>
          </p:cNvPr>
          <p:cNvSpPr>
            <a:spLocks noGrp="1"/>
          </p:cNvSpPr>
          <p:nvPr>
            <p:ph idx="1"/>
          </p:nvPr>
        </p:nvSpPr>
        <p:spPr>
          <a:xfrm>
            <a:off x="838200" y="450166"/>
            <a:ext cx="10515600" cy="5726797"/>
          </a:xfrm>
        </p:spPr>
        <p:txBody>
          <a:bodyPr>
            <a:normAutofit fontScale="92500" lnSpcReduction="10000"/>
          </a:bodyPr>
          <a:lstStyle/>
          <a:p>
            <a:r>
              <a:rPr lang="en-US" dirty="0"/>
              <a:t>6. Weak Audit Trail--- Weak database audit policy represents a serious organizational risk on many levels.--- regulatory risk, deterrence, and detection and recovery </a:t>
            </a:r>
          </a:p>
          <a:p>
            <a:r>
              <a:rPr lang="en-US" dirty="0"/>
              <a:t>7. Denial of Service (DoS)--- access to network applications or data is denied to intended users </a:t>
            </a:r>
          </a:p>
          <a:p>
            <a:r>
              <a:rPr lang="en-US" dirty="0"/>
              <a:t>8. Database Communication Protocol Vulnerabilities--- e.g., Four out of seven security fixes in the two most recent IBM DB2 </a:t>
            </a:r>
            <a:r>
              <a:rPr lang="en-US" dirty="0" err="1"/>
              <a:t>FixPacks</a:t>
            </a:r>
            <a:r>
              <a:rPr lang="en-US" dirty="0"/>
              <a:t> address protocol vulnerabilities; similarly, 11 out of 23 database vulnerabilities fixed in the most recent Oracle quarterly patch relate to protocols </a:t>
            </a:r>
          </a:p>
          <a:p>
            <a:r>
              <a:rPr lang="en-US" dirty="0"/>
              <a:t>9. Weak Authentication--- allowing attackers to assume the identity of legitimate database users by stealing or otherwise obtaining login credentials </a:t>
            </a:r>
          </a:p>
          <a:p>
            <a:r>
              <a:rPr lang="en-US" dirty="0"/>
              <a:t>10. Backup Data Exposure--- Backup database storage media is often completely unprotected from attack. As a result, several high profile security breaches have involved theft of database backup tapes and hard disks</a:t>
            </a:r>
          </a:p>
        </p:txBody>
      </p:sp>
    </p:spTree>
    <p:extLst>
      <p:ext uri="{BB962C8B-B14F-4D97-AF65-F5344CB8AC3E}">
        <p14:creationId xmlns:p14="http://schemas.microsoft.com/office/powerpoint/2010/main" val="1838379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F12B1-42C3-4718-B9B1-24C1D31DCD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643E7D-4B26-4C96-B315-BFEA5CC2DA06}"/>
              </a:ext>
            </a:extLst>
          </p:cNvPr>
          <p:cNvSpPr>
            <a:spLocks noGrp="1"/>
          </p:cNvSpPr>
          <p:nvPr>
            <p:ph idx="1"/>
          </p:nvPr>
        </p:nvSpPr>
        <p:spPr/>
        <p:txBody>
          <a:bodyPr/>
          <a:lstStyle/>
          <a:p>
            <a:r>
              <a:rPr lang="en-US" dirty="0"/>
              <a:t>Attack type It is important that you are able to collect data on the amount and type of attacks that threaten your organization. While this is a dynamic number, at any time it can be helpful to determine what areas of your security program can be bolstered and what areas have sufficient controls in place. </a:t>
            </a:r>
          </a:p>
          <a:p>
            <a:r>
              <a:rPr lang="en-US" dirty="0"/>
              <a:t>Probability of detection This will allow an organization to create a metric that identifies the amount of correctly detected attacks during a specific time frame. This is an effective measurement of your IDS capabilities and the fine tuning that may be needed.</a:t>
            </a:r>
          </a:p>
        </p:txBody>
      </p:sp>
    </p:spTree>
    <p:extLst>
      <p:ext uri="{BB962C8B-B14F-4D97-AF65-F5344CB8AC3E}">
        <p14:creationId xmlns:p14="http://schemas.microsoft.com/office/powerpoint/2010/main" val="15194080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00039-D53B-4D3F-B476-A244C5456093}"/>
              </a:ext>
            </a:extLst>
          </p:cNvPr>
          <p:cNvSpPr>
            <a:spLocks noGrp="1"/>
          </p:cNvSpPr>
          <p:nvPr>
            <p:ph type="title"/>
          </p:nvPr>
        </p:nvSpPr>
        <p:spPr>
          <a:xfrm>
            <a:off x="838200" y="112543"/>
            <a:ext cx="10415954" cy="998806"/>
          </a:xfrm>
        </p:spPr>
        <p:txBody>
          <a:bodyPr/>
          <a:lstStyle/>
          <a:p>
            <a:r>
              <a:rPr lang="en-US" b="1" dirty="0">
                <a:solidFill>
                  <a:srgbClr val="FF0000"/>
                </a:solidFill>
              </a:rPr>
              <a:t>Ten web threats</a:t>
            </a:r>
          </a:p>
        </p:txBody>
      </p:sp>
      <p:sp>
        <p:nvSpPr>
          <p:cNvPr id="3" name="Content Placeholder 2">
            <a:extLst>
              <a:ext uri="{FF2B5EF4-FFF2-40B4-BE49-F238E27FC236}">
                <a16:creationId xmlns:a16="http://schemas.microsoft.com/office/drawing/2014/main" id="{81B27BC6-C36B-4DB1-963A-2579A4DD0ABD}"/>
              </a:ext>
            </a:extLst>
          </p:cNvPr>
          <p:cNvSpPr>
            <a:spLocks noGrp="1"/>
          </p:cNvSpPr>
          <p:nvPr>
            <p:ph idx="1"/>
          </p:nvPr>
        </p:nvSpPr>
        <p:spPr>
          <a:xfrm>
            <a:off x="838200" y="1252025"/>
            <a:ext cx="10515600" cy="4924938"/>
          </a:xfrm>
        </p:spPr>
        <p:txBody>
          <a:bodyPr>
            <a:normAutofit fontScale="92500" lnSpcReduction="20000"/>
          </a:bodyPr>
          <a:lstStyle/>
          <a:p>
            <a:r>
              <a:rPr lang="en-US" b="1" dirty="0"/>
              <a:t>1. Bigger, Subtler DDoS Attacks---Distributed Denial of Service Attacks </a:t>
            </a:r>
          </a:p>
          <a:p>
            <a:r>
              <a:rPr lang="en-US" b="1" dirty="0"/>
              <a:t>2. Old Browsers, Vulnerable Plug-Ins---e.g., browser vulnerabilities and, more frequently, the browser plug-ins that handle Oracle's Java and Adobe's Flash and Reader. </a:t>
            </a:r>
          </a:p>
          <a:p>
            <a:r>
              <a:rPr lang="en-US" b="1" dirty="0"/>
              <a:t>3. Good Sites Hosting Bad Content---in VOHO watering hole attack, attackers infected legitimate financial and tech industry websites in Massachusetts and Washington, D.C., commonly accessed by their intended victims </a:t>
            </a:r>
          </a:p>
          <a:p>
            <a:r>
              <a:rPr lang="en-US" b="1" dirty="0"/>
              <a:t>4. Mobile Apps And The Unsecured Web--- bring-your-own-device movement has led to a surge in consumer-owned devices inside corporate firewalls </a:t>
            </a:r>
          </a:p>
          <a:p>
            <a:r>
              <a:rPr lang="en-US" b="1" dirty="0"/>
              <a:t>5. Failing To Clean Up Bad Input---e.g., Since 2010, SQL injection has held the top spot on the Open Web Application Security Project's list of top 10 security vulnerabilities</a:t>
            </a:r>
          </a:p>
        </p:txBody>
      </p:sp>
    </p:spTree>
    <p:extLst>
      <p:ext uri="{BB962C8B-B14F-4D97-AF65-F5344CB8AC3E}">
        <p14:creationId xmlns:p14="http://schemas.microsoft.com/office/powerpoint/2010/main" val="5142280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D1BFB0-0560-421B-8A9C-26AB4BE2A2ED}"/>
              </a:ext>
            </a:extLst>
          </p:cNvPr>
          <p:cNvSpPr>
            <a:spLocks noGrp="1"/>
          </p:cNvSpPr>
          <p:nvPr>
            <p:ph idx="1"/>
          </p:nvPr>
        </p:nvSpPr>
        <p:spPr>
          <a:xfrm>
            <a:off x="838200" y="604911"/>
            <a:ext cx="10978662" cy="5572052"/>
          </a:xfrm>
        </p:spPr>
        <p:txBody>
          <a:bodyPr>
            <a:normAutofit fontScale="92500" lnSpcReduction="10000"/>
          </a:bodyPr>
          <a:lstStyle/>
          <a:p>
            <a:pPr algn="just"/>
            <a:r>
              <a:rPr lang="en-US" b="1" dirty="0"/>
              <a:t>6. The Hazards Of Digital Certificates--- a series of hacks against certificate authorities gave attackers the tools they needed to issue fraudulent SSL certificates that could disguise a malicious website as a legitimate </a:t>
            </a:r>
          </a:p>
          <a:p>
            <a:pPr algn="just"/>
            <a:r>
              <a:rPr lang="en-US" b="1" dirty="0"/>
              <a:t>7. The Cross-Site Scripting Problem--- An attacker going after a banking site with a cross-site scripting vulnerability could run a script for a login box on the bank's page and steal users' credentials.</a:t>
            </a:r>
          </a:p>
          <a:p>
            <a:pPr algn="just"/>
            <a:r>
              <a:rPr lang="en-US" b="1" dirty="0"/>
              <a:t> 8. The Insecure 'Internet Of Things„--- Routers and printers, videoconferencing systems, door locks and other devices are now networked via Internet protocols and even have embedded Web servers. In many cases, the software on these devices is an older version of an open source library that's difficult</a:t>
            </a:r>
          </a:p>
          <a:p>
            <a:pPr algn="just"/>
            <a:r>
              <a:rPr lang="en-US" b="1" dirty="0"/>
              <a:t> 9. Getting In The Front Door--- Automated Web bots scrape from Web pages information that can give a competitor better intelligence on your business. </a:t>
            </a:r>
          </a:p>
          <a:p>
            <a:pPr algn="just"/>
            <a:r>
              <a:rPr lang="en-US" b="1" dirty="0"/>
              <a:t>10. New Technology, Same Problems--- People click links all day long -- people are pretty trained to think that clicking a link on the Web is safe. </a:t>
            </a:r>
          </a:p>
        </p:txBody>
      </p:sp>
    </p:spTree>
    <p:extLst>
      <p:ext uri="{BB962C8B-B14F-4D97-AF65-F5344CB8AC3E}">
        <p14:creationId xmlns:p14="http://schemas.microsoft.com/office/powerpoint/2010/main" val="13530013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EF535-D83E-412C-8036-AEA5AE3A74D4}"/>
              </a:ext>
            </a:extLst>
          </p:cNvPr>
          <p:cNvSpPr>
            <a:spLocks noGrp="1"/>
          </p:cNvSpPr>
          <p:nvPr>
            <p:ph type="title"/>
          </p:nvPr>
        </p:nvSpPr>
        <p:spPr>
          <a:xfrm>
            <a:off x="838200" y="365126"/>
            <a:ext cx="11147474" cy="1041644"/>
          </a:xfrm>
        </p:spPr>
        <p:txBody>
          <a:bodyPr>
            <a:normAutofit/>
          </a:bodyPr>
          <a:lstStyle/>
          <a:p>
            <a:r>
              <a:rPr lang="en-US" b="1" dirty="0">
                <a:solidFill>
                  <a:srgbClr val="FF0000"/>
                </a:solidFill>
              </a:rPr>
              <a:t>Major Security Threats on Information Systems</a:t>
            </a:r>
          </a:p>
        </p:txBody>
      </p:sp>
      <p:sp>
        <p:nvSpPr>
          <p:cNvPr id="3" name="Content Placeholder 2">
            <a:extLst>
              <a:ext uri="{FF2B5EF4-FFF2-40B4-BE49-F238E27FC236}">
                <a16:creationId xmlns:a16="http://schemas.microsoft.com/office/drawing/2014/main" id="{E2DB4331-ED63-4123-A0C8-C5F4C2E08C6A}"/>
              </a:ext>
            </a:extLst>
          </p:cNvPr>
          <p:cNvSpPr>
            <a:spLocks noGrp="1"/>
          </p:cNvSpPr>
          <p:nvPr>
            <p:ph idx="1"/>
          </p:nvPr>
        </p:nvSpPr>
        <p:spPr>
          <a:xfrm>
            <a:off x="365760" y="1223890"/>
            <a:ext cx="11619914" cy="5634110"/>
          </a:xfrm>
        </p:spPr>
        <p:txBody>
          <a:bodyPr>
            <a:normAutofit lnSpcReduction="10000"/>
          </a:bodyPr>
          <a:lstStyle/>
          <a:p>
            <a:pPr algn="just"/>
            <a:r>
              <a:rPr lang="en-US" b="1" dirty="0"/>
              <a:t>1. Intrusion or Hacking---gaining access to a computer system without the knowledge of its owner---Tools: . Poor Implementation of Shopping Carts, Hidden fields in the html forms, Client-side validation scripts, Direct SQL attack, Session Hijacking, Buffer Overflow Forms, Port Scan </a:t>
            </a:r>
          </a:p>
          <a:p>
            <a:pPr algn="just"/>
            <a:r>
              <a:rPr lang="en-US" b="1" dirty="0"/>
              <a:t>2. Viruses and Worms--- programs that make computer systems not to work properly-- - Polymorphic Virus, Stealth Virus, Tunneling Virus, Virus Droppers, Cavity Virus </a:t>
            </a:r>
          </a:p>
          <a:p>
            <a:pPr algn="just"/>
            <a:r>
              <a:rPr lang="en-US" b="1" dirty="0"/>
              <a:t>3. Trojan Horse--- These programs are having two components; one runs as a server and another one runs as a client; data integrity attack, steal private information on the target system, store key strokes and make it viewable for hackers, sending private local as an email attachment. </a:t>
            </a:r>
          </a:p>
          <a:p>
            <a:pPr algn="just"/>
            <a:r>
              <a:rPr lang="en-US" b="1" dirty="0"/>
              <a:t>4. Spoofing---fooling other computer users to think that the source of their information is coming from a legitimate user---IP Spoofing, DNS Spoofing, ARP Spoofing</a:t>
            </a:r>
          </a:p>
        </p:txBody>
      </p:sp>
    </p:spTree>
    <p:extLst>
      <p:ext uri="{BB962C8B-B14F-4D97-AF65-F5344CB8AC3E}">
        <p14:creationId xmlns:p14="http://schemas.microsoft.com/office/powerpoint/2010/main" val="1348173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E0A08B-E5DE-4447-9948-1852D6670731}"/>
              </a:ext>
            </a:extLst>
          </p:cNvPr>
          <p:cNvSpPr>
            <a:spLocks noGrp="1"/>
          </p:cNvSpPr>
          <p:nvPr>
            <p:ph idx="1"/>
          </p:nvPr>
        </p:nvSpPr>
        <p:spPr>
          <a:xfrm>
            <a:off x="436098" y="450166"/>
            <a:ext cx="11437034" cy="5726797"/>
          </a:xfrm>
        </p:spPr>
        <p:txBody>
          <a:bodyPr>
            <a:normAutofit lnSpcReduction="10000"/>
          </a:bodyPr>
          <a:lstStyle/>
          <a:p>
            <a:pPr algn="just"/>
            <a:r>
              <a:rPr lang="en-US" sz="4400" b="1" dirty="0"/>
              <a:t>5. Sniffing---used by hackers for scanning </a:t>
            </a:r>
            <a:r>
              <a:rPr lang="en-US" sz="4400" b="1" dirty="0" err="1"/>
              <a:t>login_ids</a:t>
            </a:r>
            <a:r>
              <a:rPr lang="en-US" sz="4400" b="1" dirty="0"/>
              <a:t> and passwords over the wires. </a:t>
            </a:r>
            <a:r>
              <a:rPr lang="en-US" sz="4400" b="1" dirty="0" err="1"/>
              <a:t>TCPDUmp</a:t>
            </a:r>
            <a:r>
              <a:rPr lang="en-US" sz="4400" b="1" dirty="0"/>
              <a:t> and Snoop are better examples for sniffing tools. </a:t>
            </a:r>
          </a:p>
          <a:p>
            <a:pPr algn="just"/>
            <a:r>
              <a:rPr lang="en-US" sz="4400" b="1" dirty="0"/>
              <a:t>6. Denial of Service---The main aim of this attack is to bring down the targeted network and make it to deny the service for legitimate users. In order to do DoS attacks, people do not need to be an expert. They can do this attack with simple ping command </a:t>
            </a:r>
          </a:p>
        </p:txBody>
      </p:sp>
    </p:spTree>
    <p:extLst>
      <p:ext uri="{BB962C8B-B14F-4D97-AF65-F5344CB8AC3E}">
        <p14:creationId xmlns:p14="http://schemas.microsoft.com/office/powerpoint/2010/main" val="923306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23A1B-03CE-4F07-BCF4-2F1187DB7CF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A74A518-2BD8-42AA-9C2C-51044CE851B1}"/>
              </a:ext>
            </a:extLst>
          </p:cNvPr>
          <p:cNvSpPr>
            <a:spLocks noGrp="1"/>
          </p:cNvSpPr>
          <p:nvPr>
            <p:ph idx="1"/>
          </p:nvPr>
        </p:nvSpPr>
        <p:spPr/>
        <p:txBody>
          <a:bodyPr/>
          <a:lstStyle/>
          <a:p>
            <a:r>
              <a:rPr lang="en-US" dirty="0"/>
              <a:t>Correlation abilities This will help you determine your ability to correlate information from other systems, such as firewalls, with the current IDS and IPS data to detect attacks. This can be very effective, especially when detecting “low-and-slow” attacks.</a:t>
            </a:r>
          </a:p>
        </p:txBody>
      </p:sp>
    </p:spTree>
    <p:extLst>
      <p:ext uri="{BB962C8B-B14F-4D97-AF65-F5344CB8AC3E}">
        <p14:creationId xmlns:p14="http://schemas.microsoft.com/office/powerpoint/2010/main" val="2613374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CD287-A866-443B-BB14-94DB8E073D85}"/>
              </a:ext>
            </a:extLst>
          </p:cNvPr>
          <p:cNvSpPr>
            <a:spLocks noGrp="1"/>
          </p:cNvSpPr>
          <p:nvPr>
            <p:ph type="title"/>
          </p:nvPr>
        </p:nvSpPr>
        <p:spPr/>
        <p:txBody>
          <a:bodyPr/>
          <a:lstStyle/>
          <a:p>
            <a:r>
              <a:rPr lang="en-US" b="1" dirty="0">
                <a:solidFill>
                  <a:srgbClr val="FF0000"/>
                </a:solidFill>
              </a:rPr>
              <a:t>IDS Deployment Costs</a:t>
            </a:r>
          </a:p>
        </p:txBody>
      </p:sp>
      <p:sp>
        <p:nvSpPr>
          <p:cNvPr id="3" name="Content Placeholder 2">
            <a:extLst>
              <a:ext uri="{FF2B5EF4-FFF2-40B4-BE49-F238E27FC236}">
                <a16:creationId xmlns:a16="http://schemas.microsoft.com/office/drawing/2014/main" id="{9B19F310-FBAA-4A85-BA2D-DB89FFBF4B99}"/>
              </a:ext>
            </a:extLst>
          </p:cNvPr>
          <p:cNvSpPr>
            <a:spLocks noGrp="1"/>
          </p:cNvSpPr>
          <p:nvPr>
            <p:ph idx="1"/>
          </p:nvPr>
        </p:nvSpPr>
        <p:spPr/>
        <p:txBody>
          <a:bodyPr>
            <a:normAutofit lnSpcReduction="10000"/>
          </a:bodyPr>
          <a:lstStyle/>
          <a:p>
            <a:r>
              <a:rPr lang="en-US" dirty="0"/>
              <a:t>When considering costs, it is important that you evaluate three areas: the infrastructure cost, the residual costs, and the support costs </a:t>
            </a:r>
          </a:p>
          <a:p>
            <a:r>
              <a:rPr lang="en-US" dirty="0"/>
              <a:t>Infrastructure costs are the costs in setting up the actual IDS/IPS system. You will need to determine what hardware and software you will need, what consulting services you may need, and the number of hours needed to install the hardware and software and deal with network connectivity issues. Another important factor to consider is the cost of educating the technical staff on the proper use of the product. Even if staff members educate themselves, a non trivial cost can affect the company because some other project is not getting done while the staff is learning to use the product</a:t>
            </a:r>
          </a:p>
        </p:txBody>
      </p:sp>
    </p:spTree>
    <p:extLst>
      <p:ext uri="{BB962C8B-B14F-4D97-AF65-F5344CB8AC3E}">
        <p14:creationId xmlns:p14="http://schemas.microsoft.com/office/powerpoint/2010/main" val="1214064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CDB27-202A-480E-9A6F-C69921A1DB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0DD91E-4C1B-4FAB-8E2B-8CAE85E0A4F3}"/>
              </a:ext>
            </a:extLst>
          </p:cNvPr>
          <p:cNvSpPr>
            <a:spLocks noGrp="1"/>
          </p:cNvSpPr>
          <p:nvPr>
            <p:ph idx="1"/>
          </p:nvPr>
        </p:nvSpPr>
        <p:spPr/>
        <p:txBody>
          <a:bodyPr>
            <a:normAutofit fontScale="92500"/>
          </a:bodyPr>
          <a:lstStyle/>
          <a:p>
            <a:pPr algn="just"/>
            <a:r>
              <a:rPr lang="en-US" sz="3600" dirty="0"/>
              <a:t>Residual costs include extra cabling, more bandwidth, and new networking hardware. Finally, you must consider the support costs related to keeping the IDS/IPS up and running. This will include hardware and software upgrades and time spent on analysis and responding to events, upgrading and tuning the systems, and basic administration. In determining these costs, you may find it helpful to talk with organizations of similar size and with similar security needs. </a:t>
            </a:r>
          </a:p>
        </p:txBody>
      </p:sp>
    </p:spTree>
    <p:extLst>
      <p:ext uri="{BB962C8B-B14F-4D97-AF65-F5344CB8AC3E}">
        <p14:creationId xmlns:p14="http://schemas.microsoft.com/office/powerpoint/2010/main" val="1500741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DE603-F500-4CEC-9AF7-371E1BC95976}"/>
              </a:ext>
            </a:extLst>
          </p:cNvPr>
          <p:cNvSpPr>
            <a:spLocks noGrp="1"/>
          </p:cNvSpPr>
          <p:nvPr>
            <p:ph type="title"/>
          </p:nvPr>
        </p:nvSpPr>
        <p:spPr/>
        <p:txBody>
          <a:bodyPr/>
          <a:lstStyle/>
          <a:p>
            <a:r>
              <a:rPr lang="en-US" dirty="0"/>
              <a:t>RETURN ON INVESTMENT </a:t>
            </a:r>
          </a:p>
        </p:txBody>
      </p:sp>
      <p:sp>
        <p:nvSpPr>
          <p:cNvPr id="3" name="Content Placeholder 2">
            <a:extLst>
              <a:ext uri="{FF2B5EF4-FFF2-40B4-BE49-F238E27FC236}">
                <a16:creationId xmlns:a16="http://schemas.microsoft.com/office/drawing/2014/main" id="{7F2DDEC3-008B-4953-AF70-44D7C4C14735}"/>
              </a:ext>
            </a:extLst>
          </p:cNvPr>
          <p:cNvSpPr>
            <a:spLocks noGrp="1"/>
          </p:cNvSpPr>
          <p:nvPr>
            <p:ph idx="1"/>
          </p:nvPr>
        </p:nvSpPr>
        <p:spPr/>
        <p:txBody>
          <a:bodyPr/>
          <a:lstStyle/>
          <a:p>
            <a:r>
              <a:rPr lang="en-US" dirty="0"/>
              <a:t>IDS Deployment Costs</a:t>
            </a:r>
          </a:p>
          <a:p>
            <a:pPr marL="0" indent="0">
              <a:buNone/>
            </a:pPr>
            <a:endParaRPr lang="en-US" dirty="0"/>
          </a:p>
        </p:txBody>
      </p:sp>
      <p:pic>
        <p:nvPicPr>
          <p:cNvPr id="4" name="Picture 3">
            <a:extLst>
              <a:ext uri="{FF2B5EF4-FFF2-40B4-BE49-F238E27FC236}">
                <a16:creationId xmlns:a16="http://schemas.microsoft.com/office/drawing/2014/main" id="{7385B8FB-4908-4805-842B-164885C535AE}"/>
              </a:ext>
            </a:extLst>
          </p:cNvPr>
          <p:cNvPicPr>
            <a:picLocks noChangeAspect="1"/>
          </p:cNvPicPr>
          <p:nvPr/>
        </p:nvPicPr>
        <p:blipFill>
          <a:blip r:embed="rId2"/>
          <a:stretch>
            <a:fillRect/>
          </a:stretch>
        </p:blipFill>
        <p:spPr>
          <a:xfrm>
            <a:off x="1118382" y="847725"/>
            <a:ext cx="10515600" cy="5645150"/>
          </a:xfrm>
          <a:prstGeom prst="rect">
            <a:avLst/>
          </a:prstGeom>
        </p:spPr>
      </p:pic>
    </p:spTree>
    <p:extLst>
      <p:ext uri="{BB962C8B-B14F-4D97-AF65-F5344CB8AC3E}">
        <p14:creationId xmlns:p14="http://schemas.microsoft.com/office/powerpoint/2010/main" val="2164072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181D7-4055-4CD6-B40A-F7FD05C33E51}"/>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4F660689-F488-4D82-AF9E-D58CEAA8C750}"/>
              </a:ext>
            </a:extLst>
          </p:cNvPr>
          <p:cNvPicPr>
            <a:picLocks noGrp="1" noChangeAspect="1"/>
          </p:cNvPicPr>
          <p:nvPr>
            <p:ph idx="1"/>
          </p:nvPr>
        </p:nvPicPr>
        <p:blipFill>
          <a:blip r:embed="rId2"/>
          <a:stretch>
            <a:fillRect/>
          </a:stretch>
        </p:blipFill>
        <p:spPr>
          <a:xfrm>
            <a:off x="0" y="112542"/>
            <a:ext cx="12041945" cy="6527409"/>
          </a:xfrm>
          <a:prstGeom prst="rect">
            <a:avLst/>
          </a:prstGeom>
        </p:spPr>
      </p:pic>
    </p:spTree>
    <p:extLst>
      <p:ext uri="{BB962C8B-B14F-4D97-AF65-F5344CB8AC3E}">
        <p14:creationId xmlns:p14="http://schemas.microsoft.com/office/powerpoint/2010/main" val="433377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A2ED3-612A-4D01-8845-EE2D8EA2A592}"/>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90D5B16E-1AD2-486E-BDB9-62267302539E}"/>
              </a:ext>
            </a:extLst>
          </p:cNvPr>
          <p:cNvPicPr>
            <a:picLocks noGrp="1" noChangeAspect="1"/>
          </p:cNvPicPr>
          <p:nvPr>
            <p:ph idx="1"/>
          </p:nvPr>
        </p:nvPicPr>
        <p:blipFill>
          <a:blip r:embed="rId2"/>
          <a:stretch>
            <a:fillRect/>
          </a:stretch>
        </p:blipFill>
        <p:spPr>
          <a:xfrm>
            <a:off x="0" y="1"/>
            <a:ext cx="11887200" cy="6492874"/>
          </a:xfrm>
          <a:prstGeom prst="rect">
            <a:avLst/>
          </a:prstGeom>
        </p:spPr>
      </p:pic>
    </p:spTree>
    <p:extLst>
      <p:ext uri="{BB962C8B-B14F-4D97-AF65-F5344CB8AC3E}">
        <p14:creationId xmlns:p14="http://schemas.microsoft.com/office/powerpoint/2010/main" val="2357168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632</TotalTime>
  <Words>2515</Words>
  <Application>Microsoft Office PowerPoint</Application>
  <PresentationFormat>Widescreen</PresentationFormat>
  <Paragraphs>94</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JUSTIFYING INTRUSION DETECTION</vt:lpstr>
      <vt:lpstr>INTRUSION DETECTION IN SECURITY </vt:lpstr>
      <vt:lpstr>PowerPoint Presentation</vt:lpstr>
      <vt:lpstr>PowerPoint Presentation</vt:lpstr>
      <vt:lpstr>IDS Deployment Costs</vt:lpstr>
      <vt:lpstr>PowerPoint Presentation</vt:lpstr>
      <vt:lpstr>RETURN ON INVESTMENT </vt:lpstr>
      <vt:lpstr>PowerPoint Presentation</vt:lpstr>
      <vt:lpstr>PowerPoint Presentation</vt:lpstr>
      <vt:lpstr>Justifying the Cost</vt:lpstr>
      <vt:lpstr>PowerPoint Presentation</vt:lpstr>
      <vt:lpstr>PowerPoint Presentation</vt:lpstr>
      <vt:lpstr>PowerPoint Presentation</vt:lpstr>
      <vt:lpstr>Acquisition</vt:lpstr>
      <vt:lpstr>Requirements</vt:lpstr>
      <vt:lpstr>PowerPoint Presentation</vt:lpstr>
      <vt:lpstr>PowerPoint Presentation</vt:lpstr>
      <vt:lpstr>PowerPoint Presentation</vt:lpstr>
      <vt:lpstr>Research </vt:lpstr>
      <vt:lpstr>Vendor Selection</vt:lpstr>
      <vt:lpstr>Testing </vt:lpstr>
      <vt:lpstr>Selection </vt:lpstr>
      <vt:lpstr>Managing Intrusion Detection</vt:lpstr>
      <vt:lpstr>Deployment</vt:lpstr>
      <vt:lpstr>Managing in a Distributed Environment</vt:lpstr>
      <vt:lpstr>PowerPoint Presentation</vt:lpstr>
      <vt:lpstr>Threat Briefing </vt:lpstr>
      <vt:lpstr>Top ten Database Security Threats </vt:lpstr>
      <vt:lpstr>PowerPoint Presentation</vt:lpstr>
      <vt:lpstr>Ten web threats</vt:lpstr>
      <vt:lpstr>PowerPoint Presentation</vt:lpstr>
      <vt:lpstr>Major Security Threats on Information Systems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51</cp:revision>
  <dcterms:created xsi:type="dcterms:W3CDTF">2022-08-13T06:11:42Z</dcterms:created>
  <dcterms:modified xsi:type="dcterms:W3CDTF">2022-12-12T13:38:31Z</dcterms:modified>
</cp:coreProperties>
</file>