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82" r:id="rId3"/>
    <p:sldId id="283" r:id="rId4"/>
    <p:sldId id="284" r:id="rId5"/>
    <p:sldId id="293" r:id="rId6"/>
    <p:sldId id="294" r:id="rId7"/>
    <p:sldId id="285" r:id="rId8"/>
    <p:sldId id="257" r:id="rId9"/>
    <p:sldId id="258" r:id="rId10"/>
    <p:sldId id="259" r:id="rId11"/>
    <p:sldId id="278" r:id="rId12"/>
    <p:sldId id="27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80"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5AF9D6-4059-4393-9BB6-694BA46977AC}">
          <p14:sldIdLst>
            <p14:sldId id="256"/>
            <p14:sldId id="282"/>
            <p14:sldId id="283"/>
            <p14:sldId id="284"/>
            <p14:sldId id="293"/>
            <p14:sldId id="294"/>
            <p14:sldId id="285"/>
            <p14:sldId id="257"/>
            <p14:sldId id="258"/>
            <p14:sldId id="259"/>
            <p14:sldId id="278"/>
            <p14:sldId id="27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80"/>
            <p14:sldId id="287"/>
            <p14:sldId id="288"/>
            <p14:sldId id="289"/>
            <p14:sldId id="290"/>
            <p14:sldId id="291"/>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F480B-A74C-4869-8A6B-A901DEA96154}" type="datetimeFigureOut">
              <a:rPr lang="en-US" smtClean="0"/>
              <a:t>12/9/2022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DAE49-D19E-49A7-92DD-1CE04E811E2C}" type="slidenum">
              <a:rPr lang="en-US" smtClean="0"/>
              <a:t>‹#›</a:t>
            </a:fld>
            <a:endParaRPr lang="en-US"/>
          </a:p>
        </p:txBody>
      </p:sp>
    </p:spTree>
    <p:extLst>
      <p:ext uri="{BB962C8B-B14F-4D97-AF65-F5344CB8AC3E}">
        <p14:creationId xmlns:p14="http://schemas.microsoft.com/office/powerpoint/2010/main" val="3673403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0DAE49-D19E-49A7-92DD-1CE04E811E2C}" type="slidenum">
              <a:rPr lang="en-US" smtClean="0"/>
              <a:t>30</a:t>
            </a:fld>
            <a:endParaRPr lang="en-US"/>
          </a:p>
        </p:txBody>
      </p:sp>
    </p:spTree>
    <p:extLst>
      <p:ext uri="{BB962C8B-B14F-4D97-AF65-F5344CB8AC3E}">
        <p14:creationId xmlns:p14="http://schemas.microsoft.com/office/powerpoint/2010/main" val="1750827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B9DD-B045-4F5E-9647-72B5DA8F7E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88DF35-ADEA-47F3-B85B-5970836C0B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BC119A-4BA1-4DE1-893E-ED0CE3F2A447}"/>
              </a:ext>
            </a:extLst>
          </p:cNvPr>
          <p:cNvSpPr>
            <a:spLocks noGrp="1"/>
          </p:cNvSpPr>
          <p:nvPr>
            <p:ph type="dt" sz="half" idx="10"/>
          </p:nvPr>
        </p:nvSpPr>
        <p:spPr/>
        <p:txBody>
          <a:bodyPr/>
          <a:lstStyle/>
          <a:p>
            <a:fld id="{FA28F86F-99B9-448E-8BBD-402DB124524C}" type="datetimeFigureOut">
              <a:rPr lang="en-US" smtClean="0"/>
              <a:t>12/9/2022</a:t>
            </a:fld>
            <a:endParaRPr lang="en-US"/>
          </a:p>
        </p:txBody>
      </p:sp>
      <p:sp>
        <p:nvSpPr>
          <p:cNvPr id="5" name="Footer Placeholder 4">
            <a:extLst>
              <a:ext uri="{FF2B5EF4-FFF2-40B4-BE49-F238E27FC236}">
                <a16:creationId xmlns:a16="http://schemas.microsoft.com/office/drawing/2014/main" id="{2DFA605D-E927-4629-B565-3FC68BF70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905E7-0E34-49F2-808C-6537C864CC38}"/>
              </a:ext>
            </a:extLst>
          </p:cNvPr>
          <p:cNvSpPr>
            <a:spLocks noGrp="1"/>
          </p:cNvSpPr>
          <p:nvPr>
            <p:ph type="sldNum" sz="quarter" idx="12"/>
          </p:nvPr>
        </p:nvSpPr>
        <p:spPr/>
        <p:txBody>
          <a:bodyPr/>
          <a:lstStyle/>
          <a:p>
            <a:fld id="{CDEBA6F4-D039-450B-A176-B89712436EAA}" type="slidenum">
              <a:rPr lang="en-US" smtClean="0"/>
              <a:t>‹#›</a:t>
            </a:fld>
            <a:endParaRPr lang="en-US"/>
          </a:p>
        </p:txBody>
      </p:sp>
    </p:spTree>
    <p:extLst>
      <p:ext uri="{BB962C8B-B14F-4D97-AF65-F5344CB8AC3E}">
        <p14:creationId xmlns:p14="http://schemas.microsoft.com/office/powerpoint/2010/main" val="372273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EE4F5-11CC-46AF-90C5-952A94E3B9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5CC0FA-A8D0-417E-84E5-57037EAA21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E1E153-75A3-4482-9205-18A077822942}"/>
              </a:ext>
            </a:extLst>
          </p:cNvPr>
          <p:cNvSpPr>
            <a:spLocks noGrp="1"/>
          </p:cNvSpPr>
          <p:nvPr>
            <p:ph type="dt" sz="half" idx="10"/>
          </p:nvPr>
        </p:nvSpPr>
        <p:spPr/>
        <p:txBody>
          <a:bodyPr/>
          <a:lstStyle/>
          <a:p>
            <a:fld id="{FA28F86F-99B9-448E-8BBD-402DB124524C}" type="datetimeFigureOut">
              <a:rPr lang="en-US" smtClean="0"/>
              <a:t>12/9/2022</a:t>
            </a:fld>
            <a:endParaRPr lang="en-US"/>
          </a:p>
        </p:txBody>
      </p:sp>
      <p:sp>
        <p:nvSpPr>
          <p:cNvPr id="5" name="Footer Placeholder 4">
            <a:extLst>
              <a:ext uri="{FF2B5EF4-FFF2-40B4-BE49-F238E27FC236}">
                <a16:creationId xmlns:a16="http://schemas.microsoft.com/office/drawing/2014/main" id="{6997CEE0-3F4A-4C2D-AE61-BFAE456B7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D9CD4-41EC-4BD4-8AD0-7268779FA371}"/>
              </a:ext>
            </a:extLst>
          </p:cNvPr>
          <p:cNvSpPr>
            <a:spLocks noGrp="1"/>
          </p:cNvSpPr>
          <p:nvPr>
            <p:ph type="sldNum" sz="quarter" idx="12"/>
          </p:nvPr>
        </p:nvSpPr>
        <p:spPr/>
        <p:txBody>
          <a:bodyPr/>
          <a:lstStyle/>
          <a:p>
            <a:fld id="{CDEBA6F4-D039-450B-A176-B89712436EAA}" type="slidenum">
              <a:rPr lang="en-US" smtClean="0"/>
              <a:t>‹#›</a:t>
            </a:fld>
            <a:endParaRPr lang="en-US"/>
          </a:p>
        </p:txBody>
      </p:sp>
    </p:spTree>
    <p:extLst>
      <p:ext uri="{BB962C8B-B14F-4D97-AF65-F5344CB8AC3E}">
        <p14:creationId xmlns:p14="http://schemas.microsoft.com/office/powerpoint/2010/main" val="2448301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F686F-0539-418F-AAF2-62F35E125A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916958-1CFF-4563-8635-12BC5CDA071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9C4755-1616-4A1A-9335-F1A71CA8EBBE}"/>
              </a:ext>
            </a:extLst>
          </p:cNvPr>
          <p:cNvSpPr>
            <a:spLocks noGrp="1"/>
          </p:cNvSpPr>
          <p:nvPr>
            <p:ph type="dt" sz="half" idx="10"/>
          </p:nvPr>
        </p:nvSpPr>
        <p:spPr/>
        <p:txBody>
          <a:bodyPr/>
          <a:lstStyle/>
          <a:p>
            <a:fld id="{FA28F86F-99B9-448E-8BBD-402DB124524C}" type="datetimeFigureOut">
              <a:rPr lang="en-US" smtClean="0"/>
              <a:t>12/9/2022</a:t>
            </a:fld>
            <a:endParaRPr lang="en-US"/>
          </a:p>
        </p:txBody>
      </p:sp>
      <p:sp>
        <p:nvSpPr>
          <p:cNvPr id="5" name="Footer Placeholder 4">
            <a:extLst>
              <a:ext uri="{FF2B5EF4-FFF2-40B4-BE49-F238E27FC236}">
                <a16:creationId xmlns:a16="http://schemas.microsoft.com/office/drawing/2014/main" id="{4CE2E347-CF33-411B-B9D6-69135D99E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A2999-355D-49C0-89E2-EB69E0026EE1}"/>
              </a:ext>
            </a:extLst>
          </p:cNvPr>
          <p:cNvSpPr>
            <a:spLocks noGrp="1"/>
          </p:cNvSpPr>
          <p:nvPr>
            <p:ph type="sldNum" sz="quarter" idx="12"/>
          </p:nvPr>
        </p:nvSpPr>
        <p:spPr/>
        <p:txBody>
          <a:bodyPr/>
          <a:lstStyle/>
          <a:p>
            <a:fld id="{CDEBA6F4-D039-450B-A176-B89712436EAA}" type="slidenum">
              <a:rPr lang="en-US" smtClean="0"/>
              <a:t>‹#›</a:t>
            </a:fld>
            <a:endParaRPr lang="en-US"/>
          </a:p>
        </p:txBody>
      </p:sp>
    </p:spTree>
    <p:extLst>
      <p:ext uri="{BB962C8B-B14F-4D97-AF65-F5344CB8AC3E}">
        <p14:creationId xmlns:p14="http://schemas.microsoft.com/office/powerpoint/2010/main" val="70681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AF44-3594-4422-8255-1BFF6C1168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7FD0CA-6425-4625-AD0A-0C65AB62927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EDC67D-E34A-4FC2-A68C-AEB5FE2957E6}"/>
              </a:ext>
            </a:extLst>
          </p:cNvPr>
          <p:cNvSpPr>
            <a:spLocks noGrp="1"/>
          </p:cNvSpPr>
          <p:nvPr>
            <p:ph type="dt" sz="half" idx="10"/>
          </p:nvPr>
        </p:nvSpPr>
        <p:spPr/>
        <p:txBody>
          <a:bodyPr/>
          <a:lstStyle/>
          <a:p>
            <a:fld id="{FA28F86F-99B9-448E-8BBD-402DB124524C}" type="datetimeFigureOut">
              <a:rPr lang="en-US" smtClean="0"/>
              <a:t>12/9/2022</a:t>
            </a:fld>
            <a:endParaRPr lang="en-US"/>
          </a:p>
        </p:txBody>
      </p:sp>
      <p:sp>
        <p:nvSpPr>
          <p:cNvPr id="5" name="Footer Placeholder 4">
            <a:extLst>
              <a:ext uri="{FF2B5EF4-FFF2-40B4-BE49-F238E27FC236}">
                <a16:creationId xmlns:a16="http://schemas.microsoft.com/office/drawing/2014/main" id="{B6383ED8-C00C-442E-8503-9CBC5AE1E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EE5C52-B693-4FEE-8231-C8712BE7E43B}"/>
              </a:ext>
            </a:extLst>
          </p:cNvPr>
          <p:cNvSpPr>
            <a:spLocks noGrp="1"/>
          </p:cNvSpPr>
          <p:nvPr>
            <p:ph type="sldNum" sz="quarter" idx="12"/>
          </p:nvPr>
        </p:nvSpPr>
        <p:spPr/>
        <p:txBody>
          <a:bodyPr/>
          <a:lstStyle/>
          <a:p>
            <a:fld id="{CDEBA6F4-D039-450B-A176-B89712436EAA}" type="slidenum">
              <a:rPr lang="en-US" smtClean="0"/>
              <a:t>‹#›</a:t>
            </a:fld>
            <a:endParaRPr lang="en-US"/>
          </a:p>
        </p:txBody>
      </p:sp>
    </p:spTree>
    <p:extLst>
      <p:ext uri="{BB962C8B-B14F-4D97-AF65-F5344CB8AC3E}">
        <p14:creationId xmlns:p14="http://schemas.microsoft.com/office/powerpoint/2010/main" val="73815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5F92B-3D47-4845-92E9-8786CB4268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2B2761-58D4-4103-B2BE-52EF342190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7B5D611-13DB-407E-90B2-DDFA41F1AB1B}"/>
              </a:ext>
            </a:extLst>
          </p:cNvPr>
          <p:cNvSpPr>
            <a:spLocks noGrp="1"/>
          </p:cNvSpPr>
          <p:nvPr>
            <p:ph type="dt" sz="half" idx="10"/>
          </p:nvPr>
        </p:nvSpPr>
        <p:spPr/>
        <p:txBody>
          <a:bodyPr/>
          <a:lstStyle/>
          <a:p>
            <a:fld id="{FA28F86F-99B9-448E-8BBD-402DB124524C}" type="datetimeFigureOut">
              <a:rPr lang="en-US" smtClean="0"/>
              <a:t>12/9/2022</a:t>
            </a:fld>
            <a:endParaRPr lang="en-US"/>
          </a:p>
        </p:txBody>
      </p:sp>
      <p:sp>
        <p:nvSpPr>
          <p:cNvPr id="5" name="Footer Placeholder 4">
            <a:extLst>
              <a:ext uri="{FF2B5EF4-FFF2-40B4-BE49-F238E27FC236}">
                <a16:creationId xmlns:a16="http://schemas.microsoft.com/office/drawing/2014/main" id="{9AD4B099-35D3-438F-8435-39109419C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B5CBA-CDDB-4BA8-A467-F5C78832A455}"/>
              </a:ext>
            </a:extLst>
          </p:cNvPr>
          <p:cNvSpPr>
            <a:spLocks noGrp="1"/>
          </p:cNvSpPr>
          <p:nvPr>
            <p:ph type="sldNum" sz="quarter" idx="12"/>
          </p:nvPr>
        </p:nvSpPr>
        <p:spPr/>
        <p:txBody>
          <a:bodyPr/>
          <a:lstStyle/>
          <a:p>
            <a:fld id="{CDEBA6F4-D039-450B-A176-B89712436EAA}" type="slidenum">
              <a:rPr lang="en-US" smtClean="0"/>
              <a:t>‹#›</a:t>
            </a:fld>
            <a:endParaRPr lang="en-US"/>
          </a:p>
        </p:txBody>
      </p:sp>
    </p:spTree>
    <p:extLst>
      <p:ext uri="{BB962C8B-B14F-4D97-AF65-F5344CB8AC3E}">
        <p14:creationId xmlns:p14="http://schemas.microsoft.com/office/powerpoint/2010/main" val="135171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25ED-28AE-4A72-8DA9-7622CAF81F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C3479-B036-4183-ABB2-54F5BCB21F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2BD5C9-78E3-450F-96C0-DF8DD149DA5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493655-C9F1-417D-946C-61DB93272BA7}"/>
              </a:ext>
            </a:extLst>
          </p:cNvPr>
          <p:cNvSpPr>
            <a:spLocks noGrp="1"/>
          </p:cNvSpPr>
          <p:nvPr>
            <p:ph type="dt" sz="half" idx="10"/>
          </p:nvPr>
        </p:nvSpPr>
        <p:spPr/>
        <p:txBody>
          <a:bodyPr/>
          <a:lstStyle/>
          <a:p>
            <a:fld id="{FA28F86F-99B9-448E-8BBD-402DB124524C}" type="datetimeFigureOut">
              <a:rPr lang="en-US" smtClean="0"/>
              <a:t>12/9/2022</a:t>
            </a:fld>
            <a:endParaRPr lang="en-US"/>
          </a:p>
        </p:txBody>
      </p:sp>
      <p:sp>
        <p:nvSpPr>
          <p:cNvPr id="6" name="Footer Placeholder 5">
            <a:extLst>
              <a:ext uri="{FF2B5EF4-FFF2-40B4-BE49-F238E27FC236}">
                <a16:creationId xmlns:a16="http://schemas.microsoft.com/office/drawing/2014/main" id="{76858A2D-0159-4D2B-BB66-B0778BD6B9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48124A-1D49-49BD-8B91-A23526C60A04}"/>
              </a:ext>
            </a:extLst>
          </p:cNvPr>
          <p:cNvSpPr>
            <a:spLocks noGrp="1"/>
          </p:cNvSpPr>
          <p:nvPr>
            <p:ph type="sldNum" sz="quarter" idx="12"/>
          </p:nvPr>
        </p:nvSpPr>
        <p:spPr/>
        <p:txBody>
          <a:bodyPr/>
          <a:lstStyle/>
          <a:p>
            <a:fld id="{CDEBA6F4-D039-450B-A176-B89712436EAA}" type="slidenum">
              <a:rPr lang="en-US" smtClean="0"/>
              <a:t>‹#›</a:t>
            </a:fld>
            <a:endParaRPr lang="en-US"/>
          </a:p>
        </p:txBody>
      </p:sp>
    </p:spTree>
    <p:extLst>
      <p:ext uri="{BB962C8B-B14F-4D97-AF65-F5344CB8AC3E}">
        <p14:creationId xmlns:p14="http://schemas.microsoft.com/office/powerpoint/2010/main" val="2522654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258D-D0E5-4EE5-879C-F95355D9A5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34870C-C435-442D-8EB8-C18DB77CA1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2C0748-1A81-47F3-B6F0-FF017136549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559B85-2E4D-4835-94A9-25E54AFBEF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423740-7D14-4486-8A96-168299EFFD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6253EC-CCA6-4256-9656-6B4DA3E78E06}"/>
              </a:ext>
            </a:extLst>
          </p:cNvPr>
          <p:cNvSpPr>
            <a:spLocks noGrp="1"/>
          </p:cNvSpPr>
          <p:nvPr>
            <p:ph type="dt" sz="half" idx="10"/>
          </p:nvPr>
        </p:nvSpPr>
        <p:spPr/>
        <p:txBody>
          <a:bodyPr/>
          <a:lstStyle/>
          <a:p>
            <a:fld id="{FA28F86F-99B9-448E-8BBD-402DB124524C}" type="datetimeFigureOut">
              <a:rPr lang="en-US" smtClean="0"/>
              <a:t>12/9/2022</a:t>
            </a:fld>
            <a:endParaRPr lang="en-US"/>
          </a:p>
        </p:txBody>
      </p:sp>
      <p:sp>
        <p:nvSpPr>
          <p:cNvPr id="8" name="Footer Placeholder 7">
            <a:extLst>
              <a:ext uri="{FF2B5EF4-FFF2-40B4-BE49-F238E27FC236}">
                <a16:creationId xmlns:a16="http://schemas.microsoft.com/office/drawing/2014/main" id="{89CCEA5D-F11A-4243-9A92-8A6FD56140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8FF2DE-618A-4FF9-AF30-0C536ED18DEA}"/>
              </a:ext>
            </a:extLst>
          </p:cNvPr>
          <p:cNvSpPr>
            <a:spLocks noGrp="1"/>
          </p:cNvSpPr>
          <p:nvPr>
            <p:ph type="sldNum" sz="quarter" idx="12"/>
          </p:nvPr>
        </p:nvSpPr>
        <p:spPr/>
        <p:txBody>
          <a:bodyPr/>
          <a:lstStyle/>
          <a:p>
            <a:fld id="{CDEBA6F4-D039-450B-A176-B89712436EAA}" type="slidenum">
              <a:rPr lang="en-US" smtClean="0"/>
              <a:t>‹#›</a:t>
            </a:fld>
            <a:endParaRPr lang="en-US"/>
          </a:p>
        </p:txBody>
      </p:sp>
    </p:spTree>
    <p:extLst>
      <p:ext uri="{BB962C8B-B14F-4D97-AF65-F5344CB8AC3E}">
        <p14:creationId xmlns:p14="http://schemas.microsoft.com/office/powerpoint/2010/main" val="2174735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300DD-D3B6-4F3A-AD40-31BC338C12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B46A8C-8A69-430C-BEB0-41AFE347DB65}"/>
              </a:ext>
            </a:extLst>
          </p:cNvPr>
          <p:cNvSpPr>
            <a:spLocks noGrp="1"/>
          </p:cNvSpPr>
          <p:nvPr>
            <p:ph type="dt" sz="half" idx="10"/>
          </p:nvPr>
        </p:nvSpPr>
        <p:spPr/>
        <p:txBody>
          <a:bodyPr/>
          <a:lstStyle/>
          <a:p>
            <a:fld id="{FA28F86F-99B9-448E-8BBD-402DB124524C}" type="datetimeFigureOut">
              <a:rPr lang="en-US" smtClean="0"/>
              <a:t>12/9/2022</a:t>
            </a:fld>
            <a:endParaRPr lang="en-US"/>
          </a:p>
        </p:txBody>
      </p:sp>
      <p:sp>
        <p:nvSpPr>
          <p:cNvPr id="4" name="Footer Placeholder 3">
            <a:extLst>
              <a:ext uri="{FF2B5EF4-FFF2-40B4-BE49-F238E27FC236}">
                <a16:creationId xmlns:a16="http://schemas.microsoft.com/office/drawing/2014/main" id="{2345A68B-EE43-4973-9B48-F57FA6CF45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ED6C19-B824-4D3A-AED3-BF67066FDBD6}"/>
              </a:ext>
            </a:extLst>
          </p:cNvPr>
          <p:cNvSpPr>
            <a:spLocks noGrp="1"/>
          </p:cNvSpPr>
          <p:nvPr>
            <p:ph type="sldNum" sz="quarter" idx="12"/>
          </p:nvPr>
        </p:nvSpPr>
        <p:spPr/>
        <p:txBody>
          <a:bodyPr/>
          <a:lstStyle/>
          <a:p>
            <a:fld id="{CDEBA6F4-D039-450B-A176-B89712436EAA}" type="slidenum">
              <a:rPr lang="en-US" smtClean="0"/>
              <a:t>‹#›</a:t>
            </a:fld>
            <a:endParaRPr lang="en-US"/>
          </a:p>
        </p:txBody>
      </p:sp>
    </p:spTree>
    <p:extLst>
      <p:ext uri="{BB962C8B-B14F-4D97-AF65-F5344CB8AC3E}">
        <p14:creationId xmlns:p14="http://schemas.microsoft.com/office/powerpoint/2010/main" val="2287686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62E68D-FAA9-45AA-BC38-D0307EFAB5C7}"/>
              </a:ext>
            </a:extLst>
          </p:cNvPr>
          <p:cNvSpPr>
            <a:spLocks noGrp="1"/>
          </p:cNvSpPr>
          <p:nvPr>
            <p:ph type="dt" sz="half" idx="10"/>
          </p:nvPr>
        </p:nvSpPr>
        <p:spPr/>
        <p:txBody>
          <a:bodyPr/>
          <a:lstStyle/>
          <a:p>
            <a:fld id="{FA28F86F-99B9-448E-8BBD-402DB124524C}" type="datetimeFigureOut">
              <a:rPr lang="en-US" smtClean="0"/>
              <a:t>12/9/2022</a:t>
            </a:fld>
            <a:endParaRPr lang="en-US"/>
          </a:p>
        </p:txBody>
      </p:sp>
      <p:sp>
        <p:nvSpPr>
          <p:cNvPr id="3" name="Footer Placeholder 2">
            <a:extLst>
              <a:ext uri="{FF2B5EF4-FFF2-40B4-BE49-F238E27FC236}">
                <a16:creationId xmlns:a16="http://schemas.microsoft.com/office/drawing/2014/main" id="{20B7F15D-981F-4D31-B7BA-CD9DEEDB84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D26190-31F3-459F-B868-F31D36024C89}"/>
              </a:ext>
            </a:extLst>
          </p:cNvPr>
          <p:cNvSpPr>
            <a:spLocks noGrp="1"/>
          </p:cNvSpPr>
          <p:nvPr>
            <p:ph type="sldNum" sz="quarter" idx="12"/>
          </p:nvPr>
        </p:nvSpPr>
        <p:spPr/>
        <p:txBody>
          <a:bodyPr/>
          <a:lstStyle/>
          <a:p>
            <a:fld id="{CDEBA6F4-D039-450B-A176-B89712436EAA}" type="slidenum">
              <a:rPr lang="en-US" smtClean="0"/>
              <a:t>‹#›</a:t>
            </a:fld>
            <a:endParaRPr lang="en-US"/>
          </a:p>
        </p:txBody>
      </p:sp>
    </p:spTree>
    <p:extLst>
      <p:ext uri="{BB962C8B-B14F-4D97-AF65-F5344CB8AC3E}">
        <p14:creationId xmlns:p14="http://schemas.microsoft.com/office/powerpoint/2010/main" val="38794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6BECA-8070-4797-801F-2F9C810621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A1155B-E021-4739-AFF5-32ECF0FAE9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3015DD-8D8E-42BB-915F-441EA45FA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92B6E5-D53F-4059-9329-1BCEB2929CAC}"/>
              </a:ext>
            </a:extLst>
          </p:cNvPr>
          <p:cNvSpPr>
            <a:spLocks noGrp="1"/>
          </p:cNvSpPr>
          <p:nvPr>
            <p:ph type="dt" sz="half" idx="10"/>
          </p:nvPr>
        </p:nvSpPr>
        <p:spPr/>
        <p:txBody>
          <a:bodyPr/>
          <a:lstStyle/>
          <a:p>
            <a:fld id="{FA28F86F-99B9-448E-8BBD-402DB124524C}" type="datetimeFigureOut">
              <a:rPr lang="en-US" smtClean="0"/>
              <a:t>12/9/2022</a:t>
            </a:fld>
            <a:endParaRPr lang="en-US"/>
          </a:p>
        </p:txBody>
      </p:sp>
      <p:sp>
        <p:nvSpPr>
          <p:cNvPr id="6" name="Footer Placeholder 5">
            <a:extLst>
              <a:ext uri="{FF2B5EF4-FFF2-40B4-BE49-F238E27FC236}">
                <a16:creationId xmlns:a16="http://schemas.microsoft.com/office/drawing/2014/main" id="{25995CDD-48EE-4A18-8850-DDAE871E90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3350A8-AFCD-489D-BAA7-2EC980FB17FA}"/>
              </a:ext>
            </a:extLst>
          </p:cNvPr>
          <p:cNvSpPr>
            <a:spLocks noGrp="1"/>
          </p:cNvSpPr>
          <p:nvPr>
            <p:ph type="sldNum" sz="quarter" idx="12"/>
          </p:nvPr>
        </p:nvSpPr>
        <p:spPr/>
        <p:txBody>
          <a:bodyPr/>
          <a:lstStyle/>
          <a:p>
            <a:fld id="{CDEBA6F4-D039-450B-A176-B89712436EAA}" type="slidenum">
              <a:rPr lang="en-US" smtClean="0"/>
              <a:t>‹#›</a:t>
            </a:fld>
            <a:endParaRPr lang="en-US"/>
          </a:p>
        </p:txBody>
      </p:sp>
    </p:spTree>
    <p:extLst>
      <p:ext uri="{BB962C8B-B14F-4D97-AF65-F5344CB8AC3E}">
        <p14:creationId xmlns:p14="http://schemas.microsoft.com/office/powerpoint/2010/main" val="4056551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7499-3DD2-4546-8525-AE40C611AB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237952-8AAA-41F7-A59A-D14C0ADA97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2AB24C-DDEB-42DF-98A5-674238D00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418EE1B-026A-48F0-BB3B-94BD34069163}"/>
              </a:ext>
            </a:extLst>
          </p:cNvPr>
          <p:cNvSpPr>
            <a:spLocks noGrp="1"/>
          </p:cNvSpPr>
          <p:nvPr>
            <p:ph type="dt" sz="half" idx="10"/>
          </p:nvPr>
        </p:nvSpPr>
        <p:spPr/>
        <p:txBody>
          <a:bodyPr/>
          <a:lstStyle/>
          <a:p>
            <a:fld id="{FA28F86F-99B9-448E-8BBD-402DB124524C}" type="datetimeFigureOut">
              <a:rPr lang="en-US" smtClean="0"/>
              <a:t>12/9/2022</a:t>
            </a:fld>
            <a:endParaRPr lang="en-US"/>
          </a:p>
        </p:txBody>
      </p:sp>
      <p:sp>
        <p:nvSpPr>
          <p:cNvPr id="6" name="Footer Placeholder 5">
            <a:extLst>
              <a:ext uri="{FF2B5EF4-FFF2-40B4-BE49-F238E27FC236}">
                <a16:creationId xmlns:a16="http://schemas.microsoft.com/office/drawing/2014/main" id="{6D04AA7F-BA29-44D5-82EA-2A6AA085A7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FEE37-C618-4AB0-932C-F73A67AFE805}"/>
              </a:ext>
            </a:extLst>
          </p:cNvPr>
          <p:cNvSpPr>
            <a:spLocks noGrp="1"/>
          </p:cNvSpPr>
          <p:nvPr>
            <p:ph type="sldNum" sz="quarter" idx="12"/>
          </p:nvPr>
        </p:nvSpPr>
        <p:spPr/>
        <p:txBody>
          <a:bodyPr/>
          <a:lstStyle/>
          <a:p>
            <a:fld id="{CDEBA6F4-D039-450B-A176-B89712436EAA}" type="slidenum">
              <a:rPr lang="en-US" smtClean="0"/>
              <a:t>‹#›</a:t>
            </a:fld>
            <a:endParaRPr lang="en-US"/>
          </a:p>
        </p:txBody>
      </p:sp>
    </p:spTree>
    <p:extLst>
      <p:ext uri="{BB962C8B-B14F-4D97-AF65-F5344CB8AC3E}">
        <p14:creationId xmlns:p14="http://schemas.microsoft.com/office/powerpoint/2010/main" val="2033211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C45A9C-4DC0-40A0-BED6-4A7F53A086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CB17CE-8D45-4B16-9223-3E94B85720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68DE6F-23B6-4552-9EF4-4486A5F24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8F86F-99B9-448E-8BBD-402DB124524C}" type="datetimeFigureOut">
              <a:rPr lang="en-US" smtClean="0"/>
              <a:t>12/9/2022</a:t>
            </a:fld>
            <a:endParaRPr lang="en-US"/>
          </a:p>
        </p:txBody>
      </p:sp>
      <p:sp>
        <p:nvSpPr>
          <p:cNvPr id="5" name="Footer Placeholder 4">
            <a:extLst>
              <a:ext uri="{FF2B5EF4-FFF2-40B4-BE49-F238E27FC236}">
                <a16:creationId xmlns:a16="http://schemas.microsoft.com/office/drawing/2014/main" id="{2FD8B1D9-EC66-4668-927F-BC87947246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733CF-F666-4EF0-BAB6-454C498CBC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BA6F4-D039-450B-A176-B89712436EAA}" type="slidenum">
              <a:rPr lang="en-US" smtClean="0"/>
              <a:t>‹#›</a:t>
            </a:fld>
            <a:endParaRPr lang="en-US"/>
          </a:p>
        </p:txBody>
      </p:sp>
    </p:spTree>
    <p:extLst>
      <p:ext uri="{BB962C8B-B14F-4D97-AF65-F5344CB8AC3E}">
        <p14:creationId xmlns:p14="http://schemas.microsoft.com/office/powerpoint/2010/main" val="472206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5D369-D6C6-4CB7-91AF-A9AFF507564B}"/>
              </a:ext>
            </a:extLst>
          </p:cNvPr>
          <p:cNvSpPr>
            <a:spLocks noGrp="1"/>
          </p:cNvSpPr>
          <p:nvPr>
            <p:ph type="ctrTitle"/>
          </p:nvPr>
        </p:nvSpPr>
        <p:spPr/>
        <p:txBody>
          <a:bodyPr>
            <a:normAutofit/>
          </a:bodyPr>
          <a:lstStyle/>
          <a:p>
            <a:r>
              <a:rPr lang="en-US" sz="7200" b="1" dirty="0">
                <a:solidFill>
                  <a:srgbClr val="FF0000"/>
                </a:solidFill>
              </a:rPr>
              <a:t>Applications and Tools</a:t>
            </a:r>
          </a:p>
        </p:txBody>
      </p:sp>
      <p:sp>
        <p:nvSpPr>
          <p:cNvPr id="3" name="Subtitle 2">
            <a:extLst>
              <a:ext uri="{FF2B5EF4-FFF2-40B4-BE49-F238E27FC236}">
                <a16:creationId xmlns:a16="http://schemas.microsoft.com/office/drawing/2014/main" id="{D6CE181A-0806-4476-85B0-97E02AA3059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49192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820E-FD16-4ECB-AF32-D4F59E0AAA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44DD73-57D1-45E7-9D59-70E839A1853C}"/>
              </a:ext>
            </a:extLst>
          </p:cNvPr>
          <p:cNvSpPr>
            <a:spLocks noGrp="1"/>
          </p:cNvSpPr>
          <p:nvPr>
            <p:ph idx="1"/>
          </p:nvPr>
        </p:nvSpPr>
        <p:spPr/>
        <p:txBody>
          <a:bodyPr/>
          <a:lstStyle/>
          <a:p>
            <a:r>
              <a:rPr lang="en-US" dirty="0"/>
              <a:t>Many experts agree that the processes for infrastructure management and incident response are the most critical success factors. </a:t>
            </a:r>
          </a:p>
        </p:txBody>
      </p:sp>
    </p:spTree>
    <p:extLst>
      <p:ext uri="{BB962C8B-B14F-4D97-AF65-F5344CB8AC3E}">
        <p14:creationId xmlns:p14="http://schemas.microsoft.com/office/powerpoint/2010/main" val="3928443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1BF67-7B45-4AF2-A0A8-D3080B287B3B}"/>
              </a:ext>
            </a:extLst>
          </p:cNvPr>
          <p:cNvSpPr>
            <a:spLocks noGrp="1"/>
          </p:cNvSpPr>
          <p:nvPr>
            <p:ph type="title"/>
          </p:nvPr>
        </p:nvSpPr>
        <p:spPr/>
        <p:txBody>
          <a:bodyPr/>
          <a:lstStyle/>
          <a:p>
            <a:r>
              <a:rPr lang="en-US" b="1" dirty="0">
                <a:solidFill>
                  <a:srgbClr val="FF0000"/>
                </a:solidFill>
              </a:rPr>
              <a:t>Assigning Packet Capture to Signatures</a:t>
            </a:r>
          </a:p>
        </p:txBody>
      </p:sp>
      <p:pic>
        <p:nvPicPr>
          <p:cNvPr id="4" name="Content Placeholder 3">
            <a:extLst>
              <a:ext uri="{FF2B5EF4-FFF2-40B4-BE49-F238E27FC236}">
                <a16:creationId xmlns:a16="http://schemas.microsoft.com/office/drawing/2014/main" id="{483C0E74-FCC4-44E5-8059-C81EA9BB8689}"/>
              </a:ext>
            </a:extLst>
          </p:cNvPr>
          <p:cNvPicPr>
            <a:picLocks noGrp="1" noChangeAspect="1"/>
          </p:cNvPicPr>
          <p:nvPr>
            <p:ph idx="1"/>
          </p:nvPr>
        </p:nvPicPr>
        <p:blipFill>
          <a:blip r:embed="rId2"/>
          <a:stretch>
            <a:fillRect/>
          </a:stretch>
        </p:blipFill>
        <p:spPr>
          <a:xfrm>
            <a:off x="1294228" y="1575582"/>
            <a:ext cx="8890781" cy="4206887"/>
          </a:xfrm>
          <a:prstGeom prst="rect">
            <a:avLst/>
          </a:prstGeom>
        </p:spPr>
      </p:pic>
    </p:spTree>
    <p:extLst>
      <p:ext uri="{BB962C8B-B14F-4D97-AF65-F5344CB8AC3E}">
        <p14:creationId xmlns:p14="http://schemas.microsoft.com/office/powerpoint/2010/main" val="975559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77DBC-2995-4A7D-A0AF-00863F596E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51DF60-1FD0-4298-B525-80C5CD32AFF6}"/>
              </a:ext>
            </a:extLst>
          </p:cNvPr>
          <p:cNvSpPr>
            <a:spLocks noGrp="1"/>
          </p:cNvSpPr>
          <p:nvPr>
            <p:ph idx="1"/>
          </p:nvPr>
        </p:nvSpPr>
        <p:spPr/>
        <p:txBody>
          <a:bodyPr/>
          <a:lstStyle/>
          <a:p>
            <a:r>
              <a:rPr lang="en-US" dirty="0"/>
              <a:t>Session Sniping is a method of stopping attacks by closing the TCP session associated with that attack. The Cisco NIDS accomplishes this by sending a TCP RST (reset) packet from the command and control interface to the identified attacking host and to the victim or target host.</a:t>
            </a:r>
          </a:p>
          <a:p>
            <a:r>
              <a:rPr lang="en-US" dirty="0"/>
              <a:t>Shunning is the process of applying access control lists (ACLs) to nearby routers or switches to block individual connections or hosts to stop attacks. Cisco supports shunning on all IOS devices, the Catalyst 6500 line, and the PIX firewall. </a:t>
            </a:r>
          </a:p>
          <a:p>
            <a:endParaRPr lang="en-US" dirty="0"/>
          </a:p>
          <a:p>
            <a:endParaRPr lang="en-US" dirty="0"/>
          </a:p>
        </p:txBody>
      </p:sp>
    </p:spTree>
    <p:extLst>
      <p:ext uri="{BB962C8B-B14F-4D97-AF65-F5344CB8AC3E}">
        <p14:creationId xmlns:p14="http://schemas.microsoft.com/office/powerpoint/2010/main" val="2290966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75220-682E-4893-A915-B8895B67C07A}"/>
              </a:ext>
            </a:extLst>
          </p:cNvPr>
          <p:cNvSpPr>
            <a:spLocks noGrp="1"/>
          </p:cNvSpPr>
          <p:nvPr>
            <p:ph type="title"/>
          </p:nvPr>
        </p:nvSpPr>
        <p:spPr>
          <a:xfrm>
            <a:off x="838200" y="365126"/>
            <a:ext cx="10515600" cy="422666"/>
          </a:xfrm>
        </p:spPr>
        <p:txBody>
          <a:bodyPr>
            <a:normAutofit fontScale="90000"/>
          </a:bodyPr>
          <a:lstStyle/>
          <a:p>
            <a:r>
              <a:rPr lang="en-US" b="1" dirty="0">
                <a:solidFill>
                  <a:srgbClr val="FF0000"/>
                </a:solidFill>
              </a:rPr>
              <a:t>IDS Best Practice Requirements </a:t>
            </a:r>
          </a:p>
        </p:txBody>
      </p:sp>
      <p:graphicFrame>
        <p:nvGraphicFramePr>
          <p:cNvPr id="4" name="Content Placeholder 3">
            <a:extLst>
              <a:ext uri="{FF2B5EF4-FFF2-40B4-BE49-F238E27FC236}">
                <a16:creationId xmlns:a16="http://schemas.microsoft.com/office/drawing/2014/main" id="{F277B48A-A852-461A-981F-D59D7DAC6F0B}"/>
              </a:ext>
            </a:extLst>
          </p:cNvPr>
          <p:cNvGraphicFramePr>
            <a:graphicFrameLocks noGrp="1"/>
          </p:cNvGraphicFramePr>
          <p:nvPr>
            <p:ph idx="1"/>
            <p:extLst>
              <p:ext uri="{D42A27DB-BD31-4B8C-83A1-F6EECF244321}">
                <p14:modId xmlns:p14="http://schemas.microsoft.com/office/powerpoint/2010/main" val="1246857333"/>
              </p:ext>
            </p:extLst>
          </p:nvPr>
        </p:nvGraphicFramePr>
        <p:xfrm>
          <a:off x="0" y="787792"/>
          <a:ext cx="11844996" cy="11135051"/>
        </p:xfrm>
        <a:graphic>
          <a:graphicData uri="http://schemas.openxmlformats.org/drawingml/2006/table">
            <a:tbl>
              <a:tblPr firstRow="1" bandRow="1">
                <a:tableStyleId>{5C22544A-7EE6-4342-B048-85BDC9FD1C3A}</a:tableStyleId>
              </a:tblPr>
              <a:tblGrid>
                <a:gridCol w="870956">
                  <a:extLst>
                    <a:ext uri="{9D8B030D-6E8A-4147-A177-3AD203B41FA5}">
                      <a16:colId xmlns:a16="http://schemas.microsoft.com/office/drawing/2014/main" val="3791683245"/>
                    </a:ext>
                  </a:extLst>
                </a:gridCol>
                <a:gridCol w="1582236">
                  <a:extLst>
                    <a:ext uri="{9D8B030D-6E8A-4147-A177-3AD203B41FA5}">
                      <a16:colId xmlns:a16="http://schemas.microsoft.com/office/drawing/2014/main" val="3791631127"/>
                    </a:ext>
                  </a:extLst>
                </a:gridCol>
                <a:gridCol w="6368862">
                  <a:extLst>
                    <a:ext uri="{9D8B030D-6E8A-4147-A177-3AD203B41FA5}">
                      <a16:colId xmlns:a16="http://schemas.microsoft.com/office/drawing/2014/main" val="566268345"/>
                    </a:ext>
                  </a:extLst>
                </a:gridCol>
                <a:gridCol w="3022942">
                  <a:extLst>
                    <a:ext uri="{9D8B030D-6E8A-4147-A177-3AD203B41FA5}">
                      <a16:colId xmlns:a16="http://schemas.microsoft.com/office/drawing/2014/main" val="1539610903"/>
                    </a:ext>
                  </a:extLst>
                </a:gridCol>
              </a:tblGrid>
              <a:tr h="862326">
                <a:tc>
                  <a:txBody>
                    <a:bodyPr/>
                    <a:lstStyle/>
                    <a:p>
                      <a:r>
                        <a:rPr lang="en-US" sz="2400" dirty="0"/>
                        <a:t>Area </a:t>
                      </a:r>
                    </a:p>
                  </a:txBody>
                  <a:tcPr/>
                </a:tc>
                <a:tc>
                  <a:txBody>
                    <a:bodyPr/>
                    <a:lstStyle/>
                    <a:p>
                      <a:r>
                        <a:rPr lang="en-US" sz="2400" dirty="0"/>
                        <a:t>Component</a:t>
                      </a:r>
                    </a:p>
                  </a:txBody>
                  <a:tcPr/>
                </a:tc>
                <a:tc>
                  <a:txBody>
                    <a:bodyPr/>
                    <a:lstStyle/>
                    <a:p>
                      <a:r>
                        <a:rPr lang="en-US" sz="2400" dirty="0"/>
                        <a:t>Intrusion Detection Requirements IDS System Characteristics</a:t>
                      </a:r>
                    </a:p>
                  </a:txBody>
                  <a:tcPr/>
                </a:tc>
                <a:tc>
                  <a:txBody>
                    <a:bodyPr/>
                    <a:lstStyle/>
                    <a:p>
                      <a:r>
                        <a:rPr lang="en-US" sz="2400" dirty="0"/>
                        <a:t>Where Cisco's Product Line Stands </a:t>
                      </a:r>
                    </a:p>
                  </a:txBody>
                  <a:tcPr/>
                </a:tc>
                <a:extLst>
                  <a:ext uri="{0D108BD9-81ED-4DB2-BD59-A6C34878D82A}">
                    <a16:rowId xmlns:a16="http://schemas.microsoft.com/office/drawing/2014/main" val="3169262211"/>
                  </a:ext>
                </a:extLst>
              </a:tr>
              <a:tr h="5355593">
                <a:tc>
                  <a:txBody>
                    <a:bodyPr/>
                    <a:lstStyle/>
                    <a:p>
                      <a:r>
                        <a:rPr lang="en-US" sz="2400" dirty="0"/>
                        <a:t>IDS system characteristics</a:t>
                      </a:r>
                    </a:p>
                  </a:txBody>
                  <a:tcPr/>
                </a:tc>
                <a:tc>
                  <a:txBody>
                    <a:bodyPr/>
                    <a:lstStyle/>
                    <a:p>
                      <a:r>
                        <a:rPr lang="en-US" sz="2400" dirty="0"/>
                        <a:t>Comprehensive set of intrusion signatures</a:t>
                      </a:r>
                    </a:p>
                  </a:txBody>
                  <a:tcPr/>
                </a:tc>
                <a:tc>
                  <a:txBody>
                    <a:bodyPr/>
                    <a:lstStyle/>
                    <a:p>
                      <a:r>
                        <a:rPr lang="en-US" sz="2400" dirty="0"/>
                        <a:t>Signature-based IDS systems suffer from a fundamental flaw. They only identify events that can be described (in detail) before they take place. However, the majority of intrusion detection systems operate by recognizing signatures of network attacks. These signatures can describe the details of violations of network protocols, packets destined for suspicious ports, the presence of particular byte sequences in the data payload of a packet, suspicious packet sequences, and so forth. The number and type of signatures available is a key requirement of an IDS system. </a:t>
                      </a:r>
                    </a:p>
                  </a:txBody>
                  <a:tcPr/>
                </a:tc>
                <a:tc>
                  <a:txBody>
                    <a:bodyPr/>
                    <a:lstStyle/>
                    <a:p>
                      <a:r>
                        <a:rPr lang="en-US" sz="2400" dirty="0"/>
                        <a:t>Cisco has a comprehensive set of signatures developed by its Cisco Countermeasures Research Team (C-CRT). The C-CRT is made up of engineers from the </a:t>
                      </a:r>
                      <a:r>
                        <a:rPr lang="en-US" sz="2400" dirty="0" err="1"/>
                        <a:t>WheelGroup</a:t>
                      </a:r>
                      <a:r>
                        <a:rPr lang="en-US" sz="2400" dirty="0"/>
                        <a:t> acquisition. They develop signatures based on years of experience in both commercial and government roles. </a:t>
                      </a:r>
                    </a:p>
                  </a:txBody>
                  <a:tcPr/>
                </a:tc>
                <a:extLst>
                  <a:ext uri="{0D108BD9-81ED-4DB2-BD59-A6C34878D82A}">
                    <a16:rowId xmlns:a16="http://schemas.microsoft.com/office/drawing/2014/main" val="1710401153"/>
                  </a:ext>
                </a:extLst>
              </a:tr>
              <a:tr h="4694885">
                <a:tc>
                  <a:txBody>
                    <a:bodyPr/>
                    <a:lstStyle/>
                    <a:p>
                      <a:r>
                        <a:rPr lang="en-US" sz="2400" dirty="0"/>
                        <a:t>IDS system characteristics</a:t>
                      </a:r>
                    </a:p>
                  </a:txBody>
                  <a:tcPr/>
                </a:tc>
                <a:tc>
                  <a:txBody>
                    <a:bodyPr/>
                    <a:lstStyle/>
                    <a:p>
                      <a:r>
                        <a:rPr lang="en-US" sz="2400" dirty="0"/>
                        <a:t>High performance on sensors </a:t>
                      </a:r>
                    </a:p>
                  </a:txBody>
                  <a:tcPr/>
                </a:tc>
                <a:tc>
                  <a:txBody>
                    <a:bodyPr/>
                    <a:lstStyle/>
                    <a:p>
                      <a:r>
                        <a:rPr lang="en-US" sz="2400" dirty="0"/>
                        <a:t>The IDS sensors must be able to process packets at a rate fast enough to keep up with network load. If the sensor becomes overloaded, it might begin to drop packets, and those dropped packets could lead to a significant increase in false negatives. Therefore, it's important to build network sensors capable of handling the traffic load on the segment they'll be monitoring. </a:t>
                      </a:r>
                    </a:p>
                  </a:txBody>
                  <a:tcPr/>
                </a:tc>
                <a:tc>
                  <a:txBody>
                    <a:bodyPr/>
                    <a:lstStyle/>
                    <a:p>
                      <a:r>
                        <a:rPr lang="en-US" sz="2400" dirty="0"/>
                        <a:t>Cisco offers a comprehensive product line with solutions to fit most needs. This includes standalone appliances, router and switch modules, host based intrusion prevention, and integration into existing Cisco infrastructure. </a:t>
                      </a:r>
                    </a:p>
                  </a:txBody>
                  <a:tcPr/>
                </a:tc>
                <a:extLst>
                  <a:ext uri="{0D108BD9-81ED-4DB2-BD59-A6C34878D82A}">
                    <a16:rowId xmlns:a16="http://schemas.microsoft.com/office/drawing/2014/main" val="1276030795"/>
                  </a:ext>
                </a:extLst>
              </a:tr>
            </a:tbl>
          </a:graphicData>
        </a:graphic>
      </p:graphicFrame>
    </p:spTree>
    <p:extLst>
      <p:ext uri="{BB962C8B-B14F-4D97-AF65-F5344CB8AC3E}">
        <p14:creationId xmlns:p14="http://schemas.microsoft.com/office/powerpoint/2010/main" val="4183774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540B4-0D70-4517-9458-B42490E6ACFF}"/>
              </a:ext>
            </a:extLst>
          </p:cNvPr>
          <p:cNvSpPr>
            <a:spLocks noGrp="1"/>
          </p:cNvSpPr>
          <p:nvPr>
            <p:ph idx="1"/>
          </p:nvPr>
        </p:nvSpPr>
        <p:spPr>
          <a:xfrm>
            <a:off x="838200" y="506437"/>
            <a:ext cx="10515600" cy="5670526"/>
          </a:xfrm>
        </p:spPr>
        <p:txBody>
          <a:bodyPr/>
          <a:lstStyle/>
          <a:p>
            <a:endParaRPr lang="en-US" dirty="0"/>
          </a:p>
          <a:p>
            <a:endParaRPr lang="en-US" dirty="0"/>
          </a:p>
        </p:txBody>
      </p:sp>
      <p:graphicFrame>
        <p:nvGraphicFramePr>
          <p:cNvPr id="6" name="Table 5">
            <a:extLst>
              <a:ext uri="{FF2B5EF4-FFF2-40B4-BE49-F238E27FC236}">
                <a16:creationId xmlns:a16="http://schemas.microsoft.com/office/drawing/2014/main" id="{14EE8FDE-8A25-4A0B-BDF8-A8071CC79587}"/>
              </a:ext>
            </a:extLst>
          </p:cNvPr>
          <p:cNvGraphicFramePr>
            <a:graphicFrameLocks noGrp="1"/>
          </p:cNvGraphicFramePr>
          <p:nvPr>
            <p:extLst>
              <p:ext uri="{D42A27DB-BD31-4B8C-83A1-F6EECF244321}">
                <p14:modId xmlns:p14="http://schemas.microsoft.com/office/powerpoint/2010/main" val="453121520"/>
              </p:ext>
            </p:extLst>
          </p:nvPr>
        </p:nvGraphicFramePr>
        <p:xfrm>
          <a:off x="640082" y="506437"/>
          <a:ext cx="11134576" cy="5883753"/>
        </p:xfrm>
        <a:graphic>
          <a:graphicData uri="http://schemas.openxmlformats.org/drawingml/2006/table">
            <a:tbl>
              <a:tblPr firstRow="1" bandRow="1">
                <a:tableStyleId>{5C22544A-7EE6-4342-B048-85BDC9FD1C3A}</a:tableStyleId>
              </a:tblPr>
              <a:tblGrid>
                <a:gridCol w="2795422">
                  <a:extLst>
                    <a:ext uri="{9D8B030D-6E8A-4147-A177-3AD203B41FA5}">
                      <a16:colId xmlns:a16="http://schemas.microsoft.com/office/drawing/2014/main" val="1981658646"/>
                    </a:ext>
                  </a:extLst>
                </a:gridCol>
                <a:gridCol w="4627629">
                  <a:extLst>
                    <a:ext uri="{9D8B030D-6E8A-4147-A177-3AD203B41FA5}">
                      <a16:colId xmlns:a16="http://schemas.microsoft.com/office/drawing/2014/main" val="2527293404"/>
                    </a:ext>
                  </a:extLst>
                </a:gridCol>
                <a:gridCol w="3711525">
                  <a:extLst>
                    <a:ext uri="{9D8B030D-6E8A-4147-A177-3AD203B41FA5}">
                      <a16:colId xmlns:a16="http://schemas.microsoft.com/office/drawing/2014/main" val="814378488"/>
                    </a:ext>
                  </a:extLst>
                </a:gridCol>
              </a:tblGrid>
              <a:tr h="648667">
                <a:tc>
                  <a:txBody>
                    <a:bodyPr/>
                    <a:lstStyle/>
                    <a:p>
                      <a:endParaRPr lang="en-US" sz="2800" dirty="0"/>
                    </a:p>
                  </a:txBody>
                  <a:tcPr/>
                </a:tc>
                <a:tc>
                  <a:txBody>
                    <a:bodyPr/>
                    <a:lstStyle/>
                    <a:p>
                      <a:endParaRPr lang="en-US" sz="2800"/>
                    </a:p>
                  </a:txBody>
                  <a:tcPr/>
                </a:tc>
                <a:tc>
                  <a:txBody>
                    <a:bodyPr/>
                    <a:lstStyle/>
                    <a:p>
                      <a:endParaRPr lang="en-US" sz="2800"/>
                    </a:p>
                  </a:txBody>
                  <a:tcPr/>
                </a:tc>
                <a:extLst>
                  <a:ext uri="{0D108BD9-81ED-4DB2-BD59-A6C34878D82A}">
                    <a16:rowId xmlns:a16="http://schemas.microsoft.com/office/drawing/2014/main" val="2683348645"/>
                  </a:ext>
                </a:extLst>
              </a:tr>
              <a:tr h="5235086">
                <a:tc>
                  <a:txBody>
                    <a:bodyPr/>
                    <a:lstStyle/>
                    <a:p>
                      <a:r>
                        <a:rPr lang="en-US" sz="2800" dirty="0"/>
                        <a:t>Capability to create custom filters</a:t>
                      </a:r>
                    </a:p>
                  </a:txBody>
                  <a:tcPr/>
                </a:tc>
                <a:tc>
                  <a:txBody>
                    <a:bodyPr/>
                    <a:lstStyle/>
                    <a:p>
                      <a:r>
                        <a:rPr lang="en-US" sz="2800" dirty="0"/>
                        <a:t>One might want to identify specific events of interest for which monitoring is required, but public-domain activity signatures don't exist. The capability to create custom filters gives us the capability to record and analyze these events.</a:t>
                      </a:r>
                    </a:p>
                  </a:txBody>
                  <a:tcPr/>
                </a:tc>
                <a:tc>
                  <a:txBody>
                    <a:bodyPr/>
                    <a:lstStyle/>
                    <a:p>
                      <a:r>
                        <a:rPr lang="en-US" sz="2800" dirty="0"/>
                        <a:t>Cisco provides the capability to create highly detailed custom signatures through a comprehensive wizard</a:t>
                      </a:r>
                    </a:p>
                  </a:txBody>
                  <a:tcPr/>
                </a:tc>
                <a:extLst>
                  <a:ext uri="{0D108BD9-81ED-4DB2-BD59-A6C34878D82A}">
                    <a16:rowId xmlns:a16="http://schemas.microsoft.com/office/drawing/2014/main" val="3492755174"/>
                  </a:ext>
                </a:extLst>
              </a:tr>
            </a:tbl>
          </a:graphicData>
        </a:graphic>
      </p:graphicFrame>
    </p:spTree>
    <p:extLst>
      <p:ext uri="{BB962C8B-B14F-4D97-AF65-F5344CB8AC3E}">
        <p14:creationId xmlns:p14="http://schemas.microsoft.com/office/powerpoint/2010/main" val="87642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C9AF1-26A1-4D87-97A2-1B24641F27F1}"/>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5FB668E2-5122-4A03-86CA-B45CC82182B5}"/>
              </a:ext>
            </a:extLst>
          </p:cNvPr>
          <p:cNvGraphicFramePr>
            <a:graphicFrameLocks noGrp="1"/>
          </p:cNvGraphicFramePr>
          <p:nvPr>
            <p:ph idx="1"/>
            <p:extLst>
              <p:ext uri="{D42A27DB-BD31-4B8C-83A1-F6EECF244321}">
                <p14:modId xmlns:p14="http://schemas.microsoft.com/office/powerpoint/2010/main" val="1952515490"/>
              </p:ext>
            </p:extLst>
          </p:nvPr>
        </p:nvGraphicFramePr>
        <p:xfrm>
          <a:off x="838200" y="717452"/>
          <a:ext cx="10515600" cy="6075604"/>
        </p:xfrm>
        <a:graphic>
          <a:graphicData uri="http://schemas.openxmlformats.org/drawingml/2006/table">
            <a:tbl>
              <a:tblPr firstRow="1" bandRow="1">
                <a:tableStyleId>{5C22544A-7EE6-4342-B048-85BDC9FD1C3A}</a:tableStyleId>
              </a:tblPr>
              <a:tblGrid>
                <a:gridCol w="1623646">
                  <a:extLst>
                    <a:ext uri="{9D8B030D-6E8A-4147-A177-3AD203B41FA5}">
                      <a16:colId xmlns:a16="http://schemas.microsoft.com/office/drawing/2014/main" val="257210122"/>
                    </a:ext>
                  </a:extLst>
                </a:gridCol>
                <a:gridCol w="2349305">
                  <a:extLst>
                    <a:ext uri="{9D8B030D-6E8A-4147-A177-3AD203B41FA5}">
                      <a16:colId xmlns:a16="http://schemas.microsoft.com/office/drawing/2014/main" val="3795749928"/>
                    </a:ext>
                  </a:extLst>
                </a:gridCol>
                <a:gridCol w="3910818">
                  <a:extLst>
                    <a:ext uri="{9D8B030D-6E8A-4147-A177-3AD203B41FA5}">
                      <a16:colId xmlns:a16="http://schemas.microsoft.com/office/drawing/2014/main" val="4201622894"/>
                    </a:ext>
                  </a:extLst>
                </a:gridCol>
                <a:gridCol w="2631831">
                  <a:extLst>
                    <a:ext uri="{9D8B030D-6E8A-4147-A177-3AD203B41FA5}">
                      <a16:colId xmlns:a16="http://schemas.microsoft.com/office/drawing/2014/main" val="76266295"/>
                    </a:ext>
                  </a:extLst>
                </a:gridCol>
              </a:tblGrid>
              <a:tr h="497764">
                <a:tc>
                  <a:txBody>
                    <a:bodyPr/>
                    <a:lstStyle/>
                    <a:p>
                      <a:endParaRPr lang="en-US" sz="2400" dirty="0"/>
                    </a:p>
                  </a:txBody>
                  <a:tcPr/>
                </a:tc>
                <a:tc>
                  <a:txBody>
                    <a:bodyPr/>
                    <a:lstStyle/>
                    <a:p>
                      <a:endParaRPr lang="en-US" sz="240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1893682860"/>
                  </a:ext>
                </a:extLst>
              </a:tr>
              <a:tr h="5277659">
                <a:tc>
                  <a:txBody>
                    <a:bodyPr/>
                    <a:lstStyle/>
                    <a:p>
                      <a:r>
                        <a:rPr lang="en-US" sz="2400" dirty="0"/>
                        <a:t>IDS system characteristics</a:t>
                      </a:r>
                    </a:p>
                  </a:txBody>
                  <a:tcPr/>
                </a:tc>
                <a:tc>
                  <a:txBody>
                    <a:bodyPr/>
                    <a:lstStyle/>
                    <a:p>
                      <a:r>
                        <a:rPr lang="en-US" sz="2400" dirty="0"/>
                        <a:t>Acceptable false-positive and false negative rates</a:t>
                      </a:r>
                    </a:p>
                  </a:txBody>
                  <a:tcPr/>
                </a:tc>
                <a:tc>
                  <a:txBody>
                    <a:bodyPr/>
                    <a:lstStyle/>
                    <a:p>
                      <a:r>
                        <a:rPr lang="en-US" sz="2400" dirty="0"/>
                        <a:t>While this rate (ratio of false positives to false negatives) is entirely dependent on the type of network traffic seen by the IDS, managing these failure rates is essential. The false-negative rate can be reduced through a well designed engine that recognizes a large number of attack signatures. The false-positive rate can be reduced through an engine that supports threshold tuning and well defined filters. </a:t>
                      </a:r>
                    </a:p>
                  </a:txBody>
                  <a:tcPr/>
                </a:tc>
                <a:tc>
                  <a:txBody>
                    <a:bodyPr/>
                    <a:lstStyle/>
                    <a:p>
                      <a:r>
                        <a:rPr lang="en-US" sz="2400" dirty="0"/>
                        <a:t>Cisco's TAME is a leading engine based on years of development. In addition, Cisco offers customization of all signatures to increase accuracy. </a:t>
                      </a:r>
                    </a:p>
                  </a:txBody>
                  <a:tcPr/>
                </a:tc>
                <a:extLst>
                  <a:ext uri="{0D108BD9-81ED-4DB2-BD59-A6C34878D82A}">
                    <a16:rowId xmlns:a16="http://schemas.microsoft.com/office/drawing/2014/main" val="840018188"/>
                  </a:ext>
                </a:extLst>
              </a:tr>
            </a:tbl>
          </a:graphicData>
        </a:graphic>
      </p:graphicFrame>
    </p:spTree>
    <p:extLst>
      <p:ext uri="{BB962C8B-B14F-4D97-AF65-F5344CB8AC3E}">
        <p14:creationId xmlns:p14="http://schemas.microsoft.com/office/powerpoint/2010/main" val="1166958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1A09-B3ED-4DA8-9110-ECAE7FBF7867}"/>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A53B235C-9F4B-4273-A5FB-037B73AADDF9}"/>
              </a:ext>
            </a:extLst>
          </p:cNvPr>
          <p:cNvGraphicFramePr>
            <a:graphicFrameLocks noGrp="1"/>
          </p:cNvGraphicFramePr>
          <p:nvPr>
            <p:ph idx="1"/>
            <p:extLst>
              <p:ext uri="{D42A27DB-BD31-4B8C-83A1-F6EECF244321}">
                <p14:modId xmlns:p14="http://schemas.microsoft.com/office/powerpoint/2010/main" val="3582745150"/>
              </p:ext>
            </p:extLst>
          </p:nvPr>
        </p:nvGraphicFramePr>
        <p:xfrm>
          <a:off x="253217" y="604910"/>
          <a:ext cx="11479236" cy="5416061"/>
        </p:xfrm>
        <a:graphic>
          <a:graphicData uri="http://schemas.openxmlformats.org/drawingml/2006/table">
            <a:tbl>
              <a:tblPr firstRow="1" bandRow="1">
                <a:tableStyleId>{5C22544A-7EE6-4342-B048-85BDC9FD1C3A}</a:tableStyleId>
              </a:tblPr>
              <a:tblGrid>
                <a:gridCol w="1702192">
                  <a:extLst>
                    <a:ext uri="{9D8B030D-6E8A-4147-A177-3AD203B41FA5}">
                      <a16:colId xmlns:a16="http://schemas.microsoft.com/office/drawing/2014/main" val="1541851714"/>
                    </a:ext>
                  </a:extLst>
                </a:gridCol>
                <a:gridCol w="2518117">
                  <a:extLst>
                    <a:ext uri="{9D8B030D-6E8A-4147-A177-3AD203B41FA5}">
                      <a16:colId xmlns:a16="http://schemas.microsoft.com/office/drawing/2014/main" val="2708750146"/>
                    </a:ext>
                  </a:extLst>
                </a:gridCol>
                <a:gridCol w="4389118">
                  <a:extLst>
                    <a:ext uri="{9D8B030D-6E8A-4147-A177-3AD203B41FA5}">
                      <a16:colId xmlns:a16="http://schemas.microsoft.com/office/drawing/2014/main" val="4116329126"/>
                    </a:ext>
                  </a:extLst>
                </a:gridCol>
                <a:gridCol w="2869809">
                  <a:extLst>
                    <a:ext uri="{9D8B030D-6E8A-4147-A177-3AD203B41FA5}">
                      <a16:colId xmlns:a16="http://schemas.microsoft.com/office/drawing/2014/main" val="3503114187"/>
                    </a:ext>
                  </a:extLst>
                </a:gridCol>
              </a:tblGrid>
              <a:tr h="626581">
                <a:tc>
                  <a:txBody>
                    <a:bodyPr/>
                    <a:lstStyle/>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a:p>
                  </a:txBody>
                  <a:tcPr/>
                </a:tc>
                <a:extLst>
                  <a:ext uri="{0D108BD9-81ED-4DB2-BD59-A6C34878D82A}">
                    <a16:rowId xmlns:a16="http://schemas.microsoft.com/office/drawing/2014/main" val="945328600"/>
                  </a:ext>
                </a:extLst>
              </a:tr>
              <a:tr h="4789480">
                <a:tc>
                  <a:txBody>
                    <a:bodyPr/>
                    <a:lstStyle/>
                    <a:p>
                      <a:r>
                        <a:rPr lang="en-US" sz="2800" dirty="0"/>
                        <a:t>Architecture</a:t>
                      </a:r>
                    </a:p>
                  </a:txBody>
                  <a:tcPr/>
                </a:tc>
                <a:tc>
                  <a:txBody>
                    <a:bodyPr/>
                    <a:lstStyle/>
                    <a:p>
                      <a:r>
                        <a:rPr lang="en-US" sz="2800" dirty="0"/>
                        <a:t>Network-based IDS component</a:t>
                      </a:r>
                    </a:p>
                  </a:txBody>
                  <a:tcPr/>
                </a:tc>
                <a:tc>
                  <a:txBody>
                    <a:bodyPr/>
                    <a:lstStyle/>
                    <a:p>
                      <a:r>
                        <a:rPr lang="en-US" sz="2800" dirty="0"/>
                        <a:t>Network-based IDS places a crucial role in appropriately covering an environment. Network IDS is best at covering aggregated network segments, places where different portions of a network architecture meet. </a:t>
                      </a:r>
                    </a:p>
                  </a:txBody>
                  <a:tcPr/>
                </a:tc>
                <a:tc>
                  <a:txBody>
                    <a:bodyPr/>
                    <a:lstStyle/>
                    <a:p>
                      <a:r>
                        <a:rPr lang="en-US" sz="2800" dirty="0"/>
                        <a:t>Cisco offers several options for network based deployment with flexible options for integration into existing infrastructure. </a:t>
                      </a:r>
                    </a:p>
                  </a:txBody>
                  <a:tcPr/>
                </a:tc>
                <a:extLst>
                  <a:ext uri="{0D108BD9-81ED-4DB2-BD59-A6C34878D82A}">
                    <a16:rowId xmlns:a16="http://schemas.microsoft.com/office/drawing/2014/main" val="1764478695"/>
                  </a:ext>
                </a:extLst>
              </a:tr>
            </a:tbl>
          </a:graphicData>
        </a:graphic>
      </p:graphicFrame>
    </p:spTree>
    <p:extLst>
      <p:ext uri="{BB962C8B-B14F-4D97-AF65-F5344CB8AC3E}">
        <p14:creationId xmlns:p14="http://schemas.microsoft.com/office/powerpoint/2010/main" val="249602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531B-59AF-477B-94FA-2DA8D44CBD13}"/>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D9627683-0F3F-4FE9-A551-D4F7BAE060BB}"/>
              </a:ext>
            </a:extLst>
          </p:cNvPr>
          <p:cNvGraphicFramePr>
            <a:graphicFrameLocks noGrp="1"/>
          </p:cNvGraphicFramePr>
          <p:nvPr>
            <p:ph idx="1"/>
            <p:extLst>
              <p:ext uri="{D42A27DB-BD31-4B8C-83A1-F6EECF244321}">
                <p14:modId xmlns:p14="http://schemas.microsoft.com/office/powerpoint/2010/main" val="1108655380"/>
              </p:ext>
            </p:extLst>
          </p:nvPr>
        </p:nvGraphicFramePr>
        <p:xfrm>
          <a:off x="548639" y="365126"/>
          <a:ext cx="11296357" cy="6127750"/>
        </p:xfrm>
        <a:graphic>
          <a:graphicData uri="http://schemas.openxmlformats.org/drawingml/2006/table">
            <a:tbl>
              <a:tblPr firstRow="1" bandRow="1">
                <a:tableStyleId>{5C22544A-7EE6-4342-B048-85BDC9FD1C3A}</a:tableStyleId>
              </a:tblPr>
              <a:tblGrid>
                <a:gridCol w="1382477">
                  <a:extLst>
                    <a:ext uri="{9D8B030D-6E8A-4147-A177-3AD203B41FA5}">
                      <a16:colId xmlns:a16="http://schemas.microsoft.com/office/drawing/2014/main" val="1400883865"/>
                    </a:ext>
                  </a:extLst>
                </a:gridCol>
                <a:gridCol w="1720743">
                  <a:extLst>
                    <a:ext uri="{9D8B030D-6E8A-4147-A177-3AD203B41FA5}">
                      <a16:colId xmlns:a16="http://schemas.microsoft.com/office/drawing/2014/main" val="403338476"/>
                    </a:ext>
                  </a:extLst>
                </a:gridCol>
                <a:gridCol w="5369048">
                  <a:extLst>
                    <a:ext uri="{9D8B030D-6E8A-4147-A177-3AD203B41FA5}">
                      <a16:colId xmlns:a16="http://schemas.microsoft.com/office/drawing/2014/main" val="2976608949"/>
                    </a:ext>
                  </a:extLst>
                </a:gridCol>
                <a:gridCol w="2824089">
                  <a:extLst>
                    <a:ext uri="{9D8B030D-6E8A-4147-A177-3AD203B41FA5}">
                      <a16:colId xmlns:a16="http://schemas.microsoft.com/office/drawing/2014/main" val="810070930"/>
                    </a:ext>
                  </a:extLst>
                </a:gridCol>
              </a:tblGrid>
              <a:tr h="653031">
                <a:tc>
                  <a:txBody>
                    <a:bodyPr/>
                    <a:lstStyle/>
                    <a:p>
                      <a:endParaRPr lang="en-US" sz="2400" dirty="0"/>
                    </a:p>
                  </a:txBody>
                  <a:tcPr/>
                </a:tc>
                <a:tc>
                  <a:txBody>
                    <a:bodyPr/>
                    <a:lstStyle/>
                    <a:p>
                      <a:endParaRPr lang="en-US" sz="2400"/>
                    </a:p>
                  </a:txBody>
                  <a:tcPr/>
                </a:tc>
                <a:tc>
                  <a:txBody>
                    <a:bodyPr/>
                    <a:lstStyle/>
                    <a:p>
                      <a:endParaRPr lang="en-US" sz="2400"/>
                    </a:p>
                  </a:txBody>
                  <a:tcPr/>
                </a:tc>
                <a:tc>
                  <a:txBody>
                    <a:bodyPr/>
                    <a:lstStyle/>
                    <a:p>
                      <a:endParaRPr lang="en-US" sz="2400"/>
                    </a:p>
                  </a:txBody>
                  <a:tcPr/>
                </a:tc>
                <a:extLst>
                  <a:ext uri="{0D108BD9-81ED-4DB2-BD59-A6C34878D82A}">
                    <a16:rowId xmlns:a16="http://schemas.microsoft.com/office/drawing/2014/main" val="365705261"/>
                  </a:ext>
                </a:extLst>
              </a:tr>
              <a:tr h="5474719">
                <a:tc>
                  <a:txBody>
                    <a:bodyPr/>
                    <a:lstStyle/>
                    <a:p>
                      <a:r>
                        <a:rPr lang="en-US" sz="2400" dirty="0"/>
                        <a:t>Architecture</a:t>
                      </a:r>
                    </a:p>
                  </a:txBody>
                  <a:tcPr/>
                </a:tc>
                <a:tc>
                  <a:txBody>
                    <a:bodyPr/>
                    <a:lstStyle/>
                    <a:p>
                      <a:r>
                        <a:rPr lang="en-US" sz="2400" dirty="0"/>
                        <a:t>Host-based IDS component</a:t>
                      </a:r>
                    </a:p>
                  </a:txBody>
                  <a:tcPr/>
                </a:tc>
                <a:tc>
                  <a:txBody>
                    <a:bodyPr/>
                    <a:lstStyle/>
                    <a:p>
                      <a:r>
                        <a:rPr lang="en-US" sz="2400" dirty="0"/>
                        <a:t>Host-based IDS provide protection of critical assets. Host-based IDS (HIDS) takes advantage of the existing processing on each host process, packet, and data stream, adding a small overhead for inspection. Typically, these operate at the kernel layer of a host, and are given an excellent vantage point into attempted operations on a host. Because network-based IDS must account for the multiple ways that hosts reconstruct network traffic, HIDS holds a distinct advantage in terms of accuracy.</a:t>
                      </a:r>
                    </a:p>
                  </a:txBody>
                  <a:tcPr/>
                </a:tc>
                <a:tc>
                  <a:txBody>
                    <a:bodyPr/>
                    <a:lstStyle/>
                    <a:p>
                      <a:r>
                        <a:rPr lang="en-US" sz="2400" dirty="0"/>
                        <a:t>Cisco's acquisition of the </a:t>
                      </a:r>
                      <a:r>
                        <a:rPr lang="en-US" sz="2400" dirty="0" err="1"/>
                        <a:t>Okena</a:t>
                      </a:r>
                      <a:r>
                        <a:rPr lang="en-US" sz="2400" dirty="0"/>
                        <a:t> product line provides best in class host based intrusion prevention for Windows, Solaris and (soon) Linux. </a:t>
                      </a:r>
                    </a:p>
                  </a:txBody>
                  <a:tcPr/>
                </a:tc>
                <a:extLst>
                  <a:ext uri="{0D108BD9-81ED-4DB2-BD59-A6C34878D82A}">
                    <a16:rowId xmlns:a16="http://schemas.microsoft.com/office/drawing/2014/main" val="4330764"/>
                  </a:ext>
                </a:extLst>
              </a:tr>
            </a:tbl>
          </a:graphicData>
        </a:graphic>
      </p:graphicFrame>
    </p:spTree>
    <p:extLst>
      <p:ext uri="{BB962C8B-B14F-4D97-AF65-F5344CB8AC3E}">
        <p14:creationId xmlns:p14="http://schemas.microsoft.com/office/powerpoint/2010/main" val="2854166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1110C-B009-472A-AAB4-AC94ACA0AE76}"/>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CB655822-CBF3-480C-9A9C-04F965F82208}"/>
              </a:ext>
            </a:extLst>
          </p:cNvPr>
          <p:cNvGraphicFramePr>
            <a:graphicFrameLocks noGrp="1"/>
          </p:cNvGraphicFramePr>
          <p:nvPr>
            <p:ph idx="1"/>
            <p:extLst>
              <p:ext uri="{D42A27DB-BD31-4B8C-83A1-F6EECF244321}">
                <p14:modId xmlns:p14="http://schemas.microsoft.com/office/powerpoint/2010/main" val="131765091"/>
              </p:ext>
            </p:extLst>
          </p:nvPr>
        </p:nvGraphicFramePr>
        <p:xfrm>
          <a:off x="633046" y="520504"/>
          <a:ext cx="11000936" cy="5500468"/>
        </p:xfrm>
        <a:graphic>
          <a:graphicData uri="http://schemas.openxmlformats.org/drawingml/2006/table">
            <a:tbl>
              <a:tblPr firstRow="1" bandRow="1">
                <a:tableStyleId>{5C22544A-7EE6-4342-B048-85BDC9FD1C3A}</a:tableStyleId>
              </a:tblPr>
              <a:tblGrid>
                <a:gridCol w="1814732">
                  <a:extLst>
                    <a:ext uri="{9D8B030D-6E8A-4147-A177-3AD203B41FA5}">
                      <a16:colId xmlns:a16="http://schemas.microsoft.com/office/drawing/2014/main" val="3289359984"/>
                    </a:ext>
                  </a:extLst>
                </a:gridCol>
                <a:gridCol w="1927274">
                  <a:extLst>
                    <a:ext uri="{9D8B030D-6E8A-4147-A177-3AD203B41FA5}">
                      <a16:colId xmlns:a16="http://schemas.microsoft.com/office/drawing/2014/main" val="3192516642"/>
                    </a:ext>
                  </a:extLst>
                </a:gridCol>
                <a:gridCol w="4508696">
                  <a:extLst>
                    <a:ext uri="{9D8B030D-6E8A-4147-A177-3AD203B41FA5}">
                      <a16:colId xmlns:a16="http://schemas.microsoft.com/office/drawing/2014/main" val="2669875215"/>
                    </a:ext>
                  </a:extLst>
                </a:gridCol>
                <a:gridCol w="2750234">
                  <a:extLst>
                    <a:ext uri="{9D8B030D-6E8A-4147-A177-3AD203B41FA5}">
                      <a16:colId xmlns:a16="http://schemas.microsoft.com/office/drawing/2014/main" val="4200211625"/>
                    </a:ext>
                  </a:extLst>
                </a:gridCol>
              </a:tblGrid>
              <a:tr h="636346">
                <a:tc>
                  <a:txBody>
                    <a:bodyPr/>
                    <a:lstStyle/>
                    <a:p>
                      <a:endParaRPr lang="en-US" sz="2800" dirty="0"/>
                    </a:p>
                  </a:txBody>
                  <a:tcPr/>
                </a:tc>
                <a:tc>
                  <a:txBody>
                    <a:bodyPr/>
                    <a:lstStyle/>
                    <a:p>
                      <a:endParaRPr lang="en-US" sz="2800"/>
                    </a:p>
                  </a:txBody>
                  <a:tcPr/>
                </a:tc>
                <a:tc>
                  <a:txBody>
                    <a:bodyPr/>
                    <a:lstStyle/>
                    <a:p>
                      <a:endParaRPr lang="en-US" sz="2800"/>
                    </a:p>
                  </a:txBody>
                  <a:tcPr/>
                </a:tc>
                <a:tc>
                  <a:txBody>
                    <a:bodyPr/>
                    <a:lstStyle/>
                    <a:p>
                      <a:endParaRPr lang="en-US" sz="2800"/>
                    </a:p>
                  </a:txBody>
                  <a:tcPr/>
                </a:tc>
                <a:extLst>
                  <a:ext uri="{0D108BD9-81ED-4DB2-BD59-A6C34878D82A}">
                    <a16:rowId xmlns:a16="http://schemas.microsoft.com/office/drawing/2014/main" val="250409797"/>
                  </a:ext>
                </a:extLst>
              </a:tr>
              <a:tr h="4864122">
                <a:tc>
                  <a:txBody>
                    <a:bodyPr/>
                    <a:lstStyle/>
                    <a:p>
                      <a:r>
                        <a:rPr lang="en-US" sz="2800" dirty="0"/>
                        <a:t>Architecture </a:t>
                      </a:r>
                    </a:p>
                  </a:txBody>
                  <a:tcPr/>
                </a:tc>
                <a:tc>
                  <a:txBody>
                    <a:bodyPr/>
                    <a:lstStyle/>
                    <a:p>
                      <a:r>
                        <a:rPr lang="en-US" sz="2800" dirty="0"/>
                        <a:t>Distributed architecture </a:t>
                      </a:r>
                    </a:p>
                  </a:txBody>
                  <a:tcPr/>
                </a:tc>
                <a:tc>
                  <a:txBody>
                    <a:bodyPr/>
                    <a:lstStyle/>
                    <a:p>
                      <a:r>
                        <a:rPr lang="en-US" sz="2800" dirty="0"/>
                        <a:t>The most common (and most effective) design for an IDS is that of a distributed system, with remote sensors deployed throughout the network, a central data collection facility, and one or more analyst consoles on the analyst's desktop</a:t>
                      </a:r>
                    </a:p>
                  </a:txBody>
                  <a:tcPr/>
                </a:tc>
                <a:tc>
                  <a:txBody>
                    <a:bodyPr/>
                    <a:lstStyle/>
                    <a:p>
                      <a:r>
                        <a:rPr lang="en-US" sz="2800" dirty="0"/>
                        <a:t>Cisco offers a highly scalable distributed system for event processing from detection to alerting and response. </a:t>
                      </a:r>
                    </a:p>
                  </a:txBody>
                  <a:tcPr/>
                </a:tc>
                <a:extLst>
                  <a:ext uri="{0D108BD9-81ED-4DB2-BD59-A6C34878D82A}">
                    <a16:rowId xmlns:a16="http://schemas.microsoft.com/office/drawing/2014/main" val="3038286410"/>
                  </a:ext>
                </a:extLst>
              </a:tr>
            </a:tbl>
          </a:graphicData>
        </a:graphic>
      </p:graphicFrame>
    </p:spTree>
    <p:extLst>
      <p:ext uri="{BB962C8B-B14F-4D97-AF65-F5344CB8AC3E}">
        <p14:creationId xmlns:p14="http://schemas.microsoft.com/office/powerpoint/2010/main" val="3436081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0FBF6-2BEF-487A-B451-9446FE00684F}"/>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2EB040C4-E99E-4BDF-847E-7D086535C516}"/>
              </a:ext>
            </a:extLst>
          </p:cNvPr>
          <p:cNvGraphicFramePr>
            <a:graphicFrameLocks noGrp="1"/>
          </p:cNvGraphicFramePr>
          <p:nvPr>
            <p:ph idx="1"/>
            <p:extLst>
              <p:ext uri="{D42A27DB-BD31-4B8C-83A1-F6EECF244321}">
                <p14:modId xmlns:p14="http://schemas.microsoft.com/office/powerpoint/2010/main" val="3195099802"/>
              </p:ext>
            </p:extLst>
          </p:nvPr>
        </p:nvGraphicFramePr>
        <p:xfrm>
          <a:off x="838200" y="745589"/>
          <a:ext cx="10515600" cy="5667136"/>
        </p:xfrm>
        <a:graphic>
          <a:graphicData uri="http://schemas.openxmlformats.org/drawingml/2006/table">
            <a:tbl>
              <a:tblPr firstRow="1" bandRow="1">
                <a:tableStyleId>{5C22544A-7EE6-4342-B048-85BDC9FD1C3A}</a:tableStyleId>
              </a:tblPr>
              <a:tblGrid>
                <a:gridCol w="1764323">
                  <a:extLst>
                    <a:ext uri="{9D8B030D-6E8A-4147-A177-3AD203B41FA5}">
                      <a16:colId xmlns:a16="http://schemas.microsoft.com/office/drawing/2014/main" val="3038205963"/>
                    </a:ext>
                  </a:extLst>
                </a:gridCol>
                <a:gridCol w="1856935">
                  <a:extLst>
                    <a:ext uri="{9D8B030D-6E8A-4147-A177-3AD203B41FA5}">
                      <a16:colId xmlns:a16="http://schemas.microsoft.com/office/drawing/2014/main" val="4218138498"/>
                    </a:ext>
                  </a:extLst>
                </a:gridCol>
                <a:gridCol w="4265442">
                  <a:extLst>
                    <a:ext uri="{9D8B030D-6E8A-4147-A177-3AD203B41FA5}">
                      <a16:colId xmlns:a16="http://schemas.microsoft.com/office/drawing/2014/main" val="1208652153"/>
                    </a:ext>
                  </a:extLst>
                </a:gridCol>
                <a:gridCol w="2628900">
                  <a:extLst>
                    <a:ext uri="{9D8B030D-6E8A-4147-A177-3AD203B41FA5}">
                      <a16:colId xmlns:a16="http://schemas.microsoft.com/office/drawing/2014/main" val="2192839308"/>
                    </a:ext>
                  </a:extLst>
                </a:gridCol>
              </a:tblGrid>
              <a:tr h="431208">
                <a:tc>
                  <a:txBody>
                    <a:bodyPr/>
                    <a:lstStyle/>
                    <a:p>
                      <a:endParaRPr lang="en-US" sz="2400" dirty="0"/>
                    </a:p>
                  </a:txBody>
                  <a:tcPr/>
                </a:tc>
                <a:tc>
                  <a:txBody>
                    <a:bodyPr/>
                    <a:lstStyle/>
                    <a:p>
                      <a:endParaRPr lang="en-US" sz="2400"/>
                    </a:p>
                  </a:txBody>
                  <a:tcPr/>
                </a:tc>
                <a:tc>
                  <a:txBody>
                    <a:bodyPr/>
                    <a:lstStyle/>
                    <a:p>
                      <a:endParaRPr lang="en-US" sz="2400"/>
                    </a:p>
                  </a:txBody>
                  <a:tcPr/>
                </a:tc>
                <a:tc>
                  <a:txBody>
                    <a:bodyPr/>
                    <a:lstStyle/>
                    <a:p>
                      <a:endParaRPr lang="en-US" sz="2400"/>
                    </a:p>
                  </a:txBody>
                  <a:tcPr/>
                </a:tc>
                <a:extLst>
                  <a:ext uri="{0D108BD9-81ED-4DB2-BD59-A6C34878D82A}">
                    <a16:rowId xmlns:a16="http://schemas.microsoft.com/office/drawing/2014/main" val="3808013508"/>
                  </a:ext>
                </a:extLst>
              </a:tr>
              <a:tr h="5209936">
                <a:tc>
                  <a:txBody>
                    <a:bodyPr/>
                    <a:lstStyle/>
                    <a:p>
                      <a:r>
                        <a:rPr lang="en-US" sz="2400" dirty="0"/>
                        <a:t>Architecture</a:t>
                      </a:r>
                    </a:p>
                  </a:txBody>
                  <a:tcPr/>
                </a:tc>
                <a:tc>
                  <a:txBody>
                    <a:bodyPr/>
                    <a:lstStyle/>
                    <a:p>
                      <a:r>
                        <a:rPr lang="en-US" sz="2400" dirty="0"/>
                        <a:t>Communication architecture</a:t>
                      </a:r>
                    </a:p>
                  </a:txBody>
                  <a:tcPr/>
                </a:tc>
                <a:tc>
                  <a:txBody>
                    <a:bodyPr/>
                    <a:lstStyle/>
                    <a:p>
                      <a:r>
                        <a:rPr lang="en-US" sz="2400" dirty="0"/>
                        <a:t>In a “push” communication architecture, the sensors feed their data into the analysts console as events of interest are identified. This gives us a near real-time intrusion detection capability. This is in contrast to a “pull” communication architecture, in which the analyst console polls the sensors periodically for newly identified events of interest. </a:t>
                      </a:r>
                    </a:p>
                  </a:txBody>
                  <a:tcPr/>
                </a:tc>
                <a:tc>
                  <a:txBody>
                    <a:bodyPr/>
                    <a:lstStyle/>
                    <a:p>
                      <a:r>
                        <a:rPr lang="en-US" sz="2400" dirty="0"/>
                        <a:t>Cisco has recently switched from a push based to a pull based architecture. </a:t>
                      </a:r>
                    </a:p>
                  </a:txBody>
                  <a:tcPr/>
                </a:tc>
                <a:extLst>
                  <a:ext uri="{0D108BD9-81ED-4DB2-BD59-A6C34878D82A}">
                    <a16:rowId xmlns:a16="http://schemas.microsoft.com/office/drawing/2014/main" val="673616283"/>
                  </a:ext>
                </a:extLst>
              </a:tr>
            </a:tbl>
          </a:graphicData>
        </a:graphic>
      </p:graphicFrame>
    </p:spTree>
    <p:extLst>
      <p:ext uri="{BB962C8B-B14F-4D97-AF65-F5344CB8AC3E}">
        <p14:creationId xmlns:p14="http://schemas.microsoft.com/office/powerpoint/2010/main" val="4124968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A0FB-0141-46A0-87F2-6CF1695222BD}"/>
              </a:ext>
            </a:extLst>
          </p:cNvPr>
          <p:cNvSpPr>
            <a:spLocks noGrp="1"/>
          </p:cNvSpPr>
          <p:nvPr>
            <p:ph type="title"/>
          </p:nvPr>
        </p:nvSpPr>
        <p:spPr/>
        <p:txBody>
          <a:bodyPr/>
          <a:lstStyle/>
          <a:p>
            <a:r>
              <a:rPr lang="en-US" b="1" dirty="0">
                <a:solidFill>
                  <a:srgbClr val="FF0000"/>
                </a:solidFill>
              </a:rPr>
              <a:t>Bro Intrusion Detection System</a:t>
            </a:r>
          </a:p>
        </p:txBody>
      </p:sp>
      <p:sp>
        <p:nvSpPr>
          <p:cNvPr id="3" name="Content Placeholder 2">
            <a:extLst>
              <a:ext uri="{FF2B5EF4-FFF2-40B4-BE49-F238E27FC236}">
                <a16:creationId xmlns:a16="http://schemas.microsoft.com/office/drawing/2014/main" id="{712E0800-358F-4C7E-B43A-06108F8D6B79}"/>
              </a:ext>
            </a:extLst>
          </p:cNvPr>
          <p:cNvSpPr>
            <a:spLocks noGrp="1"/>
          </p:cNvSpPr>
          <p:nvPr>
            <p:ph idx="1"/>
          </p:nvPr>
        </p:nvSpPr>
        <p:spPr/>
        <p:txBody>
          <a:bodyPr/>
          <a:lstStyle/>
          <a:p>
            <a:r>
              <a:rPr lang="en-US" dirty="0"/>
              <a:t>Bro was developed by Vern Paxson of Lawrence Berkeley National Labs and the International Computer Science Institute. It is a Unix-based Network Intrusion Detection System (NIDS).</a:t>
            </a:r>
          </a:p>
          <a:p>
            <a:r>
              <a:rPr lang="en-US" dirty="0"/>
              <a:t>Bro also detects intrusion attempts by searching particular patterns in network traffic. So they both fall into the category of signature-based NIDS.</a:t>
            </a:r>
          </a:p>
          <a:p>
            <a:r>
              <a:rPr lang="en-US" dirty="0"/>
              <a:t>distinguishes itself by offering high speed network capability</a:t>
            </a:r>
          </a:p>
          <a:p>
            <a:r>
              <a:rPr lang="en-US" dirty="0"/>
              <a:t>real time, high-volume intrusion detection, Bro uses two network interfaces</a:t>
            </a:r>
          </a:p>
        </p:txBody>
      </p:sp>
    </p:spTree>
    <p:extLst>
      <p:ext uri="{BB962C8B-B14F-4D97-AF65-F5344CB8AC3E}">
        <p14:creationId xmlns:p14="http://schemas.microsoft.com/office/powerpoint/2010/main" val="4294194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377D69A-8925-4267-9E36-9E20FB12DCEC}"/>
              </a:ext>
            </a:extLst>
          </p:cNvPr>
          <p:cNvGraphicFramePr>
            <a:graphicFrameLocks noGrp="1"/>
          </p:cNvGraphicFramePr>
          <p:nvPr>
            <p:ph idx="1"/>
            <p:extLst>
              <p:ext uri="{D42A27DB-BD31-4B8C-83A1-F6EECF244321}">
                <p14:modId xmlns:p14="http://schemas.microsoft.com/office/powerpoint/2010/main" val="784273937"/>
              </p:ext>
            </p:extLst>
          </p:nvPr>
        </p:nvGraphicFramePr>
        <p:xfrm>
          <a:off x="838200" y="604911"/>
          <a:ext cx="10515600" cy="6766560"/>
        </p:xfrm>
        <a:graphic>
          <a:graphicData uri="http://schemas.openxmlformats.org/drawingml/2006/table">
            <a:tbl>
              <a:tblPr firstRow="1" bandRow="1">
                <a:tableStyleId>{5C22544A-7EE6-4342-B048-85BDC9FD1C3A}</a:tableStyleId>
              </a:tblPr>
              <a:tblGrid>
                <a:gridCol w="1764323">
                  <a:extLst>
                    <a:ext uri="{9D8B030D-6E8A-4147-A177-3AD203B41FA5}">
                      <a16:colId xmlns:a16="http://schemas.microsoft.com/office/drawing/2014/main" val="3497380295"/>
                    </a:ext>
                  </a:extLst>
                </a:gridCol>
                <a:gridCol w="2152357">
                  <a:extLst>
                    <a:ext uri="{9D8B030D-6E8A-4147-A177-3AD203B41FA5}">
                      <a16:colId xmlns:a16="http://schemas.microsoft.com/office/drawing/2014/main" val="3255561075"/>
                    </a:ext>
                  </a:extLst>
                </a:gridCol>
                <a:gridCol w="3970020">
                  <a:extLst>
                    <a:ext uri="{9D8B030D-6E8A-4147-A177-3AD203B41FA5}">
                      <a16:colId xmlns:a16="http://schemas.microsoft.com/office/drawing/2014/main" val="4147723043"/>
                    </a:ext>
                  </a:extLst>
                </a:gridCol>
                <a:gridCol w="2628900">
                  <a:extLst>
                    <a:ext uri="{9D8B030D-6E8A-4147-A177-3AD203B41FA5}">
                      <a16:colId xmlns:a16="http://schemas.microsoft.com/office/drawing/2014/main" val="84054471"/>
                    </a:ext>
                  </a:extLst>
                </a:gridCol>
              </a:tblGrid>
              <a:tr h="349037">
                <a:tc>
                  <a:txBody>
                    <a:bodyPr/>
                    <a:lstStyle/>
                    <a:p>
                      <a:endParaRPr lang="en-US" sz="2400" dirty="0"/>
                    </a:p>
                  </a:txBody>
                  <a:tcPr/>
                </a:tc>
                <a:tc>
                  <a:txBody>
                    <a:bodyPr/>
                    <a:lstStyle/>
                    <a:p>
                      <a:endParaRPr lang="en-US" sz="2400"/>
                    </a:p>
                  </a:txBody>
                  <a:tcPr/>
                </a:tc>
                <a:tc>
                  <a:txBody>
                    <a:bodyPr/>
                    <a:lstStyle/>
                    <a:p>
                      <a:endParaRPr lang="en-US" sz="2400"/>
                    </a:p>
                  </a:txBody>
                  <a:tcPr/>
                </a:tc>
                <a:tc>
                  <a:txBody>
                    <a:bodyPr/>
                    <a:lstStyle/>
                    <a:p>
                      <a:endParaRPr lang="en-US" sz="2400"/>
                    </a:p>
                  </a:txBody>
                  <a:tcPr/>
                </a:tc>
                <a:extLst>
                  <a:ext uri="{0D108BD9-81ED-4DB2-BD59-A6C34878D82A}">
                    <a16:rowId xmlns:a16="http://schemas.microsoft.com/office/drawing/2014/main" val="894683360"/>
                  </a:ext>
                </a:extLst>
              </a:tr>
              <a:tr h="5249904">
                <a:tc>
                  <a:txBody>
                    <a:bodyPr/>
                    <a:lstStyle/>
                    <a:p>
                      <a:r>
                        <a:rPr lang="en-US" sz="2400" dirty="0"/>
                        <a:t>Analysis support </a:t>
                      </a:r>
                    </a:p>
                  </a:txBody>
                  <a:tcPr/>
                </a:tc>
                <a:tc>
                  <a:txBody>
                    <a:bodyPr/>
                    <a:lstStyle/>
                    <a:p>
                      <a:r>
                        <a:rPr lang="en-US" sz="2400" dirty="0"/>
                        <a:t>Intrusion reporting, response, and recovery policies and procedures</a:t>
                      </a:r>
                    </a:p>
                  </a:txBody>
                  <a:tcPr/>
                </a:tc>
                <a:tc>
                  <a:txBody>
                    <a:bodyPr/>
                    <a:lstStyle/>
                    <a:p>
                      <a:r>
                        <a:rPr lang="en-US" sz="2400" dirty="0"/>
                        <a:t>The IDS is a tool that will provide a skilled analyst with the information needed to identify network intrusion attempts. The analyst is ultimately responsible for decisions regarding response and recovery. The use of software to automate these steps, however, is attractive in some scenarios. To ensure these actions are carried out in a manner both consistent and acceptable, specific policy elements should be implemented to govern response and recovery. </a:t>
                      </a:r>
                    </a:p>
                  </a:txBody>
                  <a:tcPr/>
                </a:tc>
                <a:tc>
                  <a:txBody>
                    <a:bodyPr/>
                    <a:lstStyle/>
                    <a:p>
                      <a:r>
                        <a:rPr lang="en-US" sz="2400" dirty="0"/>
                        <a:t>Cisco offers a comprehensive set of reporting and response options. These are the free Event Viewer and Cisco Works VMS. Also, Cisco is automating investigation with the release of the Threat Response software. </a:t>
                      </a:r>
                    </a:p>
                  </a:txBody>
                  <a:tcPr/>
                </a:tc>
                <a:extLst>
                  <a:ext uri="{0D108BD9-81ED-4DB2-BD59-A6C34878D82A}">
                    <a16:rowId xmlns:a16="http://schemas.microsoft.com/office/drawing/2014/main" val="1376062292"/>
                  </a:ext>
                </a:extLst>
              </a:tr>
            </a:tbl>
          </a:graphicData>
        </a:graphic>
      </p:graphicFrame>
    </p:spTree>
    <p:extLst>
      <p:ext uri="{BB962C8B-B14F-4D97-AF65-F5344CB8AC3E}">
        <p14:creationId xmlns:p14="http://schemas.microsoft.com/office/powerpoint/2010/main" val="761665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AF8824F-D059-4A60-9959-7A2D719A25C8}"/>
              </a:ext>
            </a:extLst>
          </p:cNvPr>
          <p:cNvGraphicFramePr>
            <a:graphicFrameLocks noGrp="1"/>
          </p:cNvGraphicFramePr>
          <p:nvPr>
            <p:ph idx="1"/>
            <p:extLst>
              <p:ext uri="{D42A27DB-BD31-4B8C-83A1-F6EECF244321}">
                <p14:modId xmlns:p14="http://schemas.microsoft.com/office/powerpoint/2010/main" val="3357461973"/>
              </p:ext>
            </p:extLst>
          </p:nvPr>
        </p:nvGraphicFramePr>
        <p:xfrm>
          <a:off x="838200" y="492369"/>
          <a:ext cx="10515600" cy="6776660"/>
        </p:xfrm>
        <a:graphic>
          <a:graphicData uri="http://schemas.openxmlformats.org/drawingml/2006/table">
            <a:tbl>
              <a:tblPr firstRow="1" bandRow="1">
                <a:tableStyleId>{5C22544A-7EE6-4342-B048-85BDC9FD1C3A}</a:tableStyleId>
              </a:tblPr>
              <a:tblGrid>
                <a:gridCol w="1257886">
                  <a:extLst>
                    <a:ext uri="{9D8B030D-6E8A-4147-A177-3AD203B41FA5}">
                      <a16:colId xmlns:a16="http://schemas.microsoft.com/office/drawing/2014/main" val="1274273069"/>
                    </a:ext>
                  </a:extLst>
                </a:gridCol>
                <a:gridCol w="3024554">
                  <a:extLst>
                    <a:ext uri="{9D8B030D-6E8A-4147-A177-3AD203B41FA5}">
                      <a16:colId xmlns:a16="http://schemas.microsoft.com/office/drawing/2014/main" val="3180215598"/>
                    </a:ext>
                  </a:extLst>
                </a:gridCol>
                <a:gridCol w="3474720">
                  <a:extLst>
                    <a:ext uri="{9D8B030D-6E8A-4147-A177-3AD203B41FA5}">
                      <a16:colId xmlns:a16="http://schemas.microsoft.com/office/drawing/2014/main" val="1563716749"/>
                    </a:ext>
                  </a:extLst>
                </a:gridCol>
                <a:gridCol w="2758440">
                  <a:extLst>
                    <a:ext uri="{9D8B030D-6E8A-4147-A177-3AD203B41FA5}">
                      <a16:colId xmlns:a16="http://schemas.microsoft.com/office/drawing/2014/main" val="2041647456"/>
                    </a:ext>
                  </a:extLst>
                </a:gridCol>
              </a:tblGrid>
              <a:tr h="467300">
                <a:tc>
                  <a:txBody>
                    <a:bodyPr/>
                    <a:lstStyle/>
                    <a:p>
                      <a:endParaRPr lang="en-US" sz="2400" dirty="0"/>
                    </a:p>
                  </a:txBody>
                  <a:tcPr/>
                </a:tc>
                <a:tc>
                  <a:txBody>
                    <a:bodyPr/>
                    <a:lstStyle/>
                    <a:p>
                      <a:endParaRPr lang="en-US" sz="2400"/>
                    </a:p>
                  </a:txBody>
                  <a:tcPr/>
                </a:tc>
                <a:tc>
                  <a:txBody>
                    <a:bodyPr/>
                    <a:lstStyle/>
                    <a:p>
                      <a:endParaRPr lang="en-US" sz="2400"/>
                    </a:p>
                  </a:txBody>
                  <a:tcPr/>
                </a:tc>
                <a:tc>
                  <a:txBody>
                    <a:bodyPr/>
                    <a:lstStyle/>
                    <a:p>
                      <a:endParaRPr lang="en-US" sz="2400"/>
                    </a:p>
                  </a:txBody>
                  <a:tcPr/>
                </a:tc>
                <a:extLst>
                  <a:ext uri="{0D108BD9-81ED-4DB2-BD59-A6C34878D82A}">
                    <a16:rowId xmlns:a16="http://schemas.microsoft.com/office/drawing/2014/main" val="3169645540"/>
                  </a:ext>
                </a:extLst>
              </a:tr>
              <a:tr h="5991676">
                <a:tc>
                  <a:txBody>
                    <a:bodyPr/>
                    <a:lstStyle/>
                    <a:p>
                      <a:r>
                        <a:rPr lang="en-US" sz="2400" dirty="0"/>
                        <a:t>Analysis support</a:t>
                      </a:r>
                    </a:p>
                  </a:txBody>
                  <a:tcPr/>
                </a:tc>
                <a:tc>
                  <a:txBody>
                    <a:bodyPr/>
                    <a:lstStyle/>
                    <a:p>
                      <a:r>
                        <a:rPr lang="en-US" sz="2400" dirty="0"/>
                        <a:t>Integrated console and database for host- and network-based components</a:t>
                      </a:r>
                    </a:p>
                  </a:txBody>
                  <a:tcPr/>
                </a:tc>
                <a:tc>
                  <a:txBody>
                    <a:bodyPr/>
                    <a:lstStyle/>
                    <a:p>
                      <a:r>
                        <a:rPr lang="en-US" sz="2400" dirty="0"/>
                        <a:t>An integrated console and database provides several advantages to the intrusion analyst. The integrated database gives the analyst the capability to do thorough event correlation through database queries, reducing the need for manual correlation. The integrated console allows the analyst to identify and respond to alerts from a single interface, improving the efficiency of their work.</a:t>
                      </a:r>
                    </a:p>
                  </a:txBody>
                  <a:tcPr/>
                </a:tc>
                <a:tc>
                  <a:txBody>
                    <a:bodyPr/>
                    <a:lstStyle/>
                    <a:p>
                      <a:r>
                        <a:rPr lang="en-US" sz="2400" dirty="0"/>
                        <a:t>Cisco Works VMS 2.2 offers the capability to manage events from all Cisco IDS products, including the Cisco Security Agent and the Network IDS</a:t>
                      </a:r>
                    </a:p>
                  </a:txBody>
                  <a:tcPr/>
                </a:tc>
                <a:extLst>
                  <a:ext uri="{0D108BD9-81ED-4DB2-BD59-A6C34878D82A}">
                    <a16:rowId xmlns:a16="http://schemas.microsoft.com/office/drawing/2014/main" val="3219462988"/>
                  </a:ext>
                </a:extLst>
              </a:tr>
            </a:tbl>
          </a:graphicData>
        </a:graphic>
      </p:graphicFrame>
    </p:spTree>
    <p:extLst>
      <p:ext uri="{BB962C8B-B14F-4D97-AF65-F5344CB8AC3E}">
        <p14:creationId xmlns:p14="http://schemas.microsoft.com/office/powerpoint/2010/main" val="2806468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4738-7AB0-4ED3-8B9A-E0A7CD1F38DE}"/>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48E49F28-8272-4B08-9E54-9604C465ADB5}"/>
              </a:ext>
            </a:extLst>
          </p:cNvPr>
          <p:cNvGraphicFramePr>
            <a:graphicFrameLocks noGrp="1"/>
          </p:cNvGraphicFramePr>
          <p:nvPr>
            <p:ph idx="1"/>
            <p:extLst>
              <p:ext uri="{D42A27DB-BD31-4B8C-83A1-F6EECF244321}">
                <p14:modId xmlns:p14="http://schemas.microsoft.com/office/powerpoint/2010/main" val="3329347367"/>
              </p:ext>
            </p:extLst>
          </p:nvPr>
        </p:nvGraphicFramePr>
        <p:xfrm>
          <a:off x="838200" y="1825625"/>
          <a:ext cx="10515600" cy="34798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012175617"/>
                    </a:ext>
                  </a:extLst>
                </a:gridCol>
                <a:gridCol w="2628900">
                  <a:extLst>
                    <a:ext uri="{9D8B030D-6E8A-4147-A177-3AD203B41FA5}">
                      <a16:colId xmlns:a16="http://schemas.microsoft.com/office/drawing/2014/main" val="3067046854"/>
                    </a:ext>
                  </a:extLst>
                </a:gridCol>
                <a:gridCol w="2628900">
                  <a:extLst>
                    <a:ext uri="{9D8B030D-6E8A-4147-A177-3AD203B41FA5}">
                      <a16:colId xmlns:a16="http://schemas.microsoft.com/office/drawing/2014/main" val="641084250"/>
                    </a:ext>
                  </a:extLst>
                </a:gridCol>
                <a:gridCol w="2628900">
                  <a:extLst>
                    <a:ext uri="{9D8B030D-6E8A-4147-A177-3AD203B41FA5}">
                      <a16:colId xmlns:a16="http://schemas.microsoft.com/office/drawing/2014/main" val="520706439"/>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358566531"/>
                  </a:ext>
                </a:extLst>
              </a:tr>
              <a:tr h="370840">
                <a:tc>
                  <a:txBody>
                    <a:bodyPr/>
                    <a:lstStyle/>
                    <a:p>
                      <a:r>
                        <a:rPr lang="en-US" dirty="0"/>
                        <a:t>Analysis support </a:t>
                      </a:r>
                    </a:p>
                  </a:txBody>
                  <a:tcPr/>
                </a:tc>
                <a:tc>
                  <a:txBody>
                    <a:bodyPr/>
                    <a:lstStyle/>
                    <a:p>
                      <a:r>
                        <a:rPr lang="en-US" dirty="0"/>
                        <a:t>Significant drill-down capability to provide detailed information on demand</a:t>
                      </a:r>
                    </a:p>
                  </a:txBody>
                  <a:tcPr/>
                </a:tc>
                <a:tc>
                  <a:txBody>
                    <a:bodyPr/>
                    <a:lstStyle/>
                    <a:p>
                      <a:r>
                        <a:rPr lang="en-US" dirty="0"/>
                        <a:t>A well-designed IDS console will provide basic information at first glance, and allow the analyst to “drill down” to important details. On request, the IDS should give the analyst significant and complete data for analysis and classification of the event. </a:t>
                      </a:r>
                    </a:p>
                  </a:txBody>
                  <a:tcPr/>
                </a:tc>
                <a:tc>
                  <a:txBody>
                    <a:bodyPr/>
                    <a:lstStyle/>
                    <a:p>
                      <a:r>
                        <a:rPr lang="en-US" dirty="0"/>
                        <a:t>Cisco provides drill-down capability all the way to captured packets from attacks. Views are customizable and filterable to ensure the right data is presented. </a:t>
                      </a:r>
                    </a:p>
                  </a:txBody>
                  <a:tcPr/>
                </a:tc>
                <a:extLst>
                  <a:ext uri="{0D108BD9-81ED-4DB2-BD59-A6C34878D82A}">
                    <a16:rowId xmlns:a16="http://schemas.microsoft.com/office/drawing/2014/main" val="302766809"/>
                  </a:ext>
                </a:extLst>
              </a:tr>
            </a:tbl>
          </a:graphicData>
        </a:graphic>
      </p:graphicFrame>
    </p:spTree>
    <p:extLst>
      <p:ext uri="{BB962C8B-B14F-4D97-AF65-F5344CB8AC3E}">
        <p14:creationId xmlns:p14="http://schemas.microsoft.com/office/powerpoint/2010/main" val="1589885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3109-D9A5-4430-9F4B-4EF9238CEFF6}"/>
              </a:ext>
            </a:extLst>
          </p:cNvPr>
          <p:cNvSpPr>
            <a:spLocks noGrp="1"/>
          </p:cNvSpPr>
          <p:nvPr>
            <p:ph type="title"/>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92656F71-37AC-4F3F-9578-C532A94EB089}"/>
              </a:ext>
            </a:extLst>
          </p:cNvPr>
          <p:cNvGraphicFramePr>
            <a:graphicFrameLocks noGrp="1"/>
          </p:cNvGraphicFramePr>
          <p:nvPr>
            <p:ph idx="1"/>
            <p:extLst>
              <p:ext uri="{D42A27DB-BD31-4B8C-83A1-F6EECF244321}">
                <p14:modId xmlns:p14="http://schemas.microsoft.com/office/powerpoint/2010/main" val="1909231474"/>
              </p:ext>
            </p:extLst>
          </p:nvPr>
        </p:nvGraphicFramePr>
        <p:xfrm>
          <a:off x="838200" y="815926"/>
          <a:ext cx="10515600" cy="5401994"/>
        </p:xfrm>
        <a:graphic>
          <a:graphicData uri="http://schemas.openxmlformats.org/drawingml/2006/table">
            <a:tbl>
              <a:tblPr firstRow="1" bandRow="1">
                <a:tableStyleId>{5C22544A-7EE6-4342-B048-85BDC9FD1C3A}</a:tableStyleId>
              </a:tblPr>
              <a:tblGrid>
                <a:gridCol w="1862797">
                  <a:extLst>
                    <a:ext uri="{9D8B030D-6E8A-4147-A177-3AD203B41FA5}">
                      <a16:colId xmlns:a16="http://schemas.microsoft.com/office/drawing/2014/main" val="4099237868"/>
                    </a:ext>
                  </a:extLst>
                </a:gridCol>
                <a:gridCol w="1955409">
                  <a:extLst>
                    <a:ext uri="{9D8B030D-6E8A-4147-A177-3AD203B41FA5}">
                      <a16:colId xmlns:a16="http://schemas.microsoft.com/office/drawing/2014/main" val="2504177929"/>
                    </a:ext>
                  </a:extLst>
                </a:gridCol>
                <a:gridCol w="3896751">
                  <a:extLst>
                    <a:ext uri="{9D8B030D-6E8A-4147-A177-3AD203B41FA5}">
                      <a16:colId xmlns:a16="http://schemas.microsoft.com/office/drawing/2014/main" val="584395264"/>
                    </a:ext>
                  </a:extLst>
                </a:gridCol>
                <a:gridCol w="2800643">
                  <a:extLst>
                    <a:ext uri="{9D8B030D-6E8A-4147-A177-3AD203B41FA5}">
                      <a16:colId xmlns:a16="http://schemas.microsoft.com/office/drawing/2014/main" val="3037914478"/>
                    </a:ext>
                  </a:extLst>
                </a:gridCol>
              </a:tblGrid>
              <a:tr h="575687">
                <a:tc>
                  <a:txBody>
                    <a:bodyPr/>
                    <a:lstStyle/>
                    <a:p>
                      <a:endParaRPr lang="en-US" sz="2400" dirty="0"/>
                    </a:p>
                  </a:txBody>
                  <a:tcPr/>
                </a:tc>
                <a:tc>
                  <a:txBody>
                    <a:bodyPr/>
                    <a:lstStyle/>
                    <a:p>
                      <a:endParaRPr lang="en-US" sz="2400"/>
                    </a:p>
                  </a:txBody>
                  <a:tcPr/>
                </a:tc>
                <a:tc>
                  <a:txBody>
                    <a:bodyPr/>
                    <a:lstStyle/>
                    <a:p>
                      <a:endParaRPr lang="en-US" sz="2400"/>
                    </a:p>
                  </a:txBody>
                  <a:tcPr/>
                </a:tc>
                <a:tc>
                  <a:txBody>
                    <a:bodyPr/>
                    <a:lstStyle/>
                    <a:p>
                      <a:endParaRPr lang="en-US" sz="2400"/>
                    </a:p>
                  </a:txBody>
                  <a:tcPr/>
                </a:tc>
                <a:extLst>
                  <a:ext uri="{0D108BD9-81ED-4DB2-BD59-A6C34878D82A}">
                    <a16:rowId xmlns:a16="http://schemas.microsoft.com/office/drawing/2014/main" val="2463876057"/>
                  </a:ext>
                </a:extLst>
              </a:tr>
              <a:tr h="4826307">
                <a:tc>
                  <a:txBody>
                    <a:bodyPr/>
                    <a:lstStyle/>
                    <a:p>
                      <a:r>
                        <a:rPr lang="en-US" sz="2400" dirty="0"/>
                        <a:t>Analysis support</a:t>
                      </a:r>
                    </a:p>
                  </a:txBody>
                  <a:tcPr/>
                </a:tc>
                <a:tc>
                  <a:txBody>
                    <a:bodyPr/>
                    <a:lstStyle/>
                    <a:p>
                      <a:r>
                        <a:rPr lang="en-US" sz="2400" dirty="0"/>
                        <a:t>Relational database back end </a:t>
                      </a:r>
                    </a:p>
                  </a:txBody>
                  <a:tcPr/>
                </a:tc>
                <a:tc>
                  <a:txBody>
                    <a:bodyPr/>
                    <a:lstStyle/>
                    <a:p>
                      <a:r>
                        <a:rPr lang="en-US" sz="2400" dirty="0"/>
                        <a:t>An RDB back end can be queried, giving the analyst the capability to mine the IDS data for trends, patterns, and detailed information about events of interest. A database back end can also be used for building reports and archiving data.</a:t>
                      </a:r>
                    </a:p>
                  </a:txBody>
                  <a:tcPr/>
                </a:tc>
                <a:tc>
                  <a:txBody>
                    <a:bodyPr/>
                    <a:lstStyle/>
                    <a:p>
                      <a:r>
                        <a:rPr lang="en-US" sz="2400" dirty="0"/>
                        <a:t>Cisco uses a MySQL backend for the Event Viewer with export capability. VMS uses an MS SQL run time (a.k.a. MSDE) back end. </a:t>
                      </a:r>
                    </a:p>
                  </a:txBody>
                  <a:tcPr/>
                </a:tc>
                <a:extLst>
                  <a:ext uri="{0D108BD9-81ED-4DB2-BD59-A6C34878D82A}">
                    <a16:rowId xmlns:a16="http://schemas.microsoft.com/office/drawing/2014/main" val="985892793"/>
                  </a:ext>
                </a:extLst>
              </a:tr>
            </a:tbl>
          </a:graphicData>
        </a:graphic>
      </p:graphicFrame>
    </p:spTree>
    <p:extLst>
      <p:ext uri="{BB962C8B-B14F-4D97-AF65-F5344CB8AC3E}">
        <p14:creationId xmlns:p14="http://schemas.microsoft.com/office/powerpoint/2010/main" val="3125480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D287B7F-02A7-4B84-B51A-340890F71B1D}"/>
              </a:ext>
            </a:extLst>
          </p:cNvPr>
          <p:cNvGraphicFramePr>
            <a:graphicFrameLocks noGrp="1"/>
          </p:cNvGraphicFramePr>
          <p:nvPr>
            <p:ph idx="1"/>
            <p:extLst>
              <p:ext uri="{D42A27DB-BD31-4B8C-83A1-F6EECF244321}">
                <p14:modId xmlns:p14="http://schemas.microsoft.com/office/powerpoint/2010/main" val="4203015598"/>
              </p:ext>
            </p:extLst>
          </p:nvPr>
        </p:nvGraphicFramePr>
        <p:xfrm>
          <a:off x="838200" y="492369"/>
          <a:ext cx="10515600" cy="8961120"/>
        </p:xfrm>
        <a:graphic>
          <a:graphicData uri="http://schemas.openxmlformats.org/drawingml/2006/table">
            <a:tbl>
              <a:tblPr firstRow="1" bandRow="1">
                <a:tableStyleId>{5C22544A-7EE6-4342-B048-85BDC9FD1C3A}</a:tableStyleId>
              </a:tblPr>
              <a:tblGrid>
                <a:gridCol w="976532">
                  <a:extLst>
                    <a:ext uri="{9D8B030D-6E8A-4147-A177-3AD203B41FA5}">
                      <a16:colId xmlns:a16="http://schemas.microsoft.com/office/drawing/2014/main" val="3280904032"/>
                    </a:ext>
                  </a:extLst>
                </a:gridCol>
                <a:gridCol w="1308296">
                  <a:extLst>
                    <a:ext uri="{9D8B030D-6E8A-4147-A177-3AD203B41FA5}">
                      <a16:colId xmlns:a16="http://schemas.microsoft.com/office/drawing/2014/main" val="2069612807"/>
                    </a:ext>
                  </a:extLst>
                </a:gridCol>
                <a:gridCol w="4262510">
                  <a:extLst>
                    <a:ext uri="{9D8B030D-6E8A-4147-A177-3AD203B41FA5}">
                      <a16:colId xmlns:a16="http://schemas.microsoft.com/office/drawing/2014/main" val="1116389309"/>
                    </a:ext>
                  </a:extLst>
                </a:gridCol>
                <a:gridCol w="3968262">
                  <a:extLst>
                    <a:ext uri="{9D8B030D-6E8A-4147-A177-3AD203B41FA5}">
                      <a16:colId xmlns:a16="http://schemas.microsoft.com/office/drawing/2014/main" val="505628534"/>
                    </a:ext>
                  </a:extLst>
                </a:gridCol>
              </a:tblGrid>
              <a:tr h="276115">
                <a:tc>
                  <a:txBody>
                    <a:bodyPr/>
                    <a:lstStyle/>
                    <a:p>
                      <a:endParaRPr lang="en-US" sz="2400" dirty="0"/>
                    </a:p>
                  </a:txBody>
                  <a:tcPr/>
                </a:tc>
                <a:tc>
                  <a:txBody>
                    <a:bodyPr/>
                    <a:lstStyle/>
                    <a:p>
                      <a:endParaRPr lang="en-US" sz="2400"/>
                    </a:p>
                  </a:txBody>
                  <a:tcPr/>
                </a:tc>
                <a:tc>
                  <a:txBody>
                    <a:bodyPr/>
                    <a:lstStyle/>
                    <a:p>
                      <a:endParaRPr lang="en-US" sz="2400"/>
                    </a:p>
                  </a:txBody>
                  <a:tcPr/>
                </a:tc>
                <a:tc>
                  <a:txBody>
                    <a:bodyPr/>
                    <a:lstStyle/>
                    <a:p>
                      <a:endParaRPr lang="en-US" sz="2400"/>
                    </a:p>
                  </a:txBody>
                  <a:tcPr/>
                </a:tc>
                <a:extLst>
                  <a:ext uri="{0D108BD9-81ED-4DB2-BD59-A6C34878D82A}">
                    <a16:rowId xmlns:a16="http://schemas.microsoft.com/office/drawing/2014/main" val="914392464"/>
                  </a:ext>
                </a:extLst>
              </a:tr>
              <a:tr h="5787061">
                <a:tc>
                  <a:txBody>
                    <a:bodyPr/>
                    <a:lstStyle/>
                    <a:p>
                      <a:r>
                        <a:rPr lang="en-US" sz="2400" dirty="0"/>
                        <a:t>Analysis support </a:t>
                      </a:r>
                    </a:p>
                  </a:txBody>
                  <a:tcPr/>
                </a:tc>
                <a:tc>
                  <a:txBody>
                    <a:bodyPr/>
                    <a:lstStyle/>
                    <a:p>
                      <a:r>
                        <a:rPr lang="en-US" sz="2400" dirty="0"/>
                        <a:t>Report generation capability</a:t>
                      </a:r>
                    </a:p>
                  </a:txBody>
                  <a:tcPr/>
                </a:tc>
                <a:tc>
                  <a:txBody>
                    <a:bodyPr/>
                    <a:lstStyle/>
                    <a:p>
                      <a:r>
                        <a:rPr lang="en-US" sz="2400" dirty="0"/>
                        <a:t>IDS should give the capability to create reports. This capability, directly from the system itself, removes the requirement to add additional software to the solution. The system would ideally provide some canned reports and should offer the capability to create customized reports. </a:t>
                      </a:r>
                    </a:p>
                  </a:txBody>
                  <a:tcPr/>
                </a:tc>
                <a:tc>
                  <a:txBody>
                    <a:bodyPr/>
                    <a:lstStyle/>
                    <a:p>
                      <a:r>
                        <a:rPr lang="en-US" sz="2400" dirty="0"/>
                        <a:t>Cisco provides comprehensive reporting in both the Event Viewer and VMS products. These features are maximized on the Windows version of the </a:t>
                      </a:r>
                      <a:r>
                        <a:rPr lang="en-US" sz="2400" dirty="0" err="1"/>
                        <a:t>CiscoWorks</a:t>
                      </a:r>
                      <a:r>
                        <a:rPr lang="en-US" sz="2400" dirty="0"/>
                        <a:t> Monitoring Module. Some areas aren't supported on Solaris yet. There's no support for events from the Management Center for Cisco Security Agents, version 4.0. Also, the Cisco IDS Network Module for routers IDS version 4.1 isn't supported, but IDS 4.0 is supported. No additional reports are available for firewall and Cisco Security Agents. Also, there's no support for saving the preferences of column ordering in the Event viewers on </a:t>
                      </a:r>
                      <a:r>
                        <a:rPr lang="en-US" sz="2400" dirty="0" err="1"/>
                        <a:t>solaries</a:t>
                      </a:r>
                      <a:r>
                        <a:rPr lang="en-US" sz="2400" dirty="0"/>
                        <a:t> version</a:t>
                      </a:r>
                    </a:p>
                  </a:txBody>
                  <a:tcPr/>
                </a:tc>
                <a:extLst>
                  <a:ext uri="{0D108BD9-81ED-4DB2-BD59-A6C34878D82A}">
                    <a16:rowId xmlns:a16="http://schemas.microsoft.com/office/drawing/2014/main" val="2132170458"/>
                  </a:ext>
                </a:extLst>
              </a:tr>
            </a:tbl>
          </a:graphicData>
        </a:graphic>
      </p:graphicFrame>
    </p:spTree>
    <p:extLst>
      <p:ext uri="{BB962C8B-B14F-4D97-AF65-F5344CB8AC3E}">
        <p14:creationId xmlns:p14="http://schemas.microsoft.com/office/powerpoint/2010/main" val="887038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51AA-FA81-4F4B-8044-3487CDE1A7E9}"/>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B1F2F77F-330B-4614-9B9F-B1F6CFF71E31}"/>
              </a:ext>
            </a:extLst>
          </p:cNvPr>
          <p:cNvGraphicFramePr>
            <a:graphicFrameLocks noGrp="1"/>
          </p:cNvGraphicFramePr>
          <p:nvPr>
            <p:ph idx="1"/>
            <p:extLst>
              <p:ext uri="{D42A27DB-BD31-4B8C-83A1-F6EECF244321}">
                <p14:modId xmlns:p14="http://schemas.microsoft.com/office/powerpoint/2010/main" val="513849798"/>
              </p:ext>
            </p:extLst>
          </p:nvPr>
        </p:nvGraphicFramePr>
        <p:xfrm>
          <a:off x="838200" y="703385"/>
          <a:ext cx="10515600" cy="5789490"/>
        </p:xfrm>
        <a:graphic>
          <a:graphicData uri="http://schemas.openxmlformats.org/drawingml/2006/table">
            <a:tbl>
              <a:tblPr firstRow="1" bandRow="1">
                <a:tableStyleId>{5C22544A-7EE6-4342-B048-85BDC9FD1C3A}</a:tableStyleId>
              </a:tblPr>
              <a:tblGrid>
                <a:gridCol w="1989406">
                  <a:extLst>
                    <a:ext uri="{9D8B030D-6E8A-4147-A177-3AD203B41FA5}">
                      <a16:colId xmlns:a16="http://schemas.microsoft.com/office/drawing/2014/main" val="3588313576"/>
                    </a:ext>
                  </a:extLst>
                </a:gridCol>
                <a:gridCol w="2405576">
                  <a:extLst>
                    <a:ext uri="{9D8B030D-6E8A-4147-A177-3AD203B41FA5}">
                      <a16:colId xmlns:a16="http://schemas.microsoft.com/office/drawing/2014/main" val="1436044145"/>
                    </a:ext>
                  </a:extLst>
                </a:gridCol>
                <a:gridCol w="3491718">
                  <a:extLst>
                    <a:ext uri="{9D8B030D-6E8A-4147-A177-3AD203B41FA5}">
                      <a16:colId xmlns:a16="http://schemas.microsoft.com/office/drawing/2014/main" val="2332682908"/>
                    </a:ext>
                  </a:extLst>
                </a:gridCol>
                <a:gridCol w="2628900">
                  <a:extLst>
                    <a:ext uri="{9D8B030D-6E8A-4147-A177-3AD203B41FA5}">
                      <a16:colId xmlns:a16="http://schemas.microsoft.com/office/drawing/2014/main" val="3305229837"/>
                    </a:ext>
                  </a:extLst>
                </a:gridCol>
              </a:tblGrid>
              <a:tr h="532954">
                <a:tc>
                  <a:txBody>
                    <a:bodyPr/>
                    <a:lstStyle/>
                    <a:p>
                      <a:endParaRPr lang="en-US" sz="2400" dirty="0"/>
                    </a:p>
                  </a:txBody>
                  <a:tcPr/>
                </a:tc>
                <a:tc>
                  <a:txBody>
                    <a:bodyPr/>
                    <a:lstStyle/>
                    <a:p>
                      <a:endParaRPr lang="en-US" sz="2400"/>
                    </a:p>
                  </a:txBody>
                  <a:tcPr/>
                </a:tc>
                <a:tc>
                  <a:txBody>
                    <a:bodyPr/>
                    <a:lstStyle/>
                    <a:p>
                      <a:endParaRPr lang="en-US" sz="2400"/>
                    </a:p>
                  </a:txBody>
                  <a:tcPr/>
                </a:tc>
                <a:tc>
                  <a:txBody>
                    <a:bodyPr/>
                    <a:lstStyle/>
                    <a:p>
                      <a:endParaRPr lang="en-US" sz="2400"/>
                    </a:p>
                  </a:txBody>
                  <a:tcPr/>
                </a:tc>
                <a:extLst>
                  <a:ext uri="{0D108BD9-81ED-4DB2-BD59-A6C34878D82A}">
                    <a16:rowId xmlns:a16="http://schemas.microsoft.com/office/drawing/2014/main" val="964162133"/>
                  </a:ext>
                </a:extLst>
              </a:tr>
              <a:tr h="5256536">
                <a:tc>
                  <a:txBody>
                    <a:bodyPr/>
                    <a:lstStyle/>
                    <a:p>
                      <a:r>
                        <a:rPr lang="en-US" sz="2400" dirty="0"/>
                        <a:t>Analysis support </a:t>
                      </a:r>
                    </a:p>
                  </a:txBody>
                  <a:tcPr/>
                </a:tc>
                <a:tc>
                  <a:txBody>
                    <a:bodyPr/>
                    <a:lstStyle/>
                    <a:p>
                      <a:r>
                        <a:rPr lang="en-US" sz="2400" dirty="0"/>
                        <a:t>Well-built analyst console</a:t>
                      </a:r>
                    </a:p>
                  </a:txBody>
                  <a:tcPr/>
                </a:tc>
                <a:tc>
                  <a:txBody>
                    <a:bodyPr/>
                    <a:lstStyle/>
                    <a:p>
                      <a:r>
                        <a:rPr lang="en-US" sz="2400" dirty="0"/>
                        <a:t>A well-built analyst console is important. A console that isn't reliable and robust can render the work done by the sensors. Advanced features for distributing administration responsibilities and required access are also important factors in the construction of the console.</a:t>
                      </a:r>
                    </a:p>
                  </a:txBody>
                  <a:tcPr/>
                </a:tc>
                <a:tc>
                  <a:txBody>
                    <a:bodyPr/>
                    <a:lstStyle/>
                    <a:p>
                      <a:r>
                        <a:rPr lang="en-US" sz="2400" dirty="0"/>
                        <a:t>The VMS console is a mature product with a world-class software engineering group developing it. Cisco Works VMS offers Centralized Role-Based Access Control (RBAC)</a:t>
                      </a:r>
                    </a:p>
                  </a:txBody>
                  <a:tcPr/>
                </a:tc>
                <a:extLst>
                  <a:ext uri="{0D108BD9-81ED-4DB2-BD59-A6C34878D82A}">
                    <a16:rowId xmlns:a16="http://schemas.microsoft.com/office/drawing/2014/main" val="2765350101"/>
                  </a:ext>
                </a:extLst>
              </a:tr>
            </a:tbl>
          </a:graphicData>
        </a:graphic>
      </p:graphicFrame>
    </p:spTree>
    <p:extLst>
      <p:ext uri="{BB962C8B-B14F-4D97-AF65-F5344CB8AC3E}">
        <p14:creationId xmlns:p14="http://schemas.microsoft.com/office/powerpoint/2010/main" val="2807032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53810-5CC6-462B-967C-E81622DB61F1}"/>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9112EE70-BBD9-46D7-A83F-D006EB263A87}"/>
              </a:ext>
            </a:extLst>
          </p:cNvPr>
          <p:cNvGraphicFramePr>
            <a:graphicFrameLocks noGrp="1"/>
          </p:cNvGraphicFramePr>
          <p:nvPr>
            <p:ph idx="1"/>
            <p:extLst>
              <p:ext uri="{D42A27DB-BD31-4B8C-83A1-F6EECF244321}">
                <p14:modId xmlns:p14="http://schemas.microsoft.com/office/powerpoint/2010/main" val="3950037968"/>
              </p:ext>
            </p:extLst>
          </p:nvPr>
        </p:nvGraphicFramePr>
        <p:xfrm>
          <a:off x="838200" y="576775"/>
          <a:ext cx="10515600" cy="5613010"/>
        </p:xfrm>
        <a:graphic>
          <a:graphicData uri="http://schemas.openxmlformats.org/drawingml/2006/table">
            <a:tbl>
              <a:tblPr firstRow="1" bandRow="1">
                <a:tableStyleId>{5C22544A-7EE6-4342-B048-85BDC9FD1C3A}</a:tableStyleId>
              </a:tblPr>
              <a:tblGrid>
                <a:gridCol w="1792458">
                  <a:extLst>
                    <a:ext uri="{9D8B030D-6E8A-4147-A177-3AD203B41FA5}">
                      <a16:colId xmlns:a16="http://schemas.microsoft.com/office/drawing/2014/main" val="3447335267"/>
                    </a:ext>
                  </a:extLst>
                </a:gridCol>
                <a:gridCol w="1856936">
                  <a:extLst>
                    <a:ext uri="{9D8B030D-6E8A-4147-A177-3AD203B41FA5}">
                      <a16:colId xmlns:a16="http://schemas.microsoft.com/office/drawing/2014/main" val="1836595589"/>
                    </a:ext>
                  </a:extLst>
                </a:gridCol>
                <a:gridCol w="4237306">
                  <a:extLst>
                    <a:ext uri="{9D8B030D-6E8A-4147-A177-3AD203B41FA5}">
                      <a16:colId xmlns:a16="http://schemas.microsoft.com/office/drawing/2014/main" val="749038603"/>
                    </a:ext>
                  </a:extLst>
                </a:gridCol>
                <a:gridCol w="2628900">
                  <a:extLst>
                    <a:ext uri="{9D8B030D-6E8A-4147-A177-3AD203B41FA5}">
                      <a16:colId xmlns:a16="http://schemas.microsoft.com/office/drawing/2014/main" val="3132727808"/>
                    </a:ext>
                  </a:extLst>
                </a:gridCol>
              </a:tblGrid>
              <a:tr h="649366">
                <a:tc>
                  <a:txBody>
                    <a:bodyPr/>
                    <a:lstStyle/>
                    <a:p>
                      <a:endParaRPr lang="en-US" sz="2400" dirty="0"/>
                    </a:p>
                  </a:txBody>
                  <a:tcPr/>
                </a:tc>
                <a:tc>
                  <a:txBody>
                    <a:bodyPr/>
                    <a:lstStyle/>
                    <a:p>
                      <a:endParaRPr lang="en-US" sz="2400"/>
                    </a:p>
                  </a:txBody>
                  <a:tcPr/>
                </a:tc>
                <a:tc>
                  <a:txBody>
                    <a:bodyPr/>
                    <a:lstStyle/>
                    <a:p>
                      <a:endParaRPr lang="en-US" sz="2400"/>
                    </a:p>
                  </a:txBody>
                  <a:tcPr/>
                </a:tc>
                <a:tc>
                  <a:txBody>
                    <a:bodyPr/>
                    <a:lstStyle/>
                    <a:p>
                      <a:endParaRPr lang="en-US" sz="2400"/>
                    </a:p>
                  </a:txBody>
                  <a:tcPr/>
                </a:tc>
                <a:extLst>
                  <a:ext uri="{0D108BD9-81ED-4DB2-BD59-A6C34878D82A}">
                    <a16:rowId xmlns:a16="http://schemas.microsoft.com/office/drawing/2014/main" val="3073707208"/>
                  </a:ext>
                </a:extLst>
              </a:tr>
              <a:tr h="4963644">
                <a:tc>
                  <a:txBody>
                    <a:bodyPr/>
                    <a:lstStyle/>
                    <a:p>
                      <a:r>
                        <a:rPr lang="en-US" sz="2400" dirty="0"/>
                        <a:t>Analysis support </a:t>
                      </a:r>
                    </a:p>
                  </a:txBody>
                  <a:tcPr/>
                </a:tc>
                <a:tc>
                  <a:txBody>
                    <a:bodyPr/>
                    <a:lstStyle/>
                    <a:p>
                      <a:r>
                        <a:rPr lang="en-US" sz="2400" dirty="0"/>
                        <a:t>False-positive management </a:t>
                      </a:r>
                    </a:p>
                  </a:txBody>
                  <a:tcPr/>
                </a:tc>
                <a:tc>
                  <a:txBody>
                    <a:bodyPr/>
                    <a:lstStyle/>
                    <a:p>
                      <a:r>
                        <a:rPr lang="en-US" sz="2400" dirty="0"/>
                        <a:t>False positives can be a time consuming failure mode for the intrusion analyst. To  combat this problem, the IDS should offer a mechanism for false-positive management. Common techniques include adjustable alarm thresholds and console enhancements to facilitate information management. </a:t>
                      </a:r>
                    </a:p>
                  </a:txBody>
                  <a:tcPr/>
                </a:tc>
                <a:tc>
                  <a:txBody>
                    <a:bodyPr/>
                    <a:lstStyle/>
                    <a:p>
                      <a:r>
                        <a:rPr lang="en-US" sz="2400" dirty="0"/>
                        <a:t>Cisco offers fully tunable signatures and alarm thresholds. </a:t>
                      </a:r>
                    </a:p>
                  </a:txBody>
                  <a:tcPr/>
                </a:tc>
                <a:extLst>
                  <a:ext uri="{0D108BD9-81ED-4DB2-BD59-A6C34878D82A}">
                    <a16:rowId xmlns:a16="http://schemas.microsoft.com/office/drawing/2014/main" val="2647662451"/>
                  </a:ext>
                </a:extLst>
              </a:tr>
            </a:tbl>
          </a:graphicData>
        </a:graphic>
      </p:graphicFrame>
    </p:spTree>
    <p:extLst>
      <p:ext uri="{BB962C8B-B14F-4D97-AF65-F5344CB8AC3E}">
        <p14:creationId xmlns:p14="http://schemas.microsoft.com/office/powerpoint/2010/main" val="3542368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7B7D-76A6-42AB-A241-529B43A44410}"/>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A9251DCE-D4DE-402F-95A4-06F08942B878}"/>
              </a:ext>
            </a:extLst>
          </p:cNvPr>
          <p:cNvGraphicFramePr>
            <a:graphicFrameLocks noGrp="1"/>
          </p:cNvGraphicFramePr>
          <p:nvPr>
            <p:ph idx="1"/>
            <p:extLst>
              <p:ext uri="{D42A27DB-BD31-4B8C-83A1-F6EECF244321}">
                <p14:modId xmlns:p14="http://schemas.microsoft.com/office/powerpoint/2010/main" val="1139102961"/>
              </p:ext>
            </p:extLst>
          </p:nvPr>
        </p:nvGraphicFramePr>
        <p:xfrm>
          <a:off x="838200" y="1825625"/>
          <a:ext cx="10515600" cy="67716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703561303"/>
                    </a:ext>
                  </a:extLst>
                </a:gridCol>
                <a:gridCol w="2628900">
                  <a:extLst>
                    <a:ext uri="{9D8B030D-6E8A-4147-A177-3AD203B41FA5}">
                      <a16:colId xmlns:a16="http://schemas.microsoft.com/office/drawing/2014/main" val="1942002852"/>
                    </a:ext>
                  </a:extLst>
                </a:gridCol>
                <a:gridCol w="2628900">
                  <a:extLst>
                    <a:ext uri="{9D8B030D-6E8A-4147-A177-3AD203B41FA5}">
                      <a16:colId xmlns:a16="http://schemas.microsoft.com/office/drawing/2014/main" val="1128480290"/>
                    </a:ext>
                  </a:extLst>
                </a:gridCol>
                <a:gridCol w="2628900">
                  <a:extLst>
                    <a:ext uri="{9D8B030D-6E8A-4147-A177-3AD203B41FA5}">
                      <a16:colId xmlns:a16="http://schemas.microsoft.com/office/drawing/2014/main" val="2769127468"/>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99924121"/>
                  </a:ext>
                </a:extLst>
              </a:tr>
              <a:tr h="370840">
                <a:tc>
                  <a:txBody>
                    <a:bodyPr/>
                    <a:lstStyle/>
                    <a:p>
                      <a:r>
                        <a:rPr lang="en-US" dirty="0"/>
                        <a:t>Analysis support</a:t>
                      </a:r>
                    </a:p>
                  </a:txBody>
                  <a:tcPr/>
                </a:tc>
                <a:tc>
                  <a:txBody>
                    <a:bodyPr/>
                    <a:lstStyle/>
                    <a:p>
                      <a:r>
                        <a:rPr lang="en-US" dirty="0"/>
                        <a:t>Event correlation capability</a:t>
                      </a:r>
                    </a:p>
                  </a:txBody>
                  <a:tcPr/>
                </a:tc>
                <a:tc>
                  <a:txBody>
                    <a:bodyPr/>
                    <a:lstStyle/>
                    <a:p>
                      <a:r>
                        <a:rPr lang="en-US" dirty="0"/>
                        <a:t>Network activity that triggers IDS alerts could be more than a traffic anomaly or a single attack. Some of the events of interest identified by the IDS might, in fact, be part of a coordinated (possibly distributed) attack. The IDS should offer tools to identify any correlation in these events of interest. If the back end is a relational database, then this correlation can be done through database queries. If the back end isn't a relational database, it might be possible to achieve this correlation through custom scripts or other techniques. </a:t>
                      </a:r>
                    </a:p>
                  </a:txBody>
                  <a:tcPr/>
                </a:tc>
                <a:tc>
                  <a:txBody>
                    <a:bodyPr/>
                    <a:lstStyle/>
                    <a:p>
                      <a:r>
                        <a:rPr lang="en-US" dirty="0"/>
                        <a:t>Network activity that triggers IDS alerts could be more than a traffic anomaly or a single attack. Some of the events of interest identified by the IDS might, in fact, be part of a coordinated (possibly distributed) attack. The IDS should offer tools to identify any correlation in these events of interest. If the back end is a relational database, then this correlation can be done through database queries. If the back end isn't a relational database, it might be possible to achieve this correlation through custom scripts or other techniques. </a:t>
                      </a:r>
                    </a:p>
                  </a:txBody>
                  <a:tcPr/>
                </a:tc>
                <a:extLst>
                  <a:ext uri="{0D108BD9-81ED-4DB2-BD59-A6C34878D82A}">
                    <a16:rowId xmlns:a16="http://schemas.microsoft.com/office/drawing/2014/main" val="2711405099"/>
                  </a:ext>
                </a:extLst>
              </a:tr>
            </a:tbl>
          </a:graphicData>
        </a:graphic>
      </p:graphicFrame>
    </p:spTree>
    <p:extLst>
      <p:ext uri="{BB962C8B-B14F-4D97-AF65-F5344CB8AC3E}">
        <p14:creationId xmlns:p14="http://schemas.microsoft.com/office/powerpoint/2010/main" val="4002203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5242-B92F-4B90-9A60-176DB0520708}"/>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481F537F-572C-4B8E-AD18-B4013450600E}"/>
              </a:ext>
            </a:extLst>
          </p:cNvPr>
          <p:cNvGraphicFramePr>
            <a:graphicFrameLocks noGrp="1"/>
          </p:cNvGraphicFramePr>
          <p:nvPr>
            <p:ph idx="1"/>
            <p:extLst>
              <p:ext uri="{D42A27DB-BD31-4B8C-83A1-F6EECF244321}">
                <p14:modId xmlns:p14="http://schemas.microsoft.com/office/powerpoint/2010/main" val="1240463343"/>
              </p:ext>
            </p:extLst>
          </p:nvPr>
        </p:nvGraphicFramePr>
        <p:xfrm>
          <a:off x="838200" y="689316"/>
          <a:ext cx="10515600" cy="5514535"/>
        </p:xfrm>
        <a:graphic>
          <a:graphicData uri="http://schemas.openxmlformats.org/drawingml/2006/table">
            <a:tbl>
              <a:tblPr firstRow="1" bandRow="1">
                <a:tableStyleId>{5C22544A-7EE6-4342-B048-85BDC9FD1C3A}</a:tableStyleId>
              </a:tblPr>
              <a:tblGrid>
                <a:gridCol w="1426698">
                  <a:extLst>
                    <a:ext uri="{9D8B030D-6E8A-4147-A177-3AD203B41FA5}">
                      <a16:colId xmlns:a16="http://schemas.microsoft.com/office/drawing/2014/main" val="1753795876"/>
                    </a:ext>
                  </a:extLst>
                </a:gridCol>
                <a:gridCol w="1589650">
                  <a:extLst>
                    <a:ext uri="{9D8B030D-6E8A-4147-A177-3AD203B41FA5}">
                      <a16:colId xmlns:a16="http://schemas.microsoft.com/office/drawing/2014/main" val="1133570151"/>
                    </a:ext>
                  </a:extLst>
                </a:gridCol>
                <a:gridCol w="4473526">
                  <a:extLst>
                    <a:ext uri="{9D8B030D-6E8A-4147-A177-3AD203B41FA5}">
                      <a16:colId xmlns:a16="http://schemas.microsoft.com/office/drawing/2014/main" val="3955798623"/>
                    </a:ext>
                  </a:extLst>
                </a:gridCol>
                <a:gridCol w="3025726">
                  <a:extLst>
                    <a:ext uri="{9D8B030D-6E8A-4147-A177-3AD203B41FA5}">
                      <a16:colId xmlns:a16="http://schemas.microsoft.com/office/drawing/2014/main" val="1154542562"/>
                    </a:ext>
                  </a:extLst>
                </a:gridCol>
              </a:tblGrid>
              <a:tr h="637973">
                <a:tc>
                  <a:txBody>
                    <a:bodyPr/>
                    <a:lstStyle/>
                    <a:p>
                      <a:endParaRPr lang="en-US" sz="2400" dirty="0"/>
                    </a:p>
                  </a:txBody>
                  <a:tcPr/>
                </a:tc>
                <a:tc>
                  <a:txBody>
                    <a:bodyPr/>
                    <a:lstStyle/>
                    <a:p>
                      <a:endParaRPr lang="en-US" sz="2400"/>
                    </a:p>
                  </a:txBody>
                  <a:tcPr/>
                </a:tc>
                <a:tc>
                  <a:txBody>
                    <a:bodyPr/>
                    <a:lstStyle/>
                    <a:p>
                      <a:endParaRPr lang="en-US" sz="2400"/>
                    </a:p>
                  </a:txBody>
                  <a:tcPr/>
                </a:tc>
                <a:tc>
                  <a:txBody>
                    <a:bodyPr/>
                    <a:lstStyle/>
                    <a:p>
                      <a:endParaRPr lang="en-US" sz="2400"/>
                    </a:p>
                  </a:txBody>
                  <a:tcPr/>
                </a:tc>
                <a:extLst>
                  <a:ext uri="{0D108BD9-81ED-4DB2-BD59-A6C34878D82A}">
                    <a16:rowId xmlns:a16="http://schemas.microsoft.com/office/drawing/2014/main" val="3597355124"/>
                  </a:ext>
                </a:extLst>
              </a:tr>
              <a:tr h="4876562">
                <a:tc>
                  <a:txBody>
                    <a:bodyPr/>
                    <a:lstStyle/>
                    <a:p>
                      <a:r>
                        <a:rPr lang="en-US" sz="2400" dirty="0"/>
                        <a:t>Analysis support</a:t>
                      </a:r>
                    </a:p>
                  </a:txBody>
                  <a:tcPr/>
                </a:tc>
                <a:tc>
                  <a:txBody>
                    <a:bodyPr/>
                    <a:lstStyle/>
                    <a:p>
                      <a:r>
                        <a:rPr lang="en-US" sz="2400" dirty="0"/>
                        <a:t>Database stores raw data</a:t>
                      </a:r>
                    </a:p>
                  </a:txBody>
                  <a:tcPr/>
                </a:tc>
                <a:tc>
                  <a:txBody>
                    <a:bodyPr/>
                    <a:lstStyle/>
                    <a:p>
                      <a:r>
                        <a:rPr lang="en-US" sz="2400" dirty="0"/>
                        <a:t>The database should store be able to store completed packets. because complete packets provide a much more powerful trend analysis/correlation capability particularly as new features are added.</a:t>
                      </a:r>
                    </a:p>
                  </a:txBody>
                  <a:tcPr/>
                </a:tc>
                <a:tc>
                  <a:txBody>
                    <a:bodyPr/>
                    <a:lstStyle/>
                    <a:p>
                      <a:r>
                        <a:rPr lang="en-US" sz="2400" dirty="0"/>
                        <a:t>Cisco's network IDS products have the capability to perform packet capture when a signature fires. This means that the entire packet or stream of packets can be analyzed at a later time when required.</a:t>
                      </a:r>
                    </a:p>
                  </a:txBody>
                  <a:tcPr/>
                </a:tc>
                <a:extLst>
                  <a:ext uri="{0D108BD9-81ED-4DB2-BD59-A6C34878D82A}">
                    <a16:rowId xmlns:a16="http://schemas.microsoft.com/office/drawing/2014/main" val="3109672722"/>
                  </a:ext>
                </a:extLst>
              </a:tr>
            </a:tbl>
          </a:graphicData>
        </a:graphic>
      </p:graphicFrame>
    </p:spTree>
    <p:extLst>
      <p:ext uri="{BB962C8B-B14F-4D97-AF65-F5344CB8AC3E}">
        <p14:creationId xmlns:p14="http://schemas.microsoft.com/office/powerpoint/2010/main" val="896589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B4D3D5B-5B53-48E8-89D3-0CF53DAAB36F}"/>
              </a:ext>
            </a:extLst>
          </p:cNvPr>
          <p:cNvGraphicFramePr>
            <a:graphicFrameLocks noGrp="1"/>
          </p:cNvGraphicFramePr>
          <p:nvPr>
            <p:ph idx="1"/>
            <p:extLst>
              <p:ext uri="{D42A27DB-BD31-4B8C-83A1-F6EECF244321}">
                <p14:modId xmlns:p14="http://schemas.microsoft.com/office/powerpoint/2010/main" val="1393108795"/>
              </p:ext>
            </p:extLst>
          </p:nvPr>
        </p:nvGraphicFramePr>
        <p:xfrm>
          <a:off x="838200" y="0"/>
          <a:ext cx="10515600" cy="6686942"/>
        </p:xfrm>
        <a:graphic>
          <a:graphicData uri="http://schemas.openxmlformats.org/drawingml/2006/table">
            <a:tbl>
              <a:tblPr firstRow="1" bandRow="1">
                <a:tableStyleId>{5C22544A-7EE6-4342-B048-85BDC9FD1C3A}</a:tableStyleId>
              </a:tblPr>
              <a:tblGrid>
                <a:gridCol w="1314157">
                  <a:extLst>
                    <a:ext uri="{9D8B030D-6E8A-4147-A177-3AD203B41FA5}">
                      <a16:colId xmlns:a16="http://schemas.microsoft.com/office/drawing/2014/main" val="2196812173"/>
                    </a:ext>
                  </a:extLst>
                </a:gridCol>
                <a:gridCol w="2194560">
                  <a:extLst>
                    <a:ext uri="{9D8B030D-6E8A-4147-A177-3AD203B41FA5}">
                      <a16:colId xmlns:a16="http://schemas.microsoft.com/office/drawing/2014/main" val="3093141675"/>
                    </a:ext>
                  </a:extLst>
                </a:gridCol>
                <a:gridCol w="4377983">
                  <a:extLst>
                    <a:ext uri="{9D8B030D-6E8A-4147-A177-3AD203B41FA5}">
                      <a16:colId xmlns:a16="http://schemas.microsoft.com/office/drawing/2014/main" val="3700576692"/>
                    </a:ext>
                  </a:extLst>
                </a:gridCol>
                <a:gridCol w="2628900">
                  <a:extLst>
                    <a:ext uri="{9D8B030D-6E8A-4147-A177-3AD203B41FA5}">
                      <a16:colId xmlns:a16="http://schemas.microsoft.com/office/drawing/2014/main" val="2908554180"/>
                    </a:ext>
                  </a:extLst>
                </a:gridCol>
              </a:tblGrid>
              <a:tr h="408062">
                <a:tc>
                  <a:txBody>
                    <a:bodyPr/>
                    <a:lstStyle/>
                    <a:p>
                      <a:endParaRPr lang="en-US" sz="2000" dirty="0"/>
                    </a:p>
                  </a:txBody>
                  <a:tcPr/>
                </a:tc>
                <a:tc>
                  <a:txBody>
                    <a:bodyPr/>
                    <a:lstStyle/>
                    <a:p>
                      <a:endParaRPr lang="en-US" sz="2000"/>
                    </a:p>
                  </a:txBody>
                  <a:tcPr/>
                </a:tc>
                <a:tc>
                  <a:txBody>
                    <a:bodyPr/>
                    <a:lstStyle/>
                    <a:p>
                      <a:endParaRPr lang="en-US" sz="2000"/>
                    </a:p>
                  </a:txBody>
                  <a:tcPr/>
                </a:tc>
                <a:tc>
                  <a:txBody>
                    <a:bodyPr/>
                    <a:lstStyle/>
                    <a:p>
                      <a:endParaRPr lang="en-US" sz="2000"/>
                    </a:p>
                  </a:txBody>
                  <a:tcPr/>
                </a:tc>
                <a:extLst>
                  <a:ext uri="{0D108BD9-81ED-4DB2-BD59-A6C34878D82A}">
                    <a16:rowId xmlns:a16="http://schemas.microsoft.com/office/drawing/2014/main" val="593380139"/>
                  </a:ext>
                </a:extLst>
              </a:tr>
              <a:tr h="1006180">
                <a:tc>
                  <a:txBody>
                    <a:bodyPr/>
                    <a:lstStyle/>
                    <a:p>
                      <a:r>
                        <a:rPr lang="en-US" sz="2000" dirty="0"/>
                        <a:t>Internal (IDS) security</a:t>
                      </a:r>
                    </a:p>
                  </a:txBody>
                  <a:tcPr/>
                </a:tc>
                <a:tc>
                  <a:txBody>
                    <a:bodyPr/>
                    <a:lstStyle/>
                    <a:p>
                      <a:r>
                        <a:rPr lang="en-US" sz="2000" dirty="0"/>
                        <a:t>Encrypted traffic between sensor and console</a:t>
                      </a:r>
                    </a:p>
                  </a:txBody>
                  <a:tcPr/>
                </a:tc>
                <a:tc>
                  <a:txBody>
                    <a:bodyPr/>
                    <a:lstStyle/>
                    <a:p>
                      <a:r>
                        <a:rPr lang="en-US" sz="2000" dirty="0"/>
                        <a:t>Because IDS management traffic is the “key to the kingdom,” the capability to protect this data is crucial.</a:t>
                      </a:r>
                    </a:p>
                  </a:txBody>
                  <a:tcPr/>
                </a:tc>
                <a:tc>
                  <a:txBody>
                    <a:bodyPr/>
                    <a:lstStyle/>
                    <a:p>
                      <a:r>
                        <a:rPr lang="en-US" sz="2000" dirty="0"/>
                        <a:t>Cisco's RDEP uses SSL/TLS to protect network communications. </a:t>
                      </a:r>
                    </a:p>
                  </a:txBody>
                  <a:tcPr/>
                </a:tc>
                <a:extLst>
                  <a:ext uri="{0D108BD9-81ED-4DB2-BD59-A6C34878D82A}">
                    <a16:rowId xmlns:a16="http://schemas.microsoft.com/office/drawing/2014/main" val="949248324"/>
                  </a:ext>
                </a:extLst>
              </a:tr>
              <a:tr h="4930286">
                <a:tc>
                  <a:txBody>
                    <a:bodyPr/>
                    <a:lstStyle/>
                    <a:p>
                      <a:r>
                        <a:rPr lang="en-US" sz="2000" dirty="0"/>
                        <a:t>Internal (IDS) security</a:t>
                      </a:r>
                    </a:p>
                  </a:txBody>
                  <a:tcPr/>
                </a:tc>
                <a:tc>
                  <a:txBody>
                    <a:bodyPr/>
                    <a:lstStyle/>
                    <a:p>
                      <a:r>
                        <a:rPr lang="en-US" sz="2000" dirty="0"/>
                        <a:t>Hardened agent and console hosts The IDS is a key component in the </a:t>
                      </a:r>
                    </a:p>
                  </a:txBody>
                  <a:tcPr/>
                </a:tc>
                <a:tc>
                  <a:txBody>
                    <a:bodyPr/>
                    <a:lstStyle/>
                    <a:p>
                      <a:r>
                        <a:rPr lang="en-US" sz="2000" dirty="0"/>
                        <a:t>The IDS is a key component in the defense of the network. If the IDS is easily compromised, not only do we lose this critical piece of our security solution, we run the risk of the IDS giving up valuable information about the network environment. To mitigate this risk, we must protect ourselves from attacks against the IDS itself. An essential component of this protection is hardening of the OSs on machines hosting IDS sensor and console components. These hosts should be completely dedicated to their IDS functions, running nothing other than that required by the IDS software.</a:t>
                      </a:r>
                    </a:p>
                  </a:txBody>
                  <a:tcPr/>
                </a:tc>
                <a:tc>
                  <a:txBody>
                    <a:bodyPr/>
                    <a:lstStyle/>
                    <a:p>
                      <a:r>
                        <a:rPr lang="en-US" sz="2000" dirty="0"/>
                        <a:t>Cisco provides the capability to use the CSA to protect the VMS station. The network IDS line is difficult to attack on the network because it doesn't have an IP address. </a:t>
                      </a:r>
                    </a:p>
                  </a:txBody>
                  <a:tcPr/>
                </a:tc>
                <a:extLst>
                  <a:ext uri="{0D108BD9-81ED-4DB2-BD59-A6C34878D82A}">
                    <a16:rowId xmlns:a16="http://schemas.microsoft.com/office/drawing/2014/main" val="2595280310"/>
                  </a:ext>
                </a:extLst>
              </a:tr>
            </a:tbl>
          </a:graphicData>
        </a:graphic>
      </p:graphicFrame>
    </p:spTree>
    <p:extLst>
      <p:ext uri="{BB962C8B-B14F-4D97-AF65-F5344CB8AC3E}">
        <p14:creationId xmlns:p14="http://schemas.microsoft.com/office/powerpoint/2010/main" val="4251866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7F71C-98C2-4B61-94DC-4B6CF0DA03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1B85C6-1EC1-4688-B68A-2CDF318B0CAC}"/>
              </a:ext>
            </a:extLst>
          </p:cNvPr>
          <p:cNvSpPr>
            <a:spLocks noGrp="1"/>
          </p:cNvSpPr>
          <p:nvPr>
            <p:ph idx="1"/>
          </p:nvPr>
        </p:nvSpPr>
        <p:spPr/>
        <p:txBody>
          <a:bodyPr/>
          <a:lstStyle/>
          <a:p>
            <a:r>
              <a:rPr lang="en-US" dirty="0"/>
              <a:t>Bro provides a patched kernel for FreeBSD to reduce CPU load. With proper hardware and OS tuning, Bro is claimed to be able to keep up with Gbps network speed and perform real time detection</a:t>
            </a:r>
          </a:p>
        </p:txBody>
      </p:sp>
    </p:spTree>
    <p:extLst>
      <p:ext uri="{BB962C8B-B14F-4D97-AF65-F5344CB8AC3E}">
        <p14:creationId xmlns:p14="http://schemas.microsoft.com/office/powerpoint/2010/main" val="91631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26775E2-06A9-411F-BF52-26C7CBEE27FA}"/>
              </a:ext>
            </a:extLst>
          </p:cNvPr>
          <p:cNvGraphicFramePr>
            <a:graphicFrameLocks noGrp="1"/>
          </p:cNvGraphicFramePr>
          <p:nvPr>
            <p:ph idx="1"/>
            <p:extLst>
              <p:ext uri="{D42A27DB-BD31-4B8C-83A1-F6EECF244321}">
                <p14:modId xmlns:p14="http://schemas.microsoft.com/office/powerpoint/2010/main" val="3304996225"/>
              </p:ext>
            </p:extLst>
          </p:nvPr>
        </p:nvGraphicFramePr>
        <p:xfrm>
          <a:off x="337625" y="759655"/>
          <a:ext cx="11016176" cy="7401569"/>
        </p:xfrm>
        <a:graphic>
          <a:graphicData uri="http://schemas.openxmlformats.org/drawingml/2006/table">
            <a:tbl>
              <a:tblPr firstRow="1" bandRow="1">
                <a:tableStyleId>{5C22544A-7EE6-4342-B048-85BDC9FD1C3A}</a:tableStyleId>
              </a:tblPr>
              <a:tblGrid>
                <a:gridCol w="2583789">
                  <a:extLst>
                    <a:ext uri="{9D8B030D-6E8A-4147-A177-3AD203B41FA5}">
                      <a16:colId xmlns:a16="http://schemas.microsoft.com/office/drawing/2014/main" val="3454817728"/>
                    </a:ext>
                  </a:extLst>
                </a:gridCol>
                <a:gridCol w="1283638">
                  <a:extLst>
                    <a:ext uri="{9D8B030D-6E8A-4147-A177-3AD203B41FA5}">
                      <a16:colId xmlns:a16="http://schemas.microsoft.com/office/drawing/2014/main" val="1726242463"/>
                    </a:ext>
                  </a:extLst>
                </a:gridCol>
                <a:gridCol w="4422840">
                  <a:extLst>
                    <a:ext uri="{9D8B030D-6E8A-4147-A177-3AD203B41FA5}">
                      <a16:colId xmlns:a16="http://schemas.microsoft.com/office/drawing/2014/main" val="3899031430"/>
                    </a:ext>
                  </a:extLst>
                </a:gridCol>
                <a:gridCol w="2725909">
                  <a:extLst>
                    <a:ext uri="{9D8B030D-6E8A-4147-A177-3AD203B41FA5}">
                      <a16:colId xmlns:a16="http://schemas.microsoft.com/office/drawing/2014/main" val="813674476"/>
                    </a:ext>
                  </a:extLst>
                </a:gridCol>
              </a:tblGrid>
              <a:tr h="814037">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599165363"/>
                  </a:ext>
                </a:extLst>
              </a:tr>
              <a:tr h="6587532">
                <a:tc>
                  <a:txBody>
                    <a:bodyPr/>
                    <a:lstStyle/>
                    <a:p>
                      <a:r>
                        <a:rPr lang="en-US" dirty="0"/>
                        <a:t>Response and recovery capabilities </a:t>
                      </a:r>
                    </a:p>
                  </a:txBody>
                  <a:tcPr/>
                </a:tc>
                <a:tc>
                  <a:txBody>
                    <a:bodyPr/>
                    <a:lstStyle/>
                    <a:p>
                      <a:r>
                        <a:rPr lang="en-US" dirty="0"/>
                        <a:t>Intrusion response capability </a:t>
                      </a:r>
                    </a:p>
                  </a:txBody>
                  <a:tcPr/>
                </a:tc>
                <a:tc>
                  <a:txBody>
                    <a:bodyPr/>
                    <a:lstStyle/>
                    <a:p>
                      <a:r>
                        <a:rPr lang="en-US" sz="2800" dirty="0"/>
                        <a:t>An attractive approach to intrusion response would be for the IDS to generate a real-time “recommended response” to a detected intrusion. This assists the analyst in quickly responding to intrusions, but provides the opportunity to sanity-check the response to avoid disaster. </a:t>
                      </a:r>
                    </a:p>
                  </a:txBody>
                  <a:tcPr/>
                </a:tc>
                <a:tc>
                  <a:txBody>
                    <a:bodyPr/>
                    <a:lstStyle/>
                    <a:p>
                      <a:r>
                        <a:rPr lang="en-US" sz="2800" dirty="0"/>
                        <a:t>Cisco is adding the threat response software to automate investigations and speed response. With the highly accurate data this produces, response options are clear.</a:t>
                      </a:r>
                    </a:p>
                  </a:txBody>
                  <a:tcPr/>
                </a:tc>
                <a:extLst>
                  <a:ext uri="{0D108BD9-81ED-4DB2-BD59-A6C34878D82A}">
                    <a16:rowId xmlns:a16="http://schemas.microsoft.com/office/drawing/2014/main" val="3053935387"/>
                  </a:ext>
                </a:extLst>
              </a:tr>
            </a:tbl>
          </a:graphicData>
        </a:graphic>
      </p:graphicFrame>
    </p:spTree>
    <p:extLst>
      <p:ext uri="{BB962C8B-B14F-4D97-AF65-F5344CB8AC3E}">
        <p14:creationId xmlns:p14="http://schemas.microsoft.com/office/powerpoint/2010/main" val="463229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347C8-B255-4857-A41B-6DD5069FEB28}"/>
              </a:ext>
            </a:extLst>
          </p:cNvPr>
          <p:cNvSpPr>
            <a:spLocks noGrp="1"/>
          </p:cNvSpPr>
          <p:nvPr>
            <p:ph type="title"/>
          </p:nvPr>
        </p:nvSpPr>
        <p:spPr/>
        <p:txBody>
          <a:bodyPr/>
          <a:lstStyle/>
          <a:p>
            <a:r>
              <a:rPr lang="en-US" b="1" dirty="0">
                <a:solidFill>
                  <a:srgbClr val="FF0000"/>
                </a:solidFill>
              </a:rPr>
              <a:t>Snort </a:t>
            </a:r>
          </a:p>
        </p:txBody>
      </p:sp>
      <p:sp>
        <p:nvSpPr>
          <p:cNvPr id="3" name="Content Placeholder 2">
            <a:extLst>
              <a:ext uri="{FF2B5EF4-FFF2-40B4-BE49-F238E27FC236}">
                <a16:creationId xmlns:a16="http://schemas.microsoft.com/office/drawing/2014/main" id="{E54FD53C-DCAF-45BC-BAD6-D333348C1375}"/>
              </a:ext>
            </a:extLst>
          </p:cNvPr>
          <p:cNvSpPr>
            <a:spLocks noGrp="1"/>
          </p:cNvSpPr>
          <p:nvPr>
            <p:ph idx="1"/>
          </p:nvPr>
        </p:nvSpPr>
        <p:spPr/>
        <p:txBody>
          <a:bodyPr/>
          <a:lstStyle/>
          <a:p>
            <a:r>
              <a:rPr lang="en-US" dirty="0"/>
              <a:t>Snort is a rule-based IDS. Snort uses signatures to identify types of attacks that occur but, unlike a pure signature-based IDS, Snort does not stop there. It also uses and provides considerable additional contextual information, including how attacks have transpired and what the origin of each attack</a:t>
            </a:r>
          </a:p>
        </p:txBody>
      </p:sp>
    </p:spTree>
    <p:extLst>
      <p:ext uri="{BB962C8B-B14F-4D97-AF65-F5344CB8AC3E}">
        <p14:creationId xmlns:p14="http://schemas.microsoft.com/office/powerpoint/2010/main" val="1875295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71C8-A9F3-402D-8C48-8D545F76EB74}"/>
              </a:ext>
            </a:extLst>
          </p:cNvPr>
          <p:cNvSpPr>
            <a:spLocks noGrp="1"/>
          </p:cNvSpPr>
          <p:nvPr>
            <p:ph type="title"/>
          </p:nvPr>
        </p:nvSpPr>
        <p:spPr/>
        <p:txBody>
          <a:bodyPr/>
          <a:lstStyle/>
          <a:p>
            <a:r>
              <a:rPr lang="en-US" b="1" dirty="0">
                <a:solidFill>
                  <a:srgbClr val="FF0000"/>
                </a:solidFill>
              </a:rPr>
              <a:t>NFR Security</a:t>
            </a:r>
          </a:p>
        </p:txBody>
      </p:sp>
      <p:sp>
        <p:nvSpPr>
          <p:cNvPr id="3" name="Content Placeholder 2">
            <a:extLst>
              <a:ext uri="{FF2B5EF4-FFF2-40B4-BE49-F238E27FC236}">
                <a16:creationId xmlns:a16="http://schemas.microsoft.com/office/drawing/2014/main" id="{3DCDC792-C5B9-403F-A3E6-B4956E7D9F7D}"/>
              </a:ext>
            </a:extLst>
          </p:cNvPr>
          <p:cNvSpPr>
            <a:spLocks noGrp="1"/>
          </p:cNvSpPr>
          <p:nvPr>
            <p:ph idx="1"/>
          </p:nvPr>
        </p:nvSpPr>
        <p:spPr/>
        <p:txBody>
          <a:bodyPr/>
          <a:lstStyle/>
          <a:p>
            <a:r>
              <a:rPr lang="en-US" dirty="0"/>
              <a:t>NFR Security was founded in 1996 by Marcus </a:t>
            </a:r>
            <a:r>
              <a:rPr lang="en-US" dirty="0" err="1"/>
              <a:t>Ranum</a:t>
            </a:r>
            <a:r>
              <a:rPr lang="en-US" dirty="0"/>
              <a:t>, a pioneer in IDS technology called Network Flight Recorder</a:t>
            </a:r>
          </a:p>
        </p:txBody>
      </p:sp>
    </p:spTree>
    <p:extLst>
      <p:ext uri="{BB962C8B-B14F-4D97-AF65-F5344CB8AC3E}">
        <p14:creationId xmlns:p14="http://schemas.microsoft.com/office/powerpoint/2010/main" val="177364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3E5E-30DB-43E3-98D9-3406995574C7}"/>
              </a:ext>
            </a:extLst>
          </p:cNvPr>
          <p:cNvSpPr>
            <a:spLocks noGrp="1"/>
          </p:cNvSpPr>
          <p:nvPr>
            <p:ph type="title"/>
          </p:nvPr>
        </p:nvSpPr>
        <p:spPr/>
        <p:txBody>
          <a:bodyPr/>
          <a:lstStyle/>
          <a:p>
            <a:r>
              <a:rPr lang="en-US" b="1" dirty="0">
                <a:solidFill>
                  <a:srgbClr val="FF0000"/>
                </a:solidFill>
              </a:rPr>
              <a:t>NFR Architecture</a:t>
            </a:r>
          </a:p>
        </p:txBody>
      </p:sp>
      <p:sp>
        <p:nvSpPr>
          <p:cNvPr id="3" name="Content Placeholder 2">
            <a:extLst>
              <a:ext uri="{FF2B5EF4-FFF2-40B4-BE49-F238E27FC236}">
                <a16:creationId xmlns:a16="http://schemas.microsoft.com/office/drawing/2014/main" id="{35009C71-10A5-40BE-B366-1B7AA16139B0}"/>
              </a:ext>
            </a:extLst>
          </p:cNvPr>
          <p:cNvSpPr>
            <a:spLocks noGrp="1"/>
          </p:cNvSpPr>
          <p:nvPr>
            <p:ph idx="1"/>
          </p:nvPr>
        </p:nvSpPr>
        <p:spPr/>
        <p:txBody>
          <a:bodyPr/>
          <a:lstStyle/>
          <a:p>
            <a:r>
              <a:rPr lang="en-US" dirty="0"/>
              <a:t>operates in a three-tier environment, consisting of the sensors, a Central Management System (CMS), and an Administrative Interface (AI)</a:t>
            </a:r>
          </a:p>
          <a:p>
            <a:endParaRPr lang="en-US" dirty="0"/>
          </a:p>
        </p:txBody>
      </p:sp>
      <p:pic>
        <p:nvPicPr>
          <p:cNvPr id="4" name="Picture 3">
            <a:extLst>
              <a:ext uri="{FF2B5EF4-FFF2-40B4-BE49-F238E27FC236}">
                <a16:creationId xmlns:a16="http://schemas.microsoft.com/office/drawing/2014/main" id="{FA6DC286-8A2A-4EE3-886A-2CA27C7E892E}"/>
              </a:ext>
            </a:extLst>
          </p:cNvPr>
          <p:cNvPicPr>
            <a:picLocks noChangeAspect="1"/>
          </p:cNvPicPr>
          <p:nvPr/>
        </p:nvPicPr>
        <p:blipFill>
          <a:blip r:embed="rId2"/>
          <a:stretch>
            <a:fillRect/>
          </a:stretch>
        </p:blipFill>
        <p:spPr>
          <a:xfrm>
            <a:off x="3051150" y="2930525"/>
            <a:ext cx="5076825" cy="3562350"/>
          </a:xfrm>
          <a:prstGeom prst="rect">
            <a:avLst/>
          </a:prstGeom>
        </p:spPr>
      </p:pic>
    </p:spTree>
    <p:extLst>
      <p:ext uri="{BB962C8B-B14F-4D97-AF65-F5344CB8AC3E}">
        <p14:creationId xmlns:p14="http://schemas.microsoft.com/office/powerpoint/2010/main" val="1980807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F78B-A02E-4822-B867-068201D5E77E}"/>
              </a:ext>
            </a:extLst>
          </p:cNvPr>
          <p:cNvSpPr>
            <a:spLocks noGrp="1"/>
          </p:cNvSpPr>
          <p:nvPr>
            <p:ph type="title"/>
          </p:nvPr>
        </p:nvSpPr>
        <p:spPr/>
        <p:txBody>
          <a:bodyPr/>
          <a:lstStyle/>
          <a:p>
            <a:r>
              <a:rPr lang="en-US" b="1" dirty="0" err="1">
                <a:solidFill>
                  <a:srgbClr val="FF0000"/>
                </a:solidFill>
              </a:rPr>
              <a:t>Sentivist</a:t>
            </a:r>
            <a:r>
              <a:rPr lang="en-US" b="1" dirty="0">
                <a:solidFill>
                  <a:srgbClr val="FF0000"/>
                </a:solidFill>
              </a:rPr>
              <a:t> Sensor</a:t>
            </a:r>
          </a:p>
        </p:txBody>
      </p:sp>
      <p:sp>
        <p:nvSpPr>
          <p:cNvPr id="3" name="Content Placeholder 2">
            <a:extLst>
              <a:ext uri="{FF2B5EF4-FFF2-40B4-BE49-F238E27FC236}">
                <a16:creationId xmlns:a16="http://schemas.microsoft.com/office/drawing/2014/main" id="{FA0274EF-C340-41BF-8FF0-0621415B8EC6}"/>
              </a:ext>
            </a:extLst>
          </p:cNvPr>
          <p:cNvSpPr>
            <a:spLocks noGrp="1"/>
          </p:cNvSpPr>
          <p:nvPr>
            <p:ph idx="1"/>
          </p:nvPr>
        </p:nvSpPr>
        <p:spPr/>
        <p:txBody>
          <a:bodyPr/>
          <a:lstStyle/>
          <a:p>
            <a:r>
              <a:rPr lang="en-US" dirty="0"/>
              <a:t>The </a:t>
            </a:r>
            <a:r>
              <a:rPr lang="en-US" dirty="0" err="1"/>
              <a:t>Sentivist</a:t>
            </a:r>
            <a:r>
              <a:rPr lang="en-US" dirty="0"/>
              <a:t> sensors are passive devices that collect data on the wire. The sensors provide detection capabilities from &lt;10 MB/s connection rates through Gig speeds, using multiple network connections per single sensor .</a:t>
            </a:r>
          </a:p>
        </p:txBody>
      </p:sp>
    </p:spTree>
    <p:extLst>
      <p:ext uri="{BB962C8B-B14F-4D97-AF65-F5344CB8AC3E}">
        <p14:creationId xmlns:p14="http://schemas.microsoft.com/office/powerpoint/2010/main" val="3845433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195D-8653-4C42-B45E-53EA2253DA44}"/>
              </a:ext>
            </a:extLst>
          </p:cNvPr>
          <p:cNvSpPr>
            <a:spLocks noGrp="1"/>
          </p:cNvSpPr>
          <p:nvPr>
            <p:ph type="title"/>
          </p:nvPr>
        </p:nvSpPr>
        <p:spPr/>
        <p:txBody>
          <a:bodyPr/>
          <a:lstStyle/>
          <a:p>
            <a:r>
              <a:rPr lang="fr-FR" b="1" dirty="0" err="1">
                <a:solidFill>
                  <a:srgbClr val="FF0000"/>
                </a:solidFill>
              </a:rPr>
              <a:t>Sentivist</a:t>
            </a:r>
            <a:r>
              <a:rPr lang="fr-FR" b="1" dirty="0">
                <a:solidFill>
                  <a:srgbClr val="FF0000"/>
                </a:solidFill>
              </a:rPr>
              <a:t> Central Management System CMS </a:t>
            </a:r>
            <a:endParaRPr lang="en-US" b="1" dirty="0">
              <a:solidFill>
                <a:srgbClr val="FF0000"/>
              </a:solidFill>
            </a:endParaRPr>
          </a:p>
        </p:txBody>
      </p:sp>
      <p:sp>
        <p:nvSpPr>
          <p:cNvPr id="3" name="Content Placeholder 2">
            <a:extLst>
              <a:ext uri="{FF2B5EF4-FFF2-40B4-BE49-F238E27FC236}">
                <a16:creationId xmlns:a16="http://schemas.microsoft.com/office/drawing/2014/main" id="{78665E1B-71DC-4F33-A4BC-DC41D2369D38}"/>
              </a:ext>
            </a:extLst>
          </p:cNvPr>
          <p:cNvSpPr>
            <a:spLocks noGrp="1"/>
          </p:cNvSpPr>
          <p:nvPr>
            <p:ph idx="1"/>
          </p:nvPr>
        </p:nvSpPr>
        <p:spPr/>
        <p:txBody>
          <a:bodyPr/>
          <a:lstStyle/>
          <a:p>
            <a:r>
              <a:rPr lang="en-US" dirty="0"/>
              <a:t>The collection point or Central Management System provides a single collection/aggregation point for data collected by the sensors. The data spooled on the sensors are pushed into a proprietary data file store located on the CMS. The Many to one relationship provides for 20 to 30 sensors push of alerts and forensics data to the CMS. </a:t>
            </a:r>
          </a:p>
          <a:p>
            <a:r>
              <a:rPr lang="en-US" dirty="0"/>
              <a:t>CMS also provides for a multifaceted Output mechanism. The CMS can provide data via any scriptable data format (such as shell scripts, or </a:t>
            </a:r>
            <a:r>
              <a:rPr lang="en-US" dirty="0" err="1"/>
              <a:t>perl</a:t>
            </a:r>
            <a:r>
              <a:rPr lang="en-US" dirty="0"/>
              <a:t> programs) or via the AI.</a:t>
            </a:r>
          </a:p>
        </p:txBody>
      </p:sp>
    </p:spTree>
    <p:extLst>
      <p:ext uri="{BB962C8B-B14F-4D97-AF65-F5344CB8AC3E}">
        <p14:creationId xmlns:p14="http://schemas.microsoft.com/office/powerpoint/2010/main" val="2888538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0FC8-BFBD-4F53-BEB3-016AEB3814A2}"/>
              </a:ext>
            </a:extLst>
          </p:cNvPr>
          <p:cNvSpPr>
            <a:spLocks noGrp="1"/>
          </p:cNvSpPr>
          <p:nvPr>
            <p:ph type="title"/>
          </p:nvPr>
        </p:nvSpPr>
        <p:spPr/>
        <p:txBody>
          <a:bodyPr/>
          <a:lstStyle/>
          <a:p>
            <a:r>
              <a:rPr lang="en-US" b="1" dirty="0">
                <a:solidFill>
                  <a:srgbClr val="FF0000"/>
                </a:solidFill>
              </a:rPr>
              <a:t>Administrative Interface (AI)</a:t>
            </a:r>
          </a:p>
        </p:txBody>
      </p:sp>
      <p:sp>
        <p:nvSpPr>
          <p:cNvPr id="3" name="Content Placeholder 2">
            <a:extLst>
              <a:ext uri="{FF2B5EF4-FFF2-40B4-BE49-F238E27FC236}">
                <a16:creationId xmlns:a16="http://schemas.microsoft.com/office/drawing/2014/main" id="{C0470BCD-1EEF-4308-97A1-05B185FE403F}"/>
              </a:ext>
            </a:extLst>
          </p:cNvPr>
          <p:cNvSpPr>
            <a:spLocks noGrp="1"/>
          </p:cNvSpPr>
          <p:nvPr>
            <p:ph idx="1"/>
          </p:nvPr>
        </p:nvSpPr>
        <p:spPr/>
        <p:txBody>
          <a:bodyPr/>
          <a:lstStyle/>
          <a:p>
            <a:r>
              <a:rPr lang="en-US" dirty="0"/>
              <a:t>The AI is a Windows 32 program that provides a GUI interface to the alerts, forensics, and controls of the </a:t>
            </a:r>
            <a:r>
              <a:rPr lang="en-US" dirty="0" err="1"/>
              <a:t>Sentivist</a:t>
            </a:r>
            <a:r>
              <a:rPr lang="en-US" dirty="0"/>
              <a:t> environment. The AI allows you to select and set up the sensors’ detection capabilities, to monitor alerts and events collected by the sensors in real time, and to query supporting data collected by the sensors. All management of the IDS environment can be done via the AI</a:t>
            </a:r>
          </a:p>
        </p:txBody>
      </p:sp>
    </p:spTree>
    <p:extLst>
      <p:ext uri="{BB962C8B-B14F-4D97-AF65-F5344CB8AC3E}">
        <p14:creationId xmlns:p14="http://schemas.microsoft.com/office/powerpoint/2010/main" val="1005715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AE14-065A-409E-91C6-FD869FAB9140}"/>
              </a:ext>
            </a:extLst>
          </p:cNvPr>
          <p:cNvSpPr>
            <a:spLocks noGrp="1"/>
          </p:cNvSpPr>
          <p:nvPr>
            <p:ph type="title"/>
          </p:nvPr>
        </p:nvSpPr>
        <p:spPr/>
        <p:txBody>
          <a:bodyPr/>
          <a:lstStyle/>
          <a:p>
            <a:r>
              <a:rPr lang="en-US" b="1" dirty="0" err="1">
                <a:solidFill>
                  <a:srgbClr val="FF0000"/>
                </a:solidFill>
              </a:rPr>
              <a:t>Sentivist</a:t>
            </a:r>
            <a:r>
              <a:rPr lang="en-US" b="1" dirty="0">
                <a:solidFill>
                  <a:srgbClr val="FF0000"/>
                </a:solidFill>
              </a:rPr>
              <a:t> Signatures</a:t>
            </a:r>
          </a:p>
        </p:txBody>
      </p:sp>
      <p:sp>
        <p:nvSpPr>
          <p:cNvPr id="3" name="Content Placeholder 2">
            <a:extLst>
              <a:ext uri="{FF2B5EF4-FFF2-40B4-BE49-F238E27FC236}">
                <a16:creationId xmlns:a16="http://schemas.microsoft.com/office/drawing/2014/main" id="{6290121F-FB7C-4E2C-8682-B2495993FA21}"/>
              </a:ext>
            </a:extLst>
          </p:cNvPr>
          <p:cNvSpPr>
            <a:spLocks noGrp="1"/>
          </p:cNvSpPr>
          <p:nvPr>
            <p:ph idx="1"/>
          </p:nvPr>
        </p:nvSpPr>
        <p:spPr/>
        <p:txBody>
          <a:bodyPr/>
          <a:lstStyle/>
          <a:p>
            <a:r>
              <a:rPr lang="en-US" dirty="0"/>
              <a:t>One of the most unique characteristics of the </a:t>
            </a:r>
            <a:r>
              <a:rPr lang="en-US" dirty="0" err="1"/>
              <a:t>Sentivist</a:t>
            </a:r>
            <a:r>
              <a:rPr lang="en-US" dirty="0"/>
              <a:t> system is its attack signature model. Unlike other systems that rely on either Snort-based signatures, or closed proprietary signature models, NFR’s </a:t>
            </a:r>
            <a:r>
              <a:rPr lang="en-US" dirty="0" err="1"/>
              <a:t>Sentivist</a:t>
            </a:r>
            <a:r>
              <a:rPr lang="en-US" dirty="0"/>
              <a:t> provides an open signature format. The signature library permits true hybrid detection capabilities within the N-Code language. Much like Perl, N-Code provides the flexibility of a true lexical language for exploring traffic streams in real time. </a:t>
            </a:r>
          </a:p>
        </p:txBody>
      </p:sp>
    </p:spTree>
    <p:extLst>
      <p:ext uri="{BB962C8B-B14F-4D97-AF65-F5344CB8AC3E}">
        <p14:creationId xmlns:p14="http://schemas.microsoft.com/office/powerpoint/2010/main" val="759029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5A0C9-C03E-4075-AB7F-DE791B0D8779}"/>
              </a:ext>
            </a:extLst>
          </p:cNvPr>
          <p:cNvSpPr>
            <a:spLocks noGrp="1"/>
          </p:cNvSpPr>
          <p:nvPr>
            <p:ph type="title"/>
          </p:nvPr>
        </p:nvSpPr>
        <p:spPr/>
        <p:txBody>
          <a:bodyPr>
            <a:normAutofit/>
          </a:bodyPr>
          <a:lstStyle/>
          <a:p>
            <a:r>
              <a:rPr lang="en-US" sz="4800" b="1" dirty="0">
                <a:solidFill>
                  <a:srgbClr val="FF0000"/>
                </a:solidFill>
              </a:rPr>
              <a:t>Prelude Intrusion Detection System</a:t>
            </a:r>
          </a:p>
        </p:txBody>
      </p:sp>
      <p:sp>
        <p:nvSpPr>
          <p:cNvPr id="3" name="Content Placeholder 2">
            <a:extLst>
              <a:ext uri="{FF2B5EF4-FFF2-40B4-BE49-F238E27FC236}">
                <a16:creationId xmlns:a16="http://schemas.microsoft.com/office/drawing/2014/main" id="{484C371B-6961-49DD-B8BE-06E349246761}"/>
              </a:ext>
            </a:extLst>
          </p:cNvPr>
          <p:cNvSpPr>
            <a:spLocks noGrp="1"/>
          </p:cNvSpPr>
          <p:nvPr>
            <p:ph idx="1"/>
          </p:nvPr>
        </p:nvSpPr>
        <p:spPr/>
        <p:txBody>
          <a:bodyPr/>
          <a:lstStyle/>
          <a:p>
            <a:r>
              <a:rPr lang="en-US" dirty="0"/>
              <a:t>Prelude is a Hybrid Intrusion Detection System distributed under GNU General Public License, primarily developed under Linux. It also supports BSD and POSIX platforms. Prelude works at both host and network levels providing a more complete solution</a:t>
            </a:r>
          </a:p>
          <a:p>
            <a:r>
              <a:rPr lang="en-US" dirty="0"/>
              <a:t>It also has dedicated plugins in order to enable communication with several other well known IDSs. The sensors send messages to a central unit (i.e. Manager) which processes them and is responsible for event logging</a:t>
            </a:r>
          </a:p>
          <a:p>
            <a:r>
              <a:rPr lang="en-US" dirty="0"/>
              <a:t>Besides the Manager, Prelude also includes a module responsible for graphical feedback to the user</a:t>
            </a:r>
          </a:p>
        </p:txBody>
      </p:sp>
    </p:spTree>
    <p:extLst>
      <p:ext uri="{BB962C8B-B14F-4D97-AF65-F5344CB8AC3E}">
        <p14:creationId xmlns:p14="http://schemas.microsoft.com/office/powerpoint/2010/main" val="165016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34958-3299-43AA-ABAB-60A6268D2D2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C0EE5D6-B050-4B1C-B9F8-988DEEC9B23C}"/>
              </a:ext>
            </a:extLst>
          </p:cNvPr>
          <p:cNvPicPr>
            <a:picLocks noGrp="1" noChangeAspect="1"/>
          </p:cNvPicPr>
          <p:nvPr>
            <p:ph idx="1"/>
          </p:nvPr>
        </p:nvPicPr>
        <p:blipFill>
          <a:blip r:embed="rId2"/>
          <a:stretch>
            <a:fillRect/>
          </a:stretch>
        </p:blipFill>
        <p:spPr>
          <a:xfrm>
            <a:off x="407963" y="225084"/>
            <a:ext cx="11619914" cy="6485206"/>
          </a:xfrm>
          <a:prstGeom prst="rect">
            <a:avLst/>
          </a:prstGeom>
        </p:spPr>
      </p:pic>
    </p:spTree>
    <p:extLst>
      <p:ext uri="{BB962C8B-B14F-4D97-AF65-F5344CB8AC3E}">
        <p14:creationId xmlns:p14="http://schemas.microsoft.com/office/powerpoint/2010/main" val="2393229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11B2E-5998-4B1D-BE51-F161961B583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1240DC1-F674-4005-9EB3-6F33A951DAC2}"/>
              </a:ext>
            </a:extLst>
          </p:cNvPr>
          <p:cNvPicPr>
            <a:picLocks noGrp="1" noChangeAspect="1"/>
          </p:cNvPicPr>
          <p:nvPr>
            <p:ph idx="1"/>
          </p:nvPr>
        </p:nvPicPr>
        <p:blipFill>
          <a:blip r:embed="rId2"/>
          <a:stretch>
            <a:fillRect/>
          </a:stretch>
        </p:blipFill>
        <p:spPr>
          <a:xfrm>
            <a:off x="450166" y="225082"/>
            <a:ext cx="11465169" cy="6372665"/>
          </a:xfrm>
          <a:prstGeom prst="rect">
            <a:avLst/>
          </a:prstGeom>
        </p:spPr>
      </p:pic>
    </p:spTree>
    <p:extLst>
      <p:ext uri="{BB962C8B-B14F-4D97-AF65-F5344CB8AC3E}">
        <p14:creationId xmlns:p14="http://schemas.microsoft.com/office/powerpoint/2010/main" val="320928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DE3B9-9F4F-4B30-8DFA-2435689DA8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B2C572-45AB-410A-A6A4-7731A144E0AB}"/>
              </a:ext>
            </a:extLst>
          </p:cNvPr>
          <p:cNvSpPr>
            <a:spLocks noGrp="1"/>
          </p:cNvSpPr>
          <p:nvPr>
            <p:ph idx="1"/>
          </p:nvPr>
        </p:nvSpPr>
        <p:spPr/>
        <p:txBody>
          <a:bodyPr/>
          <a:lstStyle/>
          <a:p>
            <a:r>
              <a:rPr lang="en-US" dirty="0"/>
              <a:t>It relies on signature based detection. Since Prelude analyzes user, system, and network activities, it targets both the host and network based intrusions.</a:t>
            </a:r>
          </a:p>
        </p:txBody>
      </p:sp>
    </p:spTree>
    <p:extLst>
      <p:ext uri="{BB962C8B-B14F-4D97-AF65-F5344CB8AC3E}">
        <p14:creationId xmlns:p14="http://schemas.microsoft.com/office/powerpoint/2010/main" val="133713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6038C-921E-42D2-8608-DA2ED2E65A4F}"/>
              </a:ext>
            </a:extLst>
          </p:cNvPr>
          <p:cNvSpPr>
            <a:spLocks noGrp="1"/>
          </p:cNvSpPr>
          <p:nvPr>
            <p:ph type="title"/>
          </p:nvPr>
        </p:nvSpPr>
        <p:spPr/>
        <p:txBody>
          <a:bodyPr/>
          <a:lstStyle/>
          <a:p>
            <a:r>
              <a:rPr lang="en-US" b="1" dirty="0">
                <a:solidFill>
                  <a:srgbClr val="FF0000"/>
                </a:solidFill>
              </a:rPr>
              <a:t>Cisco Secure IDS </a:t>
            </a:r>
          </a:p>
        </p:txBody>
      </p:sp>
      <p:sp>
        <p:nvSpPr>
          <p:cNvPr id="3" name="Content Placeholder 2">
            <a:extLst>
              <a:ext uri="{FF2B5EF4-FFF2-40B4-BE49-F238E27FC236}">
                <a16:creationId xmlns:a16="http://schemas.microsoft.com/office/drawing/2014/main" id="{DF455BA6-D9AC-4686-A0D8-D93288CB0410}"/>
              </a:ext>
            </a:extLst>
          </p:cNvPr>
          <p:cNvSpPr>
            <a:spLocks noGrp="1"/>
          </p:cNvSpPr>
          <p:nvPr>
            <p:ph idx="1"/>
          </p:nvPr>
        </p:nvSpPr>
        <p:spPr/>
        <p:txBody>
          <a:bodyPr/>
          <a:lstStyle/>
          <a:p>
            <a:r>
              <a:rPr lang="en-US" dirty="0"/>
              <a:t>made up of the various NIDS and HIDS solutions</a:t>
            </a:r>
          </a:p>
          <a:p>
            <a:r>
              <a:rPr lang="en-US" dirty="0"/>
              <a:t>Cisco focuses on four goals in its product line: </a:t>
            </a:r>
          </a:p>
          <a:p>
            <a:r>
              <a:rPr lang="en-US" dirty="0"/>
              <a:t>Accuracy</a:t>
            </a:r>
          </a:p>
          <a:p>
            <a:r>
              <a:rPr lang="en-US" dirty="0"/>
              <a:t>Enabling Investigation and Response</a:t>
            </a:r>
          </a:p>
          <a:p>
            <a:r>
              <a:rPr lang="en-US" dirty="0"/>
              <a:t>Comprehensive Management</a:t>
            </a:r>
          </a:p>
          <a:p>
            <a:r>
              <a:rPr lang="en-US" dirty="0"/>
              <a:t>Flexible deployment</a:t>
            </a:r>
          </a:p>
          <a:p>
            <a:r>
              <a:rPr lang="en-US" dirty="0"/>
              <a:t>software feature set allows the router to monitor for 59 unique attacks.</a:t>
            </a:r>
          </a:p>
          <a:p>
            <a:endParaRPr lang="en-US" dirty="0"/>
          </a:p>
          <a:p>
            <a:endParaRPr lang="en-US" dirty="0"/>
          </a:p>
        </p:txBody>
      </p:sp>
    </p:spTree>
    <p:extLst>
      <p:ext uri="{BB962C8B-B14F-4D97-AF65-F5344CB8AC3E}">
        <p14:creationId xmlns:p14="http://schemas.microsoft.com/office/powerpoint/2010/main" val="2830090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219EC-1424-4E68-BCC3-45FB41D094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0CB67B-0CDC-4282-B5F5-44E391960E04}"/>
              </a:ext>
            </a:extLst>
          </p:cNvPr>
          <p:cNvSpPr>
            <a:spLocks noGrp="1"/>
          </p:cNvSpPr>
          <p:nvPr>
            <p:ph idx="1"/>
          </p:nvPr>
        </p:nvSpPr>
        <p:spPr/>
        <p:txBody>
          <a:bodyPr/>
          <a:lstStyle/>
          <a:p>
            <a:r>
              <a:rPr lang="en-US" dirty="0"/>
              <a:t>The IDS feature set allows the router to take real-time action once it discovers an attack. </a:t>
            </a:r>
          </a:p>
          <a:p>
            <a:r>
              <a:rPr lang="en-US" dirty="0"/>
              <a:t>It can take three actions: </a:t>
            </a:r>
          </a:p>
          <a:p>
            <a:r>
              <a:rPr lang="en-US" dirty="0"/>
              <a:t>Alarm</a:t>
            </a:r>
          </a:p>
          <a:p>
            <a:r>
              <a:rPr lang="en-US" dirty="0"/>
              <a:t>drop packets</a:t>
            </a:r>
          </a:p>
          <a:p>
            <a:r>
              <a:rPr lang="en-US" dirty="0"/>
              <a:t> reset a TCP connection.</a:t>
            </a:r>
          </a:p>
        </p:txBody>
      </p:sp>
    </p:spTree>
    <p:extLst>
      <p:ext uri="{BB962C8B-B14F-4D97-AF65-F5344CB8AC3E}">
        <p14:creationId xmlns:p14="http://schemas.microsoft.com/office/powerpoint/2010/main" val="3568270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2833</Words>
  <Application>Microsoft Office PowerPoint</Application>
  <PresentationFormat>Widescreen</PresentationFormat>
  <Paragraphs>129</Paragraphs>
  <Slides>37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Applications and Tools</vt:lpstr>
      <vt:lpstr>Bro Intrusion Detection System</vt:lpstr>
      <vt:lpstr>PowerPoint Presentation</vt:lpstr>
      <vt:lpstr>Prelude Intrusion Detection System</vt:lpstr>
      <vt:lpstr>PowerPoint Presentation</vt:lpstr>
      <vt:lpstr>PowerPoint Presentation</vt:lpstr>
      <vt:lpstr>PowerPoint Presentation</vt:lpstr>
      <vt:lpstr>Cisco Secure IDS </vt:lpstr>
      <vt:lpstr>PowerPoint Presentation</vt:lpstr>
      <vt:lpstr>PowerPoint Presentation</vt:lpstr>
      <vt:lpstr>Assigning Packet Capture to Signatures</vt:lpstr>
      <vt:lpstr>PowerPoint Presentation</vt:lpstr>
      <vt:lpstr>IDS Best Practice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Snort </vt:lpstr>
      <vt:lpstr>NFR Security</vt:lpstr>
      <vt:lpstr>NFR Architecture</vt:lpstr>
      <vt:lpstr>Sentivist Sensor</vt:lpstr>
      <vt:lpstr>Sentivist Central Management System CMS </vt:lpstr>
      <vt:lpstr>Administrative Interface (AI)</vt:lpstr>
      <vt:lpstr>Sentivist Signatures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and Tools</dc:title>
  <dc:creator>Lenovo</dc:creator>
  <cp:lastModifiedBy>Lenovo</cp:lastModifiedBy>
  <cp:revision>43</cp:revision>
  <dcterms:created xsi:type="dcterms:W3CDTF">2022-09-12T04:33:53Z</dcterms:created>
  <dcterms:modified xsi:type="dcterms:W3CDTF">2022-12-09T14:41:54Z</dcterms:modified>
</cp:coreProperties>
</file>