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396" r:id="rId18"/>
    <p:sldId id="273" r:id="rId19"/>
    <p:sldId id="397" r:id="rId20"/>
    <p:sldId id="275" r:id="rId21"/>
    <p:sldId id="276" r:id="rId22"/>
    <p:sldId id="277" r:id="rId23"/>
    <p:sldId id="278" r:id="rId24"/>
    <p:sldId id="279" r:id="rId25"/>
    <p:sldId id="280" r:id="rId26"/>
    <p:sldId id="281" r:id="rId27"/>
    <p:sldId id="282" r:id="rId28"/>
    <p:sldId id="283" r:id="rId29"/>
    <p:sldId id="284" r:id="rId30"/>
    <p:sldId id="285" r:id="rId31"/>
    <p:sldId id="40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2" r:id="rId67"/>
    <p:sldId id="398" r:id="rId68"/>
    <p:sldId id="323" r:id="rId69"/>
    <p:sldId id="324" r:id="rId70"/>
    <p:sldId id="325" r:id="rId71"/>
    <p:sldId id="326" r:id="rId72"/>
    <p:sldId id="327" r:id="rId73"/>
    <p:sldId id="328" r:id="rId74"/>
    <p:sldId id="329" r:id="rId75"/>
    <p:sldId id="330" r:id="rId76"/>
    <p:sldId id="331" r:id="rId77"/>
    <p:sldId id="332" r:id="rId78"/>
    <p:sldId id="333" r:id="rId79"/>
    <p:sldId id="401" r:id="rId80"/>
    <p:sldId id="334" r:id="rId81"/>
    <p:sldId id="400" r:id="rId82"/>
    <p:sldId id="336" r:id="rId83"/>
    <p:sldId id="402" r:id="rId84"/>
    <p:sldId id="337" r:id="rId85"/>
    <p:sldId id="338" r:id="rId86"/>
    <p:sldId id="399" r:id="rId87"/>
    <p:sldId id="339" r:id="rId88"/>
    <p:sldId id="340" r:id="rId89"/>
    <p:sldId id="341" r:id="rId90"/>
    <p:sldId id="342" r:id="rId91"/>
    <p:sldId id="344" r:id="rId92"/>
    <p:sldId id="345" r:id="rId93"/>
    <p:sldId id="346" r:id="rId94"/>
    <p:sldId id="347" r:id="rId95"/>
    <p:sldId id="348" r:id="rId96"/>
    <p:sldId id="349" r:id="rId97"/>
    <p:sldId id="350" r:id="rId98"/>
    <p:sldId id="351" r:id="rId99"/>
    <p:sldId id="394" r:id="rId100"/>
    <p:sldId id="395"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5" r:id="rId120"/>
    <p:sldId id="370" r:id="rId121"/>
    <p:sldId id="376" r:id="rId122"/>
    <p:sldId id="377" r:id="rId123"/>
    <p:sldId id="372" r:id="rId124"/>
    <p:sldId id="373" r:id="rId125"/>
    <p:sldId id="374" r:id="rId126"/>
    <p:sldId id="379" r:id="rId127"/>
    <p:sldId id="380" r:id="rId128"/>
    <p:sldId id="381" r:id="rId129"/>
    <p:sldId id="384" r:id="rId130"/>
    <p:sldId id="382" r:id="rId131"/>
    <p:sldId id="383" r:id="rId132"/>
    <p:sldId id="385" r:id="rId133"/>
    <p:sldId id="386" r:id="rId134"/>
    <p:sldId id="387" r:id="rId135"/>
    <p:sldId id="388" r:id="rId136"/>
    <p:sldId id="389" r:id="rId137"/>
    <p:sldId id="390" r:id="rId138"/>
    <p:sldId id="391" r:id="rId139"/>
    <p:sldId id="392" r:id="rId140"/>
  </p:sldIdLst>
  <p:sldSz cx="12192000" cy="6858000"/>
  <p:notesSz cx="6858000" cy="9144000"/>
  <p:embeddedFontLst>
    <p:embeddedFont>
      <p:font typeface="Calibri" panose="020F0502020204030204" pitchFamily="34" charset="0"/>
      <p:regular r:id="rId142"/>
      <p:bold r:id="rId143"/>
      <p:italic r:id="rId144"/>
      <p:boldItalic r:id="rId145"/>
    </p:embeddedFont>
    <p:embeddedFont>
      <p:font typeface="Century Gothic" panose="020B0502020202020204" pitchFamily="34" charset="0"/>
      <p:regular r:id="rId146"/>
      <p:bold r:id="rId147"/>
      <p:italic r:id="rId148"/>
      <p:boldItalic r:id="rId1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424F0F-80BB-428C-8FD6-54385007DEBB}">
  <a:tblStyle styleId="{FD424F0F-80BB-428C-8FD6-54385007DEBB}"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68" d="100"/>
          <a:sy n="68" d="100"/>
        </p:scale>
        <p:origin x="78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8.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2.fntdata"/><Relationship Id="rId148"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3.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78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1" name="Google Shape;561;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68</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3" name="Google Shape;123;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0" name="Google Shape;140;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6"/>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6"/>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6"/>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a:spLocks noGrp="1"/>
          </p:cNvSpPr>
          <p:nvPr>
            <p:ph type="pic" idx="2"/>
          </p:nvPr>
        </p:nvSpPr>
        <p:spPr>
          <a:xfrm>
            <a:off x="2589212" y="634965"/>
            <a:ext cx="8915400" cy="3854970"/>
          </a:xfrm>
          <a:prstGeom prst="rect">
            <a:avLst/>
          </a:prstGeom>
          <a:noFill/>
          <a:ln>
            <a:noFill/>
          </a:ln>
        </p:spPr>
      </p:sp>
      <p:sp>
        <p:nvSpPr>
          <p:cNvPr id="103" name="Google Shape;103;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
          <p:cNvGrpSpPr/>
          <p:nvPr/>
        </p:nvGrpSpPr>
        <p:grpSpPr>
          <a:xfrm>
            <a:off x="27221" y="-786"/>
            <a:ext cx="2356674" cy="6854039"/>
            <a:chOff x="6627813" y="194833"/>
            <a:chExt cx="1952625" cy="5678918"/>
          </a:xfrm>
        </p:grpSpPr>
        <p:sp>
          <p:nvSpPr>
            <p:cNvPr id="24" name="Google Shape;24;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ctrTitle"/>
          </p:nvPr>
        </p:nvSpPr>
        <p:spPr>
          <a:xfrm>
            <a:off x="1519311" y="1166219"/>
            <a:ext cx="10142806" cy="226278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FF0000"/>
              </a:buClr>
              <a:buSzPts val="6000"/>
              <a:buFont typeface="Times New Roman"/>
              <a:buNone/>
            </a:pPr>
            <a:r>
              <a:rPr lang="en-US" sz="6000" b="1" dirty="0">
                <a:solidFill>
                  <a:srgbClr val="FF0000"/>
                </a:solidFill>
                <a:latin typeface="Times New Roman"/>
                <a:ea typeface="Times New Roman"/>
                <a:cs typeface="Times New Roman"/>
                <a:sym typeface="Times New Roman"/>
              </a:rPr>
              <a:t>Intrusion Detection and Prevention Systems A36209</a:t>
            </a:r>
            <a:br>
              <a:rPr lang="en-US" sz="6000" b="1" dirty="0">
                <a:solidFill>
                  <a:srgbClr val="FF0000"/>
                </a:solidFill>
                <a:latin typeface="Times New Roman"/>
                <a:ea typeface="Times New Roman"/>
                <a:cs typeface="Times New Roman"/>
                <a:sym typeface="Times New Roman"/>
              </a:rPr>
            </a:br>
            <a:endParaRPr sz="6000" b="1" dirty="0">
              <a:solidFill>
                <a:srgbClr val="FF0000"/>
              </a:solidFill>
              <a:latin typeface="Times New Roman"/>
              <a:ea typeface="Times New Roman"/>
              <a:cs typeface="Times New Roman"/>
              <a:sym typeface="Times New Roman"/>
            </a:endParaRPr>
          </a:p>
        </p:txBody>
      </p:sp>
      <p:sp>
        <p:nvSpPr>
          <p:cNvPr id="169" name="Google Shape;169;p18"/>
          <p:cNvSpPr txBox="1">
            <a:spLocks noGrp="1"/>
          </p:cNvSpPr>
          <p:nvPr>
            <p:ph type="subTitle" idx="1"/>
          </p:nvPr>
        </p:nvSpPr>
        <p:spPr>
          <a:xfrm>
            <a:off x="2133014" y="3895885"/>
            <a:ext cx="8915399" cy="1795896"/>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SzPts val="2400"/>
              <a:buNone/>
            </a:pPr>
            <a:r>
              <a:rPr lang="en-US" sz="2400" dirty="0">
                <a:latin typeface="Times New Roman"/>
                <a:ea typeface="Times New Roman"/>
                <a:cs typeface="Times New Roman"/>
                <a:sym typeface="Times New Roman"/>
              </a:rPr>
              <a:t>By</a:t>
            </a:r>
            <a:endParaRPr dirty="0"/>
          </a:p>
          <a:p>
            <a:pPr marL="0" lvl="0" indent="0" algn="ctr" rtl="0">
              <a:spcBef>
                <a:spcPts val="1000"/>
              </a:spcBef>
              <a:spcAft>
                <a:spcPts val="0"/>
              </a:spcAft>
              <a:buSzPts val="2400"/>
              <a:buNone/>
            </a:pPr>
            <a:r>
              <a:rPr lang="en-US" sz="2400" b="1" dirty="0">
                <a:solidFill>
                  <a:srgbClr val="7030A0"/>
                </a:solidFill>
                <a:latin typeface="Times New Roman"/>
                <a:ea typeface="Times New Roman"/>
                <a:cs typeface="Times New Roman"/>
                <a:sym typeface="Times New Roman"/>
              </a:rPr>
              <a:t>D. Jyothi </a:t>
            </a:r>
            <a:endParaRPr dirty="0"/>
          </a:p>
          <a:p>
            <a:pPr marL="0" lvl="0" indent="0" algn="ctr" rtl="0">
              <a:spcBef>
                <a:spcPts val="1000"/>
              </a:spcBef>
              <a:spcAft>
                <a:spcPts val="0"/>
              </a:spcAft>
              <a:buSzPts val="2400"/>
              <a:buNone/>
            </a:pPr>
            <a:r>
              <a:rPr lang="en-US" sz="2400" b="1" dirty="0">
                <a:solidFill>
                  <a:srgbClr val="7030A0"/>
                </a:solidFill>
                <a:latin typeface="Times New Roman"/>
                <a:ea typeface="Times New Roman"/>
                <a:cs typeface="Times New Roman"/>
                <a:sym typeface="Times New Roman"/>
              </a:rPr>
              <a:t>Department of Cyber Security </a:t>
            </a:r>
            <a:endParaRPr dirty="0"/>
          </a:p>
          <a:p>
            <a:pPr marL="0" lvl="0" indent="0" algn="ctr" rtl="0">
              <a:spcBef>
                <a:spcPts val="1000"/>
              </a:spcBef>
              <a:spcAft>
                <a:spcPts val="0"/>
              </a:spcAft>
              <a:buSzPts val="2400"/>
              <a:buNone/>
            </a:pPr>
            <a:r>
              <a:rPr lang="en-US" sz="2400" b="1" dirty="0">
                <a:solidFill>
                  <a:srgbClr val="7030A0"/>
                </a:solidFill>
                <a:latin typeface="Times New Roman"/>
                <a:ea typeface="Times New Roman"/>
                <a:cs typeface="Times New Roman"/>
                <a:sym typeface="Times New Roman"/>
              </a:rPr>
              <a:t>CMRCET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graphicFrame>
        <p:nvGraphicFramePr>
          <p:cNvPr id="221" name="Google Shape;221;p27"/>
          <p:cNvGraphicFramePr/>
          <p:nvPr>
            <p:extLst>
              <p:ext uri="{D42A27DB-BD31-4B8C-83A1-F6EECF244321}">
                <p14:modId xmlns:p14="http://schemas.microsoft.com/office/powerpoint/2010/main" val="752526280"/>
              </p:ext>
            </p:extLst>
          </p:nvPr>
        </p:nvGraphicFramePr>
        <p:xfrm>
          <a:off x="211016" y="0"/>
          <a:ext cx="11980985" cy="8107897"/>
        </p:xfrm>
        <a:graphic>
          <a:graphicData uri="http://schemas.openxmlformats.org/drawingml/2006/table">
            <a:tbl>
              <a:tblPr firstRow="1" firstCol="1" bandRow="1">
                <a:noFill/>
                <a:tableStyleId>{FD424F0F-80BB-428C-8FD6-54385007DEBB}</a:tableStyleId>
              </a:tblPr>
              <a:tblGrid>
                <a:gridCol w="3899818">
                  <a:extLst>
                    <a:ext uri="{9D8B030D-6E8A-4147-A177-3AD203B41FA5}">
                      <a16:colId xmlns:a16="http://schemas.microsoft.com/office/drawing/2014/main" val="20000"/>
                    </a:ext>
                  </a:extLst>
                </a:gridCol>
                <a:gridCol w="3973830">
                  <a:extLst>
                    <a:ext uri="{9D8B030D-6E8A-4147-A177-3AD203B41FA5}">
                      <a16:colId xmlns:a16="http://schemas.microsoft.com/office/drawing/2014/main" val="20001"/>
                    </a:ext>
                  </a:extLst>
                </a:gridCol>
                <a:gridCol w="4107337">
                  <a:extLst>
                    <a:ext uri="{9D8B030D-6E8A-4147-A177-3AD203B41FA5}">
                      <a16:colId xmlns:a16="http://schemas.microsoft.com/office/drawing/2014/main" val="20002"/>
                    </a:ext>
                  </a:extLst>
                </a:gridCol>
              </a:tblGrid>
              <a:tr h="488083">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Layer</a:t>
                      </a:r>
                      <a:endParaRPr sz="24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Function</a:t>
                      </a:r>
                      <a:endParaRPr sz="24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Protocol</a:t>
                      </a:r>
                      <a:endParaRPr sz="24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0"/>
                  </a:ext>
                </a:extLst>
              </a:tr>
              <a:tr h="7619814">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Application (user interface</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This layer is used for applications, such as HTTP, specifically written to run over the network and allows accesses to network services. It handles issues like </a:t>
                      </a:r>
                      <a:r>
                        <a:rPr lang="en-US" sz="2400" b="1" u="none" strike="noStrike" cap="none" dirty="0">
                          <a:solidFill>
                            <a:srgbClr val="0070C0"/>
                          </a:solidFill>
                          <a:latin typeface="Times New Roman" panose="02020603050405020304" pitchFamily="18" charset="0"/>
                          <a:cs typeface="Times New Roman" panose="02020603050405020304" pitchFamily="18" charset="0"/>
                        </a:rPr>
                        <a:t>network transparency, resource allocation, and problem partitioning</a:t>
                      </a:r>
                      <a:r>
                        <a:rPr lang="en-US" sz="2400" u="none" strike="noStrike" cap="none" dirty="0">
                          <a:latin typeface="Times New Roman" panose="02020603050405020304" pitchFamily="18" charset="0"/>
                          <a:cs typeface="Times New Roman" panose="02020603050405020304" pitchFamily="18" charset="0"/>
                        </a:rPr>
                        <a:t>. The application layer is concerned with the user's view of the network, like formatting. In addition, this layer allows access to services that support applications and handle network access, flow, and recovery</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solidFill>
                            <a:srgbClr val="FF0000"/>
                          </a:solidFill>
                          <a:latin typeface="Times New Roman" panose="02020603050405020304" pitchFamily="18" charset="0"/>
                          <a:cs typeface="Times New Roman" panose="02020603050405020304" pitchFamily="18" charset="0"/>
                        </a:rPr>
                        <a:t>DNS, FTP, TFTP</a:t>
                      </a:r>
                      <a:r>
                        <a:rPr lang="en-US" sz="2400" u="none" strike="noStrike" cap="none" dirty="0">
                          <a:latin typeface="Times New Roman" panose="02020603050405020304" pitchFamily="18" charset="0"/>
                          <a:cs typeface="Times New Roman" panose="02020603050405020304" pitchFamily="18" charset="0"/>
                        </a:rPr>
                        <a:t>(Trivial File transfer Protocol), </a:t>
                      </a:r>
                      <a:r>
                        <a:rPr lang="en-US" sz="2400" u="none" strike="noStrike" cap="none" dirty="0">
                          <a:solidFill>
                            <a:srgbClr val="FF0000"/>
                          </a:solidFill>
                          <a:latin typeface="Times New Roman" panose="02020603050405020304" pitchFamily="18" charset="0"/>
                          <a:cs typeface="Times New Roman" panose="02020603050405020304" pitchFamily="18" charset="0"/>
                        </a:rPr>
                        <a:t>BOOTP</a:t>
                      </a:r>
                      <a:r>
                        <a:rPr lang="en-US" sz="2400" u="none" strike="noStrike" cap="none" dirty="0">
                          <a:latin typeface="Times New Roman" panose="02020603050405020304" pitchFamily="18" charset="0"/>
                          <a:cs typeface="Times New Roman" panose="02020603050405020304" pitchFamily="18" charset="0"/>
                        </a:rPr>
                        <a:t>(Bootstrap Protocol), </a:t>
                      </a:r>
                      <a:r>
                        <a:rPr lang="en-US" sz="2400" u="none" strike="noStrike" cap="none" dirty="0">
                          <a:solidFill>
                            <a:srgbClr val="FF0000"/>
                          </a:solidFill>
                          <a:latin typeface="Times New Roman" panose="02020603050405020304" pitchFamily="18" charset="0"/>
                          <a:cs typeface="Times New Roman" panose="02020603050405020304" pitchFamily="18" charset="0"/>
                        </a:rPr>
                        <a:t>SNMP</a:t>
                      </a:r>
                      <a:r>
                        <a:rPr lang="en-US" sz="2400" u="none" strike="noStrike" cap="none" dirty="0">
                          <a:latin typeface="Times New Roman" panose="02020603050405020304" pitchFamily="18" charset="0"/>
                          <a:cs typeface="Times New Roman" panose="02020603050405020304" pitchFamily="18" charset="0"/>
                        </a:rPr>
                        <a:t>(simple network management protocol), </a:t>
                      </a:r>
                      <a:r>
                        <a:rPr lang="en-US" sz="2400" u="none" strike="noStrike" cap="none" dirty="0">
                          <a:solidFill>
                            <a:srgbClr val="FF0000"/>
                          </a:solidFill>
                          <a:latin typeface="Times New Roman" panose="02020603050405020304" pitchFamily="18" charset="0"/>
                          <a:cs typeface="Times New Roman" panose="02020603050405020304" pitchFamily="18" charset="0"/>
                        </a:rPr>
                        <a:t>RLOGIN,</a:t>
                      </a:r>
                      <a:r>
                        <a:rPr lang="en-US" sz="2400" u="none" strike="noStrike" cap="none" dirty="0">
                          <a:latin typeface="Times New Roman" panose="02020603050405020304" pitchFamily="18" charset="0"/>
                          <a:cs typeface="Times New Roman" panose="02020603050405020304" pitchFamily="18" charset="0"/>
                        </a:rPr>
                        <a:t> SMTP(Simple mail transfer protocol), </a:t>
                      </a:r>
                      <a:r>
                        <a:rPr lang="en-US" sz="2400" u="none" strike="noStrike" cap="none" dirty="0">
                          <a:solidFill>
                            <a:srgbClr val="FF0000"/>
                          </a:solidFill>
                          <a:latin typeface="Times New Roman" panose="02020603050405020304" pitchFamily="18" charset="0"/>
                          <a:cs typeface="Times New Roman" panose="02020603050405020304" pitchFamily="18" charset="0"/>
                        </a:rPr>
                        <a:t>MIME</a:t>
                      </a:r>
                      <a:r>
                        <a:rPr lang="en-US" sz="2400" u="none" strike="noStrike" cap="none" dirty="0">
                          <a:latin typeface="Times New Roman" panose="02020603050405020304" pitchFamily="18" charset="0"/>
                          <a:cs typeface="Times New Roman" panose="02020603050405020304" pitchFamily="18" charset="0"/>
                        </a:rPr>
                        <a:t>(Multipurpose internet mail extension ), </a:t>
                      </a:r>
                      <a:r>
                        <a:rPr lang="en-US" sz="2400" u="none" strike="noStrike" cap="none" dirty="0">
                          <a:solidFill>
                            <a:srgbClr val="FF0000"/>
                          </a:solidFill>
                          <a:latin typeface="Times New Roman" panose="02020603050405020304" pitchFamily="18" charset="0"/>
                          <a:cs typeface="Times New Roman" panose="02020603050405020304" pitchFamily="18" charset="0"/>
                        </a:rPr>
                        <a:t>NFS</a:t>
                      </a:r>
                      <a:r>
                        <a:rPr lang="en-US" sz="2400" u="none" strike="noStrike" cap="none" dirty="0">
                          <a:latin typeface="Times New Roman" panose="02020603050405020304" pitchFamily="18" charset="0"/>
                          <a:cs typeface="Times New Roman" panose="02020603050405020304" pitchFamily="18" charset="0"/>
                        </a:rPr>
                        <a:t>(Network File system), FINGER, </a:t>
                      </a:r>
                      <a:r>
                        <a:rPr lang="en-US" sz="2400" u="none" strike="noStrike" cap="none" dirty="0">
                          <a:solidFill>
                            <a:srgbClr val="FF0000"/>
                          </a:solidFill>
                          <a:latin typeface="Times New Roman" panose="02020603050405020304" pitchFamily="18" charset="0"/>
                          <a:cs typeface="Times New Roman" panose="02020603050405020304" pitchFamily="18" charset="0"/>
                        </a:rPr>
                        <a:t>TELNET</a:t>
                      </a:r>
                      <a:r>
                        <a:rPr lang="en-US" sz="2400" u="none" strike="noStrike" cap="none" dirty="0">
                          <a:latin typeface="Times New Roman" panose="02020603050405020304" pitchFamily="18" charset="0"/>
                          <a:cs typeface="Times New Roman" panose="02020603050405020304" pitchFamily="18" charset="0"/>
                        </a:rPr>
                        <a:t>, </a:t>
                      </a:r>
                      <a:r>
                        <a:rPr lang="en-US" sz="2400" u="none" strike="noStrike" cap="none" dirty="0">
                          <a:solidFill>
                            <a:srgbClr val="FF0000"/>
                          </a:solidFill>
                          <a:latin typeface="Times New Roman" panose="02020603050405020304" pitchFamily="18" charset="0"/>
                          <a:cs typeface="Times New Roman" panose="02020603050405020304" pitchFamily="18" charset="0"/>
                        </a:rPr>
                        <a:t>APPC</a:t>
                      </a:r>
                      <a:r>
                        <a:rPr lang="en-US" sz="2400" u="none" strike="noStrike" cap="none" dirty="0">
                          <a:latin typeface="Times New Roman" panose="02020603050405020304" pitchFamily="18" charset="0"/>
                          <a:cs typeface="Times New Roman" panose="02020603050405020304" pitchFamily="18" charset="0"/>
                        </a:rPr>
                        <a:t>, </a:t>
                      </a:r>
                      <a:r>
                        <a:rPr lang="en-US" sz="2400" u="none" strike="noStrike" cap="none" dirty="0">
                          <a:solidFill>
                            <a:srgbClr val="FF0000"/>
                          </a:solidFill>
                          <a:latin typeface="Times New Roman" panose="02020603050405020304" pitchFamily="18" charset="0"/>
                          <a:cs typeface="Times New Roman" panose="02020603050405020304" pitchFamily="18" charset="0"/>
                        </a:rPr>
                        <a:t>AFP</a:t>
                      </a:r>
                      <a:r>
                        <a:rPr lang="en-US" sz="2400" u="none" strike="noStrike" cap="none" dirty="0">
                          <a:latin typeface="Times New Roman" panose="02020603050405020304" pitchFamily="18" charset="0"/>
                          <a:cs typeface="Times New Roman" panose="02020603050405020304" pitchFamily="18" charset="0"/>
                        </a:rPr>
                        <a:t>(Apple Talk Filing Protocol),</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8ED8FF-384A-4F0E-8CEE-68EB5E93533C}"/>
              </a:ext>
            </a:extLst>
          </p:cNvPr>
          <p:cNvPicPr>
            <a:picLocks noChangeAspect="1"/>
          </p:cNvPicPr>
          <p:nvPr/>
        </p:nvPicPr>
        <p:blipFill>
          <a:blip r:embed="rId2"/>
          <a:stretch>
            <a:fillRect/>
          </a:stretch>
        </p:blipFill>
        <p:spPr>
          <a:xfrm>
            <a:off x="2589212" y="2576512"/>
            <a:ext cx="7750542" cy="1704975"/>
          </a:xfrm>
          <a:prstGeom prst="rect">
            <a:avLst/>
          </a:prstGeom>
        </p:spPr>
      </p:pic>
      <p:sp>
        <p:nvSpPr>
          <p:cNvPr id="3" name="Text Placeholder 2">
            <a:extLst>
              <a:ext uri="{FF2B5EF4-FFF2-40B4-BE49-F238E27FC236}">
                <a16:creationId xmlns:a16="http://schemas.microsoft.com/office/drawing/2014/main" id="{EE0BAB20-B3E4-4FEB-BC7C-E293D09941ED}"/>
              </a:ext>
            </a:extLst>
          </p:cNvPr>
          <p:cNvSpPr>
            <a:spLocks noGrp="1"/>
          </p:cNvSpPr>
          <p:nvPr>
            <p:ph type="body" idx="1"/>
          </p:nvPr>
        </p:nvSpPr>
        <p:spPr>
          <a:xfrm>
            <a:off x="2011680" y="1674055"/>
            <a:ext cx="9492932" cy="4237167"/>
          </a:xfrm>
        </p:spPr>
        <p:txBody>
          <a:bodyPr/>
          <a:lstStyle/>
          <a:p>
            <a:pPr marL="114300" indent="0">
              <a:buNone/>
            </a:pPr>
            <a:endParaRPr lang="en-US" dirty="0"/>
          </a:p>
        </p:txBody>
      </p:sp>
    </p:spTree>
    <p:extLst>
      <p:ext uri="{BB962C8B-B14F-4D97-AF65-F5344CB8AC3E}">
        <p14:creationId xmlns:p14="http://schemas.microsoft.com/office/powerpoint/2010/main" val="1262874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624110"/>
            <a:ext cx="9535135" cy="1280890"/>
          </a:xfrm>
        </p:spPr>
        <p:txBody>
          <a:bodyPr>
            <a:normAutofit/>
          </a:bodyPr>
          <a:lstStyle/>
          <a:p>
            <a:r>
              <a:rPr lang="en-US" sz="4000" b="1" dirty="0">
                <a:solidFill>
                  <a:srgbClr val="FF0000"/>
                </a:solidFill>
              </a:rPr>
              <a:t>Fuzzy Logic in Anomaly Detection</a:t>
            </a:r>
          </a:p>
        </p:txBody>
      </p:sp>
      <p:sp>
        <p:nvSpPr>
          <p:cNvPr id="3" name="Text Placeholder 2"/>
          <p:cNvSpPr>
            <a:spLocks noGrp="1"/>
          </p:cNvSpPr>
          <p:nvPr>
            <p:ph type="body" idx="1"/>
          </p:nvPr>
        </p:nvSpPr>
        <p:spPr>
          <a:xfrm>
            <a:off x="1969477" y="2133600"/>
            <a:ext cx="9535135" cy="3777622"/>
          </a:xfrm>
        </p:spPr>
        <p:txBody>
          <a:bodyPr>
            <a:normAutofit/>
          </a:bodyPr>
          <a:lstStyle/>
          <a:p>
            <a:pPr algn="just"/>
            <a:r>
              <a:rPr lang="en-US" sz="2800" dirty="0"/>
              <a:t>There are three fuzzy characteristics used in this work: COUNT, UNIQUENESS and VARIANCE. The implemented fuzzy inference engine uses five fuzzy sets for each data element (LOW, MEDIUM-LOW, MEDIUM, MEDIUM-HIGH and HIGH) and appropriate fuzzy rules to detect the intrusion.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Bayes Theory</a:t>
            </a:r>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208627" y="1786597"/>
            <a:ext cx="9453489" cy="4093698"/>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Naive Bayes Classifier</a:t>
            </a:r>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149500" y="1969477"/>
            <a:ext cx="9540752" cy="3953021"/>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Artificial Neural Networks</a:t>
            </a:r>
          </a:p>
        </p:txBody>
      </p:sp>
      <p:sp>
        <p:nvSpPr>
          <p:cNvPr id="3" name="Text Placeholder 2"/>
          <p:cNvSpPr>
            <a:spLocks noGrp="1"/>
          </p:cNvSpPr>
          <p:nvPr>
            <p:ph type="body" idx="1"/>
          </p:nvPr>
        </p:nvSpPr>
        <p:spPr/>
        <p:txBody>
          <a:bodyPr>
            <a:normAutofit/>
          </a:bodyPr>
          <a:lstStyle/>
          <a:p>
            <a:pPr algn="just"/>
            <a:r>
              <a:rPr lang="en-US" sz="2800" dirty="0"/>
              <a:t>Artificial neural networks (ANNs) are adaptive parallel distributed information processing models that consists of: (a) a set of simple processing units (nodes, neurons), (b) a set of synapses (connection weights), (c) the network architecture (pattern of connectivity), and (d) a learning process used to train the network.</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Processing Elements</a:t>
            </a:r>
          </a:p>
        </p:txBody>
      </p:sp>
      <p:sp>
        <p:nvSpPr>
          <p:cNvPr id="3" name="Text Placeholder 2"/>
          <p:cNvSpPr>
            <a:spLocks noGrp="1"/>
          </p:cNvSpPr>
          <p:nvPr>
            <p:ph type="body" idx="1"/>
          </p:nvPr>
        </p:nvSpPr>
        <p:spPr/>
        <p:txBody>
          <a:bodyPr>
            <a:normAutofit/>
          </a:bodyPr>
          <a:lstStyle/>
          <a:p>
            <a:r>
              <a:rPr lang="en-US" sz="2800" dirty="0"/>
              <a:t>They can possess local memory in order to carry out localized information processing operations.</a:t>
            </a:r>
          </a:p>
          <a:p>
            <a:endParaRPr lang="en-US" sz="2800" dirty="0"/>
          </a:p>
        </p:txBody>
      </p:sp>
      <p:pic>
        <p:nvPicPr>
          <p:cNvPr id="4098" name="Picture 2"/>
          <p:cNvPicPr>
            <a:picLocks noChangeAspect="1" noChangeArrowheads="1"/>
          </p:cNvPicPr>
          <p:nvPr/>
        </p:nvPicPr>
        <p:blipFill>
          <a:blip r:embed="rId2"/>
          <a:srcRect/>
          <a:stretch>
            <a:fillRect/>
          </a:stretch>
        </p:blipFill>
        <p:spPr bwMode="auto">
          <a:xfrm>
            <a:off x="3698264" y="3461238"/>
            <a:ext cx="5076825" cy="190500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a:bodyPr>
          <a:lstStyle/>
          <a:p>
            <a:pPr algn="just"/>
            <a:r>
              <a:rPr lang="en-US" sz="3200" dirty="0"/>
              <a:t>There are three types of nodes: (a) input nodes which receive data from out side; (b) hidden nodes whose input and output signals remain within the network itself; and (c) output nodes which send data out of the network. Figure 4.2 shows a schematic of a typical node.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3066756" y="2128838"/>
            <a:ext cx="6977575" cy="2907396"/>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a:bodyPr>
          <a:lstStyle/>
          <a:p>
            <a:pPr algn="just"/>
            <a:r>
              <a:rPr lang="en-US" sz="2400" dirty="0"/>
              <a:t>Every node </a:t>
            </a:r>
            <a:r>
              <a:rPr lang="en-US" sz="2400" dirty="0" err="1"/>
              <a:t>i</a:t>
            </a:r>
            <a:r>
              <a:rPr lang="en-US" sz="2400" dirty="0"/>
              <a:t> has also an extra input, x0, which is set to a fixed value </a:t>
            </a:r>
            <a:r>
              <a:rPr lang="en-US" sz="2400" dirty="0" err="1"/>
              <a:t>θi</a:t>
            </a:r>
            <a:r>
              <a:rPr lang="en-US" sz="2400" dirty="0"/>
              <a:t> with connection weight label wi0, and is referred to as a node’s bias. A static node simply applies a squashing function, φ, on the weighted sum of its inputs, as where N is the number of inputs (i.e., the output signals of the units having connections to the </a:t>
            </a:r>
            <a:r>
              <a:rPr lang="en-US" sz="2400" dirty="0" err="1"/>
              <a:t>ith</a:t>
            </a:r>
            <a:r>
              <a:rPr lang="en-US" sz="2400" dirty="0"/>
              <a:t> unit), and </a:t>
            </a:r>
            <a:r>
              <a:rPr lang="en-US" sz="2400" dirty="0" err="1"/>
              <a:t>neti</a:t>
            </a:r>
            <a:r>
              <a:rPr lang="en-US" sz="2400" dirty="0"/>
              <a:t>(n) is the overall excitation of unit </a:t>
            </a:r>
            <a:r>
              <a:rPr lang="en-US" sz="2400" dirty="0" err="1"/>
              <a:t>i</a:t>
            </a:r>
            <a:r>
              <a:rPr lang="en-US" sz="2400" dirty="0"/>
              <a:t> at time n and we will refer to it as net input.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2442430" y="1913207"/>
            <a:ext cx="7362752" cy="401918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graphicFrame>
        <p:nvGraphicFramePr>
          <p:cNvPr id="227" name="Google Shape;227;p28"/>
          <p:cNvGraphicFramePr/>
          <p:nvPr>
            <p:extLst>
              <p:ext uri="{D42A27DB-BD31-4B8C-83A1-F6EECF244321}">
                <p14:modId xmlns:p14="http://schemas.microsoft.com/office/powerpoint/2010/main" val="2446543674"/>
              </p:ext>
            </p:extLst>
          </p:nvPr>
        </p:nvGraphicFramePr>
        <p:xfrm>
          <a:off x="0" y="-98474"/>
          <a:ext cx="11542558" cy="6956474"/>
        </p:xfrm>
        <a:graphic>
          <a:graphicData uri="http://schemas.openxmlformats.org/drawingml/2006/table">
            <a:tbl>
              <a:tblPr firstRow="1" firstCol="1" bandRow="1">
                <a:noFill/>
                <a:tableStyleId>{FD424F0F-80BB-428C-8FD6-54385007DEBB}</a:tableStyleId>
              </a:tblPr>
              <a:tblGrid>
                <a:gridCol w="3179556">
                  <a:extLst>
                    <a:ext uri="{9D8B030D-6E8A-4147-A177-3AD203B41FA5}">
                      <a16:colId xmlns:a16="http://schemas.microsoft.com/office/drawing/2014/main" val="20000"/>
                    </a:ext>
                  </a:extLst>
                </a:gridCol>
                <a:gridCol w="4111251">
                  <a:extLst>
                    <a:ext uri="{9D8B030D-6E8A-4147-A177-3AD203B41FA5}">
                      <a16:colId xmlns:a16="http://schemas.microsoft.com/office/drawing/2014/main" val="20001"/>
                    </a:ext>
                  </a:extLst>
                </a:gridCol>
                <a:gridCol w="4251751">
                  <a:extLst>
                    <a:ext uri="{9D8B030D-6E8A-4147-A177-3AD203B41FA5}">
                      <a16:colId xmlns:a16="http://schemas.microsoft.com/office/drawing/2014/main" val="20002"/>
                    </a:ext>
                  </a:extLst>
                </a:gridCol>
              </a:tblGrid>
              <a:tr h="6956474">
                <a:tc>
                  <a:txBody>
                    <a:bodyPr/>
                    <a:lstStyle/>
                    <a:p>
                      <a:pPr marL="0" marR="0" lvl="0" indent="0" algn="just" rtl="0">
                        <a:lnSpc>
                          <a:spcPct val="107000"/>
                        </a:lnSpc>
                        <a:spcBef>
                          <a:spcPts val="0"/>
                        </a:spcBef>
                        <a:spcAft>
                          <a:spcPts val="0"/>
                        </a:spcAft>
                        <a:buNone/>
                      </a:pPr>
                      <a:r>
                        <a:rPr lang="en-US" sz="2800" u="none" strike="noStrike" cap="none" dirty="0"/>
                        <a:t>Presentation (translation)</a:t>
                      </a:r>
                      <a:endParaRPr sz="2400" u="none" strike="noStrike" cap="none" dirty="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800" u="none" strike="noStrike" cap="none" dirty="0"/>
                        <a:t>The presentation layer helps to </a:t>
                      </a:r>
                      <a:r>
                        <a:rPr lang="en-US" sz="2800" u="none" strike="noStrike" cap="none" dirty="0">
                          <a:solidFill>
                            <a:srgbClr val="0070C0"/>
                          </a:solidFill>
                        </a:rPr>
                        <a:t>translate between the application and the network formats</a:t>
                      </a:r>
                      <a:r>
                        <a:rPr lang="en-US" sz="2800" u="none" strike="noStrike" cap="none" dirty="0"/>
                        <a:t>. This is also where protocol conversion takes place</a:t>
                      </a:r>
                      <a:endParaRPr sz="2400" u="none" strike="noStrike" cap="none" dirty="0">
                        <a:latin typeface="Calibri"/>
                        <a:ea typeface="Calibri"/>
                        <a:cs typeface="Calibri"/>
                        <a:sym typeface="Calibri"/>
                      </a:endParaRPr>
                    </a:p>
                  </a:txBody>
                  <a:tcPr marL="68575" marR="68575" marT="0" marB="0">
                    <a:solidFill>
                      <a:schemeClr val="accent6">
                        <a:lumMod val="60000"/>
                        <a:lumOff val="40000"/>
                      </a:schemeClr>
                    </a:solidFill>
                  </a:tcPr>
                </a:tc>
                <a:tc>
                  <a:txBody>
                    <a:bodyPr/>
                    <a:lstStyle/>
                    <a:p>
                      <a:pPr marL="0" marR="0" lvl="0" indent="0" algn="just" rtl="0">
                        <a:lnSpc>
                          <a:spcPct val="107000"/>
                        </a:lnSpc>
                        <a:spcBef>
                          <a:spcPts val="0"/>
                        </a:spcBef>
                        <a:spcAft>
                          <a:spcPts val="0"/>
                        </a:spcAft>
                        <a:buNone/>
                      </a:pPr>
                      <a:r>
                        <a:rPr lang="en-US" sz="2800" u="none" strike="noStrike" cap="none" dirty="0"/>
                        <a:t>Named Pipes, </a:t>
                      </a:r>
                      <a:r>
                        <a:rPr lang="en-US" sz="2800" u="none" strike="noStrike" cap="none" dirty="0">
                          <a:solidFill>
                            <a:srgbClr val="00B0F0"/>
                          </a:solidFill>
                        </a:rPr>
                        <a:t>Mail Slots,</a:t>
                      </a:r>
                      <a:r>
                        <a:rPr lang="en-US" sz="2800" u="none" strike="noStrike" cap="none" dirty="0"/>
                        <a:t> </a:t>
                      </a:r>
                      <a:r>
                        <a:rPr lang="en-US" sz="2800" u="none" strike="noStrike" cap="none" dirty="0">
                          <a:solidFill>
                            <a:srgbClr val="00B0F0"/>
                          </a:solidFill>
                        </a:rPr>
                        <a:t>RPC</a:t>
                      </a:r>
                      <a:r>
                        <a:rPr lang="en-US" sz="2800" u="none" strike="noStrike" cap="none" dirty="0"/>
                        <a:t>(Remote Procedure call), </a:t>
                      </a:r>
                      <a:r>
                        <a:rPr lang="en-US" sz="2800" u="none" strike="noStrike" cap="none" dirty="0">
                          <a:solidFill>
                            <a:srgbClr val="00B0F0"/>
                          </a:solidFill>
                        </a:rPr>
                        <a:t>NCP</a:t>
                      </a:r>
                      <a:r>
                        <a:rPr lang="en-US" sz="2800" u="none" strike="noStrike" cap="none" dirty="0"/>
                        <a:t>(Network control program), </a:t>
                      </a:r>
                      <a:r>
                        <a:rPr lang="en-US" sz="2800" u="none" strike="noStrike" cap="none" dirty="0">
                          <a:solidFill>
                            <a:srgbClr val="00B0F0"/>
                          </a:solidFill>
                        </a:rPr>
                        <a:t>SMB</a:t>
                      </a:r>
                      <a:r>
                        <a:rPr lang="en-US" sz="2800" u="none" strike="noStrike" cap="none" dirty="0"/>
                        <a:t>(Server message Block)</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2838450" y="2162174"/>
            <a:ext cx="7782658" cy="3239819"/>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Connections</a:t>
            </a:r>
          </a:p>
        </p:txBody>
      </p:sp>
      <p:sp>
        <p:nvSpPr>
          <p:cNvPr id="3" name="Text Placeholder 2"/>
          <p:cNvSpPr>
            <a:spLocks noGrp="1"/>
          </p:cNvSpPr>
          <p:nvPr>
            <p:ph type="body" idx="1"/>
          </p:nvPr>
        </p:nvSpPr>
        <p:spPr/>
        <p:txBody>
          <a:bodyPr/>
          <a:lstStyle/>
          <a:p>
            <a:r>
              <a:rPr lang="en-US" dirty="0"/>
              <a:t>The pattern of connectivity represents what the network is representing at any time. A connection weight, </a:t>
            </a:r>
            <a:r>
              <a:rPr lang="en-US" dirty="0" err="1"/>
              <a:t>wi</a:t>
            </a:r>
            <a:r>
              <a:rPr lang="en-US" dirty="0"/>
              <a:t> j, is modified as follows</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489982" y="2982351"/>
            <a:ext cx="8947052" cy="3875649"/>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2082019" y="2166425"/>
            <a:ext cx="9228406" cy="2091250"/>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Feed forward networks</a:t>
            </a:r>
          </a:p>
        </p:txBody>
      </p:sp>
      <p:sp>
        <p:nvSpPr>
          <p:cNvPr id="3" name="Text Placeholder 2"/>
          <p:cNvSpPr>
            <a:spLocks noGrp="1"/>
          </p:cNvSpPr>
          <p:nvPr>
            <p:ph type="body"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2264898" y="1985377"/>
            <a:ext cx="9186204" cy="4181475"/>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Recurrent networks</a:t>
            </a:r>
          </a:p>
        </p:txBody>
      </p:sp>
      <p:sp>
        <p:nvSpPr>
          <p:cNvPr id="3" name="Text Placeholder 2"/>
          <p:cNvSpPr>
            <a:spLocks noGrp="1"/>
          </p:cNvSpPr>
          <p:nvPr>
            <p:ph type="body" idx="1"/>
          </p:nvPr>
        </p:nvSpPr>
        <p:spPr/>
        <p:txBody>
          <a:bodyPr>
            <a:normAutofit/>
          </a:bodyPr>
          <a:lstStyle/>
          <a:p>
            <a:r>
              <a:rPr lang="en-US" dirty="0"/>
              <a:t>whereas recurrent networks are suitable for spatiotemporal information processing [33]. The dynamic properties of recurrent neural networks make them universal </a:t>
            </a:r>
            <a:r>
              <a:rPr lang="en-US" dirty="0" err="1"/>
              <a:t>approximators</a:t>
            </a:r>
            <a:r>
              <a:rPr lang="en-US" dirty="0"/>
              <a:t>  of dynamical systems. There are two types of recurrent neural networks: discrete time recurrent neural networks and continuous time ones. Figure 4.6(a) illustrates a recurrent network without hidden nodes and without self-feedback loops. Note that the time delay</a:t>
            </a:r>
          </a:p>
          <a:p>
            <a:pPr>
              <a:buNone/>
            </a:pPr>
            <a:r>
              <a:rPr lang="en-US" dirty="0"/>
              <a:t>     operator causes the recurrent networks of nonlinear nodes to perform </a:t>
            </a:r>
            <a:r>
              <a:rPr lang="en-US" dirty="0" err="1"/>
              <a:t>onlinear</a:t>
            </a:r>
            <a:r>
              <a:rPr lang="en-US" dirty="0"/>
              <a:t> dynamic behavior.</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1268" name="Picture 4"/>
          <p:cNvPicPr>
            <a:picLocks noChangeAspect="1" noChangeArrowheads="1"/>
          </p:cNvPicPr>
          <p:nvPr/>
        </p:nvPicPr>
        <p:blipFill>
          <a:blip r:embed="rId2"/>
          <a:srcRect/>
          <a:stretch>
            <a:fillRect/>
          </a:stretch>
        </p:blipFill>
        <p:spPr bwMode="auto">
          <a:xfrm>
            <a:off x="2250832" y="1392703"/>
            <a:ext cx="8651630" cy="4360984"/>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Learning Process</a:t>
            </a:r>
          </a:p>
        </p:txBody>
      </p:sp>
      <p:sp>
        <p:nvSpPr>
          <p:cNvPr id="3" name="Text Placeholder 2"/>
          <p:cNvSpPr>
            <a:spLocks noGrp="1"/>
          </p:cNvSpPr>
          <p:nvPr>
            <p:ph type="body" idx="1"/>
          </p:nvPr>
        </p:nvSpPr>
        <p:spPr/>
        <p:txBody>
          <a:bodyPr>
            <a:normAutofit fontScale="92500"/>
          </a:bodyPr>
          <a:lstStyle/>
          <a:p>
            <a:pPr algn="just"/>
            <a:r>
              <a:rPr lang="en-US" sz="2400" dirty="0"/>
              <a:t>Supervised learning in which the learning process is supervised by a teacher who presents input vectors (patterns) with matching (desired) outputs. In supervised learning, nodes are considered as adaptive elements. Their connection strengths are adjusted depending on the input signals they receive, their actual output values, and the associated teachers responses. A variation to this is the reinforcement learning algorithm in which a quantitative measure of comparison between actual output and the desired output of a network is used to train the network.</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a:bodyPr>
          <a:lstStyle/>
          <a:p>
            <a:pPr algn="just"/>
            <a:r>
              <a:rPr lang="en-US" sz="2400" dirty="0"/>
              <a:t>Unsupervised learning wherein the learning is to discover significant patterns or features in the input data without supervision. There is no teacher to provide the desired output signals nor are there any reward or punishment to be used in the process of learning.</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Artificial Neural Networks in Anomaly Detection</a:t>
            </a:r>
          </a:p>
        </p:txBody>
      </p:sp>
      <p:sp>
        <p:nvSpPr>
          <p:cNvPr id="3" name="Text Placeholder 2"/>
          <p:cNvSpPr>
            <a:spLocks noGrp="1"/>
          </p:cNvSpPr>
          <p:nvPr>
            <p:ph type="body" idx="1"/>
          </p:nvPr>
        </p:nvSpPr>
        <p:spPr/>
        <p:txBody>
          <a:bodyPr/>
          <a:lstStyle/>
          <a:p>
            <a:r>
              <a:rPr lang="en-US" dirty="0"/>
              <a:t>Multilayer </a:t>
            </a:r>
            <a:r>
              <a:rPr lang="en-US" dirty="0" err="1"/>
              <a:t>perceptron</a:t>
            </a:r>
            <a:r>
              <a:rPr lang="en-US" dirty="0"/>
              <a:t> (MLP)</a:t>
            </a:r>
          </a:p>
          <a:p>
            <a:r>
              <a:rPr lang="en-US" dirty="0"/>
              <a:t>Self-Organizing Map (SOM)</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Support Vector Machine (SVM)</a:t>
            </a:r>
          </a:p>
        </p:txBody>
      </p:sp>
      <p:sp>
        <p:nvSpPr>
          <p:cNvPr id="3" name="Text Placeholder 2"/>
          <p:cNvSpPr>
            <a:spLocks noGrp="1"/>
          </p:cNvSpPr>
          <p:nvPr>
            <p:ph type="body" idx="1"/>
          </p:nvPr>
        </p:nvSpPr>
        <p:spPr>
          <a:xfrm>
            <a:off x="1899138" y="2133600"/>
            <a:ext cx="9605474" cy="3777622"/>
          </a:xfrm>
        </p:spPr>
        <p:txBody>
          <a:bodyPr>
            <a:normAutofit/>
          </a:bodyPr>
          <a:lstStyle/>
          <a:p>
            <a:pPr algn="just"/>
            <a:r>
              <a:rPr lang="en-US" sz="2800" dirty="0"/>
              <a:t>The basic idea of SVM is to increase dimensionality of the samples so that they can be separable. Therefore, despite the usual trend toward dimensionality reduction, in SVM the dimensionality is actually increased. The idea is to find a hyper-plane to place samples from the same class inside it (in the high dimensional space this may look like a hyper-volume).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graphicFrame>
        <p:nvGraphicFramePr>
          <p:cNvPr id="233" name="Google Shape;233;p29"/>
          <p:cNvGraphicFramePr/>
          <p:nvPr>
            <p:extLst>
              <p:ext uri="{D42A27DB-BD31-4B8C-83A1-F6EECF244321}">
                <p14:modId xmlns:p14="http://schemas.microsoft.com/office/powerpoint/2010/main" val="2261369057"/>
              </p:ext>
            </p:extLst>
          </p:nvPr>
        </p:nvGraphicFramePr>
        <p:xfrm>
          <a:off x="295422" y="0"/>
          <a:ext cx="11633981" cy="6857999"/>
        </p:xfrm>
        <a:graphic>
          <a:graphicData uri="http://schemas.openxmlformats.org/drawingml/2006/table">
            <a:tbl>
              <a:tblPr firstRow="1" firstCol="1" bandRow="1">
                <a:noFill/>
                <a:tableStyleId>{FD424F0F-80BB-428C-8FD6-54385007DEBB}</a:tableStyleId>
              </a:tblPr>
              <a:tblGrid>
                <a:gridCol w="2985809">
                  <a:extLst>
                    <a:ext uri="{9D8B030D-6E8A-4147-A177-3AD203B41FA5}">
                      <a16:colId xmlns:a16="http://schemas.microsoft.com/office/drawing/2014/main" val="20000"/>
                    </a:ext>
                  </a:extLst>
                </a:gridCol>
                <a:gridCol w="4869163">
                  <a:extLst>
                    <a:ext uri="{9D8B030D-6E8A-4147-A177-3AD203B41FA5}">
                      <a16:colId xmlns:a16="http://schemas.microsoft.com/office/drawing/2014/main" val="20001"/>
                    </a:ext>
                  </a:extLst>
                </a:gridCol>
                <a:gridCol w="3779009">
                  <a:extLst>
                    <a:ext uri="{9D8B030D-6E8A-4147-A177-3AD203B41FA5}">
                      <a16:colId xmlns:a16="http://schemas.microsoft.com/office/drawing/2014/main" val="20002"/>
                    </a:ext>
                  </a:extLst>
                </a:gridCol>
              </a:tblGrid>
              <a:tr h="6857999">
                <a:tc>
                  <a:txBody>
                    <a:bodyPr/>
                    <a:lstStyle/>
                    <a:p>
                      <a:pPr marL="0" marR="0" lvl="0" indent="0" algn="just" rtl="0">
                        <a:lnSpc>
                          <a:spcPct val="107000"/>
                        </a:lnSpc>
                        <a:spcBef>
                          <a:spcPts val="0"/>
                        </a:spcBef>
                        <a:spcAft>
                          <a:spcPts val="0"/>
                        </a:spcAft>
                        <a:buNone/>
                      </a:pPr>
                      <a:r>
                        <a:rPr lang="en-US" sz="2800" u="none" strike="noStrike" cap="none"/>
                        <a:t>Session</a:t>
                      </a:r>
                      <a:endParaRPr sz="24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800" u="none" strike="noStrike" cap="none" dirty="0"/>
                        <a:t>The session layer helps to </a:t>
                      </a:r>
                      <a:r>
                        <a:rPr lang="en-US" sz="2800" u="none" strike="noStrike" cap="none" dirty="0">
                          <a:solidFill>
                            <a:srgbClr val="FF0000"/>
                          </a:solidFill>
                        </a:rPr>
                        <a:t>establish, maintain, and end </a:t>
                      </a:r>
                      <a:r>
                        <a:rPr lang="en-US" sz="2800" u="none" strike="noStrike" cap="none" dirty="0"/>
                        <a:t>sessions across the network.</a:t>
                      </a:r>
                      <a:endParaRPr sz="2400" u="none" strike="noStrike" cap="none" dirty="0">
                        <a:latin typeface="Calibri"/>
                        <a:ea typeface="Calibri"/>
                        <a:cs typeface="Calibri"/>
                        <a:sym typeface="Calibri"/>
                      </a:endParaRPr>
                    </a:p>
                  </a:txBody>
                  <a:tcPr marL="68575" marR="68575" marT="0" marB="0">
                    <a:solidFill>
                      <a:schemeClr val="accent6">
                        <a:lumMod val="40000"/>
                        <a:lumOff val="60000"/>
                      </a:schemeClr>
                    </a:solidFill>
                  </a:tcPr>
                </a:tc>
                <a:tc>
                  <a:txBody>
                    <a:bodyPr/>
                    <a:lstStyle/>
                    <a:p>
                      <a:pPr marL="0" marR="0" lvl="0" indent="0" algn="just" rtl="0">
                        <a:lnSpc>
                          <a:spcPct val="107000"/>
                        </a:lnSpc>
                        <a:spcBef>
                          <a:spcPts val="0"/>
                        </a:spcBef>
                        <a:spcAft>
                          <a:spcPts val="0"/>
                        </a:spcAft>
                        <a:buNone/>
                      </a:pPr>
                      <a:r>
                        <a:rPr lang="en-US" sz="2800" u="none" strike="noStrike" cap="none" dirty="0" err="1">
                          <a:solidFill>
                            <a:srgbClr val="00B0F0"/>
                          </a:solidFill>
                        </a:rPr>
                        <a:t>NetBios</a:t>
                      </a:r>
                      <a:endParaRPr sz="2400" u="none" strike="noStrike" cap="none" dirty="0">
                        <a:solidFill>
                          <a:srgbClr val="00B0F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Support Vector Machine (SVM)</a:t>
            </a:r>
          </a:p>
        </p:txBody>
      </p:sp>
      <p:sp>
        <p:nvSpPr>
          <p:cNvPr id="3" name="Text Placeholder 2"/>
          <p:cNvSpPr>
            <a:spLocks noGrp="1"/>
          </p:cNvSpPr>
          <p:nvPr>
            <p:ph type="body" idx="1"/>
          </p:nvPr>
        </p:nvSpPr>
        <p:spPr/>
        <p:txBody>
          <a:bodyPr/>
          <a:lstStyle/>
          <a:p>
            <a:r>
              <a:rPr lang="en-US" dirty="0"/>
              <a:t> SVM is to increase dimensionality of the samples so that they can</a:t>
            </a:r>
          </a:p>
          <a:p>
            <a:pPr>
              <a:buNone/>
            </a:pPr>
            <a:r>
              <a:rPr lang="en-US" dirty="0"/>
              <a:t>	be separable.</a:t>
            </a:r>
          </a:p>
          <a:p>
            <a:pPr>
              <a:buNone/>
            </a:pPr>
            <a:r>
              <a:rPr lang="en-US" dirty="0"/>
              <a:t>	Assume the original samples are in the x space and they are transformed (dimensionality enlargement) to the y space, where y = φ(x). In </a:t>
            </a:r>
            <a:r>
              <a:rPr lang="en-US" dirty="0" err="1"/>
              <a:t>addition,suppose</a:t>
            </a:r>
            <a:r>
              <a:rPr lang="en-US" dirty="0"/>
              <a:t> we have some </a:t>
            </a:r>
            <a:r>
              <a:rPr lang="en-US" dirty="0" err="1"/>
              <a:t>hyperplane</a:t>
            </a:r>
            <a:r>
              <a:rPr lang="en-US" dirty="0"/>
              <a:t> which separates the positive from the negative examples (</a:t>
            </a:r>
            <a:r>
              <a:rPr lang="en-US" dirty="0" err="1"/>
              <a:t>a“separating</a:t>
            </a:r>
            <a:r>
              <a:rPr lang="en-US" dirty="0"/>
              <a:t> </a:t>
            </a:r>
            <a:r>
              <a:rPr lang="en-US" dirty="0" err="1"/>
              <a:t>hyperplane</a:t>
            </a:r>
            <a:r>
              <a:rPr lang="en-US" dirty="0"/>
              <a:t>”) provided by:</a:t>
            </a:r>
          </a:p>
          <a:p>
            <a:pPr>
              <a:buNone/>
            </a:pPr>
            <a:endParaRPr lang="en-US" dirty="0"/>
          </a:p>
          <a:p>
            <a:pPr>
              <a:buNone/>
            </a:pPr>
            <a:r>
              <a:rPr lang="en-US" dirty="0"/>
              <a:t>					</a:t>
            </a:r>
            <a:r>
              <a:rPr lang="en-US" dirty="0" err="1"/>
              <a:t>wT</a:t>
            </a:r>
            <a:r>
              <a:rPr lang="en-US" dirty="0"/>
              <a:t> </a:t>
            </a:r>
            <a:r>
              <a:rPr lang="en-US" dirty="0" err="1"/>
              <a:t>x+b</a:t>
            </a:r>
            <a:r>
              <a:rPr lang="en-US" dirty="0"/>
              <a:t> = 0</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038622" y="2087368"/>
            <a:ext cx="8539089" cy="3724275"/>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954215" y="1581150"/>
            <a:ext cx="7990450" cy="4186604"/>
          </a:xfrm>
          <a:prstGeom prst="rect">
            <a:avLst/>
          </a:prstGeom>
          <a:noFill/>
          <a:ln w="9525">
            <a:noFill/>
            <a:miter lim="800000"/>
            <a:headEnd/>
            <a:tailEnd/>
          </a:ln>
          <a:effec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2290" name="Picture 2"/>
          <p:cNvPicPr>
            <a:picLocks noChangeAspect="1" noChangeArrowheads="1"/>
          </p:cNvPicPr>
          <p:nvPr/>
        </p:nvPicPr>
        <p:blipFill>
          <a:blip r:embed="rId2"/>
          <a:srcRect/>
          <a:stretch>
            <a:fillRect/>
          </a:stretch>
        </p:blipFill>
        <p:spPr bwMode="auto">
          <a:xfrm>
            <a:off x="2489982" y="2254494"/>
            <a:ext cx="8876713" cy="333375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3314" name="Picture 2"/>
          <p:cNvPicPr>
            <a:picLocks noChangeAspect="1" noChangeArrowheads="1"/>
          </p:cNvPicPr>
          <p:nvPr/>
        </p:nvPicPr>
        <p:blipFill>
          <a:blip r:embed="rId2"/>
          <a:srcRect/>
          <a:stretch>
            <a:fillRect/>
          </a:stretch>
        </p:blipFill>
        <p:spPr bwMode="auto">
          <a:xfrm>
            <a:off x="2602523" y="1758463"/>
            <a:ext cx="8918917" cy="4238258"/>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940148" y="2276475"/>
            <a:ext cx="7779434" cy="3449076"/>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2489982" y="1314450"/>
            <a:ext cx="8764172" cy="4229100"/>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2025748" y="618978"/>
            <a:ext cx="9467557" cy="5210322"/>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2335238" y="1955409"/>
            <a:ext cx="9017390" cy="3671668"/>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Support Vector Machine in Anomaly Detection</a:t>
            </a:r>
          </a:p>
        </p:txBody>
      </p:sp>
      <p:sp>
        <p:nvSpPr>
          <p:cNvPr id="3" name="Text Placeholder 2"/>
          <p:cNvSpPr>
            <a:spLocks noGrp="1"/>
          </p:cNvSpPr>
          <p:nvPr>
            <p:ph type="body" idx="1"/>
          </p:nvPr>
        </p:nvSpPr>
        <p:spPr>
          <a:xfrm>
            <a:off x="1730326" y="2133600"/>
            <a:ext cx="9774286" cy="3777622"/>
          </a:xfrm>
        </p:spPr>
        <p:txBody>
          <a:bodyPr>
            <a:normAutofit fontScale="92500" lnSpcReduction="10000"/>
          </a:bodyPr>
          <a:lstStyle/>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Intrusions can be detected by SVMs with higher accuracy and lower rates of false alarms. Detection results with the KDD Cup 99 data set reported in [56] show that more than 99% attacks are detected by SVM using 6 most important features. However, the authors don’t give detailed description about their </a:t>
            </a:r>
            <a:r>
              <a:rPr lang="en-US" sz="3200" dirty="0" err="1">
                <a:latin typeface="Times New Roman" panose="02020603050405020304" pitchFamily="18" charset="0"/>
                <a:cs typeface="Times New Roman" panose="02020603050405020304" pitchFamily="18" charset="0"/>
              </a:rPr>
              <a:t>experiments</a:t>
            </a:r>
            <a:r>
              <a:rPr lang="en-US" sz="3200" dirty="0">
                <a:latin typeface="Times New Roman" panose="02020603050405020304" pitchFamily="18" charset="0"/>
                <a:cs typeface="Times New Roman" panose="02020603050405020304" pitchFamily="18" charset="0"/>
              </a:rPr>
              <a:t> in their paper. Whether they use full KDD 1999 Cup data or not has not been addressed yet. Hwang et al.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graphicFrame>
        <p:nvGraphicFramePr>
          <p:cNvPr id="239" name="Google Shape;239;p30"/>
          <p:cNvGraphicFramePr/>
          <p:nvPr>
            <p:extLst>
              <p:ext uri="{D42A27DB-BD31-4B8C-83A1-F6EECF244321}">
                <p14:modId xmlns:p14="http://schemas.microsoft.com/office/powerpoint/2010/main" val="2860766012"/>
              </p:ext>
            </p:extLst>
          </p:nvPr>
        </p:nvGraphicFramePr>
        <p:xfrm>
          <a:off x="351692" y="126609"/>
          <a:ext cx="11840308" cy="6731391"/>
        </p:xfrm>
        <a:graphic>
          <a:graphicData uri="http://schemas.openxmlformats.org/drawingml/2006/table">
            <a:tbl>
              <a:tblPr firstRow="1" firstCol="1" bandRow="1">
                <a:noFill/>
                <a:tableStyleId>{FD424F0F-80BB-428C-8FD6-54385007DEBB}</a:tableStyleId>
              </a:tblPr>
              <a:tblGrid>
                <a:gridCol w="3945930">
                  <a:extLst>
                    <a:ext uri="{9D8B030D-6E8A-4147-A177-3AD203B41FA5}">
                      <a16:colId xmlns:a16="http://schemas.microsoft.com/office/drawing/2014/main" val="20000"/>
                    </a:ext>
                  </a:extLst>
                </a:gridCol>
                <a:gridCol w="3947189">
                  <a:extLst>
                    <a:ext uri="{9D8B030D-6E8A-4147-A177-3AD203B41FA5}">
                      <a16:colId xmlns:a16="http://schemas.microsoft.com/office/drawing/2014/main" val="20001"/>
                    </a:ext>
                  </a:extLst>
                </a:gridCol>
                <a:gridCol w="3947189">
                  <a:extLst>
                    <a:ext uri="{9D8B030D-6E8A-4147-A177-3AD203B41FA5}">
                      <a16:colId xmlns:a16="http://schemas.microsoft.com/office/drawing/2014/main" val="20002"/>
                    </a:ext>
                  </a:extLst>
                </a:gridCol>
              </a:tblGrid>
              <a:tr h="6731391">
                <a:tc>
                  <a:txBody>
                    <a:bodyPr/>
                    <a:lstStyle/>
                    <a:p>
                      <a:pPr marL="0" marR="0" lvl="0" indent="0" algn="ctr"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Transport (packets; flow control and error-handling</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The transport layer manages the flow control of data between parties across the network.</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solidFill>
                      <a:schemeClr val="tx2">
                        <a:lumMod val="50000"/>
                      </a:schemeClr>
                    </a:solidFill>
                  </a:tcPr>
                </a:tc>
                <a:tc>
                  <a:txBody>
                    <a:bodyPr/>
                    <a:lstStyle/>
                    <a:p>
                      <a:pPr marL="0" marR="0" lvl="0" indent="0" algn="just" rtl="0">
                        <a:lnSpc>
                          <a:spcPct val="107000"/>
                        </a:lnSpc>
                        <a:spcBef>
                          <a:spcPts val="0"/>
                        </a:spcBef>
                        <a:spcAft>
                          <a:spcPts val="0"/>
                        </a:spcAft>
                        <a:buNone/>
                      </a:pPr>
                      <a:r>
                        <a:rPr lang="en-US" sz="2400" u="none" strike="noStrike" cap="none" dirty="0">
                          <a:solidFill>
                            <a:srgbClr val="00B0F0"/>
                          </a:solidFill>
                          <a:latin typeface="Times New Roman" panose="02020603050405020304" pitchFamily="18" charset="0"/>
                          <a:cs typeface="Times New Roman" panose="02020603050405020304" pitchFamily="18" charset="0"/>
                        </a:rPr>
                        <a:t>TCP</a:t>
                      </a:r>
                      <a:r>
                        <a:rPr lang="en-US" sz="2400" u="none" strike="noStrike" cap="none" dirty="0">
                          <a:latin typeface="Times New Roman" panose="02020603050405020304" pitchFamily="18" charset="0"/>
                          <a:cs typeface="Times New Roman" panose="02020603050405020304" pitchFamily="18" charset="0"/>
                        </a:rPr>
                        <a:t>, </a:t>
                      </a:r>
                      <a:r>
                        <a:rPr lang="en-US" sz="2400" u="none" strike="noStrike" cap="none" dirty="0">
                          <a:solidFill>
                            <a:srgbClr val="00B0F0"/>
                          </a:solidFill>
                          <a:latin typeface="Times New Roman" panose="02020603050405020304" pitchFamily="18" charset="0"/>
                          <a:cs typeface="Times New Roman" panose="02020603050405020304" pitchFamily="18" charset="0"/>
                        </a:rPr>
                        <a:t>ARP</a:t>
                      </a:r>
                      <a:r>
                        <a:rPr lang="en-US" sz="2400" u="none" strike="noStrike" cap="none" dirty="0">
                          <a:latin typeface="Times New Roman" panose="02020603050405020304" pitchFamily="18" charset="0"/>
                          <a:cs typeface="Times New Roman" panose="02020603050405020304" pitchFamily="18" charset="0"/>
                        </a:rPr>
                        <a:t>(Address Resolution Protocol), </a:t>
                      </a:r>
                      <a:r>
                        <a:rPr lang="en-US" sz="2400" u="none" strike="noStrike" cap="none" dirty="0">
                          <a:solidFill>
                            <a:srgbClr val="00B0F0"/>
                          </a:solidFill>
                          <a:latin typeface="Times New Roman" panose="02020603050405020304" pitchFamily="18" charset="0"/>
                          <a:cs typeface="Times New Roman" panose="02020603050405020304" pitchFamily="18" charset="0"/>
                        </a:rPr>
                        <a:t>RARP</a:t>
                      </a:r>
                      <a:r>
                        <a:rPr lang="en-US" sz="2400" u="none" strike="noStrike" cap="none" dirty="0">
                          <a:latin typeface="Times New Roman" panose="02020603050405020304" pitchFamily="18" charset="0"/>
                          <a:cs typeface="Times New Roman" panose="02020603050405020304" pitchFamily="18" charset="0"/>
                        </a:rPr>
                        <a:t>(reverse address resolution protocol), </a:t>
                      </a:r>
                      <a:r>
                        <a:rPr lang="en-US" sz="2400" u="none" strike="noStrike" cap="none" dirty="0">
                          <a:solidFill>
                            <a:srgbClr val="00B0F0"/>
                          </a:solidFill>
                          <a:latin typeface="Times New Roman" panose="02020603050405020304" pitchFamily="18" charset="0"/>
                          <a:cs typeface="Times New Roman" panose="02020603050405020304" pitchFamily="18" charset="0"/>
                        </a:rPr>
                        <a:t>SPX</a:t>
                      </a:r>
                      <a:r>
                        <a:rPr lang="en-US" sz="2400" u="none" strike="noStrike" cap="none" dirty="0">
                          <a:latin typeface="Times New Roman" panose="02020603050405020304" pitchFamily="18" charset="0"/>
                          <a:cs typeface="Times New Roman" panose="02020603050405020304" pitchFamily="18" charset="0"/>
                        </a:rPr>
                        <a:t>(sequenced packet Exchange), </a:t>
                      </a:r>
                      <a:r>
                        <a:rPr lang="en-US" sz="2400" u="none" strike="noStrike" cap="none" dirty="0" err="1">
                          <a:solidFill>
                            <a:srgbClr val="00B0F0"/>
                          </a:solidFill>
                          <a:latin typeface="Times New Roman" panose="02020603050405020304" pitchFamily="18" charset="0"/>
                          <a:cs typeface="Times New Roman" panose="02020603050405020304" pitchFamily="18" charset="0"/>
                        </a:rPr>
                        <a:t>NWLink</a:t>
                      </a:r>
                      <a:r>
                        <a:rPr lang="en-US" sz="2400" u="none" strike="noStrike" cap="none" dirty="0">
                          <a:latin typeface="Times New Roman" panose="02020603050405020304" pitchFamily="18" charset="0"/>
                          <a:cs typeface="Times New Roman" panose="02020603050405020304" pitchFamily="18" charset="0"/>
                        </a:rPr>
                        <a:t>(Novell’s IPX\SPX ), </a:t>
                      </a:r>
                      <a:r>
                        <a:rPr lang="en-US" sz="2400" u="none" strike="noStrike" cap="none" dirty="0">
                          <a:solidFill>
                            <a:srgbClr val="00B0F0"/>
                          </a:solidFill>
                          <a:latin typeface="Times New Roman" panose="02020603050405020304" pitchFamily="18" charset="0"/>
                          <a:cs typeface="Times New Roman" panose="02020603050405020304" pitchFamily="18" charset="0"/>
                        </a:rPr>
                        <a:t>ATP(</a:t>
                      </a:r>
                      <a:r>
                        <a:rPr lang="en-US" sz="2400" u="none" strike="noStrike" cap="none" dirty="0">
                          <a:latin typeface="Times New Roman" panose="02020603050405020304" pitchFamily="18" charset="0"/>
                          <a:cs typeface="Times New Roman" panose="02020603050405020304" pitchFamily="18" charset="0"/>
                        </a:rPr>
                        <a:t>Autonomous Transport Protocol), </a:t>
                      </a:r>
                      <a:r>
                        <a:rPr lang="en-US" sz="2400" u="none" strike="noStrike" cap="none" dirty="0">
                          <a:solidFill>
                            <a:srgbClr val="00B0F0"/>
                          </a:solidFill>
                          <a:latin typeface="Times New Roman" panose="02020603050405020304" pitchFamily="18" charset="0"/>
                          <a:cs typeface="Times New Roman" panose="02020603050405020304" pitchFamily="18" charset="0"/>
                        </a:rPr>
                        <a:t>NetBEUI(</a:t>
                      </a:r>
                      <a:r>
                        <a:rPr lang="en-US" sz="2400" b="1"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NetBIOS Extended User Interface)</a:t>
                      </a:r>
                      <a:endParaRPr sz="2400" b="1"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Evolutionary Computation</a:t>
            </a:r>
          </a:p>
        </p:txBody>
      </p:sp>
      <p:sp>
        <p:nvSpPr>
          <p:cNvPr id="3" name="Text Placeholder 2"/>
          <p:cNvSpPr>
            <a:spLocks noGrp="1"/>
          </p:cNvSpPr>
          <p:nvPr>
            <p:ph type="body" idx="1"/>
          </p:nvPr>
        </p:nvSpPr>
        <p:spPr/>
        <p:txBody>
          <a:bodyPr>
            <a:normAutofit/>
          </a:bodyPr>
          <a:lstStyle/>
          <a:p>
            <a:pPr algn="just"/>
            <a:r>
              <a:rPr lang="en-US" sz="2400" dirty="0"/>
              <a:t>There are two major evolutionary computation algorithms: genetic algorithm (GA) and genetic programming (GP) both of which can be applied for network anomaly detection. Genetic Programming is an extension of Genetic Algorithm [42] which is a general search method that uses analogies from natural selection and evolution.</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252025" y="1322363"/>
            <a:ext cx="10252587" cy="5134708"/>
          </a:xfrm>
        </p:spPr>
        <p:txBody>
          <a:bodyPr>
            <a:normAutofit fontScale="92500"/>
          </a:bodyPr>
          <a:lstStyle/>
          <a:p>
            <a:r>
              <a:rPr lang="en-US" sz="2400" dirty="0"/>
              <a:t>A high-level description of GP algorithm can be divided into a number of sequential steps: 1. Create a random population of programs, or rules, using the symbolic expressions provided as the initial population. </a:t>
            </a:r>
          </a:p>
          <a:p>
            <a:r>
              <a:rPr lang="en-US" sz="2400" dirty="0"/>
              <a:t>2. Evaluate each program or rule by assigning a fitness value according to a pre defined fitness function that can measure the capability of the rule or program to solve the problem. </a:t>
            </a:r>
          </a:p>
          <a:p>
            <a:r>
              <a:rPr lang="en-US" sz="2400" dirty="0"/>
              <a:t>3. Use reproduction operator to copy existing programs into the new generation. </a:t>
            </a:r>
          </a:p>
          <a:p>
            <a:r>
              <a:rPr lang="en-US" sz="2400" dirty="0"/>
              <a:t>4. Generate the new population with crossover, mutation or other operators from a randomly chosen set of parents.</a:t>
            </a:r>
          </a:p>
          <a:p>
            <a:r>
              <a:rPr lang="en-US" sz="2400" dirty="0"/>
              <a:t> 5. Repeat steps 2 onwards for the new population until a pre-defined termination criterion has been satisfied or a fixed number of generations have been completed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Evolutionary Computation in Anomaly Detection</a:t>
            </a:r>
          </a:p>
        </p:txBody>
      </p:sp>
      <p:sp>
        <p:nvSpPr>
          <p:cNvPr id="3" name="Text Placeholder 2"/>
          <p:cNvSpPr>
            <a:spLocks noGrp="1"/>
          </p:cNvSpPr>
          <p:nvPr>
            <p:ph type="body" idx="1"/>
          </p:nvPr>
        </p:nvSpPr>
        <p:spPr/>
        <p:txBody>
          <a:bodyPr/>
          <a:lstStyle/>
          <a:p>
            <a:r>
              <a:rPr lang="en-US" dirty="0"/>
              <a:t>In a different approach, Lu and </a:t>
            </a:r>
            <a:r>
              <a:rPr lang="en-US" dirty="0" err="1"/>
              <a:t>Traore</a:t>
            </a:r>
            <a:r>
              <a:rPr lang="en-US" dirty="0"/>
              <a:t> proposed a rule evolution approach based on Genetic Programming (GP) for detecting novel attacks on networks in [52]. In their framework, four genetic operators, namely reproduction, mutation, crossover and dropping condition operators, are used to evolve new rules. New rules are used to detect novel or known network attacks. Experimental results show that rules </a:t>
            </a:r>
            <a:r>
              <a:rPr lang="en-US" dirty="0" err="1"/>
              <a:t>generated</a:t>
            </a:r>
            <a:r>
              <a:rPr lang="en-US" dirty="0"/>
              <a:t> by GP with part of KDD 1999 Cup data set has a low false positive rat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Association Rules</a:t>
            </a:r>
          </a:p>
        </p:txBody>
      </p:sp>
      <p:sp>
        <p:nvSpPr>
          <p:cNvPr id="3" name="Text Placeholder 2"/>
          <p:cNvSpPr>
            <a:spLocks noGrp="1"/>
          </p:cNvSpPr>
          <p:nvPr>
            <p:ph type="body" idx="1"/>
          </p:nvPr>
        </p:nvSpPr>
        <p:spPr>
          <a:xfrm>
            <a:off x="1856935" y="1237957"/>
            <a:ext cx="9647677" cy="4768948"/>
          </a:xfrm>
        </p:spPr>
        <p:txBody>
          <a:bodyPr/>
          <a:lstStyle/>
          <a:p>
            <a:r>
              <a:rPr lang="en-US" dirty="0"/>
              <a:t>: Given a database D of transactions where each transaction T ∈ D denotes a set of items in the database, an association rule is an implication of the form X =⇒ Y, where X is subset of D, Y is subset of D and X ∩Y = /0. The general form of the rule that relates objects to one another is shown below [30]: </a:t>
            </a:r>
          </a:p>
          <a:p>
            <a:pPr>
              <a:buNone/>
            </a:pPr>
            <a:r>
              <a:rPr lang="en-US" dirty="0"/>
              <a:t>			X =⇒ Y [</a:t>
            </a:r>
            <a:r>
              <a:rPr lang="en-US" dirty="0" err="1"/>
              <a:t>Support,Conf</a:t>
            </a:r>
            <a:r>
              <a:rPr lang="en-US" dirty="0"/>
              <a:t> </a:t>
            </a:r>
            <a:r>
              <a:rPr lang="en-US" dirty="0" err="1"/>
              <a:t>idence</a:t>
            </a:r>
            <a:r>
              <a:rPr lang="en-US" dirty="0"/>
              <a:t>]</a:t>
            </a:r>
          </a:p>
          <a:p>
            <a:pPr>
              <a:buNone/>
            </a:pPr>
            <a:r>
              <a:rPr lang="en-US" dirty="0"/>
              <a:t>Formulas for the support and confidence value are listed in below:    support(A =⇒ B) = P(A∪B)</a:t>
            </a:r>
          </a:p>
          <a:p>
            <a:pPr>
              <a:buNone/>
            </a:pPr>
            <a:r>
              <a:rPr lang="en-US" dirty="0"/>
              <a:t>con f </a:t>
            </a:r>
            <a:r>
              <a:rPr lang="en-US" dirty="0" err="1"/>
              <a:t>idence</a:t>
            </a:r>
            <a:r>
              <a:rPr lang="en-US" dirty="0"/>
              <a:t>(A =⇒ B) = P(B|A)</a:t>
            </a:r>
          </a:p>
          <a:p>
            <a:pPr>
              <a:buNone/>
            </a:pPr>
            <a:r>
              <a:rPr lang="en-US" dirty="0"/>
              <a:t>Find all frequent </a:t>
            </a:r>
            <a:r>
              <a:rPr lang="en-US" dirty="0" err="1"/>
              <a:t>itemsets</a:t>
            </a:r>
            <a:r>
              <a:rPr lang="en-US" dirty="0"/>
              <a:t>: By definition, each of these items will occur at least as frequently as a pre-determined minimum support count.</a:t>
            </a:r>
          </a:p>
          <a:p>
            <a:pPr>
              <a:buNone/>
            </a:pPr>
            <a:r>
              <a:rPr lang="en-US" dirty="0"/>
              <a:t>Generate strong association rules from the frequent </a:t>
            </a:r>
            <a:r>
              <a:rPr lang="en-US" dirty="0" err="1"/>
              <a:t>itemsets</a:t>
            </a:r>
            <a:r>
              <a:rPr lang="en-US" dirty="0"/>
              <a:t>: By definition, these rules must satisfy minimum support and minimum confidence.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The </a:t>
            </a:r>
            <a:r>
              <a:rPr lang="en-US" b="1" dirty="0" err="1">
                <a:solidFill>
                  <a:srgbClr val="FF0000"/>
                </a:solidFill>
              </a:rPr>
              <a:t>Apriori</a:t>
            </a:r>
            <a:r>
              <a:rPr lang="en-US" b="1" dirty="0">
                <a:solidFill>
                  <a:srgbClr val="FF0000"/>
                </a:solidFill>
              </a:rPr>
              <a:t> Algorithm</a:t>
            </a:r>
          </a:p>
        </p:txBody>
      </p:sp>
      <p:sp>
        <p:nvSpPr>
          <p:cNvPr id="3" name="Text Placeholder 2"/>
          <p:cNvSpPr>
            <a:spLocks noGrp="1"/>
          </p:cNvSpPr>
          <p:nvPr>
            <p:ph type="body" idx="1"/>
          </p:nvPr>
        </p:nvSpPr>
        <p:spPr>
          <a:xfrm>
            <a:off x="2589212" y="1800665"/>
            <a:ext cx="8915400" cy="4110557"/>
          </a:xfrm>
        </p:spPr>
        <p:txBody>
          <a:bodyPr/>
          <a:lstStyle/>
          <a:p>
            <a:r>
              <a:rPr lang="en-US" dirty="0"/>
              <a:t>1. The join step: Let the </a:t>
            </a:r>
            <a:r>
              <a:rPr lang="en-US" dirty="0" err="1"/>
              <a:t>itemsets</a:t>
            </a:r>
            <a:r>
              <a:rPr lang="en-US" dirty="0"/>
              <a:t> to be sorted, then a set of k-candidate </a:t>
            </a:r>
            <a:r>
              <a:rPr lang="en-US" dirty="0" err="1"/>
              <a:t>itemsets</a:t>
            </a:r>
            <a:r>
              <a:rPr lang="en-US" dirty="0"/>
              <a:t> can be joined if the first k-1 of their items are identical. Let l1 and l2 be two </a:t>
            </a:r>
            <a:r>
              <a:rPr lang="en-US" dirty="0" err="1"/>
              <a:t>itemsets</a:t>
            </a:r>
            <a:r>
              <a:rPr lang="en-US" dirty="0"/>
              <a:t>. The members l1 and l2 of Lk−1 are joined if (l1[1] = l2[1])∧(l1[2] = l2[2])∧··· ∧(l1[k−1] &lt; l2[k−1]) Then the result of joining these two will be l1[1]l1[2]...l1[k−1]l2[k−1]. </a:t>
            </a:r>
          </a:p>
          <a:p>
            <a:r>
              <a:rPr lang="en-US" dirty="0"/>
              <a:t>2. The Prune step: Han indicates that any k-1 </a:t>
            </a:r>
            <a:r>
              <a:rPr lang="en-US" dirty="0" err="1"/>
              <a:t>itemset</a:t>
            </a:r>
            <a:r>
              <a:rPr lang="en-US" dirty="0"/>
              <a:t> that is not frequent can not be a subset of frequent k-</a:t>
            </a:r>
            <a:r>
              <a:rPr lang="en-US" dirty="0" err="1"/>
              <a:t>itemset</a:t>
            </a:r>
            <a:r>
              <a:rPr lang="en-US" dirty="0"/>
              <a:t>. Then he follows: “Hence, if any (k-1)-subset of a candidate k-</a:t>
            </a:r>
            <a:r>
              <a:rPr lang="en-US" dirty="0" err="1"/>
              <a:t>itemset</a:t>
            </a:r>
            <a:r>
              <a:rPr lang="en-US" dirty="0"/>
              <a:t> is not in Lk−1, then the candidate cannot be frequent either so can be removed from Ck”. Where Ck is a superset of </a:t>
            </a:r>
            <a:r>
              <a:rPr lang="en-US" dirty="0" err="1"/>
              <a:t>Lk</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Association Rules in Anomaly Detection</a:t>
            </a:r>
          </a:p>
        </p:txBody>
      </p:sp>
      <p:sp>
        <p:nvSpPr>
          <p:cNvPr id="3" name="Text Placeholder 2"/>
          <p:cNvSpPr>
            <a:spLocks noGrp="1"/>
          </p:cNvSpPr>
          <p:nvPr>
            <p:ph type="body" idx="1"/>
          </p:nvPr>
        </p:nvSpPr>
        <p:spPr/>
        <p:txBody>
          <a:bodyPr>
            <a:normAutofit/>
          </a:bodyPr>
          <a:lstStyle/>
          <a:p>
            <a:pPr algn="just"/>
            <a:r>
              <a:rPr lang="en-US" sz="2400" dirty="0"/>
              <a:t>1999 DARPA evaluation. It uses data mining to build a </a:t>
            </a:r>
            <a:r>
              <a:rPr lang="en-US" sz="2400" dirty="0" err="1"/>
              <a:t>customizable</a:t>
            </a:r>
            <a:r>
              <a:rPr lang="en-US" sz="2400" dirty="0"/>
              <a:t> profile of rules of normal behavior and then classifies attacks (by name) or declares false alarms. To discover attacks in </a:t>
            </a:r>
            <a:r>
              <a:rPr lang="en-US" sz="2400" dirty="0" err="1"/>
              <a:t>TCPdump</a:t>
            </a:r>
            <a:r>
              <a:rPr lang="en-US" sz="2400" dirty="0"/>
              <a:t> audit trail, ADAM uses a combination of association rules, mining and classification.</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Clustering</a:t>
            </a:r>
          </a:p>
        </p:txBody>
      </p:sp>
      <p:sp>
        <p:nvSpPr>
          <p:cNvPr id="3" name="Text Placeholder 2"/>
          <p:cNvSpPr>
            <a:spLocks noGrp="1"/>
          </p:cNvSpPr>
          <p:nvPr>
            <p:ph type="body" idx="1"/>
          </p:nvPr>
        </p:nvSpPr>
        <p:spPr/>
        <p:txBody>
          <a:bodyPr/>
          <a:lstStyle/>
          <a:p>
            <a:r>
              <a:rPr lang="en-US" dirty="0"/>
              <a:t>1. Samples are from a known number of classes. 2. The priori probability P(</a:t>
            </a:r>
            <a:r>
              <a:rPr lang="en-US" dirty="0" err="1"/>
              <a:t>ωj</a:t>
            </a:r>
            <a:r>
              <a:rPr lang="en-US" dirty="0"/>
              <a:t>) of each class is known. 3. Class-conditional probability densities p(</a:t>
            </a:r>
            <a:r>
              <a:rPr lang="en-US" dirty="0" err="1"/>
              <a:t>x|ωj,θ</a:t>
            </a:r>
            <a:r>
              <a:rPr lang="en-US" dirty="0"/>
              <a:t>) are available. 4. The values for the parameter vectors θ1,...,</a:t>
            </a:r>
            <a:r>
              <a:rPr lang="en-US" dirty="0" err="1"/>
              <a:t>θc</a:t>
            </a:r>
            <a:r>
              <a:rPr lang="en-US" dirty="0"/>
              <a:t> are not available. 5. There is no information about the labels for the categories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3348038" y="2762249"/>
            <a:ext cx="7047987" cy="2119239"/>
          </a:xfrm>
          <a:prstGeom prst="rect">
            <a:avLst/>
          </a:prstGeom>
          <a:noFill/>
          <a:ln w="9525">
            <a:noFill/>
            <a:miter lim="800000"/>
            <a:headEnd/>
            <a:tailEnd/>
          </a:ln>
          <a:effec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2504049" y="2222695"/>
            <a:ext cx="8539089" cy="3094893"/>
          </a:xfrm>
          <a:prstGeom prst="rect">
            <a:avLst/>
          </a:prstGeom>
          <a:noFill/>
          <a:ln w="9525">
            <a:noFill/>
            <a:miter lim="800000"/>
            <a:headEnd/>
            <a:tailEnd/>
          </a:ln>
          <a:effec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Hierarchical clustering</a:t>
            </a:r>
          </a:p>
          <a:p>
            <a:r>
              <a:rPr lang="en-US" dirty="0"/>
              <a:t>Non-hierarchical clustering</a:t>
            </a:r>
          </a:p>
          <a:p>
            <a:r>
              <a:rPr lang="en-US" dirty="0"/>
              <a:t>Model based clustering</a:t>
            </a:r>
          </a:p>
          <a:p>
            <a:r>
              <a:rPr lang="en-US" dirty="0"/>
              <a:t>Similarity based clustering</a:t>
            </a:r>
          </a:p>
          <a:p>
            <a:r>
              <a:rPr lang="en-US" dirty="0" err="1"/>
              <a:t>Centroid</a:t>
            </a:r>
            <a:r>
              <a:rPr lang="en-US" dirty="0"/>
              <a:t> based clustering</a:t>
            </a:r>
          </a:p>
          <a:p>
            <a:r>
              <a:rPr lang="en-US" dirty="0"/>
              <a:t>K-Means Clustering</a:t>
            </a:r>
          </a:p>
          <a:p>
            <a:r>
              <a:rPr lang="en-US" dirty="0"/>
              <a:t>Y-Means Clustering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graphicFrame>
        <p:nvGraphicFramePr>
          <p:cNvPr id="245" name="Google Shape;245;p31"/>
          <p:cNvGraphicFramePr/>
          <p:nvPr>
            <p:extLst>
              <p:ext uri="{D42A27DB-BD31-4B8C-83A1-F6EECF244321}">
                <p14:modId xmlns:p14="http://schemas.microsoft.com/office/powerpoint/2010/main" val="582206066"/>
              </p:ext>
            </p:extLst>
          </p:nvPr>
        </p:nvGraphicFramePr>
        <p:xfrm>
          <a:off x="506438" y="168812"/>
          <a:ext cx="11338558" cy="6400800"/>
        </p:xfrm>
        <a:graphic>
          <a:graphicData uri="http://schemas.openxmlformats.org/drawingml/2006/table">
            <a:tbl>
              <a:tblPr firstRow="1" firstCol="1" bandRow="1">
                <a:noFill/>
                <a:tableStyleId>{FD424F0F-80BB-428C-8FD6-54385007DEBB}</a:tableStyleId>
              </a:tblPr>
              <a:tblGrid>
                <a:gridCol w="3778702">
                  <a:extLst>
                    <a:ext uri="{9D8B030D-6E8A-4147-A177-3AD203B41FA5}">
                      <a16:colId xmlns:a16="http://schemas.microsoft.com/office/drawing/2014/main" val="20000"/>
                    </a:ext>
                  </a:extLst>
                </a:gridCol>
                <a:gridCol w="3779928">
                  <a:extLst>
                    <a:ext uri="{9D8B030D-6E8A-4147-A177-3AD203B41FA5}">
                      <a16:colId xmlns:a16="http://schemas.microsoft.com/office/drawing/2014/main" val="20001"/>
                    </a:ext>
                  </a:extLst>
                </a:gridCol>
                <a:gridCol w="3779928">
                  <a:extLst>
                    <a:ext uri="{9D8B030D-6E8A-4147-A177-3AD203B41FA5}">
                      <a16:colId xmlns:a16="http://schemas.microsoft.com/office/drawing/2014/main" val="20002"/>
                    </a:ext>
                  </a:extLst>
                </a:gridCol>
              </a:tblGrid>
              <a:tr h="6400800">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Network (addressing; routing</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The network layer translates logical network addresses and names to their physical addresses and is responsible for addressing and managing network problems such as </a:t>
                      </a:r>
                      <a:r>
                        <a:rPr lang="en-US" sz="2400" u="none" strike="noStrike" cap="none" dirty="0">
                          <a:solidFill>
                            <a:srgbClr val="FF0000"/>
                          </a:solidFill>
                          <a:latin typeface="Times New Roman" panose="02020603050405020304" pitchFamily="18" charset="0"/>
                          <a:cs typeface="Times New Roman" panose="02020603050405020304" pitchFamily="18" charset="0"/>
                        </a:rPr>
                        <a:t>packet switching</a:t>
                      </a:r>
                      <a:r>
                        <a:rPr lang="en-US" sz="2400" u="none" strike="noStrike" cap="none" dirty="0">
                          <a:latin typeface="Times New Roman" panose="02020603050405020304" pitchFamily="18" charset="0"/>
                          <a:cs typeface="Times New Roman" panose="02020603050405020304" pitchFamily="18" charset="0"/>
                        </a:rPr>
                        <a:t>, </a:t>
                      </a:r>
                      <a:r>
                        <a:rPr lang="en-US" sz="2400" u="none" strike="noStrike" cap="none" dirty="0">
                          <a:solidFill>
                            <a:srgbClr val="FF0000"/>
                          </a:solidFill>
                          <a:latin typeface="Times New Roman" panose="02020603050405020304" pitchFamily="18" charset="0"/>
                          <a:cs typeface="Times New Roman" panose="02020603050405020304" pitchFamily="18" charset="0"/>
                        </a:rPr>
                        <a:t>data congestion</a:t>
                      </a:r>
                      <a:r>
                        <a:rPr lang="en-US" sz="2400" u="none" strike="noStrike" cap="none" dirty="0">
                          <a:latin typeface="Times New Roman" panose="02020603050405020304" pitchFamily="18" charset="0"/>
                          <a:cs typeface="Times New Roman" panose="02020603050405020304" pitchFamily="18" charset="0"/>
                        </a:rPr>
                        <a:t>, and routing</a:t>
                      </a:r>
                      <a:endParaRPr sz="24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solidFill>
                      <a:schemeClr val="accent5">
                        <a:lumMod val="60000"/>
                        <a:lumOff val="40000"/>
                      </a:schemeClr>
                    </a:solidFill>
                  </a:tcPr>
                </a:tc>
                <a:tc>
                  <a:txBody>
                    <a:bodyPr/>
                    <a:lstStyle/>
                    <a:p>
                      <a:pPr marL="0" marR="0" lvl="0" indent="0" algn="l"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IP</a:t>
                      </a:r>
                      <a:r>
                        <a:rPr lang="en-US" sz="2400" b="1" u="none" strike="noStrike" cap="none" dirty="0">
                          <a:latin typeface="Times New Roman" panose="02020603050405020304" pitchFamily="18" charset="0"/>
                          <a:cs typeface="Times New Roman" panose="02020603050405020304" pitchFamily="18" charset="0"/>
                        </a:rPr>
                        <a:t>, ARP, RARP(</a:t>
                      </a:r>
                      <a:r>
                        <a:rPr lang="en-US" sz="2400" b="1"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Reverse Address Resolution Protocol)</a:t>
                      </a:r>
                      <a:r>
                        <a:rPr lang="en-US" sz="2400" b="1" u="none" strike="noStrike" cap="none" dirty="0">
                          <a:latin typeface="Times New Roman" panose="02020603050405020304" pitchFamily="18" charset="0"/>
                          <a:cs typeface="Times New Roman" panose="02020603050405020304" pitchFamily="18" charset="0"/>
                        </a:rPr>
                        <a:t>,  ICMP, RIP, </a:t>
                      </a:r>
                      <a:r>
                        <a:rPr lang="en-US" sz="2400" b="1" u="none" strike="noStrike" cap="none" dirty="0">
                          <a:solidFill>
                            <a:srgbClr val="00B0F0"/>
                          </a:solidFill>
                          <a:latin typeface="Times New Roman" panose="02020603050405020304" pitchFamily="18" charset="0"/>
                          <a:cs typeface="Times New Roman" panose="02020603050405020304" pitchFamily="18" charset="0"/>
                        </a:rPr>
                        <a:t>OSFP</a:t>
                      </a:r>
                      <a:r>
                        <a:rPr lang="en-US" sz="2400" b="1" u="none" strike="noStrike" cap="none" dirty="0">
                          <a:latin typeface="Times New Roman" panose="02020603050405020304" pitchFamily="18" charset="0"/>
                          <a:cs typeface="Times New Roman" panose="02020603050405020304" pitchFamily="18" charset="0"/>
                        </a:rPr>
                        <a:t>(Open shortest path first), </a:t>
                      </a:r>
                      <a:r>
                        <a:rPr lang="en-US" sz="2400" b="1" u="none" strike="noStrike" cap="none" dirty="0">
                          <a:solidFill>
                            <a:srgbClr val="00B0F0"/>
                          </a:solidFill>
                          <a:latin typeface="Times New Roman" panose="02020603050405020304" pitchFamily="18" charset="0"/>
                          <a:cs typeface="Times New Roman" panose="02020603050405020304" pitchFamily="18" charset="0"/>
                        </a:rPr>
                        <a:t>IGMP</a:t>
                      </a:r>
                      <a:r>
                        <a:rPr lang="en-US" sz="2400" b="1" u="none" strike="noStrike" cap="none" dirty="0">
                          <a:latin typeface="Times New Roman" panose="02020603050405020304" pitchFamily="18" charset="0"/>
                          <a:cs typeface="Times New Roman" panose="02020603050405020304" pitchFamily="18" charset="0"/>
                        </a:rPr>
                        <a:t>(Internet Group Management Protocol), IPX(Internetwork Packet Exchange), </a:t>
                      </a:r>
                      <a:r>
                        <a:rPr lang="en-US" sz="2400" b="1" u="none" strike="noStrike" cap="none" dirty="0" err="1">
                          <a:latin typeface="Times New Roman" panose="02020603050405020304" pitchFamily="18" charset="0"/>
                          <a:cs typeface="Times New Roman" panose="02020603050405020304" pitchFamily="18" charset="0"/>
                        </a:rPr>
                        <a:t>NWLink</a:t>
                      </a:r>
                      <a:r>
                        <a:rPr lang="en-US" sz="2400" b="1" u="none" strike="noStrike" cap="none" dirty="0">
                          <a:latin typeface="Times New Roman" panose="02020603050405020304" pitchFamily="18" charset="0"/>
                          <a:cs typeface="Times New Roman" panose="02020603050405020304" pitchFamily="18" charset="0"/>
                        </a:rPr>
                        <a:t>,  OSI, DDP(Data Gram Delivery), </a:t>
                      </a:r>
                      <a:r>
                        <a:rPr lang="en-US" sz="2400" b="1" u="none" strike="noStrike" cap="none" dirty="0" err="1">
                          <a:latin typeface="Times New Roman" panose="02020603050405020304" pitchFamily="18" charset="0"/>
                          <a:cs typeface="Times New Roman" panose="02020603050405020304" pitchFamily="18" charset="0"/>
                        </a:rPr>
                        <a:t>DECnet</a:t>
                      </a:r>
                      <a:r>
                        <a:rPr lang="en-US" sz="2400" b="1" u="none" strike="noStrike" cap="none" dirty="0">
                          <a:latin typeface="Times New Roman" panose="02020603050405020304" pitchFamily="18" charset="0"/>
                          <a:cs typeface="Times New Roman" panose="02020603050405020304" pitchFamily="18" charset="0"/>
                        </a:rPr>
                        <a:t>(</a:t>
                      </a:r>
                      <a:r>
                        <a:rPr lang="en-US" sz="2400" b="1"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suite of network protocols created by Digital Equipment Corporation)</a:t>
                      </a:r>
                      <a:endParaRPr sz="2400" b="1"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graphicFrame>
        <p:nvGraphicFramePr>
          <p:cNvPr id="257" name="Google Shape;257;p33"/>
          <p:cNvGraphicFramePr/>
          <p:nvPr>
            <p:extLst>
              <p:ext uri="{D42A27DB-BD31-4B8C-83A1-F6EECF244321}">
                <p14:modId xmlns:p14="http://schemas.microsoft.com/office/powerpoint/2010/main" val="2059875644"/>
              </p:ext>
            </p:extLst>
          </p:nvPr>
        </p:nvGraphicFramePr>
        <p:xfrm>
          <a:off x="450166" y="295422"/>
          <a:ext cx="11155695" cy="6175716"/>
        </p:xfrm>
        <a:graphic>
          <a:graphicData uri="http://schemas.openxmlformats.org/drawingml/2006/table">
            <a:tbl>
              <a:tblPr firstRow="1" firstCol="1" bandRow="1">
                <a:noFill/>
                <a:tableStyleId>{FD424F0F-80BB-428C-8FD6-54385007DEBB}</a:tableStyleId>
              </a:tblPr>
              <a:tblGrid>
                <a:gridCol w="3717763">
                  <a:extLst>
                    <a:ext uri="{9D8B030D-6E8A-4147-A177-3AD203B41FA5}">
                      <a16:colId xmlns:a16="http://schemas.microsoft.com/office/drawing/2014/main" val="20000"/>
                    </a:ext>
                  </a:extLst>
                </a:gridCol>
                <a:gridCol w="3718966">
                  <a:extLst>
                    <a:ext uri="{9D8B030D-6E8A-4147-A177-3AD203B41FA5}">
                      <a16:colId xmlns:a16="http://schemas.microsoft.com/office/drawing/2014/main" val="20001"/>
                    </a:ext>
                  </a:extLst>
                </a:gridCol>
                <a:gridCol w="3718966">
                  <a:extLst>
                    <a:ext uri="{9D8B030D-6E8A-4147-A177-3AD203B41FA5}">
                      <a16:colId xmlns:a16="http://schemas.microsoft.com/office/drawing/2014/main" val="20002"/>
                    </a:ext>
                  </a:extLst>
                </a:gridCol>
              </a:tblGrid>
              <a:tr h="6175716">
                <a:tc>
                  <a:txBody>
                    <a:bodyPr/>
                    <a:lstStyle/>
                    <a:p>
                      <a:pPr marL="0" marR="0" lvl="0" indent="0" algn="ctr" rtl="0">
                        <a:lnSpc>
                          <a:spcPct val="107000"/>
                        </a:lnSpc>
                        <a:spcBef>
                          <a:spcPts val="0"/>
                        </a:spcBef>
                        <a:spcAft>
                          <a:spcPts val="0"/>
                        </a:spcAft>
                        <a:buNone/>
                      </a:pPr>
                      <a:r>
                        <a:rPr lang="en-US" sz="2400" u="none" strike="noStrike" cap="none" dirty="0"/>
                        <a:t>Physical (hardware; raw bit stream)</a:t>
                      </a:r>
                      <a:endParaRPr sz="2000" u="none" strike="noStrike" cap="none" dirty="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t>The physical layer transmits the raw bit stream over the physical cable or airwaves (when dealing with wireless). It defines cables, cards, and other physical aspects</a:t>
                      </a:r>
                      <a:endParaRPr sz="2000" u="none" strike="noStrike" cap="none" dirty="0">
                        <a:latin typeface="Calibri"/>
                        <a:ea typeface="Calibri"/>
                        <a:cs typeface="Calibri"/>
                        <a:sym typeface="Calibri"/>
                      </a:endParaRPr>
                    </a:p>
                  </a:txBody>
                  <a:tcPr marL="68575" marR="68575" marT="0" marB="0">
                    <a:solidFill>
                      <a:schemeClr val="accent6">
                        <a:lumMod val="40000"/>
                        <a:lumOff val="60000"/>
                      </a:schemeClr>
                    </a:solidFill>
                  </a:tcPr>
                </a:tc>
                <a:tc>
                  <a:txBody>
                    <a:bodyPr/>
                    <a:lstStyle/>
                    <a:p>
                      <a:pPr marL="0" marR="0" lvl="0" indent="0" algn="just" rtl="0">
                        <a:lnSpc>
                          <a:spcPct val="107000"/>
                        </a:lnSpc>
                        <a:spcBef>
                          <a:spcPts val="0"/>
                        </a:spcBef>
                        <a:spcAft>
                          <a:spcPts val="0"/>
                        </a:spcAft>
                        <a:buNone/>
                      </a:pPr>
                      <a:r>
                        <a:rPr lang="en-US" sz="2400" u="none" strike="noStrike" cap="none" dirty="0"/>
                        <a:t>IEEE 802, IEEE 802.2, ISO 2110, </a:t>
                      </a:r>
                      <a:r>
                        <a:rPr lang="en-US" sz="2400" u="none" strike="noStrike" cap="none" dirty="0">
                          <a:solidFill>
                            <a:srgbClr val="00B0F0"/>
                          </a:solidFill>
                        </a:rPr>
                        <a:t>ISDN</a:t>
                      </a:r>
                      <a:r>
                        <a:rPr lang="en-US" sz="2400" u="none" strike="noStrike" cap="none" dirty="0"/>
                        <a:t>(</a:t>
                      </a:r>
                      <a:r>
                        <a:rPr lang="en-US" sz="1800" b="1" i="0" u="none" strike="noStrike" cap="none" dirty="0">
                          <a:solidFill>
                            <a:schemeClr val="lt1"/>
                          </a:solidFill>
                          <a:latin typeface="Century Gothic"/>
                          <a:ea typeface="Century Gothic"/>
                          <a:cs typeface="Century Gothic"/>
                          <a:sym typeface="Century Gothic"/>
                        </a:rPr>
                        <a:t>Integrated Services Digital Network)</a:t>
                      </a:r>
                      <a:endParaRPr sz="2000" b="1"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1730325" y="0"/>
            <a:ext cx="10011508" cy="858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5400"/>
              <a:buFont typeface="Century Gothic"/>
              <a:buNone/>
            </a:pPr>
            <a:r>
              <a:rPr lang="en-US" sz="5400" b="1" dirty="0">
                <a:solidFill>
                  <a:srgbClr val="FF0000"/>
                </a:solidFill>
              </a:rPr>
              <a:t>Types of IDS Systems</a:t>
            </a:r>
            <a:br>
              <a:rPr lang="en-US" sz="5400" b="1" dirty="0">
                <a:solidFill>
                  <a:srgbClr val="FF0000"/>
                </a:solidFill>
              </a:rPr>
            </a:br>
            <a:endParaRPr sz="5400" b="1" dirty="0">
              <a:solidFill>
                <a:srgbClr val="FF0000"/>
              </a:solidFill>
            </a:endParaRPr>
          </a:p>
        </p:txBody>
      </p:sp>
      <p:graphicFrame>
        <p:nvGraphicFramePr>
          <p:cNvPr id="263" name="Google Shape;263;p34"/>
          <p:cNvGraphicFramePr/>
          <p:nvPr>
            <p:extLst>
              <p:ext uri="{D42A27DB-BD31-4B8C-83A1-F6EECF244321}">
                <p14:modId xmlns:p14="http://schemas.microsoft.com/office/powerpoint/2010/main" val="3214767697"/>
              </p:ext>
            </p:extLst>
          </p:nvPr>
        </p:nvGraphicFramePr>
        <p:xfrm>
          <a:off x="98475" y="858131"/>
          <a:ext cx="11324475" cy="5743668"/>
        </p:xfrm>
        <a:graphic>
          <a:graphicData uri="http://schemas.openxmlformats.org/drawingml/2006/table">
            <a:tbl>
              <a:tblPr firstRow="1" firstCol="1" bandRow="1">
                <a:noFill/>
                <a:tableStyleId>{FD424F0F-80BB-428C-8FD6-54385007DEBB}</a:tableStyleId>
              </a:tblPr>
              <a:tblGrid>
                <a:gridCol w="5486399">
                  <a:extLst>
                    <a:ext uri="{9D8B030D-6E8A-4147-A177-3AD203B41FA5}">
                      <a16:colId xmlns:a16="http://schemas.microsoft.com/office/drawing/2014/main" val="20000"/>
                    </a:ext>
                  </a:extLst>
                </a:gridCol>
                <a:gridCol w="5838076">
                  <a:extLst>
                    <a:ext uri="{9D8B030D-6E8A-4147-A177-3AD203B41FA5}">
                      <a16:colId xmlns:a16="http://schemas.microsoft.com/office/drawing/2014/main" val="20001"/>
                    </a:ext>
                  </a:extLst>
                </a:gridCol>
              </a:tblGrid>
              <a:tr h="481725">
                <a:tc>
                  <a:txBody>
                    <a:bodyPr/>
                    <a:lstStyle/>
                    <a:p>
                      <a:pPr marL="0" marR="0" lvl="0" indent="0" algn="just" rtl="0">
                        <a:lnSpc>
                          <a:spcPct val="107000"/>
                        </a:lnSpc>
                        <a:spcBef>
                          <a:spcPts val="0"/>
                        </a:spcBef>
                        <a:spcAft>
                          <a:spcPts val="0"/>
                        </a:spcAft>
                        <a:buNone/>
                      </a:pPr>
                      <a:r>
                        <a:rPr lang="en-US" sz="2000" u="none" strike="noStrike" cap="none"/>
                        <a:t>NIDS</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HIDS</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50075">
                <a:tc>
                  <a:txBody>
                    <a:bodyPr/>
                    <a:lstStyle/>
                    <a:p>
                      <a:pPr marL="0" marR="0" lvl="0" indent="0" algn="just" rtl="0">
                        <a:lnSpc>
                          <a:spcPct val="107000"/>
                        </a:lnSpc>
                        <a:spcBef>
                          <a:spcPts val="0"/>
                        </a:spcBef>
                        <a:spcAft>
                          <a:spcPts val="0"/>
                        </a:spcAft>
                        <a:buNone/>
                      </a:pPr>
                      <a:r>
                        <a:rPr lang="en-US" sz="2000" u="none" strike="noStrike" cap="none"/>
                        <a:t>Broad in scope (watches all network activities</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Narrow in scope</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17700">
                <a:tc>
                  <a:txBody>
                    <a:bodyPr/>
                    <a:lstStyle/>
                    <a:p>
                      <a:pPr marL="0" marR="0" lvl="0" indent="0" algn="just" rtl="0">
                        <a:lnSpc>
                          <a:spcPct val="107000"/>
                        </a:lnSpc>
                        <a:spcBef>
                          <a:spcPts val="0"/>
                        </a:spcBef>
                        <a:spcAft>
                          <a:spcPts val="0"/>
                        </a:spcAft>
                        <a:buNone/>
                      </a:pPr>
                      <a:r>
                        <a:rPr lang="en-US" sz="2000" u="none" strike="noStrike" cap="none">
                          <a:solidFill>
                            <a:srgbClr val="00B0F0"/>
                          </a:solidFill>
                        </a:rPr>
                        <a:t>Easier setup</a:t>
                      </a:r>
                      <a:endParaRPr sz="1800" u="none" strike="noStrike" cap="none">
                        <a:solidFill>
                          <a:srgbClr val="00B0F0"/>
                        </a:solidFill>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More </a:t>
                      </a:r>
                      <a:r>
                        <a:rPr lang="en-US" sz="2000" u="none" strike="noStrike" cap="none">
                          <a:solidFill>
                            <a:srgbClr val="FF0000"/>
                          </a:solidFill>
                        </a:rPr>
                        <a:t>complex setup</a:t>
                      </a:r>
                      <a:endParaRPr sz="1800" u="none" strike="noStrike" cap="none">
                        <a:solidFill>
                          <a:srgbClr val="FF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617250">
                <a:tc>
                  <a:txBody>
                    <a:bodyPr/>
                    <a:lstStyle/>
                    <a:p>
                      <a:pPr marL="0" marR="0" lvl="0" indent="0" algn="just" rtl="0">
                        <a:lnSpc>
                          <a:spcPct val="107000"/>
                        </a:lnSpc>
                        <a:spcBef>
                          <a:spcPts val="0"/>
                        </a:spcBef>
                        <a:spcAft>
                          <a:spcPts val="0"/>
                        </a:spcAft>
                        <a:buNone/>
                      </a:pPr>
                      <a:r>
                        <a:rPr lang="en-US" sz="2000" u="none" strike="noStrike" cap="none"/>
                        <a:t>Better for detecting attacks from the </a:t>
                      </a:r>
                      <a:r>
                        <a:rPr lang="en-US" sz="2000" u="none" strike="noStrike" cap="none">
                          <a:solidFill>
                            <a:srgbClr val="00B0F0"/>
                          </a:solidFill>
                        </a:rPr>
                        <a:t>outside</a:t>
                      </a:r>
                      <a:endParaRPr sz="1800" u="none" strike="noStrike" cap="none">
                        <a:solidFill>
                          <a:srgbClr val="00B0F0"/>
                        </a:solidFill>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Better for detecting attacks from the </a:t>
                      </a:r>
                      <a:r>
                        <a:rPr lang="en-US" sz="2000" u="none" strike="noStrike" cap="none">
                          <a:solidFill>
                            <a:srgbClr val="FF0000"/>
                          </a:solidFill>
                        </a:rPr>
                        <a:t>inside</a:t>
                      </a:r>
                      <a:endParaRPr sz="1800" u="none" strike="noStrike" cap="none">
                        <a:solidFill>
                          <a:srgbClr val="FF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17700">
                <a:tc>
                  <a:txBody>
                    <a:bodyPr/>
                    <a:lstStyle/>
                    <a:p>
                      <a:pPr marL="0" marR="0" lvl="0" indent="0" algn="just" rtl="0">
                        <a:lnSpc>
                          <a:spcPct val="107000"/>
                        </a:lnSpc>
                        <a:spcBef>
                          <a:spcPts val="0"/>
                        </a:spcBef>
                        <a:spcAft>
                          <a:spcPts val="0"/>
                        </a:spcAft>
                        <a:buNone/>
                      </a:pPr>
                      <a:r>
                        <a:rPr lang="en-US" sz="2000" u="none" strike="noStrike" cap="none">
                          <a:solidFill>
                            <a:srgbClr val="00B0F0"/>
                          </a:solidFill>
                        </a:rPr>
                        <a:t>Less</a:t>
                      </a:r>
                      <a:r>
                        <a:rPr lang="en-US" sz="2000" u="none" strike="noStrike" cap="none"/>
                        <a:t> expensive to implement</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More </a:t>
                      </a:r>
                      <a:r>
                        <a:rPr lang="en-US" sz="2000" u="none" strike="noStrike" cap="none">
                          <a:solidFill>
                            <a:srgbClr val="FF0000"/>
                          </a:solidFill>
                        </a:rPr>
                        <a:t>expensive </a:t>
                      </a:r>
                      <a:r>
                        <a:rPr lang="en-US" sz="2000" u="none" strike="noStrike" cap="none"/>
                        <a:t>to implement</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846350">
                <a:tc>
                  <a:txBody>
                    <a:bodyPr/>
                    <a:lstStyle/>
                    <a:p>
                      <a:pPr marL="0" marR="0" lvl="0" indent="0" algn="just" rtl="0">
                        <a:lnSpc>
                          <a:spcPct val="107000"/>
                        </a:lnSpc>
                        <a:spcBef>
                          <a:spcPts val="0"/>
                        </a:spcBef>
                        <a:spcAft>
                          <a:spcPts val="0"/>
                        </a:spcAft>
                        <a:buNone/>
                      </a:pPr>
                      <a:r>
                        <a:rPr lang="en-US" sz="2000" u="none" strike="noStrike" cap="none"/>
                        <a:t>Detection is based on what can be </a:t>
                      </a:r>
                      <a:r>
                        <a:rPr lang="en-US" sz="2000" u="none" strike="noStrike" cap="none">
                          <a:solidFill>
                            <a:srgbClr val="00B0F0"/>
                          </a:solidFill>
                        </a:rPr>
                        <a:t>recorded </a:t>
                      </a:r>
                      <a:r>
                        <a:rPr lang="en-US" sz="2000" u="none" strike="noStrike" cap="none"/>
                        <a:t>on the entire network</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Detection is based on what any </a:t>
                      </a:r>
                      <a:r>
                        <a:rPr lang="en-US" sz="2000" u="none" strike="noStrike" cap="none">
                          <a:solidFill>
                            <a:srgbClr val="FF0000"/>
                          </a:solidFill>
                        </a:rPr>
                        <a:t>single host </a:t>
                      </a:r>
                      <a:r>
                        <a:rPr lang="en-US" sz="2000" u="none" strike="noStrike" cap="none"/>
                        <a:t>can record</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17700">
                <a:tc>
                  <a:txBody>
                    <a:bodyPr/>
                    <a:lstStyle/>
                    <a:p>
                      <a:pPr marL="0" marR="0" lvl="0" indent="0" algn="just" rtl="0">
                        <a:lnSpc>
                          <a:spcPct val="107000"/>
                        </a:lnSpc>
                        <a:spcBef>
                          <a:spcPts val="0"/>
                        </a:spcBef>
                        <a:spcAft>
                          <a:spcPts val="0"/>
                        </a:spcAft>
                        <a:buNone/>
                      </a:pPr>
                      <a:r>
                        <a:rPr lang="en-US" sz="2000" u="none" strike="noStrike" cap="none"/>
                        <a:t>Examines </a:t>
                      </a:r>
                      <a:r>
                        <a:rPr lang="en-US" sz="2000" u="none" strike="noStrike" cap="none">
                          <a:solidFill>
                            <a:srgbClr val="00B0F0"/>
                          </a:solidFill>
                        </a:rPr>
                        <a:t>packet headers</a:t>
                      </a:r>
                      <a:endParaRPr sz="1800" u="none" strike="noStrike" cap="none">
                        <a:solidFill>
                          <a:srgbClr val="00B0F0"/>
                        </a:solidFill>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Does not see packet header</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650075">
                <a:tc>
                  <a:txBody>
                    <a:bodyPr/>
                    <a:lstStyle/>
                    <a:p>
                      <a:pPr marL="0" marR="0" lvl="0" indent="0" algn="just" rtl="0">
                        <a:lnSpc>
                          <a:spcPct val="107000"/>
                        </a:lnSpc>
                        <a:spcBef>
                          <a:spcPts val="0"/>
                        </a:spcBef>
                        <a:spcAft>
                          <a:spcPts val="0"/>
                        </a:spcAft>
                        <a:buNone/>
                      </a:pPr>
                      <a:r>
                        <a:rPr lang="en-US" sz="2000" u="none" strike="noStrike" cap="none"/>
                        <a:t>Near </a:t>
                      </a:r>
                      <a:r>
                        <a:rPr lang="en-US" sz="2000" u="none" strike="noStrike" cap="none">
                          <a:solidFill>
                            <a:srgbClr val="00B0F0"/>
                          </a:solidFill>
                        </a:rPr>
                        <a:t>real-time</a:t>
                      </a:r>
                      <a:r>
                        <a:rPr lang="en-US" sz="2000" u="none" strike="noStrike" cap="none"/>
                        <a:t> response</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Usually only responds after a </a:t>
                      </a:r>
                      <a:r>
                        <a:rPr lang="en-US" sz="2000" u="none" strike="noStrike" cap="none">
                          <a:solidFill>
                            <a:srgbClr val="FF0000"/>
                          </a:solidFill>
                        </a:rPr>
                        <a:t>suspicious log entry </a:t>
                      </a:r>
                      <a:r>
                        <a:rPr lang="en-US" sz="2000" u="none" strike="noStrike" cap="none"/>
                        <a:t>has been made</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317700">
                <a:tc>
                  <a:txBody>
                    <a:bodyPr/>
                    <a:lstStyle/>
                    <a:p>
                      <a:pPr marL="0" marR="0" lvl="0" indent="0" algn="just" rtl="0">
                        <a:lnSpc>
                          <a:spcPct val="107000"/>
                        </a:lnSpc>
                        <a:spcBef>
                          <a:spcPts val="0"/>
                        </a:spcBef>
                        <a:spcAft>
                          <a:spcPts val="0"/>
                        </a:spcAft>
                        <a:buNone/>
                      </a:pPr>
                      <a:r>
                        <a:rPr lang="en-US" sz="2000" u="none" strike="noStrike" cap="none">
                          <a:solidFill>
                            <a:srgbClr val="00B0F0"/>
                          </a:solidFill>
                        </a:rPr>
                        <a:t>OS-independent</a:t>
                      </a:r>
                      <a:endParaRPr sz="1800" u="none" strike="noStrike" cap="none">
                        <a:solidFill>
                          <a:srgbClr val="00B0F0"/>
                        </a:solidFill>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solidFill>
                            <a:srgbClr val="FF0000"/>
                          </a:solidFill>
                        </a:rPr>
                        <a:t>OS-specific</a:t>
                      </a:r>
                      <a:endParaRPr sz="1800" u="none" strike="noStrike" cap="none">
                        <a:solidFill>
                          <a:srgbClr val="FF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650075">
                <a:tc>
                  <a:txBody>
                    <a:bodyPr/>
                    <a:lstStyle/>
                    <a:p>
                      <a:pPr marL="0" marR="0" lvl="0" indent="0" algn="just" rtl="0">
                        <a:lnSpc>
                          <a:spcPct val="107000"/>
                        </a:lnSpc>
                        <a:spcBef>
                          <a:spcPts val="0"/>
                        </a:spcBef>
                        <a:spcAft>
                          <a:spcPts val="0"/>
                        </a:spcAft>
                        <a:buNone/>
                      </a:pPr>
                      <a:r>
                        <a:rPr lang="en-US" sz="2000" u="none" strike="noStrike" cap="none"/>
                        <a:t>Detects network attacks as </a:t>
                      </a:r>
                      <a:r>
                        <a:rPr lang="en-US" sz="2000" u="none" strike="noStrike" cap="none">
                          <a:solidFill>
                            <a:srgbClr val="00B0F0"/>
                          </a:solidFill>
                        </a:rPr>
                        <a:t>payload</a:t>
                      </a:r>
                      <a:r>
                        <a:rPr lang="en-US" sz="2000" u="none" strike="noStrike" cap="none"/>
                        <a:t> is analyzed</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a:t>Detects </a:t>
                      </a:r>
                      <a:r>
                        <a:rPr lang="en-US" sz="2000" u="none" strike="noStrike" cap="none">
                          <a:solidFill>
                            <a:srgbClr val="FF0000"/>
                          </a:solidFill>
                        </a:rPr>
                        <a:t>local attacks </a:t>
                      </a:r>
                      <a:r>
                        <a:rPr lang="en-US" sz="2000" u="none" strike="noStrike" cap="none"/>
                        <a:t>before they hit the network</a:t>
                      </a:r>
                      <a:endParaRPr sz="1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559250">
                <a:tc>
                  <a:txBody>
                    <a:bodyPr/>
                    <a:lstStyle/>
                    <a:p>
                      <a:pPr marL="0" marR="0" lvl="0" indent="0" algn="just" rtl="0">
                        <a:lnSpc>
                          <a:spcPct val="107000"/>
                        </a:lnSpc>
                        <a:spcBef>
                          <a:spcPts val="0"/>
                        </a:spcBef>
                        <a:spcAft>
                          <a:spcPts val="0"/>
                        </a:spcAft>
                        <a:buNone/>
                      </a:pPr>
                      <a:r>
                        <a:rPr lang="en-US" sz="2000" u="none" strike="noStrike" cap="none"/>
                        <a:t>Detects </a:t>
                      </a:r>
                      <a:r>
                        <a:rPr lang="en-US" sz="2000" u="none" strike="noStrike" cap="none">
                          <a:solidFill>
                            <a:srgbClr val="00B0F0"/>
                          </a:solidFill>
                        </a:rPr>
                        <a:t>unsuccessful </a:t>
                      </a:r>
                      <a:r>
                        <a:rPr lang="en-US" sz="2000" u="none" strike="noStrike" cap="none"/>
                        <a:t>attack attempts</a:t>
                      </a:r>
                      <a:endParaRPr sz="1800" u="none" strike="noStrike" cap="none">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000" u="none" strike="noStrike" cap="none" dirty="0"/>
                        <a:t>Verifies </a:t>
                      </a:r>
                      <a:r>
                        <a:rPr lang="en-US" sz="2000" u="none" strike="noStrike" cap="none" dirty="0">
                          <a:solidFill>
                            <a:srgbClr val="FF0000"/>
                          </a:solidFill>
                        </a:rPr>
                        <a:t>success</a:t>
                      </a:r>
                      <a:r>
                        <a:rPr lang="en-US" sz="2000" u="none" strike="noStrike" cap="none" dirty="0"/>
                        <a:t> or failure of attacks</a:t>
                      </a:r>
                      <a:endParaRPr sz="1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Century Gothic"/>
              <a:buNone/>
            </a:pPr>
            <a:r>
              <a:rPr lang="en-US" sz="4000" b="1" dirty="0">
                <a:solidFill>
                  <a:srgbClr val="FF0000"/>
                </a:solidFill>
              </a:rPr>
              <a:t>Standard IDS System</a:t>
            </a:r>
            <a:endParaRPr dirty="0"/>
          </a:p>
        </p:txBody>
      </p:sp>
      <p:pic>
        <p:nvPicPr>
          <p:cNvPr id="275" name="Google Shape;275;p36"/>
          <p:cNvPicPr preferRelativeResize="0">
            <a:picLocks noGrp="1"/>
          </p:cNvPicPr>
          <p:nvPr>
            <p:ph type="body" idx="1"/>
          </p:nvPr>
        </p:nvPicPr>
        <p:blipFill rotWithShape="1">
          <a:blip r:embed="rId3">
            <a:alphaModFix/>
          </a:blip>
          <a:srcRect/>
          <a:stretch/>
        </p:blipFill>
        <p:spPr>
          <a:xfrm>
            <a:off x="1322363" y="1690688"/>
            <a:ext cx="9284677" cy="46679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1913206" y="624110"/>
            <a:ext cx="9591407" cy="102181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Century Gothic"/>
              <a:buNone/>
            </a:pPr>
            <a:r>
              <a:rPr lang="en-US" sz="4000" b="1">
                <a:solidFill>
                  <a:srgbClr val="FF0000"/>
                </a:solidFill>
              </a:rPr>
              <a:t> IPS </a:t>
            </a:r>
            <a:endParaRPr/>
          </a:p>
        </p:txBody>
      </p:sp>
      <p:sp>
        <p:nvSpPr>
          <p:cNvPr id="269" name="Google Shape;269;p35"/>
          <p:cNvSpPr txBox="1">
            <a:spLocks noGrp="1"/>
          </p:cNvSpPr>
          <p:nvPr>
            <p:ph type="body" idx="1"/>
          </p:nvPr>
        </p:nvSpPr>
        <p:spPr>
          <a:xfrm>
            <a:off x="1716258" y="1505243"/>
            <a:ext cx="9788354" cy="462827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200"/>
              <a:buNone/>
            </a:pPr>
            <a:r>
              <a:rPr lang="en-US" sz="3200" dirty="0">
                <a:latin typeface="Times New Roman" panose="02020603050405020304" pitchFamily="18" charset="0"/>
                <a:cs typeface="Times New Roman" panose="02020603050405020304" pitchFamily="18" charset="0"/>
              </a:rPr>
              <a:t>An</a:t>
            </a:r>
            <a:r>
              <a:rPr lang="en-US" sz="3200" dirty="0"/>
              <a:t> IPS will typically consist of four main components: </a:t>
            </a:r>
            <a:endParaRPr dirty="0"/>
          </a:p>
          <a:p>
            <a:pPr lvl="0" indent="-457200" algn="l" rtl="0">
              <a:spcBef>
                <a:spcPts val="1000"/>
              </a:spcBef>
              <a:spcAft>
                <a:spcPts val="0"/>
              </a:spcAft>
              <a:buSzPts val="3200"/>
              <a:buFont typeface="Wingdings" panose="05000000000000000000" pitchFamily="2" charset="2"/>
              <a:buChar char="Ø"/>
            </a:pPr>
            <a:r>
              <a:rPr lang="en-US" sz="3200" dirty="0"/>
              <a:t> Traffic normalizer </a:t>
            </a:r>
            <a:endParaRPr dirty="0"/>
          </a:p>
          <a:p>
            <a:pPr lvl="0" indent="-457200" algn="l" rtl="0">
              <a:spcBef>
                <a:spcPts val="1000"/>
              </a:spcBef>
              <a:spcAft>
                <a:spcPts val="0"/>
              </a:spcAft>
              <a:buSzPts val="3200"/>
              <a:buFont typeface="Wingdings" panose="05000000000000000000" pitchFamily="2" charset="2"/>
              <a:buChar char="Ø"/>
            </a:pPr>
            <a:r>
              <a:rPr lang="en-US" sz="3200" dirty="0"/>
              <a:t> Service scanner </a:t>
            </a:r>
            <a:endParaRPr dirty="0"/>
          </a:p>
          <a:p>
            <a:pPr lvl="0" indent="-457200" algn="l" rtl="0">
              <a:spcBef>
                <a:spcPts val="1000"/>
              </a:spcBef>
              <a:spcAft>
                <a:spcPts val="0"/>
              </a:spcAft>
              <a:buSzPts val="3200"/>
              <a:buFont typeface="Wingdings" panose="05000000000000000000" pitchFamily="2" charset="2"/>
              <a:buChar char="Ø"/>
            </a:pPr>
            <a:r>
              <a:rPr lang="en-US" sz="3200" dirty="0"/>
              <a:t> Detection engine </a:t>
            </a:r>
            <a:endParaRPr dirty="0"/>
          </a:p>
          <a:p>
            <a:pPr lvl="0" indent="-457200" algn="l" rtl="0">
              <a:spcBef>
                <a:spcPts val="1000"/>
              </a:spcBef>
              <a:spcAft>
                <a:spcPts val="0"/>
              </a:spcAft>
              <a:buSzPts val="3200"/>
              <a:buFont typeface="Wingdings" panose="05000000000000000000" pitchFamily="2" charset="2"/>
              <a:buChar char="Ø"/>
            </a:pPr>
            <a:r>
              <a:rPr lang="en-US" sz="3200" dirty="0"/>
              <a:t> Traffic shaper</a:t>
            </a:r>
            <a:endParaRPr dirty="0"/>
          </a:p>
          <a:p>
            <a:pPr marL="342900" lvl="0" indent="-139700" algn="l" rtl="0">
              <a:spcBef>
                <a:spcPts val="1000"/>
              </a:spcBef>
              <a:spcAft>
                <a:spcPts val="0"/>
              </a:spcAft>
              <a:buSzPts val="3200"/>
              <a:buNone/>
            </a:pPr>
            <a:endParaRPr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3A7F-24AA-4D95-A4CD-888F63117CE6}"/>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Standard IPS System</a:t>
            </a:r>
          </a:p>
        </p:txBody>
      </p:sp>
      <p:pic>
        <p:nvPicPr>
          <p:cNvPr id="4" name="Picture 3">
            <a:extLst>
              <a:ext uri="{FF2B5EF4-FFF2-40B4-BE49-F238E27FC236}">
                <a16:creationId xmlns:a16="http://schemas.microsoft.com/office/drawing/2014/main" id="{A05AABE3-F7B9-436A-A47C-72590204878F}"/>
              </a:ext>
            </a:extLst>
          </p:cNvPr>
          <p:cNvPicPr>
            <a:picLocks noChangeAspect="1"/>
          </p:cNvPicPr>
          <p:nvPr/>
        </p:nvPicPr>
        <p:blipFill>
          <a:blip r:embed="rId2"/>
          <a:stretch>
            <a:fillRect/>
          </a:stretch>
        </p:blipFill>
        <p:spPr>
          <a:xfrm>
            <a:off x="2968283" y="1904999"/>
            <a:ext cx="7709095" cy="4172243"/>
          </a:xfrm>
          <a:prstGeom prst="rect">
            <a:avLst/>
          </a:prstGeom>
        </p:spPr>
      </p:pic>
      <p:sp>
        <p:nvSpPr>
          <p:cNvPr id="3" name="Text Placeholder 2">
            <a:extLst>
              <a:ext uri="{FF2B5EF4-FFF2-40B4-BE49-F238E27FC236}">
                <a16:creationId xmlns:a16="http://schemas.microsoft.com/office/drawing/2014/main" id="{63FD4F6C-9B20-4599-B298-3A0ECCA564BA}"/>
              </a:ext>
            </a:extLst>
          </p:cNvPr>
          <p:cNvSpPr>
            <a:spLocks noGrp="1"/>
          </p:cNvSpPr>
          <p:nvPr>
            <p:ph type="body" idx="1"/>
          </p:nvPr>
        </p:nvSpPr>
        <p:spPr>
          <a:xfrm>
            <a:off x="1885071" y="1505243"/>
            <a:ext cx="9819249" cy="4405979"/>
          </a:xfrm>
        </p:spPr>
        <p:txBody>
          <a:bodyPr/>
          <a:lstStyle/>
          <a:p>
            <a:endParaRPr lang="en-US" dirty="0"/>
          </a:p>
        </p:txBody>
      </p:sp>
    </p:spTree>
    <p:extLst>
      <p:ext uri="{BB962C8B-B14F-4D97-AF65-F5344CB8AC3E}">
        <p14:creationId xmlns:p14="http://schemas.microsoft.com/office/powerpoint/2010/main" val="13742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CO &amp; PO Mapping </a:t>
            </a:r>
            <a:endParaRPr dirty="0"/>
          </a:p>
        </p:txBody>
      </p:sp>
      <p:sp>
        <p:nvSpPr>
          <p:cNvPr id="175" name="Google Shape;175;p1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3200"/>
              <a:buChar char="🠶"/>
            </a:pPr>
            <a:r>
              <a:rPr lang="en-US" sz="3200" dirty="0"/>
              <a:t>Understanding Intrusion detection System </a:t>
            </a:r>
            <a:endParaRPr dirty="0"/>
          </a:p>
          <a:p>
            <a:pPr marL="342900" lvl="0" indent="-342900" algn="just" rtl="0">
              <a:spcBef>
                <a:spcPts val="1000"/>
              </a:spcBef>
              <a:spcAft>
                <a:spcPts val="0"/>
              </a:spcAft>
              <a:buSzPts val="3200"/>
              <a:buChar char="🠶"/>
            </a:pPr>
            <a:r>
              <a:rPr lang="en-US" sz="3200" dirty="0"/>
              <a:t>Architecture and Organization of Intrusion detection Systems </a:t>
            </a:r>
            <a:endParaRPr dirty="0"/>
          </a:p>
          <a:p>
            <a:pPr marL="342900" lvl="0" indent="-342900" algn="just" rtl="0">
              <a:spcBef>
                <a:spcPts val="1000"/>
              </a:spcBef>
              <a:spcAft>
                <a:spcPts val="0"/>
              </a:spcAft>
              <a:buSzPts val="3200"/>
              <a:buChar char="🠶"/>
            </a:pPr>
            <a:r>
              <a:rPr lang="en-US" sz="3200" dirty="0"/>
              <a:t>Applications and Tools </a:t>
            </a:r>
            <a:endParaRPr dirty="0"/>
          </a:p>
          <a:p>
            <a:pPr marL="342900" lvl="0" indent="-342900" algn="just" rtl="0">
              <a:spcBef>
                <a:spcPts val="1000"/>
              </a:spcBef>
              <a:spcAft>
                <a:spcPts val="0"/>
              </a:spcAft>
              <a:buSzPts val="3200"/>
              <a:buChar char="🠶"/>
            </a:pPr>
            <a:r>
              <a:rPr lang="en-US" sz="3200" dirty="0"/>
              <a:t>Legal Issues and Organizations Standard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2442114" y="252488"/>
            <a:ext cx="8911687"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900">
                <a:solidFill>
                  <a:srgbClr val="FF0000"/>
                </a:solidFill>
              </a:rPr>
              <a:t>IDS vs. IPS</a:t>
            </a:r>
            <a:br>
              <a:rPr lang="en-US" sz="4000"/>
            </a:br>
            <a:endParaRPr sz="4000"/>
          </a:p>
        </p:txBody>
      </p:sp>
      <p:graphicFrame>
        <p:nvGraphicFramePr>
          <p:cNvPr id="281" name="Google Shape;281;p37"/>
          <p:cNvGraphicFramePr/>
          <p:nvPr>
            <p:extLst>
              <p:ext uri="{D42A27DB-BD31-4B8C-83A1-F6EECF244321}">
                <p14:modId xmlns:p14="http://schemas.microsoft.com/office/powerpoint/2010/main" val="469369730"/>
              </p:ext>
            </p:extLst>
          </p:nvPr>
        </p:nvGraphicFramePr>
        <p:xfrm>
          <a:off x="838199" y="1533378"/>
          <a:ext cx="10711400" cy="4959475"/>
        </p:xfrm>
        <a:graphic>
          <a:graphicData uri="http://schemas.openxmlformats.org/drawingml/2006/table">
            <a:tbl>
              <a:tblPr firstRow="1" firstCol="1" bandRow="1">
                <a:noFill/>
                <a:tableStyleId>{FD424F0F-80BB-428C-8FD6-54385007DEBB}</a:tableStyleId>
              </a:tblPr>
              <a:tblGrid>
                <a:gridCol w="5355700">
                  <a:extLst>
                    <a:ext uri="{9D8B030D-6E8A-4147-A177-3AD203B41FA5}">
                      <a16:colId xmlns:a16="http://schemas.microsoft.com/office/drawing/2014/main" val="20000"/>
                    </a:ext>
                  </a:extLst>
                </a:gridCol>
                <a:gridCol w="5355700">
                  <a:extLst>
                    <a:ext uri="{9D8B030D-6E8A-4147-A177-3AD203B41FA5}">
                      <a16:colId xmlns:a16="http://schemas.microsoft.com/office/drawing/2014/main" val="20001"/>
                    </a:ext>
                  </a:extLst>
                </a:gridCol>
              </a:tblGrid>
              <a:tr h="616375">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IDS</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IPS</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0"/>
                  </a:ext>
                </a:extLst>
              </a:tr>
              <a:tr h="1261225">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Installed on network segments (NIDS) and on hosts (HIDS)</a:t>
                      </a:r>
                      <a:endParaRPr sz="20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Installed on network segments (NIPS) and on hosts (HIPS)</a:t>
                      </a:r>
                      <a:endParaRPr sz="20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1"/>
                  </a:ext>
                </a:extLst>
              </a:tr>
              <a:tr h="616375">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Sits on network passively</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Sits inline</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2"/>
                  </a:ext>
                </a:extLst>
              </a:tr>
              <a:tr h="616375">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Cannot parse encrypted traffic</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Better at protecting applications</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3"/>
                  </a:ext>
                </a:extLst>
              </a:tr>
              <a:tr h="616375">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Central management control</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Central management control</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4"/>
                  </a:ext>
                </a:extLst>
              </a:tr>
              <a:tr h="616375">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Better at detecting hacking attacks</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Ideal for blocking web defacement</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5"/>
                  </a:ext>
                </a:extLst>
              </a:tr>
              <a:tr h="616375">
                <a:tc>
                  <a:txBody>
                    <a:bodyPr/>
                    <a:lstStyle/>
                    <a:p>
                      <a:pPr marL="0" marR="0" lvl="0" indent="0" algn="just" rtl="0">
                        <a:lnSpc>
                          <a:spcPct val="107000"/>
                        </a:lnSpc>
                        <a:spcBef>
                          <a:spcPts val="0"/>
                        </a:spcBef>
                        <a:spcAft>
                          <a:spcPts val="0"/>
                        </a:spcAft>
                        <a:buNone/>
                      </a:pPr>
                      <a:r>
                        <a:rPr lang="en-US" sz="2400" u="none" strike="noStrike" cap="none">
                          <a:latin typeface="Times New Roman" panose="02020603050405020304" pitchFamily="18" charset="0"/>
                          <a:cs typeface="Times New Roman" panose="02020603050405020304" pitchFamily="18" charset="0"/>
                        </a:rPr>
                        <a:t>Alerting product (reactive)</a:t>
                      </a:r>
                      <a:endParaRPr sz="2000" u="none" strike="noStrike" cap="none">
                        <a:latin typeface="Times New Roman" panose="02020603050405020304" pitchFamily="18" charset="0"/>
                        <a:ea typeface="Calibri"/>
                        <a:cs typeface="Times New Roman" panose="02020603050405020304" pitchFamily="18" charset="0"/>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Blocking product (proactive)</a:t>
                      </a:r>
                      <a:endParaRPr sz="20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2096087" y="624110"/>
            <a:ext cx="9408526" cy="97960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000" b="1">
                <a:solidFill>
                  <a:srgbClr val="FF0000"/>
                </a:solidFill>
              </a:rPr>
              <a:t>IDS &amp; IPS Analysis Schemes (T2) </a:t>
            </a:r>
            <a:br>
              <a:rPr lang="en-US" sz="4000" b="1">
                <a:solidFill>
                  <a:srgbClr val="FF0000"/>
                </a:solidFill>
              </a:rPr>
            </a:br>
            <a:endParaRPr sz="4000" b="1">
              <a:solidFill>
                <a:srgbClr val="FF0000"/>
              </a:solidFill>
            </a:endParaRPr>
          </a:p>
        </p:txBody>
      </p:sp>
      <p:sp>
        <p:nvSpPr>
          <p:cNvPr id="287" name="Google Shape;287;p38"/>
          <p:cNvSpPr txBox="1">
            <a:spLocks noGrp="1"/>
          </p:cNvSpPr>
          <p:nvPr>
            <p:ph type="body" idx="1"/>
          </p:nvPr>
        </p:nvSpPr>
        <p:spPr>
          <a:xfrm>
            <a:off x="1758462" y="1603717"/>
            <a:ext cx="9746150" cy="4307505"/>
          </a:xfrm>
          <a:prstGeom prst="rect">
            <a:avLst/>
          </a:prstGeom>
          <a:noFill/>
          <a:ln>
            <a:noFill/>
          </a:ln>
        </p:spPr>
        <p:txBody>
          <a:bodyPr spcFirstLastPara="1" wrap="square" lIns="91425" tIns="45700" rIns="91425" bIns="45700" anchor="t" anchorCtr="0">
            <a:normAutofit fontScale="92500"/>
          </a:bodyPr>
          <a:lstStyle/>
          <a:p>
            <a:pPr marL="0" lvl="0" indent="0" algn="just" rtl="0">
              <a:spcBef>
                <a:spcPts val="0"/>
              </a:spcBef>
              <a:spcAft>
                <a:spcPts val="0"/>
              </a:spcAft>
              <a:buSzPct val="100000"/>
              <a:buNone/>
            </a:pPr>
            <a:r>
              <a:rPr lang="en-US" sz="4000" dirty="0"/>
              <a:t>Analysis : Organization of the constituent parts of data and their interrelationship to identify any anomalous activity of interest Real time analysis is done on the live data travelling from host to network or host . Analysis can also be performed on the near real data.</a:t>
            </a:r>
            <a:endParaRPr dirty="0"/>
          </a:p>
          <a:p>
            <a:pPr marL="342900" lvl="0" indent="-107950" algn="just" rtl="0">
              <a:spcBef>
                <a:spcPts val="1000"/>
              </a:spcBef>
              <a:spcAft>
                <a:spcPts val="0"/>
              </a:spcAft>
              <a:buSzPct val="100000"/>
              <a:buNone/>
            </a:pPr>
            <a:endParaRPr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body" idx="1"/>
          </p:nvPr>
        </p:nvSpPr>
        <p:spPr>
          <a:xfrm>
            <a:off x="1688123" y="323557"/>
            <a:ext cx="9816489" cy="5992837"/>
          </a:xfrm>
          <a:prstGeom prst="rect">
            <a:avLst/>
          </a:prstGeom>
          <a:noFill/>
          <a:ln>
            <a:noFill/>
          </a:ln>
        </p:spPr>
        <p:txBody>
          <a:bodyPr spcFirstLastPara="1" wrap="square" lIns="91425" tIns="45700" rIns="91425" bIns="45700" anchor="t" anchorCtr="0">
            <a:normAutofit/>
          </a:bodyPr>
          <a:lstStyle/>
          <a:p>
            <a:pPr lvl="0" indent="-457200" algn="l" rtl="0">
              <a:spcBef>
                <a:spcPts val="0"/>
              </a:spcBef>
              <a:spcAft>
                <a:spcPts val="0"/>
              </a:spcAft>
              <a:buSzPts val="2800"/>
              <a:buFont typeface="Wingdings" panose="05000000000000000000" pitchFamily="2" charset="2"/>
              <a:buChar char="Ø"/>
            </a:pPr>
            <a:r>
              <a:rPr lang="en-US" sz="2800" dirty="0"/>
              <a:t>Fundamental goal of intrusion detection and prevention is to provide the information security . This involves </a:t>
            </a:r>
            <a:endParaRPr dirty="0"/>
          </a:p>
          <a:p>
            <a:pPr lvl="0" indent="-457200" algn="l" rtl="0">
              <a:spcBef>
                <a:spcPts val="1000"/>
              </a:spcBef>
              <a:spcAft>
                <a:spcPts val="0"/>
              </a:spcAft>
              <a:buSzPts val="2800"/>
              <a:buFont typeface="Wingdings" panose="05000000000000000000" pitchFamily="2" charset="2"/>
              <a:buChar char="Ø"/>
            </a:pPr>
            <a:r>
              <a:rPr lang="en-US" sz="2800" dirty="0"/>
              <a:t>Creating records of relevant activity for follow up </a:t>
            </a:r>
            <a:endParaRPr dirty="0"/>
          </a:p>
          <a:p>
            <a:pPr lvl="0" indent="-457200" algn="l" rtl="0">
              <a:spcBef>
                <a:spcPts val="1000"/>
              </a:spcBef>
              <a:spcAft>
                <a:spcPts val="0"/>
              </a:spcAft>
              <a:buSzPts val="2800"/>
              <a:buFont typeface="Wingdings" panose="05000000000000000000" pitchFamily="2" charset="2"/>
              <a:buChar char="Ø"/>
            </a:pPr>
            <a:r>
              <a:rPr lang="en-US" sz="2800" dirty="0"/>
              <a:t>Determine flaws in the network by detecting specific activities </a:t>
            </a:r>
            <a:endParaRPr dirty="0"/>
          </a:p>
          <a:p>
            <a:pPr lvl="0" indent="-457200" algn="l" rtl="0">
              <a:spcBef>
                <a:spcPts val="1000"/>
              </a:spcBef>
              <a:spcAft>
                <a:spcPts val="0"/>
              </a:spcAft>
              <a:buSzPts val="2800"/>
              <a:buFont typeface="Wingdings" panose="05000000000000000000" pitchFamily="2" charset="2"/>
              <a:buChar char="Ø"/>
            </a:pPr>
            <a:r>
              <a:rPr lang="en-US" sz="2800" dirty="0"/>
              <a:t>Record unauthorized activity for use in forensic or criminal prosecution attacks </a:t>
            </a:r>
            <a:endParaRPr dirty="0"/>
          </a:p>
          <a:p>
            <a:pPr lvl="0" indent="-457200" algn="l" rtl="0">
              <a:spcBef>
                <a:spcPts val="1000"/>
              </a:spcBef>
              <a:spcAft>
                <a:spcPts val="0"/>
              </a:spcAft>
              <a:buSzPts val="2800"/>
              <a:buFont typeface="Wingdings" panose="05000000000000000000" pitchFamily="2" charset="2"/>
              <a:buChar char="Ø"/>
            </a:pPr>
            <a:r>
              <a:rPr lang="en-US" sz="2800" dirty="0"/>
              <a:t>Act as a deterrent to malicious activity </a:t>
            </a:r>
            <a:endParaRPr dirty="0"/>
          </a:p>
          <a:p>
            <a:pPr lvl="0" indent="-457200" algn="l" rtl="0">
              <a:spcBef>
                <a:spcPts val="1000"/>
              </a:spcBef>
              <a:spcAft>
                <a:spcPts val="0"/>
              </a:spcAft>
              <a:buSzPts val="2800"/>
              <a:buFont typeface="Wingdings" panose="05000000000000000000" pitchFamily="2" charset="2"/>
              <a:buChar char="Ø"/>
            </a:pPr>
            <a:r>
              <a:rPr lang="en-US" sz="2800" dirty="0"/>
              <a:t>Increase accountability by linking activities one individual across systems </a:t>
            </a:r>
            <a:endParaRPr dirty="0"/>
          </a:p>
          <a:p>
            <a:pPr marL="635000" lvl="0" indent="-457200" algn="l" rtl="0">
              <a:spcBef>
                <a:spcPts val="1000"/>
              </a:spcBef>
              <a:spcAft>
                <a:spcPts val="0"/>
              </a:spcAft>
              <a:buSzPts val="2800"/>
              <a:buFont typeface="Wingdings" panose="05000000000000000000" pitchFamily="2" charset="2"/>
              <a:buChar char="Ø"/>
            </a:pPr>
            <a:endParaRPr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pic>
        <p:nvPicPr>
          <p:cNvPr id="298" name="Google Shape;298;p40"/>
          <p:cNvPicPr preferRelativeResize="0">
            <a:picLocks noGrp="1"/>
          </p:cNvPicPr>
          <p:nvPr>
            <p:ph type="body" idx="1"/>
          </p:nvPr>
        </p:nvPicPr>
        <p:blipFill rotWithShape="1">
          <a:blip r:embed="rId3">
            <a:alphaModFix/>
          </a:blip>
          <a:srcRect/>
          <a:stretch/>
        </p:blipFill>
        <p:spPr>
          <a:xfrm>
            <a:off x="2799471" y="2307102"/>
            <a:ext cx="6527409" cy="324963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1589649" y="624110"/>
            <a:ext cx="9914963"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400" b="1" dirty="0">
                <a:solidFill>
                  <a:srgbClr val="FF0000"/>
                </a:solidFill>
              </a:rPr>
              <a:t>The Anatomy of Intrusion Analysis </a:t>
            </a:r>
            <a:br>
              <a:rPr lang="en-US" sz="4000" b="1" dirty="0">
                <a:solidFill>
                  <a:srgbClr val="FF0000"/>
                </a:solidFill>
              </a:rPr>
            </a:br>
            <a:endParaRPr sz="4000" b="1" dirty="0">
              <a:solidFill>
                <a:srgbClr val="FF0000"/>
              </a:solidFill>
            </a:endParaRPr>
          </a:p>
        </p:txBody>
      </p:sp>
      <p:sp>
        <p:nvSpPr>
          <p:cNvPr id="304" name="Google Shape;304;p41"/>
          <p:cNvSpPr txBox="1">
            <a:spLocks noGrp="1"/>
          </p:cNvSpPr>
          <p:nvPr>
            <p:ph type="body" idx="1"/>
          </p:nvPr>
        </p:nvSpPr>
        <p:spPr>
          <a:xfrm>
            <a:off x="1589649" y="2133600"/>
            <a:ext cx="9914963" cy="39858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600"/>
              <a:buNone/>
            </a:pPr>
            <a:r>
              <a:rPr lang="en-US" sz="3600" dirty="0"/>
              <a:t>The Anatomy of Intrusion Analysis </a:t>
            </a:r>
            <a:endParaRPr dirty="0"/>
          </a:p>
          <a:p>
            <a:pPr marL="571500" lvl="0" indent="-571500" algn="l" rtl="0">
              <a:spcBef>
                <a:spcPts val="1000"/>
              </a:spcBef>
              <a:spcAft>
                <a:spcPts val="0"/>
              </a:spcAft>
              <a:buSzPts val="3600"/>
              <a:buFont typeface="Wingdings" panose="05000000000000000000" pitchFamily="2" charset="2"/>
              <a:buChar char="Ø"/>
            </a:pPr>
            <a:r>
              <a:rPr lang="en-US" sz="3600" dirty="0"/>
              <a:t>Preprocessing </a:t>
            </a:r>
            <a:endParaRPr dirty="0"/>
          </a:p>
          <a:p>
            <a:pPr marL="571500" lvl="0" indent="-571500" algn="l" rtl="0">
              <a:spcBef>
                <a:spcPts val="1000"/>
              </a:spcBef>
              <a:spcAft>
                <a:spcPts val="0"/>
              </a:spcAft>
              <a:buSzPts val="3600"/>
              <a:buFont typeface="Wingdings" panose="05000000000000000000" pitchFamily="2" charset="2"/>
              <a:buChar char="Ø"/>
            </a:pPr>
            <a:r>
              <a:rPr lang="en-US" sz="3600" dirty="0"/>
              <a:t>Analysis </a:t>
            </a:r>
            <a:endParaRPr dirty="0"/>
          </a:p>
          <a:p>
            <a:pPr marL="571500" lvl="0" indent="-571500" algn="l" rtl="0">
              <a:spcBef>
                <a:spcPts val="1000"/>
              </a:spcBef>
              <a:spcAft>
                <a:spcPts val="0"/>
              </a:spcAft>
              <a:buSzPts val="3600"/>
              <a:buFont typeface="Wingdings" panose="05000000000000000000" pitchFamily="2" charset="2"/>
              <a:buChar char="Ø"/>
            </a:pPr>
            <a:r>
              <a:rPr lang="en-US" sz="3600" dirty="0"/>
              <a:t>Response </a:t>
            </a:r>
            <a:endParaRPr dirty="0"/>
          </a:p>
          <a:p>
            <a:pPr marL="571500" lvl="0" indent="-571500" algn="l" rtl="0">
              <a:spcBef>
                <a:spcPts val="1000"/>
              </a:spcBef>
              <a:spcAft>
                <a:spcPts val="0"/>
              </a:spcAft>
              <a:buSzPts val="3600"/>
              <a:buFont typeface="Wingdings" panose="05000000000000000000" pitchFamily="2" charset="2"/>
              <a:buChar char="Ø"/>
            </a:pPr>
            <a:r>
              <a:rPr lang="en-US" sz="3600" dirty="0"/>
              <a:t>Refinement </a:t>
            </a:r>
            <a:endParaRPr dirty="0"/>
          </a:p>
          <a:p>
            <a:pPr marL="800100" lvl="0" indent="-571500" algn="l" rtl="0">
              <a:spcBef>
                <a:spcPts val="1000"/>
              </a:spcBef>
              <a:spcAft>
                <a:spcPts val="0"/>
              </a:spcAft>
              <a:buSzPts val="3600"/>
              <a:buFont typeface="Wingdings" panose="05000000000000000000" pitchFamily="2" charset="2"/>
              <a:buChar char="Ø"/>
            </a:pPr>
            <a:endParaRPr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1688123" y="211016"/>
            <a:ext cx="9816489" cy="112541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900" b="1" dirty="0">
                <a:solidFill>
                  <a:srgbClr val="FF0000"/>
                </a:solidFill>
              </a:rPr>
              <a:t>Preprocessing</a:t>
            </a:r>
            <a:r>
              <a:rPr lang="en-US" sz="4000" b="1" dirty="0">
                <a:solidFill>
                  <a:srgbClr val="FF0000"/>
                </a:solidFill>
              </a:rPr>
              <a:t> </a:t>
            </a:r>
            <a:br>
              <a:rPr lang="en-US" sz="4000" b="1" dirty="0">
                <a:solidFill>
                  <a:srgbClr val="FF0000"/>
                </a:solidFill>
              </a:rPr>
            </a:br>
            <a:endParaRPr sz="4000" b="1" dirty="0">
              <a:solidFill>
                <a:srgbClr val="FF0000"/>
              </a:solidFill>
            </a:endParaRPr>
          </a:p>
        </p:txBody>
      </p:sp>
      <p:sp>
        <p:nvSpPr>
          <p:cNvPr id="310" name="Google Shape;310;p42"/>
          <p:cNvSpPr txBox="1">
            <a:spLocks noGrp="1"/>
          </p:cNvSpPr>
          <p:nvPr>
            <p:ph type="body" idx="1"/>
          </p:nvPr>
        </p:nvSpPr>
        <p:spPr>
          <a:xfrm>
            <a:off x="1688123" y="1336431"/>
            <a:ext cx="9816489" cy="4574791"/>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3200"/>
              <a:buNone/>
            </a:pPr>
            <a:r>
              <a:rPr lang="en-US" sz="3200" dirty="0"/>
              <a:t>Is a key function once </a:t>
            </a:r>
            <a:r>
              <a:rPr lang="en-US" sz="3200" dirty="0">
                <a:solidFill>
                  <a:srgbClr val="FF0000"/>
                </a:solidFill>
              </a:rPr>
              <a:t>data are collected </a:t>
            </a:r>
            <a:r>
              <a:rPr lang="en-US" sz="3200" dirty="0"/>
              <a:t>from an IDS or IPS sensor? Data are organized in some fashion for classification. The preprocessing will help determine the format the data are put into, which is usually some canonical format or cloud be a structure database. Once the data are formatted, they are broken down further into </a:t>
            </a:r>
            <a:r>
              <a:rPr lang="en-US" sz="3200" dirty="0">
                <a:solidFill>
                  <a:srgbClr val="FF0000"/>
                </a:solidFill>
              </a:rPr>
              <a:t>classifications</a:t>
            </a:r>
            <a:r>
              <a:rPr lang="en-US" sz="3200" dirty="0"/>
              <a:t>.</a:t>
            </a:r>
            <a:endParaRPr dirty="0"/>
          </a:p>
          <a:p>
            <a:pPr marL="342900" lvl="0" indent="-139700" algn="just" rtl="0">
              <a:spcBef>
                <a:spcPts val="1000"/>
              </a:spcBef>
              <a:spcAft>
                <a:spcPts val="0"/>
              </a:spcAft>
              <a:buSzPts val="3200"/>
              <a:buNone/>
            </a:pPr>
            <a:endParaRPr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body" idx="1"/>
          </p:nvPr>
        </p:nvSpPr>
        <p:spPr>
          <a:xfrm>
            <a:off x="1519311" y="900331"/>
            <a:ext cx="9985301" cy="5472333"/>
          </a:xfrm>
          <a:prstGeom prst="rect">
            <a:avLst/>
          </a:prstGeom>
          <a:noFill/>
          <a:ln>
            <a:noFill/>
          </a:ln>
        </p:spPr>
        <p:txBody>
          <a:bodyPr spcFirstLastPara="1" wrap="square" lIns="91425" tIns="45700" rIns="91425" bIns="45700" anchor="t" anchorCtr="0">
            <a:normAutofit lnSpcReduction="10000"/>
          </a:bodyPr>
          <a:lstStyle/>
          <a:p>
            <a:pPr lvl="0" indent="-457200" algn="just" rtl="0">
              <a:spcBef>
                <a:spcPts val="0"/>
              </a:spcBef>
              <a:spcAft>
                <a:spcPts val="0"/>
              </a:spcAft>
              <a:buSzPts val="2800"/>
              <a:buFont typeface="Wingdings" panose="05000000000000000000" pitchFamily="2" charset="2"/>
              <a:buChar char="Ø"/>
            </a:pPr>
            <a:r>
              <a:rPr lang="en-US" sz="2800" dirty="0"/>
              <a:t>Statistical profile based on different algorithms in which the user behavior is baselined over time and any </a:t>
            </a:r>
            <a:r>
              <a:rPr lang="en-US" sz="2800" dirty="0">
                <a:solidFill>
                  <a:srgbClr val="FF0000"/>
                </a:solidFill>
              </a:rPr>
              <a:t>behavior that falls outside of the classification </a:t>
            </a:r>
            <a:r>
              <a:rPr lang="en-US" sz="2800" dirty="0"/>
              <a:t>is flagged as an anomaly after completing the classification process. The data is concatenated and put into a defined version or detection template of some object by replacing variables with values. These detection templates populate </a:t>
            </a:r>
            <a:endParaRPr dirty="0"/>
          </a:p>
          <a:p>
            <a:pPr lvl="0" indent="-457200" algn="just" rtl="0">
              <a:spcBef>
                <a:spcPts val="1000"/>
              </a:spcBef>
              <a:spcAft>
                <a:spcPts val="0"/>
              </a:spcAft>
              <a:buSzPts val="2800"/>
              <a:buFont typeface="Wingdings" panose="05000000000000000000" pitchFamily="2" charset="2"/>
              <a:buChar char="Ø"/>
            </a:pPr>
            <a:r>
              <a:rPr lang="en-US" sz="2800" dirty="0"/>
              <a:t>The knowledgebase which are stored in the core analysis engine </a:t>
            </a:r>
            <a:endParaRPr dirty="0"/>
          </a:p>
          <a:p>
            <a:pPr lvl="0" indent="-457200" algn="just" rtl="0">
              <a:spcBef>
                <a:spcPts val="1000"/>
              </a:spcBef>
              <a:spcAft>
                <a:spcPts val="0"/>
              </a:spcAft>
              <a:buSzPts val="2800"/>
              <a:buFont typeface="Wingdings" panose="05000000000000000000" pitchFamily="2" charset="2"/>
              <a:buChar char="Ø"/>
            </a:pPr>
            <a:r>
              <a:rPr lang="en-US" sz="2800" dirty="0"/>
              <a:t>Detection of the </a:t>
            </a:r>
            <a:r>
              <a:rPr lang="en-US" sz="2800" dirty="0">
                <a:solidFill>
                  <a:srgbClr val="FF0000"/>
                </a:solidFill>
              </a:rPr>
              <a:t>modification of system log files</a:t>
            </a:r>
            <a:endParaRPr dirty="0"/>
          </a:p>
          <a:p>
            <a:pPr lvl="0" indent="-457200" algn="just" rtl="0">
              <a:spcBef>
                <a:spcPts val="1000"/>
              </a:spcBef>
              <a:spcAft>
                <a:spcPts val="0"/>
              </a:spcAft>
              <a:buSzPts val="2800"/>
              <a:buFont typeface="Wingdings" panose="05000000000000000000" pitchFamily="2" charset="2"/>
              <a:buChar char="Ø"/>
            </a:pPr>
            <a:r>
              <a:rPr lang="en-US" sz="2800" dirty="0"/>
              <a:t>Detection of </a:t>
            </a:r>
            <a:r>
              <a:rPr lang="en-US" sz="2800" dirty="0">
                <a:solidFill>
                  <a:srgbClr val="FF0000"/>
                </a:solidFill>
              </a:rPr>
              <a:t>unexpected privilege escalation </a:t>
            </a:r>
            <a:endParaRPr dirty="0"/>
          </a:p>
          <a:p>
            <a:pPr marL="635000" lvl="0" indent="-457200" algn="just" rtl="0">
              <a:spcBef>
                <a:spcPts val="1000"/>
              </a:spcBef>
              <a:spcAft>
                <a:spcPts val="0"/>
              </a:spcAft>
              <a:buSzPts val="2800"/>
              <a:buFont typeface="Wingdings" panose="05000000000000000000" pitchFamily="2" charset="2"/>
              <a:buChar char="Ø"/>
            </a:pPr>
            <a:endParaRPr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body" idx="1"/>
          </p:nvPr>
        </p:nvSpPr>
        <p:spPr>
          <a:xfrm>
            <a:off x="1631853" y="928468"/>
            <a:ext cx="10002130" cy="4982754"/>
          </a:xfrm>
          <a:prstGeom prst="rect">
            <a:avLst/>
          </a:prstGeom>
          <a:noFill/>
          <a:ln>
            <a:noFill/>
          </a:ln>
        </p:spPr>
        <p:txBody>
          <a:bodyPr spcFirstLastPara="1" wrap="square" lIns="91425" tIns="45700" rIns="91425" bIns="45700" anchor="t" anchorCtr="0">
            <a:normAutofit/>
          </a:bodyPr>
          <a:lstStyle/>
          <a:p>
            <a:pPr lvl="0" indent="-457200" algn="just" rtl="0">
              <a:spcBef>
                <a:spcPts val="0"/>
              </a:spcBef>
              <a:spcAft>
                <a:spcPts val="0"/>
              </a:spcAft>
              <a:buSzPts val="2800"/>
              <a:buFont typeface="Wingdings" panose="05000000000000000000" pitchFamily="2" charset="2"/>
              <a:buChar char="Ø"/>
            </a:pPr>
            <a:r>
              <a:rPr lang="en-US" sz="2800" dirty="0"/>
              <a:t>Detection of Backdoor </a:t>
            </a:r>
            <a:r>
              <a:rPr lang="en-US" sz="2800" dirty="0" err="1"/>
              <a:t>Netbus</a:t>
            </a:r>
            <a:endParaRPr sz="2800" dirty="0"/>
          </a:p>
          <a:p>
            <a:pPr lvl="0" indent="-457200" algn="just" rtl="0">
              <a:spcBef>
                <a:spcPts val="1000"/>
              </a:spcBef>
              <a:spcAft>
                <a:spcPts val="0"/>
              </a:spcAft>
              <a:buSzPts val="2800"/>
              <a:buFont typeface="Wingdings" panose="05000000000000000000" pitchFamily="2" charset="2"/>
              <a:buChar char="Ø"/>
            </a:pPr>
            <a:r>
              <a:rPr lang="en-US" sz="2800" dirty="0"/>
              <a:t>Detection of Backdoor </a:t>
            </a:r>
            <a:r>
              <a:rPr lang="en-US" sz="2800" dirty="0" err="1"/>
              <a:t>SubSeven</a:t>
            </a:r>
            <a:r>
              <a:rPr lang="en-US" sz="2800" dirty="0"/>
              <a:t> </a:t>
            </a:r>
            <a:endParaRPr dirty="0"/>
          </a:p>
          <a:p>
            <a:pPr lvl="0" indent="-457200" algn="just" rtl="0">
              <a:spcBef>
                <a:spcPts val="1000"/>
              </a:spcBef>
              <a:spcAft>
                <a:spcPts val="0"/>
              </a:spcAft>
              <a:buSzPts val="2800"/>
              <a:buFont typeface="Wingdings" panose="05000000000000000000" pitchFamily="2" charset="2"/>
              <a:buChar char="Ø"/>
            </a:pPr>
            <a:r>
              <a:rPr lang="en-US" sz="2800" dirty="0"/>
              <a:t>ORACLE grant attempt </a:t>
            </a:r>
            <a:endParaRPr dirty="0"/>
          </a:p>
          <a:p>
            <a:pPr lvl="0" indent="-457200" algn="just" rtl="0">
              <a:spcBef>
                <a:spcPts val="1000"/>
              </a:spcBef>
              <a:spcAft>
                <a:spcPts val="0"/>
              </a:spcAft>
              <a:buSzPts val="2800"/>
              <a:buFont typeface="Wingdings" panose="05000000000000000000" pitchFamily="2" charset="2"/>
              <a:buChar char="Ø"/>
            </a:pPr>
            <a:r>
              <a:rPr lang="en-US" sz="2800" dirty="0"/>
              <a:t>RPC mounted UDP export request </a:t>
            </a:r>
            <a:endParaRPr dirty="0"/>
          </a:p>
          <a:p>
            <a:pPr lvl="0" indent="-457200" algn="just" rtl="0">
              <a:spcBef>
                <a:spcPts val="1000"/>
              </a:spcBef>
              <a:spcAft>
                <a:spcPts val="0"/>
              </a:spcAft>
              <a:buSzPts val="2800"/>
              <a:buFont typeface="Wingdings" panose="05000000000000000000" pitchFamily="2" charset="2"/>
              <a:buChar char="Ø"/>
            </a:pPr>
            <a:r>
              <a:rPr lang="en-US" sz="2800" dirty="0"/>
              <a:t>Once the preprocessing is complete .The analysis stage begins . The data record is compared to the knowledge base, and the data record will either be logged as an intrusion event or it will be dropped </a:t>
            </a:r>
            <a:endParaRPr dirty="0"/>
          </a:p>
          <a:p>
            <a:pPr marL="635000" lvl="0" indent="-457200" algn="just" rtl="0">
              <a:spcBef>
                <a:spcPts val="1000"/>
              </a:spcBef>
              <a:spcAft>
                <a:spcPts val="0"/>
              </a:spcAft>
              <a:buSzPts val="2800"/>
              <a:buFont typeface="Wingdings" panose="05000000000000000000" pitchFamily="2" charset="2"/>
              <a:buChar char="Ø"/>
            </a:pPr>
            <a:endParaRPr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title"/>
          </p:nvPr>
        </p:nvSpPr>
        <p:spPr>
          <a:xfrm>
            <a:off x="2592925" y="464234"/>
            <a:ext cx="8911687" cy="14407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400"/>
              <a:buFont typeface="Century Gothic"/>
              <a:buNone/>
            </a:pPr>
            <a:r>
              <a:rPr lang="en-US" sz="4400" b="1">
                <a:solidFill>
                  <a:srgbClr val="FF0000"/>
                </a:solidFill>
              </a:rPr>
              <a:t>Response :</a:t>
            </a:r>
            <a:br>
              <a:rPr lang="en-US" sz="4400" b="1">
                <a:solidFill>
                  <a:srgbClr val="FF0000"/>
                </a:solidFill>
              </a:rPr>
            </a:br>
            <a:endParaRPr sz="4400" b="1">
              <a:solidFill>
                <a:srgbClr val="FF0000"/>
              </a:solidFill>
            </a:endParaRPr>
          </a:p>
        </p:txBody>
      </p:sp>
      <p:sp>
        <p:nvSpPr>
          <p:cNvPr id="326" name="Google Shape;326;p45"/>
          <p:cNvSpPr txBox="1">
            <a:spLocks noGrp="1"/>
          </p:cNvSpPr>
          <p:nvPr>
            <p:ph type="body" idx="1"/>
          </p:nvPr>
        </p:nvSpPr>
        <p:spPr>
          <a:xfrm>
            <a:off x="1350498" y="1195754"/>
            <a:ext cx="10154114" cy="4825218"/>
          </a:xfrm>
          <a:prstGeom prst="rect">
            <a:avLst/>
          </a:prstGeom>
          <a:noFill/>
          <a:ln>
            <a:noFill/>
          </a:ln>
        </p:spPr>
        <p:txBody>
          <a:bodyPr spcFirstLastPara="1" wrap="square" lIns="91425" tIns="45700" rIns="91425" bIns="45700" anchor="t" anchorCtr="0">
            <a:normAutofit/>
          </a:bodyPr>
          <a:lstStyle/>
          <a:p>
            <a:pPr marL="571500" lvl="0" indent="-571500" algn="just" rtl="0">
              <a:spcBef>
                <a:spcPts val="0"/>
              </a:spcBef>
              <a:spcAft>
                <a:spcPts val="0"/>
              </a:spcAft>
              <a:buSzPts val="3600"/>
              <a:buFont typeface="Wingdings" panose="05000000000000000000" pitchFamily="2" charset="2"/>
              <a:buChar char="Ø"/>
            </a:pPr>
            <a:r>
              <a:rPr lang="en-US" sz="3600" dirty="0"/>
              <a:t>IDP: limited prevention abilities ,Information is passive ,alert is after the fact . Once the information has been logged as an intrusion , a response can be initiated .</a:t>
            </a:r>
            <a:endParaRPr dirty="0"/>
          </a:p>
          <a:p>
            <a:pPr marL="571500" lvl="0" indent="-571500" algn="just" rtl="0">
              <a:spcBef>
                <a:spcPts val="1000"/>
              </a:spcBef>
              <a:spcAft>
                <a:spcPts val="0"/>
              </a:spcAft>
              <a:buSzPts val="3600"/>
              <a:buFont typeface="Wingdings" panose="05000000000000000000" pitchFamily="2" charset="2"/>
              <a:buChar char="Ø"/>
            </a:pPr>
            <a:r>
              <a:rPr lang="en-US" sz="3600" dirty="0"/>
              <a:t>IPS: Sensor is inline and it provides real time prevention through an automated response . </a:t>
            </a:r>
            <a:endParaRPr dirty="0"/>
          </a:p>
          <a:p>
            <a:pPr marL="800100" lvl="0" indent="-571500" algn="just" rtl="0">
              <a:spcBef>
                <a:spcPts val="1000"/>
              </a:spcBef>
              <a:spcAft>
                <a:spcPts val="0"/>
              </a:spcAft>
              <a:buSzPts val="3600"/>
              <a:buFont typeface="Wingdings" panose="05000000000000000000" pitchFamily="2" charset="2"/>
              <a:buChar char="Ø"/>
            </a:pPr>
            <a:endParaRPr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000" b="1">
                <a:solidFill>
                  <a:srgbClr val="FF0000"/>
                </a:solidFill>
              </a:rPr>
              <a:t>Refinement Phase </a:t>
            </a:r>
            <a:br>
              <a:rPr lang="en-US" sz="4000" b="1">
                <a:solidFill>
                  <a:srgbClr val="FF0000"/>
                </a:solidFill>
              </a:rPr>
            </a:br>
            <a:endParaRPr sz="4000" b="1">
              <a:solidFill>
                <a:srgbClr val="FF0000"/>
              </a:solidFill>
            </a:endParaRPr>
          </a:p>
        </p:txBody>
      </p:sp>
      <p:sp>
        <p:nvSpPr>
          <p:cNvPr id="332" name="Google Shape;332;p46"/>
          <p:cNvSpPr txBox="1">
            <a:spLocks noGrp="1"/>
          </p:cNvSpPr>
          <p:nvPr>
            <p:ph type="body" idx="1"/>
          </p:nvPr>
        </p:nvSpPr>
        <p:spPr>
          <a:xfrm>
            <a:off x="1645920" y="1702191"/>
            <a:ext cx="9858692" cy="4209031"/>
          </a:xfrm>
          <a:prstGeom prst="rect">
            <a:avLst/>
          </a:prstGeom>
          <a:noFill/>
          <a:ln>
            <a:noFill/>
          </a:ln>
        </p:spPr>
        <p:txBody>
          <a:bodyPr spcFirstLastPara="1" wrap="square" lIns="91425" tIns="45700" rIns="91425" bIns="45700" anchor="t" anchorCtr="0">
            <a:normAutofit/>
          </a:bodyPr>
          <a:lstStyle/>
          <a:p>
            <a:pPr lvl="0" indent="-457200" algn="just" rtl="0">
              <a:spcBef>
                <a:spcPts val="0"/>
              </a:spcBef>
              <a:spcAft>
                <a:spcPts val="0"/>
              </a:spcAft>
              <a:buSzPts val="2800"/>
              <a:buFont typeface="Wingdings" panose="05000000000000000000" pitchFamily="2" charset="2"/>
              <a:buChar char="Ø"/>
            </a:pPr>
            <a:r>
              <a:rPr lang="en-US" sz="2800" dirty="0"/>
              <a:t>Fine tuning of IDS and IPS system can be done based on previous usage and detection intrusion . This gives the security professional a chance to reduce </a:t>
            </a:r>
            <a:r>
              <a:rPr lang="en-US" sz="2800" dirty="0">
                <a:solidFill>
                  <a:srgbClr val="FF0000"/>
                </a:solidFill>
              </a:rPr>
              <a:t>false positives </a:t>
            </a:r>
            <a:r>
              <a:rPr lang="en-US" sz="2800" dirty="0"/>
              <a:t>levels and to have a more accurate security tool. </a:t>
            </a:r>
            <a:r>
              <a:rPr lang="en-US" sz="2800" dirty="0" err="1"/>
              <a:t>Eg</a:t>
            </a:r>
            <a:r>
              <a:rPr lang="en-US" sz="2800" dirty="0"/>
              <a:t> Cisco Threat Response (CTR)</a:t>
            </a:r>
            <a:endParaRPr dirty="0"/>
          </a:p>
          <a:p>
            <a:pPr marL="635000" lvl="0" indent="-457200" algn="just" rtl="0">
              <a:spcBef>
                <a:spcPts val="1000"/>
              </a:spcBef>
              <a:spcAft>
                <a:spcPts val="0"/>
              </a:spcAft>
              <a:buSzPts val="2800"/>
              <a:buFont typeface="Wingdings" panose="05000000000000000000" pitchFamily="2" charset="2"/>
              <a:buChar char="Ø"/>
            </a:pP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400"/>
              <a:buFont typeface="Century Gothic"/>
              <a:buNone/>
            </a:pPr>
            <a:r>
              <a:rPr lang="en-US" sz="4400" b="1" dirty="0">
                <a:solidFill>
                  <a:srgbClr val="FF0000"/>
                </a:solidFill>
              </a:rPr>
              <a:t>Text Books </a:t>
            </a:r>
            <a:endParaRPr dirty="0"/>
          </a:p>
        </p:txBody>
      </p:sp>
      <p:sp>
        <p:nvSpPr>
          <p:cNvPr id="181" name="Google Shape;181;p20"/>
          <p:cNvSpPr txBox="1">
            <a:spLocks noGrp="1"/>
          </p:cNvSpPr>
          <p:nvPr>
            <p:ph type="body" idx="1"/>
          </p:nvPr>
        </p:nvSpPr>
        <p:spPr>
          <a:xfrm>
            <a:off x="2166425" y="1505243"/>
            <a:ext cx="10025575" cy="4405979"/>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3600"/>
              <a:buChar char="🠶"/>
            </a:pPr>
            <a:r>
              <a:rPr lang="en-US" sz="3600" dirty="0"/>
              <a:t>1. Ali A </a:t>
            </a:r>
            <a:r>
              <a:rPr lang="en-US" sz="3600" dirty="0" err="1"/>
              <a:t>Ghorbani</a:t>
            </a:r>
            <a:r>
              <a:rPr lang="en-US" sz="3600"/>
              <a:t> ,Wei Lu, “ Network Intrusion Detection and Prevention : Concepts and Techniques “, Spinger ,2010(T1)</a:t>
            </a:r>
            <a:endParaRPr/>
          </a:p>
          <a:p>
            <a:pPr marL="342900" lvl="0" indent="-342900" algn="just" rtl="0">
              <a:spcBef>
                <a:spcPts val="1000"/>
              </a:spcBef>
              <a:spcAft>
                <a:spcPts val="0"/>
              </a:spcAft>
              <a:buSzPts val="3600"/>
              <a:buChar char="🠶"/>
            </a:pPr>
            <a:r>
              <a:rPr lang="en-US" sz="3600"/>
              <a:t>2. Carl Enrolf ,Eugene Schultz , Jim Mellander , “ Intrusion detection and Prevention “, McGrawHill.2004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2025749" y="624110"/>
            <a:ext cx="9478864"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Rule based Detection (Misuse Detection )</a:t>
            </a:r>
            <a:br>
              <a:rPr lang="en-US" b="1" dirty="0">
                <a:solidFill>
                  <a:srgbClr val="FF0000"/>
                </a:solidFill>
              </a:rPr>
            </a:br>
            <a:endParaRPr b="1" dirty="0">
              <a:solidFill>
                <a:srgbClr val="FF0000"/>
              </a:solidFill>
            </a:endParaRPr>
          </a:p>
        </p:txBody>
      </p:sp>
      <p:sp>
        <p:nvSpPr>
          <p:cNvPr id="338" name="Google Shape;338;p47"/>
          <p:cNvSpPr txBox="1">
            <a:spLocks noGrp="1"/>
          </p:cNvSpPr>
          <p:nvPr>
            <p:ph type="body" idx="1"/>
          </p:nvPr>
        </p:nvSpPr>
        <p:spPr>
          <a:xfrm>
            <a:off x="1252025" y="1477108"/>
            <a:ext cx="10761784" cy="5275384"/>
          </a:xfrm>
          <a:prstGeom prst="rect">
            <a:avLst/>
          </a:prstGeom>
          <a:noFill/>
          <a:ln>
            <a:noFill/>
          </a:ln>
        </p:spPr>
        <p:txBody>
          <a:bodyPr spcFirstLastPara="1" wrap="square" lIns="91425" tIns="45700" rIns="91425" bIns="45700" anchor="t" anchorCtr="0">
            <a:normAutofit fontScale="92500" lnSpcReduction="20000"/>
          </a:bodyPr>
          <a:lstStyle/>
          <a:p>
            <a:pPr marL="342900" lvl="0">
              <a:spcBef>
                <a:spcPts val="0"/>
              </a:spcBef>
              <a:buSzPct val="100000"/>
              <a:buFont typeface="Wingdings" panose="05000000000000000000" pitchFamily="2" charset="2"/>
              <a:buChar char="Ø"/>
            </a:pPr>
            <a:r>
              <a:rPr lang="en-US" sz="2000" dirty="0"/>
              <a:t>Catching and identifying anomalies is what we call anomaly or outlier detection. For example, </a:t>
            </a:r>
            <a:r>
              <a:rPr lang="en-US" sz="2000" b="1" dirty="0"/>
              <a:t>if large sums of money are spent one after another within one day and it is not your typical behavior, a bank can block your card</a:t>
            </a:r>
            <a:r>
              <a:rPr lang="en-US" sz="2000" dirty="0"/>
              <a:t>. They will see an unusual pattern in your daily transactions</a:t>
            </a:r>
          </a:p>
          <a:p>
            <a:pPr marL="342900" lvl="0">
              <a:spcBef>
                <a:spcPts val="0"/>
              </a:spcBef>
              <a:buSzPct val="100000"/>
              <a:buFont typeface="Wingdings" panose="05000000000000000000" pitchFamily="2" charset="2"/>
              <a:buChar char="Ø"/>
            </a:pPr>
            <a:r>
              <a:rPr lang="en-US" sz="2400" b="1" dirty="0"/>
              <a:t>Collect data about intrusions, vulnerability ,and attacks , and put them into a classification scheme or pattern descriptor . From the classification scheme behavior model is built and put into a common format </a:t>
            </a:r>
            <a:endParaRPr sz="2000" dirty="0"/>
          </a:p>
          <a:p>
            <a:pPr marL="342900" lvl="0" indent="-342900" algn="l" rtl="0">
              <a:spcBef>
                <a:spcPts val="1000"/>
              </a:spcBef>
              <a:spcAft>
                <a:spcPts val="0"/>
              </a:spcAft>
              <a:buSzPct val="100000"/>
              <a:buFont typeface="Wingdings" panose="05000000000000000000" pitchFamily="2" charset="2"/>
              <a:buChar char="Ø"/>
            </a:pPr>
            <a:r>
              <a:rPr lang="en-US" sz="2400" b="1" dirty="0"/>
              <a:t>Signature Name :  The given name of a signature </a:t>
            </a:r>
            <a:endParaRPr sz="2000" dirty="0"/>
          </a:p>
          <a:p>
            <a:pPr marL="342900" lvl="0" indent="-342900" algn="l" rtl="0">
              <a:spcBef>
                <a:spcPts val="1000"/>
              </a:spcBef>
              <a:spcAft>
                <a:spcPts val="0"/>
              </a:spcAft>
              <a:buSzPct val="100000"/>
              <a:buFont typeface="Wingdings" panose="05000000000000000000" pitchFamily="2" charset="2"/>
              <a:buChar char="Ø"/>
            </a:pPr>
            <a:r>
              <a:rPr lang="en-US" sz="2400" b="1" dirty="0"/>
              <a:t>Signature ID : A unique ID for the signature </a:t>
            </a:r>
            <a:endParaRPr sz="2000" dirty="0"/>
          </a:p>
          <a:p>
            <a:pPr marL="342900" lvl="0" indent="-342900" algn="l" rtl="0">
              <a:spcBef>
                <a:spcPts val="1000"/>
              </a:spcBef>
              <a:spcAft>
                <a:spcPts val="0"/>
              </a:spcAft>
              <a:buSzPct val="100000"/>
              <a:buFont typeface="Wingdings" panose="05000000000000000000" pitchFamily="2" charset="2"/>
              <a:buChar char="Ø"/>
            </a:pPr>
            <a:r>
              <a:rPr lang="en-US" sz="2400" b="1" dirty="0"/>
              <a:t>Signature Description : Description of the signature and what it does </a:t>
            </a:r>
            <a:endParaRPr sz="2000" dirty="0"/>
          </a:p>
          <a:p>
            <a:pPr marL="342900" lvl="0" indent="-342900" algn="l" rtl="0">
              <a:spcBef>
                <a:spcPts val="1000"/>
              </a:spcBef>
              <a:spcAft>
                <a:spcPts val="0"/>
              </a:spcAft>
              <a:buSzPct val="100000"/>
              <a:buFont typeface="Wingdings" panose="05000000000000000000" pitchFamily="2" charset="2"/>
              <a:buChar char="Ø"/>
            </a:pPr>
            <a:r>
              <a:rPr lang="en-US" sz="2400" b="1" dirty="0"/>
              <a:t>Possible False Positive Description An explanation of any “false positives “ that may appears to be an exploit but are actually normal activity </a:t>
            </a:r>
            <a:endParaRPr sz="2000" dirty="0"/>
          </a:p>
          <a:p>
            <a:pPr marL="342900" lvl="0" indent="-342900" algn="l" rtl="0">
              <a:spcBef>
                <a:spcPts val="1000"/>
              </a:spcBef>
              <a:spcAft>
                <a:spcPts val="0"/>
              </a:spcAft>
              <a:buSzPct val="100000"/>
              <a:buFont typeface="Wingdings" panose="05000000000000000000" pitchFamily="2" charset="2"/>
              <a:buChar char="Ø"/>
            </a:pPr>
            <a:r>
              <a:rPr lang="en-US" sz="2400" b="1" dirty="0"/>
              <a:t>Related vulnerability Information This field has any related vulnerability information </a:t>
            </a:r>
            <a:endParaRPr sz="2000" dirty="0"/>
          </a:p>
          <a:p>
            <a:pPr marL="342900" lvl="0" indent="-342900" algn="l" rtl="0">
              <a:spcBef>
                <a:spcPts val="1000"/>
              </a:spcBef>
              <a:spcAft>
                <a:spcPts val="0"/>
              </a:spcAft>
              <a:buSzPct val="100000"/>
              <a:buFont typeface="Wingdings" panose="05000000000000000000" pitchFamily="2" charset="2"/>
              <a:buChar char="Ø"/>
            </a:pPr>
            <a:r>
              <a:rPr lang="en-US" sz="2400" b="1" dirty="0"/>
              <a:t>User notes This field allows a security professional to add specific notes related to their network </a:t>
            </a:r>
            <a:endParaRP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Detection Approaches (t1)</a:t>
            </a:r>
            <a:endParaRPr/>
          </a:p>
        </p:txBody>
      </p:sp>
      <p:sp>
        <p:nvSpPr>
          <p:cNvPr id="545" name="Google Shape;545;p8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Misuse Detection</a:t>
            </a:r>
            <a:endParaRPr/>
          </a:p>
          <a:p>
            <a:pPr marL="0" lvl="0" indent="0" algn="l" rtl="0">
              <a:spcBef>
                <a:spcPts val="1000"/>
              </a:spcBef>
              <a:spcAft>
                <a:spcPts val="0"/>
              </a:spcAft>
              <a:buSzPts val="1800"/>
              <a:buNone/>
            </a:pPr>
            <a:endParaRPr/>
          </a:p>
        </p:txBody>
      </p:sp>
      <p:pic>
        <p:nvPicPr>
          <p:cNvPr id="546" name="Google Shape;546;p82"/>
          <p:cNvPicPr preferRelativeResize="0"/>
          <p:nvPr/>
        </p:nvPicPr>
        <p:blipFill rotWithShape="1">
          <a:blip r:embed="rId3">
            <a:alphaModFix/>
          </a:blip>
          <a:srcRect/>
          <a:stretch/>
        </p:blipFill>
        <p:spPr>
          <a:xfrm>
            <a:off x="2589212" y="2785404"/>
            <a:ext cx="7013576" cy="3382554"/>
          </a:xfrm>
          <a:prstGeom prst="rect">
            <a:avLst/>
          </a:prstGeom>
          <a:noFill/>
          <a:ln>
            <a:noFill/>
          </a:ln>
        </p:spPr>
      </p:pic>
    </p:spTree>
    <p:extLst>
      <p:ext uri="{BB962C8B-B14F-4D97-AF65-F5344CB8AC3E}">
        <p14:creationId xmlns:p14="http://schemas.microsoft.com/office/powerpoint/2010/main" val="4162255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body" idx="1"/>
          </p:nvPr>
        </p:nvSpPr>
        <p:spPr>
          <a:xfrm>
            <a:off x="1378635" y="1378634"/>
            <a:ext cx="10125978" cy="4855256"/>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2400"/>
              <a:buFont typeface="Wingdings" panose="05000000000000000000" pitchFamily="2" charset="2"/>
              <a:buChar char="Ø"/>
            </a:pPr>
            <a:r>
              <a:rPr lang="en-US" sz="2400" dirty="0">
                <a:solidFill>
                  <a:srgbClr val="FF0000"/>
                </a:solidFill>
              </a:rPr>
              <a:t>Analysis</a:t>
            </a:r>
            <a:r>
              <a:rPr lang="en-US" sz="2400" dirty="0"/>
              <a:t>  The event data are formatted and compared against the knowledge base by using a pattern matching analysis engine. The analysis engine looks for defined patterns that are known as attacks.</a:t>
            </a:r>
            <a:endParaRPr dirty="0"/>
          </a:p>
          <a:p>
            <a:pPr marL="342900" lvl="0" indent="-342900" algn="l" rtl="0">
              <a:spcBef>
                <a:spcPts val="1000"/>
              </a:spcBef>
              <a:spcAft>
                <a:spcPts val="0"/>
              </a:spcAft>
              <a:buSzPts val="2400"/>
              <a:buFont typeface="Wingdings" panose="05000000000000000000" pitchFamily="2" charset="2"/>
              <a:buChar char="Ø"/>
            </a:pPr>
            <a:r>
              <a:rPr lang="en-US" sz="2400" dirty="0">
                <a:solidFill>
                  <a:srgbClr val="FF0000"/>
                </a:solidFill>
              </a:rPr>
              <a:t>Response</a:t>
            </a:r>
            <a:r>
              <a:rPr lang="en-US" sz="2400" dirty="0"/>
              <a:t> If the event matches the pattern of an attack ,the analysis engine sends an alert . If the event is a partial match, the next event is examined . </a:t>
            </a:r>
            <a:endParaRPr dirty="0"/>
          </a:p>
          <a:p>
            <a:pPr marL="342900" lvl="0" indent="-342900" algn="l" rtl="0">
              <a:spcBef>
                <a:spcPts val="1000"/>
              </a:spcBef>
              <a:spcAft>
                <a:spcPts val="0"/>
              </a:spcAft>
              <a:buSzPts val="2400"/>
              <a:buFont typeface="Wingdings" panose="05000000000000000000" pitchFamily="2" charset="2"/>
              <a:buChar char="Ø"/>
            </a:pPr>
            <a:r>
              <a:rPr lang="en-US" sz="2400" dirty="0">
                <a:solidFill>
                  <a:srgbClr val="FF0000"/>
                </a:solidFill>
              </a:rPr>
              <a:t>Refinement </a:t>
            </a:r>
            <a:r>
              <a:rPr lang="en-US" sz="2400" dirty="0"/>
              <a:t> of pattern matching analysis comes down to updating signatures because an IDS is only as good as its latest  signature update . This is one of the drawbacks of pattern matching analysis. Most IDS allow automatic and manual updating of attack signatures </a:t>
            </a:r>
            <a:endParaRPr dirty="0"/>
          </a:p>
          <a:p>
            <a:pPr marL="495300" lvl="0" algn="l" rtl="0">
              <a:spcBef>
                <a:spcPts val="1000"/>
              </a:spcBef>
              <a:spcAft>
                <a:spcPts val="0"/>
              </a:spcAft>
              <a:buSzPts val="2400"/>
              <a:buFont typeface="Wingdings" panose="05000000000000000000" pitchFamily="2" charset="2"/>
              <a:buChar char="Ø"/>
            </a:pP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2349305" y="624110"/>
            <a:ext cx="9155307"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b="1">
                <a:solidFill>
                  <a:srgbClr val="FF0000"/>
                </a:solidFill>
              </a:rPr>
              <a:t>Profile based Detection (Anomaly Detection )</a:t>
            </a:r>
            <a:br>
              <a:rPr lang="en-US" b="1">
                <a:solidFill>
                  <a:srgbClr val="FF0000"/>
                </a:solidFill>
              </a:rPr>
            </a:br>
            <a:endParaRPr b="1">
              <a:solidFill>
                <a:srgbClr val="FF0000"/>
              </a:solidFill>
            </a:endParaRPr>
          </a:p>
        </p:txBody>
      </p:sp>
      <p:sp>
        <p:nvSpPr>
          <p:cNvPr id="349" name="Google Shape;349;p49"/>
          <p:cNvSpPr txBox="1">
            <a:spLocks noGrp="1"/>
          </p:cNvSpPr>
          <p:nvPr>
            <p:ph type="body" idx="1"/>
          </p:nvPr>
        </p:nvSpPr>
        <p:spPr>
          <a:xfrm>
            <a:off x="2053883" y="1533378"/>
            <a:ext cx="9450729" cy="488149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400"/>
              <a:buFont typeface="Wingdings" panose="05000000000000000000" pitchFamily="2" charset="2"/>
              <a:buChar char="Ø"/>
            </a:pPr>
            <a:r>
              <a:rPr lang="en-US" sz="2400" dirty="0"/>
              <a:t>Creates a profile system that flags any event that strays from a normal pattern and passes this information on to output routines.</a:t>
            </a:r>
            <a:endParaRPr dirty="0"/>
          </a:p>
          <a:p>
            <a:pPr marL="342900" lvl="0" indent="-342900" algn="l" rtl="0">
              <a:spcBef>
                <a:spcPts val="1000"/>
              </a:spcBef>
              <a:spcAft>
                <a:spcPts val="0"/>
              </a:spcAft>
              <a:buSzPts val="2400"/>
              <a:buFont typeface="Wingdings" panose="05000000000000000000" pitchFamily="2" charset="2"/>
              <a:buChar char="Ø"/>
            </a:pPr>
            <a:r>
              <a:rPr lang="en-US" sz="2400" dirty="0"/>
              <a:t>One key distinction between anomaly detection and other analysis schemes is that anomaly schemes not only define activities that are not allowed , but also activities that are allowed. Anomaly detection is typically used for its ability to collect </a:t>
            </a:r>
            <a:r>
              <a:rPr lang="en-US" sz="2400" dirty="0">
                <a:solidFill>
                  <a:srgbClr val="FF0000"/>
                </a:solidFill>
              </a:rPr>
              <a:t>statistical behavior </a:t>
            </a:r>
            <a:r>
              <a:rPr lang="en-US" sz="2400" dirty="0"/>
              <a:t>and </a:t>
            </a:r>
            <a:r>
              <a:rPr lang="en-US" sz="2400" dirty="0">
                <a:solidFill>
                  <a:srgbClr val="FF0000"/>
                </a:solidFill>
              </a:rPr>
              <a:t>characteristic behavior </a:t>
            </a:r>
            <a:r>
              <a:rPr lang="en-US" sz="2400" dirty="0"/>
              <a:t>.</a:t>
            </a:r>
            <a:endParaRPr dirty="0"/>
          </a:p>
          <a:p>
            <a:pPr marL="342900" lvl="0" indent="-342900" algn="l" rtl="0">
              <a:spcBef>
                <a:spcPts val="1000"/>
              </a:spcBef>
              <a:spcAft>
                <a:spcPts val="0"/>
              </a:spcAft>
              <a:buSzPts val="2400"/>
              <a:buFont typeface="Wingdings" panose="05000000000000000000" pitchFamily="2" charset="2"/>
              <a:buChar char="Ø"/>
            </a:pPr>
            <a:r>
              <a:rPr lang="en-US" sz="2400" dirty="0" err="1"/>
              <a:t>Eg</a:t>
            </a:r>
            <a:r>
              <a:rPr lang="en-US" sz="2400" dirty="0"/>
              <a:t>: “This server’s UDP traffic never exceeds 25 percent of capacity”  describes a statistical behavior “User Stan321 does not normally FTP files outside of the company “ describes a character behavior.</a:t>
            </a:r>
          </a:p>
          <a:p>
            <a:pPr marL="342900" lvl="0">
              <a:buSzPts val="2400"/>
              <a:buFont typeface="Wingdings" panose="05000000000000000000" pitchFamily="2" charset="2"/>
              <a:buChar char="Ø"/>
            </a:pPr>
            <a:r>
              <a:rPr lang="en-US" b="1" dirty="0"/>
              <a:t>large sums of money are spent one after another within one day and it is not your typical behavior, a bank can block your card</a:t>
            </a:r>
            <a:r>
              <a:rPr lang="en-US" dirty="0"/>
              <a:t>. They will see an unusual pattern in your daily transactions.</a:t>
            </a:r>
            <a:endParaRPr dirty="0"/>
          </a:p>
          <a:p>
            <a:pPr marL="495300" lvl="0" algn="l" rtl="0">
              <a:spcBef>
                <a:spcPts val="1000"/>
              </a:spcBef>
              <a:spcAft>
                <a:spcPts val="0"/>
              </a:spcAft>
              <a:buSzPts val="2400"/>
              <a:buFont typeface="Wingdings" panose="05000000000000000000" pitchFamily="2" charset="2"/>
              <a:buChar char="Ø"/>
            </a:pPr>
            <a:endParaRP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0"/>
          <p:cNvSpPr txBox="1">
            <a:spLocks noGrp="1"/>
          </p:cNvSpPr>
          <p:nvPr>
            <p:ph type="title"/>
          </p:nvPr>
        </p:nvSpPr>
        <p:spPr>
          <a:xfrm>
            <a:off x="2293035" y="624110"/>
            <a:ext cx="9211578"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Target Monitoring  </a:t>
            </a:r>
            <a:br>
              <a:rPr lang="en-US" b="1" dirty="0">
                <a:solidFill>
                  <a:srgbClr val="FF0000"/>
                </a:solidFill>
              </a:rPr>
            </a:br>
            <a:endParaRPr b="1" dirty="0">
              <a:solidFill>
                <a:srgbClr val="FF0000"/>
              </a:solidFill>
            </a:endParaRPr>
          </a:p>
        </p:txBody>
      </p:sp>
      <p:sp>
        <p:nvSpPr>
          <p:cNvPr id="355" name="Google Shape;355;p50"/>
          <p:cNvSpPr txBox="1">
            <a:spLocks noGrp="1"/>
          </p:cNvSpPr>
          <p:nvPr>
            <p:ph type="body" idx="1"/>
          </p:nvPr>
        </p:nvSpPr>
        <p:spPr>
          <a:xfrm>
            <a:off x="1786597" y="1659988"/>
            <a:ext cx="9718015" cy="425123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Wingdings" panose="05000000000000000000" pitchFamily="2" charset="2"/>
              <a:buChar char="Ø"/>
            </a:pPr>
            <a:r>
              <a:rPr lang="en-US" sz="2400" dirty="0"/>
              <a:t>Target Monitoring systems will report whether certain target objects have been changed or modified . This is usually done through a cryptographic algorithm that computes a crypto </a:t>
            </a:r>
            <a:r>
              <a:rPr lang="en-US" sz="2400" dirty="0" err="1"/>
              <a:t>cheksum</a:t>
            </a:r>
            <a:r>
              <a:rPr lang="en-US" sz="2400" dirty="0"/>
              <a:t> for each target file. The IDS reports any changes such as a file modifications or program logon ,Which would cause changes in crypto checksums</a:t>
            </a:r>
            <a:endParaRPr dirty="0"/>
          </a:p>
          <a:p>
            <a:pPr marL="342900" lvl="0" indent="-342900" algn="l" rtl="0">
              <a:spcBef>
                <a:spcPts val="1000"/>
              </a:spcBef>
              <a:spcAft>
                <a:spcPts val="0"/>
              </a:spcAft>
              <a:buSzPts val="2400"/>
              <a:buFont typeface="Wingdings" panose="05000000000000000000" pitchFamily="2" charset="2"/>
              <a:buChar char="Ø"/>
            </a:pPr>
            <a:r>
              <a:rPr lang="en-US" sz="2400" dirty="0" err="1"/>
              <a:t>Tirewire</a:t>
            </a:r>
            <a:r>
              <a:rPr lang="en-US" sz="2400" dirty="0"/>
              <a:t> software will perform monitoring using crypto checksum by providing instant notifications of changes to configuration files and enabling automatic restoration. The main advantages of this approach is that you do not have to continuously monitor the target files .</a:t>
            </a:r>
            <a:endParaRPr dirty="0"/>
          </a:p>
          <a:p>
            <a:pPr marL="495300" lvl="0" algn="l" rtl="0">
              <a:spcBef>
                <a:spcPts val="1000"/>
              </a:spcBef>
              <a:spcAft>
                <a:spcPts val="0"/>
              </a:spcAft>
              <a:buSzPts val="2400"/>
              <a:buFont typeface="Wingdings" panose="05000000000000000000" pitchFamily="2" charset="2"/>
              <a:buChar char="Ø"/>
            </a:pP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Stealth Probes </a:t>
            </a:r>
            <a:br>
              <a:rPr lang="en-US" b="1">
                <a:solidFill>
                  <a:srgbClr val="FF0000"/>
                </a:solidFill>
              </a:rPr>
            </a:br>
            <a:endParaRPr b="1">
              <a:solidFill>
                <a:srgbClr val="FF0000"/>
              </a:solidFill>
            </a:endParaRPr>
          </a:p>
        </p:txBody>
      </p:sp>
      <p:sp>
        <p:nvSpPr>
          <p:cNvPr id="361" name="Google Shape;361;p51"/>
          <p:cNvSpPr txBox="1">
            <a:spLocks noGrp="1"/>
          </p:cNvSpPr>
          <p:nvPr>
            <p:ph type="body" idx="1"/>
          </p:nvPr>
        </p:nvSpPr>
        <p:spPr>
          <a:xfrm>
            <a:off x="1603717" y="1434905"/>
            <a:ext cx="10114671" cy="4798985"/>
          </a:xfrm>
          <a:prstGeom prst="rect">
            <a:avLst/>
          </a:prstGeom>
          <a:noFill/>
          <a:ln>
            <a:noFill/>
          </a:ln>
        </p:spPr>
        <p:txBody>
          <a:bodyPr spcFirstLastPara="1" wrap="square" lIns="91425" tIns="45700" rIns="91425" bIns="45700" anchor="t" anchorCtr="0">
            <a:normAutofit/>
          </a:bodyPr>
          <a:lstStyle/>
          <a:p>
            <a:pPr lvl="0" indent="-457200" algn="just" rtl="0">
              <a:spcBef>
                <a:spcPts val="0"/>
              </a:spcBef>
              <a:spcAft>
                <a:spcPts val="0"/>
              </a:spcAft>
              <a:buSzPct val="100000"/>
              <a:buFont typeface="Wingdings" panose="05000000000000000000" pitchFamily="2" charset="2"/>
              <a:buChar char="Ø"/>
            </a:pPr>
            <a:r>
              <a:rPr lang="en-US" sz="2800" dirty="0"/>
              <a:t>Stealth probes correlate data to try to detect attacks made over a long period of time often referred to as “low as slow” attacks . Data are collected from variety of sources , and it is characterized and sampled to discover any correlating attacks .</a:t>
            </a:r>
            <a:r>
              <a:rPr lang="en-US" sz="1500" dirty="0"/>
              <a:t> </a:t>
            </a:r>
            <a:r>
              <a:rPr lang="en-US" sz="2600" dirty="0"/>
              <a:t>This</a:t>
            </a:r>
            <a:r>
              <a:rPr lang="en-US" sz="1500" dirty="0"/>
              <a:t> </a:t>
            </a:r>
            <a:r>
              <a:rPr lang="en-US" sz="2800" dirty="0"/>
              <a:t>techniques is also referred to as wide area correlation , and it is typically a combination or hybrid approach that uses other detection methods to try and uncover malicious behavior .</a:t>
            </a:r>
            <a:endParaRPr dirty="0"/>
          </a:p>
          <a:p>
            <a:pPr marL="621665" lvl="0" indent="-457200" algn="just" rtl="0">
              <a:spcBef>
                <a:spcPts val="1000"/>
              </a:spcBef>
              <a:spcAft>
                <a:spcPts val="0"/>
              </a:spcAft>
              <a:buSzPct val="100000"/>
              <a:buFont typeface="Wingdings" panose="05000000000000000000" pitchFamily="2" charset="2"/>
              <a:buChar char="Ø"/>
            </a:pPr>
            <a:endParaRPr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2"/>
          <p:cNvSpPr txBox="1">
            <a:spLocks noGrp="1"/>
          </p:cNvSpPr>
          <p:nvPr>
            <p:ph type="title"/>
          </p:nvPr>
        </p:nvSpPr>
        <p:spPr>
          <a:xfrm>
            <a:off x="1983545" y="464234"/>
            <a:ext cx="9521067" cy="14407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Heuristics </a:t>
            </a:r>
            <a:br>
              <a:rPr lang="en-US" b="1" dirty="0">
                <a:solidFill>
                  <a:srgbClr val="FF0000"/>
                </a:solidFill>
              </a:rPr>
            </a:br>
            <a:endParaRPr b="1" dirty="0">
              <a:solidFill>
                <a:srgbClr val="FF0000"/>
              </a:solidFill>
            </a:endParaRPr>
          </a:p>
        </p:txBody>
      </p:sp>
      <p:sp>
        <p:nvSpPr>
          <p:cNvPr id="367" name="Google Shape;367;p52"/>
          <p:cNvSpPr txBox="1">
            <a:spLocks noGrp="1"/>
          </p:cNvSpPr>
          <p:nvPr>
            <p:ph type="body" idx="1"/>
          </p:nvPr>
        </p:nvSpPr>
        <p:spPr>
          <a:xfrm>
            <a:off x="1575582" y="1153551"/>
            <a:ext cx="9929030" cy="47576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ct val="100000"/>
              <a:buChar char="🠶"/>
            </a:pPr>
            <a:r>
              <a:rPr lang="en-US" sz="2800" dirty="0"/>
              <a:t>The term heuristics refer to artificial intelligence (AI) . In theory an IDS will identify anomalies to detect an intrusion , and it will then learn over time what an be considered normal. To use heuristics , an AI scripting language can apply analytics to the incoming data.</a:t>
            </a:r>
            <a:endParaRPr dirty="0"/>
          </a:p>
          <a:p>
            <a:pPr marL="342900" lvl="0" indent="-342900" algn="l" rtl="0">
              <a:spcBef>
                <a:spcPts val="1000"/>
              </a:spcBef>
              <a:spcAft>
                <a:spcPts val="0"/>
              </a:spcAft>
              <a:buSzPct val="100000"/>
              <a:buChar char="🠶"/>
            </a:pPr>
            <a:r>
              <a:rPr lang="en-US" sz="2800" dirty="0"/>
              <a:t>Heuristics still leave a lot to be desired at this stage, but development is progressing . What is needed is a pattern matching language that can use programming constructs to learn and identify malicious activity more accurately </a:t>
            </a:r>
            <a:endParaRPr dirty="0"/>
          </a:p>
          <a:p>
            <a:pPr marL="342900" lvl="0" indent="-178435" algn="l" rtl="0">
              <a:spcBef>
                <a:spcPts val="1000"/>
              </a:spcBef>
              <a:spcAft>
                <a:spcPts val="0"/>
              </a:spcAft>
              <a:buSzPct val="100000"/>
              <a:buNone/>
            </a:pPr>
            <a:endParaRPr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000" b="1">
                <a:solidFill>
                  <a:srgbClr val="FF0000"/>
                </a:solidFill>
              </a:rPr>
              <a:t>Hybrid Approach </a:t>
            </a:r>
            <a:br>
              <a:rPr lang="en-US" sz="4000" b="1">
                <a:solidFill>
                  <a:srgbClr val="FF0000"/>
                </a:solidFill>
              </a:rPr>
            </a:br>
            <a:endParaRPr sz="4000" b="1">
              <a:solidFill>
                <a:srgbClr val="FF0000"/>
              </a:solidFill>
            </a:endParaRPr>
          </a:p>
        </p:txBody>
      </p:sp>
      <p:sp>
        <p:nvSpPr>
          <p:cNvPr id="373" name="Google Shape;373;p53"/>
          <p:cNvSpPr txBox="1">
            <a:spLocks noGrp="1"/>
          </p:cNvSpPr>
          <p:nvPr>
            <p:ph type="body" idx="1"/>
          </p:nvPr>
        </p:nvSpPr>
        <p:spPr>
          <a:xfrm>
            <a:off x="1547446" y="1505243"/>
            <a:ext cx="9957166" cy="4405979"/>
          </a:xfrm>
          <a:prstGeom prst="rect">
            <a:avLst/>
          </a:prstGeom>
          <a:noFill/>
          <a:ln>
            <a:noFill/>
          </a:ln>
        </p:spPr>
        <p:txBody>
          <a:bodyPr spcFirstLastPara="1" wrap="square" lIns="91425" tIns="45700" rIns="91425" bIns="45700" anchor="t" anchorCtr="0">
            <a:normAutofit lnSpcReduction="10000"/>
          </a:bodyPr>
          <a:lstStyle/>
          <a:p>
            <a:pPr lvl="0" indent="-457200" algn="just" rtl="0">
              <a:spcBef>
                <a:spcPts val="0"/>
              </a:spcBef>
              <a:spcAft>
                <a:spcPts val="0"/>
              </a:spcAft>
              <a:buSzPts val="2800"/>
              <a:buFont typeface="Wingdings" panose="05000000000000000000" pitchFamily="2" charset="2"/>
              <a:buChar char="Ø"/>
            </a:pPr>
            <a:r>
              <a:rPr lang="en-US" sz="3200" dirty="0"/>
              <a:t>We have examined the fundamental analysis </a:t>
            </a:r>
            <a:r>
              <a:rPr lang="en-US" sz="3200" dirty="0" err="1"/>
              <a:t>shcemes</a:t>
            </a:r>
            <a:r>
              <a:rPr lang="en-US" sz="3200" dirty="0"/>
              <a:t>. You will find that there is much debate on which is considered the best approach . In actuality ,they all have their merits and drawbacks .but when they are used together they can offer a more robust security system. Products that use a hybrid approach typically perform better especially against complex attacks .</a:t>
            </a:r>
            <a:endParaRPr sz="2000" dirty="0"/>
          </a:p>
          <a:p>
            <a:pPr marL="635000" lvl="0" indent="-457200" algn="just" rtl="0">
              <a:spcBef>
                <a:spcPts val="1000"/>
              </a:spcBef>
              <a:spcAft>
                <a:spcPts val="0"/>
              </a:spcAft>
              <a:buSzPts val="2800"/>
              <a:buFont typeface="Wingdings" panose="05000000000000000000" pitchFamily="2" charset="2"/>
              <a:buChar char="Ø"/>
            </a:pPr>
            <a:endParaRPr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000" b="1">
                <a:solidFill>
                  <a:srgbClr val="FF0000"/>
                </a:solidFill>
              </a:rPr>
              <a:t>Example IDS Rules</a:t>
            </a:r>
            <a:br>
              <a:rPr lang="en-US" sz="4000" b="1">
                <a:solidFill>
                  <a:srgbClr val="FF0000"/>
                </a:solidFill>
              </a:rPr>
            </a:br>
            <a:endParaRPr sz="4000" b="1">
              <a:solidFill>
                <a:srgbClr val="FF0000"/>
              </a:solidFill>
            </a:endParaRPr>
          </a:p>
        </p:txBody>
      </p:sp>
      <p:sp>
        <p:nvSpPr>
          <p:cNvPr id="379" name="Google Shape;379;p54"/>
          <p:cNvSpPr txBox="1">
            <a:spLocks noGrp="1"/>
          </p:cNvSpPr>
          <p:nvPr>
            <p:ph type="body" idx="1"/>
          </p:nvPr>
        </p:nvSpPr>
        <p:spPr>
          <a:xfrm>
            <a:off x="2166425" y="1392702"/>
            <a:ext cx="9338187" cy="451852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We have looked at the theory of IDS patterns and analysis schemes . It seems appropriate at this point to examine few IDS rules to illustrate those concepts </a:t>
            </a:r>
            <a:endParaRPr/>
          </a:p>
          <a:p>
            <a:pPr marL="342900" lvl="0" indent="-342900" algn="l" rtl="0">
              <a:spcBef>
                <a:spcPts val="1000"/>
              </a:spcBef>
              <a:spcAft>
                <a:spcPts val="0"/>
              </a:spcAft>
              <a:buSzPts val="2400"/>
              <a:buChar char="🠶"/>
            </a:pPr>
            <a:r>
              <a:rPr lang="en-US" sz="2400"/>
              <a:t>Open source IDS Snort detects whether the NetBUs backdoor is running on a system </a:t>
            </a:r>
            <a:endParaRPr/>
          </a:p>
          <a:p>
            <a:pPr marL="342900" lvl="0" indent="-342900" algn="l" rtl="0">
              <a:spcBef>
                <a:spcPts val="1000"/>
              </a:spcBef>
              <a:spcAft>
                <a:spcPts val="0"/>
              </a:spcAft>
              <a:buSzPts val="2400"/>
              <a:buChar char="🠶"/>
            </a:pPr>
            <a:r>
              <a:rPr lang="en-US" sz="2400"/>
              <a:t>Alert tcp $HOME_NET 12345:12346 -&gt; $EXTERNAL_NET any (msg: “BACKDOOR netbus active”; flow: from:from_server ,established ; content :”NetBus”;</a:t>
            </a:r>
            <a:endParaRPr/>
          </a:p>
          <a:p>
            <a:pPr marL="342900" lvl="0" indent="-342900" algn="l" rtl="0">
              <a:spcBef>
                <a:spcPts val="1000"/>
              </a:spcBef>
              <a:spcAft>
                <a:spcPts val="0"/>
              </a:spcAft>
              <a:buSzPts val="2400"/>
              <a:buChar char="🠶"/>
            </a:pPr>
            <a:r>
              <a:rPr lang="en-US" sz="2400"/>
              <a:t>Reference:arachnids,401; classtype:misc-activity; sid:109; rev:4;)</a:t>
            </a:r>
            <a:endParaRPr/>
          </a:p>
          <a:p>
            <a:pPr marL="342900" lvl="0" indent="-190500" algn="l" rtl="0">
              <a:spcBef>
                <a:spcPts val="1000"/>
              </a:spcBef>
              <a:spcAft>
                <a:spcPts val="0"/>
              </a:spcAft>
              <a:buSzPts val="2400"/>
              <a:buNone/>
            </a:pP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body" idx="1"/>
          </p:nvPr>
        </p:nvSpPr>
        <p:spPr>
          <a:xfrm>
            <a:off x="1814731" y="1181685"/>
            <a:ext cx="9945859" cy="5092505"/>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100000"/>
              <a:buChar char="🠶"/>
            </a:pPr>
            <a:r>
              <a:rPr lang="en-US" sz="2400"/>
              <a:t>From the above rule ,we can see that Snort will send alert if a TCP packet on ports 12345-12346 come through.  If that happens ,Snort sends the message of “BACKDOOR netbus active “ and the message is given a class type of miscellaneous activity and a signature ID of 109. </a:t>
            </a:r>
            <a:endParaRPr/>
          </a:p>
          <a:p>
            <a:pPr marL="342900" lvl="0" indent="-342900" algn="l" rtl="0">
              <a:spcBef>
                <a:spcPts val="1000"/>
              </a:spcBef>
              <a:spcAft>
                <a:spcPts val="0"/>
              </a:spcAft>
              <a:buSzPct val="100000"/>
              <a:buChar char="🠶"/>
            </a:pPr>
            <a:r>
              <a:rPr lang="en-US" sz="2400"/>
              <a:t>The following Snort IDS signature detect a DNS zone transfer request :</a:t>
            </a:r>
            <a:endParaRPr/>
          </a:p>
          <a:p>
            <a:pPr marL="342900" lvl="0" indent="-342900" algn="l" rtl="0">
              <a:spcBef>
                <a:spcPts val="1000"/>
              </a:spcBef>
              <a:spcAft>
                <a:spcPts val="0"/>
              </a:spcAft>
              <a:buSzPct val="100000"/>
              <a:buChar char="🠶"/>
            </a:pPr>
            <a:r>
              <a:rPr lang="en-US" sz="2400"/>
              <a:t>Alert udp $EXTERNAL_NET any -&gt; $ HOME_NET 53 (msg : “DNS zone transfer UDP” ; content :  “!00 00 FC! “, offset : 14 ;</a:t>
            </a:r>
            <a:endParaRPr/>
          </a:p>
          <a:p>
            <a:pPr marL="342900" lvl="0" indent="-342900" algn="l" rtl="0">
              <a:spcBef>
                <a:spcPts val="1000"/>
              </a:spcBef>
              <a:spcAft>
                <a:spcPts val="0"/>
              </a:spcAft>
              <a:buSzPct val="100000"/>
              <a:buChar char="🠶"/>
            </a:pPr>
            <a:r>
              <a:rPr lang="en-US" sz="2400"/>
              <a:t>Reference:cve ,CAN-1999-0532;</a:t>
            </a:r>
            <a:endParaRPr/>
          </a:p>
          <a:p>
            <a:pPr marL="342900" lvl="0" indent="-342900" algn="l" rtl="0">
              <a:spcBef>
                <a:spcPts val="1000"/>
              </a:spcBef>
              <a:spcAft>
                <a:spcPts val="0"/>
              </a:spcAft>
              <a:buSzPct val="100000"/>
              <a:buChar char="🠶"/>
            </a:pPr>
            <a:r>
              <a:rPr lang="en-US" sz="2400"/>
              <a:t>Reference:arachnids ,212; classtype:attempted-recon; sid:1948;</a:t>
            </a:r>
            <a:endParaRPr/>
          </a:p>
          <a:p>
            <a:pPr marL="342900" lvl="0" indent="-342900" algn="l" rtl="0">
              <a:spcBef>
                <a:spcPts val="1000"/>
              </a:spcBef>
              <a:spcAft>
                <a:spcPts val="0"/>
              </a:spcAft>
              <a:buSzPct val="100000"/>
              <a:buChar char="🠶"/>
            </a:pPr>
            <a:r>
              <a:rPr lang="en-US" sz="2400"/>
              <a:t>Rev:1;)</a:t>
            </a:r>
            <a:endParaRPr/>
          </a:p>
          <a:p>
            <a:pPr marL="342900" lvl="0" indent="-342900" algn="l" rtl="0">
              <a:spcBef>
                <a:spcPts val="1000"/>
              </a:spcBef>
              <a:spcAft>
                <a:spcPts val="0"/>
              </a:spcAft>
              <a:buSzPct val="100000"/>
              <a:buChar char="🠶"/>
            </a:pPr>
            <a:r>
              <a:rPr lang="en-US" sz="2400"/>
              <a:t>From this signature we can see that Snort sends an alert if a UDP packet on port 53 comes through. Snort sends the message”DNS zone transfer UDP” with a class type of attempted reconnaissance and a signature ID of 1948. </a:t>
            </a:r>
            <a:endParaRPr/>
          </a:p>
          <a:p>
            <a:pPr marL="342900" lvl="0" indent="-201930" algn="l" rtl="0">
              <a:spcBef>
                <a:spcPts val="1000"/>
              </a:spcBef>
              <a:spcAft>
                <a:spcPts val="0"/>
              </a:spcAft>
              <a:buSzPct val="100000"/>
              <a:buNone/>
            </a:pPr>
            <a:endParaRPr sz="2400"/>
          </a:p>
          <a:p>
            <a:pPr marL="342900" lvl="0" indent="-201930" algn="l" rtl="0">
              <a:spcBef>
                <a:spcPts val="1000"/>
              </a:spcBef>
              <a:spcAft>
                <a:spcPts val="0"/>
              </a:spcAft>
              <a:buSzPct val="100000"/>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758463" y="624110"/>
            <a:ext cx="9746150"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400"/>
              <a:buFont typeface="Century Gothic"/>
              <a:buNone/>
            </a:pPr>
            <a:r>
              <a:rPr lang="en-US" sz="4400" b="1" dirty="0">
                <a:solidFill>
                  <a:srgbClr val="FF0000"/>
                </a:solidFill>
              </a:rPr>
              <a:t>Intrusion Detection</a:t>
            </a:r>
            <a:endParaRPr dirty="0"/>
          </a:p>
        </p:txBody>
      </p:sp>
      <p:sp>
        <p:nvSpPr>
          <p:cNvPr id="187" name="Google Shape;187;p21"/>
          <p:cNvSpPr txBox="1">
            <a:spLocks noGrp="1"/>
          </p:cNvSpPr>
          <p:nvPr>
            <p:ph type="body" idx="1"/>
          </p:nvPr>
        </p:nvSpPr>
        <p:spPr>
          <a:xfrm>
            <a:off x="1659988" y="1688123"/>
            <a:ext cx="9844624" cy="4223099"/>
          </a:xfrm>
          <a:prstGeom prst="rect">
            <a:avLst/>
          </a:prstGeom>
          <a:noFill/>
          <a:ln>
            <a:noFill/>
          </a:ln>
        </p:spPr>
        <p:txBody>
          <a:bodyPr spcFirstLastPara="1" wrap="square" lIns="91425" tIns="45700" rIns="91425" bIns="45700" anchor="t" anchorCtr="0">
            <a:normAutofit fontScale="92500"/>
          </a:bodyPr>
          <a:lstStyle/>
          <a:p>
            <a:pPr marL="0" lvl="0" indent="0" algn="just" rtl="0">
              <a:spcBef>
                <a:spcPts val="0"/>
              </a:spcBef>
              <a:spcAft>
                <a:spcPts val="0"/>
              </a:spcAft>
              <a:buSzPct val="100000"/>
              <a:buNone/>
            </a:pPr>
            <a:r>
              <a:rPr lang="en-US" sz="4000" dirty="0"/>
              <a:t>Intrusion is an </a:t>
            </a:r>
            <a:r>
              <a:rPr lang="en-US" sz="4000" dirty="0">
                <a:solidFill>
                  <a:srgbClr val="FF0000"/>
                </a:solidFill>
              </a:rPr>
              <a:t>active sequence </a:t>
            </a:r>
            <a:r>
              <a:rPr lang="en-US" sz="4000" dirty="0"/>
              <a:t>or </a:t>
            </a:r>
            <a:r>
              <a:rPr lang="en-US" sz="4000" dirty="0">
                <a:solidFill>
                  <a:srgbClr val="FF0000"/>
                </a:solidFill>
              </a:rPr>
              <a:t>related events </a:t>
            </a:r>
            <a:r>
              <a:rPr lang="en-US" sz="4000" dirty="0"/>
              <a:t>that deliberately try to cause harm such as rendering a system unusable ,accessing unauthorized information , or manipulating such information .this definition refers to both </a:t>
            </a:r>
            <a:r>
              <a:rPr lang="en-US" sz="4000" dirty="0">
                <a:solidFill>
                  <a:srgbClr val="FF0000"/>
                </a:solidFill>
              </a:rPr>
              <a:t>successful and unsuccessful </a:t>
            </a:r>
            <a:r>
              <a:rPr lang="en-US" sz="4000" dirty="0"/>
              <a:t>attempt.</a:t>
            </a:r>
            <a:endParaRPr dirty="0"/>
          </a:p>
          <a:p>
            <a:pPr marL="0" lvl="0" indent="0" algn="just" rtl="0">
              <a:spcBef>
                <a:spcPts val="1000"/>
              </a:spcBef>
              <a:spcAft>
                <a:spcPts val="0"/>
              </a:spcAft>
              <a:buSzPct val="100000"/>
              <a:buNone/>
            </a:pPr>
            <a:endParaRPr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a:solidFill>
                  <a:srgbClr val="FF0000"/>
                </a:solidFill>
              </a:rPr>
              <a:t>Attacks </a:t>
            </a:r>
            <a:endParaRPr/>
          </a:p>
        </p:txBody>
      </p:sp>
      <p:sp>
        <p:nvSpPr>
          <p:cNvPr id="390" name="Google Shape;390;p56"/>
          <p:cNvSpPr txBox="1">
            <a:spLocks noGrp="1"/>
          </p:cNvSpPr>
          <p:nvPr>
            <p:ph type="body" idx="1"/>
          </p:nvPr>
        </p:nvSpPr>
        <p:spPr>
          <a:xfrm>
            <a:off x="2180492" y="1336431"/>
            <a:ext cx="9324120" cy="457479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dirty="0"/>
              <a:t>compromise the Integrity , Confidentiality or Availability of computer network systems</a:t>
            </a:r>
            <a:endParaRPr dirty="0"/>
          </a:p>
          <a:p>
            <a:pPr marL="342900" lvl="0" indent="-342900" algn="l" rtl="0">
              <a:spcBef>
                <a:spcPts val="1000"/>
              </a:spcBef>
              <a:spcAft>
                <a:spcPts val="0"/>
              </a:spcAft>
              <a:buSzPts val="2400"/>
              <a:buChar char="🠶"/>
            </a:pPr>
            <a:r>
              <a:rPr lang="en-US" sz="2400" dirty="0"/>
              <a:t>annoying email directed at an individual to intrusion attacks</a:t>
            </a:r>
            <a:endParaRPr dirty="0"/>
          </a:p>
          <a:p>
            <a:pPr marL="342900" lvl="0" indent="-342900" algn="l" rtl="0">
              <a:spcBef>
                <a:spcPts val="1000"/>
              </a:spcBef>
              <a:spcAft>
                <a:spcPts val="0"/>
              </a:spcAft>
              <a:buSzPts val="2400"/>
              <a:buChar char="🠶"/>
            </a:pPr>
            <a:r>
              <a:rPr lang="en-US" sz="2400" dirty="0"/>
              <a:t>Viruses Attached to E-Mails</a:t>
            </a:r>
            <a:endParaRPr dirty="0"/>
          </a:p>
          <a:p>
            <a:pPr marL="342900" lvl="0" indent="-342900" algn="l" rtl="0">
              <a:spcBef>
                <a:spcPts val="1000"/>
              </a:spcBef>
              <a:spcAft>
                <a:spcPts val="0"/>
              </a:spcAft>
              <a:buSzPts val="2400"/>
              <a:buChar char="🠶"/>
            </a:pPr>
            <a:r>
              <a:rPr lang="en-US" sz="2400" dirty="0"/>
              <a:t>system to collect information, Internet worms , unauthorized usage of a system</a:t>
            </a:r>
            <a:endParaRPr dirty="0"/>
          </a:p>
          <a:p>
            <a:pPr marL="342900" lvl="0" indent="-342900" algn="l" rtl="0">
              <a:spcBef>
                <a:spcPts val="1000"/>
              </a:spcBef>
              <a:spcAft>
                <a:spcPts val="0"/>
              </a:spcAft>
              <a:buSzPts val="2400"/>
              <a:buChar char="🠶"/>
            </a:pPr>
            <a:r>
              <a:rPr lang="en-US" sz="2400" dirty="0"/>
              <a:t>denial-of-service by abusing a feature of a system</a:t>
            </a:r>
            <a:endParaRPr dirty="0"/>
          </a:p>
          <a:p>
            <a:pPr marL="342900" lvl="0" indent="-342900" algn="l" rtl="0">
              <a:spcBef>
                <a:spcPts val="1000"/>
              </a:spcBef>
              <a:spcAft>
                <a:spcPts val="0"/>
              </a:spcAft>
              <a:buSzPts val="2400"/>
              <a:buChar char="🠶"/>
            </a:pPr>
            <a:r>
              <a:rPr lang="en-US" sz="2400" dirty="0"/>
              <a:t>exploiting a bug in software to modify system data</a:t>
            </a:r>
            <a:endParaRPr dirty="0"/>
          </a:p>
          <a:p>
            <a:pPr marL="342900" lvl="0" indent="-342900" algn="l" rtl="0">
              <a:spcBef>
                <a:spcPts val="1000"/>
              </a:spcBef>
              <a:spcAft>
                <a:spcPts val="0"/>
              </a:spcAft>
              <a:buSzPts val="2400"/>
              <a:buChar char="🠶"/>
            </a:pPr>
            <a:r>
              <a:rPr lang="en-US" sz="2400" dirty="0"/>
              <a:t>Social Engineering</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7"/>
          <p:cNvSpPr txBox="1">
            <a:spLocks noGrp="1"/>
          </p:cNvSpPr>
          <p:nvPr>
            <p:ph type="body" idx="1"/>
          </p:nvPr>
        </p:nvSpPr>
        <p:spPr>
          <a:xfrm>
            <a:off x="1828800" y="464234"/>
            <a:ext cx="9675812" cy="544698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Masquerading </a:t>
            </a:r>
            <a:endParaRPr/>
          </a:p>
          <a:p>
            <a:pPr marL="342900" lvl="0" indent="-342900" algn="l" rtl="0">
              <a:spcBef>
                <a:spcPts val="1000"/>
              </a:spcBef>
              <a:spcAft>
                <a:spcPts val="0"/>
              </a:spcAft>
              <a:buSzPts val="2400"/>
              <a:buChar char="🠶"/>
            </a:pPr>
            <a:r>
              <a:rPr lang="en-US" sz="2400"/>
              <a:t>Vulnerability </a:t>
            </a:r>
            <a:endParaRPr/>
          </a:p>
          <a:p>
            <a:pPr marL="342900" lvl="0" indent="-342900" algn="l" rtl="0">
              <a:spcBef>
                <a:spcPts val="1000"/>
              </a:spcBef>
              <a:spcAft>
                <a:spcPts val="0"/>
              </a:spcAft>
              <a:buSzPts val="2400"/>
              <a:buChar char="🠶"/>
            </a:pPr>
            <a:r>
              <a:rPr lang="en-US" sz="2400"/>
              <a:t>Abuse of Functionality </a:t>
            </a:r>
            <a:endParaRPr/>
          </a:p>
          <a:p>
            <a:pPr marL="342900" lvl="0" indent="-342900" algn="l" rtl="0">
              <a:spcBef>
                <a:spcPts val="1000"/>
              </a:spcBef>
              <a:spcAft>
                <a:spcPts val="0"/>
              </a:spcAft>
              <a:buSzPts val="2400"/>
              <a:buChar char="🠶"/>
            </a:pPr>
            <a:r>
              <a:rPr lang="en-US" sz="2400"/>
              <a:t>opening hundreds of telnet connections to other computers.</a:t>
            </a:r>
            <a:endParaRPr/>
          </a:p>
          <a:p>
            <a:pPr marL="342900" lvl="0" indent="-342900" algn="l" rtl="0">
              <a:spcBef>
                <a:spcPts val="1000"/>
              </a:spcBef>
              <a:spcAft>
                <a:spcPts val="0"/>
              </a:spcAft>
              <a:buSzPts val="2400"/>
              <a:buChar char="🠶"/>
            </a:pPr>
            <a:r>
              <a:rPr lang="en-US" sz="2400"/>
              <a:t>VERDICT (Validation Exposure Randomness Deallocation Improper Conditions Taxonomy)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a:solidFill>
                  <a:srgbClr val="FF0000"/>
                </a:solidFill>
              </a:rPr>
              <a:t>Probes</a:t>
            </a:r>
            <a:endParaRPr/>
          </a:p>
        </p:txBody>
      </p:sp>
      <p:sp>
        <p:nvSpPr>
          <p:cNvPr id="401" name="Google Shape;401;p5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a:t>The goal of this information gathering is to find out about computer and services that are present in a network as well as to detect the possibility of attack based on known vulnerabilities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Century Gothic"/>
              <a:buNone/>
            </a:pPr>
            <a:r>
              <a:rPr lang="en-US" sz="4000" b="1">
                <a:solidFill>
                  <a:srgbClr val="FF0000"/>
                </a:solidFill>
              </a:rPr>
              <a:t>IPSweep and PortSweep</a:t>
            </a:r>
            <a:endParaRPr sz="4000" b="1">
              <a:solidFill>
                <a:srgbClr val="FF0000"/>
              </a:solidFill>
            </a:endParaRPr>
          </a:p>
        </p:txBody>
      </p:sp>
      <p:sp>
        <p:nvSpPr>
          <p:cNvPr id="407" name="Google Shape;407;p5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The IPSweep and PortSweep attack determine the running host and its service types, and then the collected information can be used by attackers in staging attacks and searching for vulnerable computers.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NMap</a:t>
            </a:r>
            <a:endParaRPr b="1">
              <a:solidFill>
                <a:srgbClr val="FF0000"/>
              </a:solidFill>
            </a:endParaRPr>
          </a:p>
        </p:txBody>
      </p:sp>
      <p:sp>
        <p:nvSpPr>
          <p:cNvPr id="413" name="Google Shape;413;p6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NMap is a free and open source utility that mainly performs IP scans, port scans, firewall scans and OS fingerprinting using raw IP packets directed at victim computers</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Century Gothic"/>
              <a:buNone/>
            </a:pPr>
            <a:r>
              <a:rPr lang="en-US" sz="4000" b="1">
                <a:solidFill>
                  <a:srgbClr val="FF0000"/>
                </a:solidFill>
              </a:rPr>
              <a:t>MScan</a:t>
            </a:r>
            <a:endParaRPr sz="4000" b="1">
              <a:solidFill>
                <a:srgbClr val="FF0000"/>
              </a:solidFill>
            </a:endParaRPr>
          </a:p>
        </p:txBody>
      </p:sp>
      <p:sp>
        <p:nvSpPr>
          <p:cNvPr id="419" name="Google Shape;419;p6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MScan uses DNS zone transfers and brute force scanning over the whole domains and complete ranges of IP addresses to discover active computers and probe them for well known vulnerabilities in various network services such as statd, NFS.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SAINT </a:t>
            </a:r>
            <a:r>
              <a:rPr lang="en-US"/>
              <a:t>Security Administrator’s Integrated Network Tool</a:t>
            </a:r>
            <a:endParaRPr b="1">
              <a:solidFill>
                <a:srgbClr val="FF0000"/>
              </a:solidFill>
            </a:endParaRPr>
          </a:p>
        </p:txBody>
      </p:sp>
      <p:sp>
        <p:nvSpPr>
          <p:cNvPr id="425" name="Google Shape;425;p6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SAINT is the acronym for Security Administrator’s Integrated Network Tool. It gathers a large amount of information from networking services, such as finger, ftp, telnet, tftp, NIS, NFS, rexd, statd, and some other services. </a:t>
            </a:r>
            <a:endParaRPr/>
          </a:p>
          <a:p>
            <a:pPr marL="342900" lvl="0" indent="-342900" algn="just" rtl="0">
              <a:spcBef>
                <a:spcPts val="1000"/>
              </a:spcBef>
              <a:spcAft>
                <a:spcPts val="0"/>
              </a:spcAft>
              <a:buSzPts val="2400"/>
              <a:buChar char="🠶"/>
            </a:pPr>
            <a:r>
              <a:rPr lang="en-US" sz="2400"/>
              <a:t>performs port scans on several well known TCP ports such as HTTP, FTP, Telnet, SMTP, UUCP, and NNTP, and UDP ports, such as DNS.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Satan</a:t>
            </a:r>
            <a:endParaRPr/>
          </a:p>
        </p:txBody>
      </p:sp>
      <p:sp>
        <p:nvSpPr>
          <p:cNvPr id="431" name="Google Shape;431;p63"/>
          <p:cNvSpPr txBox="1">
            <a:spLocks noGrp="1"/>
          </p:cNvSpPr>
          <p:nvPr>
            <p:ph type="body" idx="1"/>
          </p:nvPr>
        </p:nvSpPr>
        <p:spPr>
          <a:xfrm>
            <a:off x="2589212" y="1223889"/>
            <a:ext cx="8915400" cy="468733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400"/>
              <a:buChar char="🠶"/>
            </a:pPr>
            <a:r>
              <a:rPr lang="en-US" sz="2400"/>
              <a:t>SAINT, Satan supports three levels of scanning: light, normal, and heavy. An example for the list of vulnerabilities scanning in the heavy mode is as follows, </a:t>
            </a:r>
            <a:endParaRPr/>
          </a:p>
          <a:p>
            <a:pPr marL="342900" lvl="0" indent="-342900" algn="l" rtl="0">
              <a:spcBef>
                <a:spcPts val="1000"/>
              </a:spcBef>
              <a:spcAft>
                <a:spcPts val="0"/>
              </a:spcAft>
              <a:buSzPts val="2400"/>
              <a:buChar char="🠶"/>
            </a:pPr>
            <a:r>
              <a:rPr lang="en-US" sz="2400"/>
              <a:t>• NFS export to unprivileged programs.</a:t>
            </a:r>
            <a:endParaRPr/>
          </a:p>
          <a:p>
            <a:pPr marL="342900" lvl="0" indent="-342900" algn="l" rtl="0">
              <a:spcBef>
                <a:spcPts val="1000"/>
              </a:spcBef>
              <a:spcAft>
                <a:spcPts val="0"/>
              </a:spcAft>
              <a:buSzPts val="2400"/>
              <a:buChar char="🠶"/>
            </a:pPr>
            <a:r>
              <a:rPr lang="en-US" sz="2400"/>
              <a:t> • NFS export via port mapper.</a:t>
            </a:r>
            <a:endParaRPr/>
          </a:p>
          <a:p>
            <a:pPr marL="342900" lvl="0" indent="-342900" algn="l" rtl="0">
              <a:spcBef>
                <a:spcPts val="1000"/>
              </a:spcBef>
              <a:spcAft>
                <a:spcPts val="0"/>
              </a:spcAft>
              <a:buSzPts val="2400"/>
              <a:buChar char="🠶"/>
            </a:pPr>
            <a:r>
              <a:rPr lang="en-US" sz="2400"/>
              <a:t> • NIS password file access. </a:t>
            </a:r>
            <a:endParaRPr/>
          </a:p>
          <a:p>
            <a:pPr marL="342900" lvl="0" indent="-342900" algn="l" rtl="0">
              <a:spcBef>
                <a:spcPts val="1000"/>
              </a:spcBef>
              <a:spcAft>
                <a:spcPts val="0"/>
              </a:spcAft>
              <a:buSzPts val="2400"/>
              <a:buChar char="🠶"/>
            </a:pPr>
            <a:r>
              <a:rPr lang="en-US" sz="2400"/>
              <a:t>• REXD access. • TFTP file access.</a:t>
            </a:r>
            <a:endParaRPr/>
          </a:p>
          <a:p>
            <a:pPr marL="342900" lvl="0" indent="-342900" algn="l" rtl="0">
              <a:spcBef>
                <a:spcPts val="1000"/>
              </a:spcBef>
              <a:spcAft>
                <a:spcPts val="0"/>
              </a:spcAft>
              <a:buSzPts val="2400"/>
              <a:buChar char="🠶"/>
            </a:pPr>
            <a:r>
              <a:rPr lang="en-US" sz="2400"/>
              <a:t> • Remote shell access. • Unrestricted NFS export. </a:t>
            </a:r>
            <a:endParaRPr/>
          </a:p>
          <a:p>
            <a:pPr marL="342900" lvl="0" indent="-342900" algn="l" rtl="0">
              <a:spcBef>
                <a:spcPts val="1000"/>
              </a:spcBef>
              <a:spcAft>
                <a:spcPts val="0"/>
              </a:spcAft>
              <a:buSzPts val="2400"/>
              <a:buChar char="🠶"/>
            </a:pPr>
            <a:r>
              <a:rPr lang="en-US" sz="2400"/>
              <a:t>• Unrestricted X Server access. </a:t>
            </a:r>
            <a:endParaRPr/>
          </a:p>
          <a:p>
            <a:pPr marL="342900" lvl="0" indent="-342900" algn="l" rtl="0">
              <a:spcBef>
                <a:spcPts val="1000"/>
              </a:spcBef>
              <a:spcAft>
                <a:spcPts val="0"/>
              </a:spcAft>
              <a:buSzPts val="2400"/>
              <a:buChar char="🠶"/>
            </a:pPr>
            <a:r>
              <a:rPr lang="en-US" sz="2400"/>
              <a:t>• Write-able FTP home directory. • Several Sendmail vulnerabilities. • Several FTP vulnerabilities.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Privilege Escalation Attacks</a:t>
            </a:r>
            <a:endParaRPr/>
          </a:p>
        </p:txBody>
      </p:sp>
      <p:sp>
        <p:nvSpPr>
          <p:cNvPr id="437" name="Google Shape;437;p64"/>
          <p:cNvSpPr txBox="1">
            <a:spLocks noGrp="1"/>
          </p:cNvSpPr>
          <p:nvPr>
            <p:ph type="body" idx="1"/>
          </p:nvPr>
        </p:nvSpPr>
        <p:spPr>
          <a:xfrm>
            <a:off x="1561514" y="2133600"/>
            <a:ext cx="9943098"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Privilege escalation attacks are those attacks in which the intruder exploits a bug in a software application to gain access to resource that normally would have been protected from an application or user, resulting in an escalation or leverage of current privilege levels to carry out a malicious action with more privileges than intended by the application developer and system administrator</a:t>
            </a:r>
            <a:endParaRPr/>
          </a:p>
          <a:p>
            <a:pPr marL="342900" lvl="0" indent="-342900" algn="just" rtl="0">
              <a:spcBef>
                <a:spcPts val="1000"/>
              </a:spcBef>
              <a:spcAft>
                <a:spcPts val="0"/>
              </a:spcAft>
              <a:buSzPts val="2400"/>
              <a:buChar char="🠶"/>
            </a:pPr>
            <a:r>
              <a:rPr lang="en-US" sz="2400"/>
              <a:t>1. Vertical privilege escalation or User to Super-user</a:t>
            </a:r>
            <a:endParaRPr/>
          </a:p>
          <a:p>
            <a:pPr marL="342900" lvl="0" indent="-342900" algn="just" rtl="0">
              <a:spcBef>
                <a:spcPts val="1000"/>
              </a:spcBef>
              <a:spcAft>
                <a:spcPts val="0"/>
              </a:spcAft>
              <a:buSzPts val="2400"/>
              <a:buChar char="🠶"/>
            </a:pPr>
            <a:r>
              <a:rPr lang="en-US" sz="2400"/>
              <a:t>2. Horizontal privilege escalation or Non-user to User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Buffer Overflow Attacks</a:t>
            </a:r>
            <a:endParaRPr/>
          </a:p>
        </p:txBody>
      </p:sp>
      <p:sp>
        <p:nvSpPr>
          <p:cNvPr id="443" name="Google Shape;443;p6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 Microsoft Outlook and Outlook Express in 2000. Due to a programming flaw made by Microsoft, attackers are able to execute any type of code they desired on the victim computers</a:t>
            </a:r>
            <a:endParaRPr/>
          </a:p>
          <a:p>
            <a:pPr marL="342900" lvl="0" indent="-190500" algn="just" rtl="0">
              <a:spcBef>
                <a:spcPts val="1000"/>
              </a:spcBef>
              <a:spcAft>
                <a:spcPts val="0"/>
              </a:spcAft>
              <a:buSzPts val="2400"/>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2" name="Title 1">
            <a:extLst>
              <a:ext uri="{FF2B5EF4-FFF2-40B4-BE49-F238E27FC236}">
                <a16:creationId xmlns:a16="http://schemas.microsoft.com/office/drawing/2014/main" id="{91E09931-7668-431D-A7B8-233A8BFEAE60}"/>
              </a:ext>
            </a:extLst>
          </p:cNvPr>
          <p:cNvSpPr>
            <a:spLocks noGrp="1"/>
          </p:cNvSpPr>
          <p:nvPr>
            <p:ph type="title"/>
          </p:nvPr>
        </p:nvSpPr>
        <p:spPr>
          <a:xfrm>
            <a:off x="1603717" y="624110"/>
            <a:ext cx="9900895" cy="1280890"/>
          </a:xfrm>
        </p:spPr>
        <p:txBody>
          <a:bodyPr/>
          <a:lstStyle/>
          <a:p>
            <a:r>
              <a:rPr lang="en-US" b="1" dirty="0">
                <a:solidFill>
                  <a:srgbClr val="FF0000"/>
                </a:solidFill>
              </a:rPr>
              <a:t>Understanding Intrusion Detection</a:t>
            </a:r>
            <a:br>
              <a:rPr lang="en-US" b="1" dirty="0">
                <a:solidFill>
                  <a:srgbClr val="FF0000"/>
                </a:solidFill>
              </a:rPr>
            </a:br>
            <a:endParaRPr lang="en-US" dirty="0"/>
          </a:p>
        </p:txBody>
      </p:sp>
      <p:sp>
        <p:nvSpPr>
          <p:cNvPr id="192" name="Google Shape;192;p22"/>
          <p:cNvSpPr txBox="1">
            <a:spLocks noGrp="1"/>
          </p:cNvSpPr>
          <p:nvPr>
            <p:ph type="body" idx="1"/>
          </p:nvPr>
        </p:nvSpPr>
        <p:spPr>
          <a:xfrm>
            <a:off x="928468" y="1280160"/>
            <a:ext cx="10576144" cy="4631062"/>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SzPts val="3200"/>
              <a:buNone/>
            </a:pPr>
            <a:r>
              <a:rPr lang="en-US" sz="3200" dirty="0">
                <a:solidFill>
                  <a:srgbClr val="FF0000"/>
                </a:solidFill>
              </a:rPr>
              <a:t>Security professionals </a:t>
            </a:r>
            <a:r>
              <a:rPr lang="en-US" sz="3200" dirty="0"/>
              <a:t>may want to have IDS systems record information about both successful and unsuccessful attempts so that security professionals will have a more comprehensive </a:t>
            </a:r>
            <a:r>
              <a:rPr lang="en-US" sz="3200" b="1" dirty="0">
                <a:solidFill>
                  <a:srgbClr val="FF0000"/>
                </a:solidFill>
              </a:rPr>
              <a:t>understanding of the events on their networks</a:t>
            </a:r>
            <a:r>
              <a:rPr lang="en-US" sz="3200" dirty="0"/>
              <a:t>. One way this can be done is by placing devices that </a:t>
            </a:r>
            <a:r>
              <a:rPr lang="en-US" sz="3200" dirty="0">
                <a:solidFill>
                  <a:srgbClr val="FF0000"/>
                </a:solidFill>
              </a:rPr>
              <a:t>examine network traffic, called sensors,</a:t>
            </a:r>
            <a:r>
              <a:rPr lang="en-US" sz="3200" dirty="0"/>
              <a:t> both in front of the firewall (the unprotected area) and behind the firewall (the protected area) and comparing the </a:t>
            </a:r>
            <a:r>
              <a:rPr lang="en-US" sz="3200" dirty="0">
                <a:solidFill>
                  <a:srgbClr val="FF0000"/>
                </a:solidFill>
              </a:rPr>
              <a:t>information recorded </a:t>
            </a:r>
            <a:r>
              <a:rPr lang="en-US" sz="3200" dirty="0"/>
              <a:t>by the two</a:t>
            </a:r>
            <a:endParaRPr dirty="0"/>
          </a:p>
          <a:p>
            <a:pPr marL="0" indent="0" algn="just">
              <a:buSzPts val="3200"/>
              <a:buNone/>
            </a:pPr>
            <a:endParaRPr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Misconfiguration Attacks</a:t>
            </a:r>
            <a:endParaRPr/>
          </a:p>
        </p:txBody>
      </p:sp>
      <p:sp>
        <p:nvSpPr>
          <p:cNvPr id="449" name="Google Shape;449;p66"/>
          <p:cNvSpPr txBox="1">
            <a:spLocks noGrp="1"/>
          </p:cNvSpPr>
          <p:nvPr>
            <p:ph type="body" idx="1"/>
          </p:nvPr>
        </p:nvSpPr>
        <p:spPr>
          <a:xfrm>
            <a:off x="2152357" y="2133600"/>
            <a:ext cx="9352255"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misconfiguration attacks are Dictionary and FTPWrite. In the Dictionary (also known as brute-force) attack, an attacker knows about a user-name and makes repeated guessing attempts for the password from a list of possible passwords.</a:t>
            </a:r>
            <a:endParaRPr/>
          </a:p>
          <a:p>
            <a:pPr marL="342900" lvl="0" indent="-342900" algn="just" rtl="0">
              <a:spcBef>
                <a:spcPts val="1000"/>
              </a:spcBef>
              <a:spcAft>
                <a:spcPts val="0"/>
              </a:spcAft>
              <a:buSzPts val="2400"/>
              <a:buChar char="🠶"/>
            </a:pPr>
            <a:r>
              <a:rPr lang="en-US" sz="2400"/>
              <a:t>FTP-Write attack, exploits the anonymous account that is a common login mode provided by FTP services. If the anonymous FTP root directory or its subdirectories are owned by the FTP account or are in the same group as the FTP account and they are not write protected,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Man-in-the-Middle Attacks</a:t>
            </a:r>
            <a:endParaRPr/>
          </a:p>
        </p:txBody>
      </p:sp>
      <p:sp>
        <p:nvSpPr>
          <p:cNvPr id="461" name="Google Shape;461;p6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the attacker must be able to intercept all messages going between the two victims, inject new ones and impersonate each endpoint to the satisfaction of the other.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Social Engineering Attacks</a:t>
            </a:r>
            <a:endParaRPr/>
          </a:p>
        </p:txBody>
      </p:sp>
      <p:sp>
        <p:nvSpPr>
          <p:cNvPr id="467" name="Google Shape;467;p69"/>
          <p:cNvSpPr txBox="1">
            <a:spLocks noGrp="1"/>
          </p:cNvSpPr>
          <p:nvPr>
            <p:ph type="body" idx="1"/>
          </p:nvPr>
        </p:nvSpPr>
        <p:spPr>
          <a:xfrm>
            <a:off x="1772529" y="2133600"/>
            <a:ext cx="9732083"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000"/>
              <a:buChar char="🠶"/>
            </a:pPr>
            <a:r>
              <a:rPr lang="en-US" sz="2000"/>
              <a:t>Another popular methods conducted by social engineering attacks are through phone and online communications. The attackers can simply make a call to Call Centers or Help Desks and pretend that they are calling from inside the credit union. By playing tricks on the phone system or operator, a smart attacker can imitate someone in a position of authority or relevance and gradually pull information out of the user or the smart attacker may masquerade as a legitimate user who needs a password reset.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Denial of Service (DoS) and Distributed Denial of Service (DDoS) Attacks</a:t>
            </a:r>
            <a:endParaRPr/>
          </a:p>
        </p:txBody>
      </p:sp>
      <p:sp>
        <p:nvSpPr>
          <p:cNvPr id="473" name="Google Shape;473;p7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a:t>Distributed denial of service (DDoS) attacks are developed in a distributed fashion. In real networks, the intended victims of DoS attacks are usually powerful servers with fast network connections.</a:t>
            </a:r>
            <a:endParaRPr/>
          </a:p>
          <a:p>
            <a:pPr marL="342900" lvl="0" indent="-190500" algn="just" rtl="0">
              <a:spcBef>
                <a:spcPts val="1000"/>
              </a:spcBef>
              <a:spcAft>
                <a:spcPts val="0"/>
              </a:spcAft>
              <a:buSzPts val="2400"/>
              <a:buNone/>
            </a:pP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Detection Approaches for DoS and DDoS Attacks</a:t>
            </a:r>
            <a:endParaRPr/>
          </a:p>
        </p:txBody>
      </p:sp>
      <p:sp>
        <p:nvSpPr>
          <p:cNvPr id="479" name="Google Shape;479;p7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spcBef>
                <a:spcPts val="0"/>
              </a:spcBef>
              <a:spcAft>
                <a:spcPts val="0"/>
              </a:spcAft>
              <a:buSzPct val="100000"/>
              <a:buChar char="🠶"/>
            </a:pPr>
            <a:r>
              <a:rPr lang="en-US" sz="2400"/>
              <a:t>Snort [63] apply signatures of well known DoS and DDoS attacks for identify them</a:t>
            </a:r>
            <a:endParaRPr/>
          </a:p>
          <a:p>
            <a:pPr marL="342900" lvl="0" indent="-342900" algn="just" rtl="0">
              <a:spcBef>
                <a:spcPts val="1000"/>
              </a:spcBef>
              <a:spcAft>
                <a:spcPts val="0"/>
              </a:spcAft>
              <a:buSzPct val="100000"/>
              <a:buChar char="🠶"/>
            </a:pPr>
            <a:r>
              <a:rPr lang="en-US" sz="2400"/>
              <a:t>Bro [57], apply such as a way to detect DoS and DDoS attacks based on the (statistical) changes in the normal behavior of applications and protocols.</a:t>
            </a:r>
            <a:endParaRPr/>
          </a:p>
          <a:p>
            <a:pPr marL="342900" lvl="0" indent="-342900" algn="just" rtl="0">
              <a:spcBef>
                <a:spcPts val="1000"/>
              </a:spcBef>
              <a:spcAft>
                <a:spcPts val="0"/>
              </a:spcAft>
              <a:buSzPct val="100000"/>
              <a:buChar char="🠶"/>
            </a:pPr>
            <a:r>
              <a:rPr lang="en-US" sz="2400"/>
              <a:t>An outlier detection algorithm based on Gaussian mixture model (GMM) is then used to analyze the value of IPTraffic and make intrusion decisions according to the outlier detection result.</a:t>
            </a:r>
            <a:endParaRPr/>
          </a:p>
          <a:p>
            <a:pPr marL="342900" lvl="0" indent="-342900" algn="just" rtl="0">
              <a:spcBef>
                <a:spcPts val="1000"/>
              </a:spcBef>
              <a:spcAft>
                <a:spcPts val="0"/>
              </a:spcAft>
              <a:buSzPct val="100000"/>
              <a:buChar char="🠶"/>
            </a:pPr>
            <a:r>
              <a:rPr lang="en-US" sz="2400"/>
              <a:t>Gil et al. propose a Multi-Level Tree for Online Packet Statistics, called MULTOPS, for identifying attacks by exploiting the correlation of incoming and outgoing packet rates at different levels of subnet prefix aggregation.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Prevention and Response for DoS and DDoS Attacks</a:t>
            </a:r>
            <a:endParaRPr/>
          </a:p>
        </p:txBody>
      </p:sp>
      <p:sp>
        <p:nvSpPr>
          <p:cNvPr id="485" name="Google Shape;485;p7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000"/>
              <a:buChar char="🠶"/>
            </a:pPr>
            <a:r>
              <a:rPr lang="en-US" sz="2000"/>
              <a:t>RPF (reverse path forwarding) check</a:t>
            </a:r>
            <a:endParaRPr/>
          </a:p>
          <a:p>
            <a:pPr marL="342900" lvl="0" indent="-342900" algn="just" rtl="0">
              <a:spcBef>
                <a:spcPts val="1000"/>
              </a:spcBef>
              <a:spcAft>
                <a:spcPts val="0"/>
              </a:spcAft>
              <a:buSzPts val="2000"/>
              <a:buChar char="🠶"/>
            </a:pPr>
            <a:r>
              <a:rPr lang="en-US" sz="2000"/>
              <a:t>Mirkovic et al. propose in [51] a system called D-WARD located at the source network router (either LAN or border router), which can autonomously detect and delete DDoS flows originating at that network.</a:t>
            </a:r>
            <a:endParaRPr/>
          </a:p>
          <a:p>
            <a:pPr marL="342900" lvl="0" indent="-342900" algn="just" rtl="0">
              <a:spcBef>
                <a:spcPts val="1000"/>
              </a:spcBef>
              <a:spcAft>
                <a:spcPts val="0"/>
              </a:spcAft>
              <a:buSzPts val="2000"/>
              <a:buChar char="🠶"/>
            </a:pPr>
            <a:r>
              <a:rPr lang="en-US" sz="2000"/>
              <a:t>Mahajan et al. propose an aggregate congestion control and a pushback technique to identify and throttle attack flows. Pushback plays a role on reacting aggregate upstream until the congestion actually happens. Moreover, the detection of traffic aggregation is only based on the destination IP addresses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Century Gothic"/>
              <a:buNone/>
            </a:pPr>
            <a:r>
              <a:rPr lang="en-US" sz="4000" b="1">
                <a:solidFill>
                  <a:srgbClr val="FF0000"/>
                </a:solidFill>
              </a:rPr>
              <a:t>Examples of DoS and DDoS Attacks</a:t>
            </a:r>
            <a:endParaRPr/>
          </a:p>
        </p:txBody>
      </p:sp>
      <p:sp>
        <p:nvSpPr>
          <p:cNvPr id="491" name="Google Shape;491;p7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Wingdings" panose="05000000000000000000" pitchFamily="2" charset="2"/>
              <a:buChar char="Ø"/>
            </a:pPr>
            <a:r>
              <a:rPr lang="en-US" dirty="0"/>
              <a:t>TCP-SYN Flood</a:t>
            </a:r>
            <a:endParaRPr dirty="0"/>
          </a:p>
          <a:p>
            <a:pPr marL="342900" lvl="0" indent="-342900" algn="l" rtl="0">
              <a:spcBef>
                <a:spcPts val="1000"/>
              </a:spcBef>
              <a:spcAft>
                <a:spcPts val="0"/>
              </a:spcAft>
              <a:buSzPts val="1800"/>
              <a:buFont typeface="Wingdings" panose="05000000000000000000" pitchFamily="2" charset="2"/>
              <a:buChar char="Ø"/>
            </a:pPr>
            <a:r>
              <a:rPr lang="en-US" dirty="0"/>
              <a:t>ICMP/UDP Flood Attack</a:t>
            </a:r>
            <a:endParaRPr dirty="0"/>
          </a:p>
          <a:p>
            <a:pPr marL="342900" lvl="0" indent="-342900" algn="l" rtl="0">
              <a:spcBef>
                <a:spcPts val="1000"/>
              </a:spcBef>
              <a:spcAft>
                <a:spcPts val="0"/>
              </a:spcAft>
              <a:buSzPts val="1800"/>
              <a:buFont typeface="Wingdings" panose="05000000000000000000" pitchFamily="2" charset="2"/>
              <a:buChar char="Ø"/>
            </a:pPr>
            <a:r>
              <a:rPr lang="en-US" dirty="0"/>
              <a:t>Ping of Death</a:t>
            </a:r>
            <a:endParaRPr dirty="0"/>
          </a:p>
          <a:p>
            <a:pPr marL="342900" lvl="0" indent="-342900" algn="l" rtl="0">
              <a:spcBef>
                <a:spcPts val="1000"/>
              </a:spcBef>
              <a:spcAft>
                <a:spcPts val="0"/>
              </a:spcAft>
              <a:buSzPts val="1800"/>
              <a:buFont typeface="Wingdings" panose="05000000000000000000" pitchFamily="2" charset="2"/>
              <a:buChar char="Ø"/>
            </a:pPr>
            <a:r>
              <a:rPr lang="en-US" dirty="0"/>
              <a:t>Smurf</a:t>
            </a:r>
            <a:endParaRPr dirty="0"/>
          </a:p>
          <a:p>
            <a:pPr marL="342900" lvl="0" indent="-342900" algn="l" rtl="0">
              <a:spcBef>
                <a:spcPts val="1000"/>
              </a:spcBef>
              <a:spcAft>
                <a:spcPts val="0"/>
              </a:spcAft>
              <a:buSzPts val="1800"/>
              <a:buFont typeface="Wingdings" panose="05000000000000000000" pitchFamily="2" charset="2"/>
              <a:buChar char="Ø"/>
            </a:pPr>
            <a:r>
              <a:rPr lang="en-US" dirty="0"/>
              <a:t>Process Table</a:t>
            </a:r>
            <a:endParaRPr dirty="0"/>
          </a:p>
          <a:p>
            <a:pPr marL="342900" lvl="0" indent="-342900" algn="l" rtl="0">
              <a:spcBef>
                <a:spcPts val="1000"/>
              </a:spcBef>
              <a:spcAft>
                <a:spcPts val="0"/>
              </a:spcAft>
              <a:buSzPts val="1800"/>
              <a:buFont typeface="Wingdings" panose="05000000000000000000" pitchFamily="2" charset="2"/>
              <a:buChar char="Ø"/>
            </a:pPr>
            <a:r>
              <a:rPr lang="en-US" dirty="0" err="1"/>
              <a:t>UDPStorm</a:t>
            </a:r>
            <a:endParaRPr dirty="0"/>
          </a:p>
          <a:p>
            <a:pPr marL="342900" lvl="0" indent="-342900" algn="l" rtl="0">
              <a:spcBef>
                <a:spcPts val="1000"/>
              </a:spcBef>
              <a:spcAft>
                <a:spcPts val="0"/>
              </a:spcAft>
              <a:buSzPts val="1800"/>
              <a:buFont typeface="Wingdings" panose="05000000000000000000" pitchFamily="2" charset="2"/>
              <a:buChar char="Ø"/>
            </a:pPr>
            <a:r>
              <a:rPr lang="en-US" dirty="0" err="1"/>
              <a:t>Syslogd</a:t>
            </a:r>
            <a:endParaRPr dirty="0"/>
          </a:p>
          <a:p>
            <a:pPr marL="342900" lvl="0" indent="-342900" algn="l" rtl="0">
              <a:spcBef>
                <a:spcPts val="1000"/>
              </a:spcBef>
              <a:spcAft>
                <a:spcPts val="0"/>
              </a:spcAft>
              <a:buSzPts val="1800"/>
              <a:buFont typeface="Wingdings" panose="05000000000000000000" pitchFamily="2" charset="2"/>
              <a:buChar char="Ø"/>
            </a:pPr>
            <a:r>
              <a:rPr lang="en-US" dirty="0"/>
              <a:t>Mailbomb</a:t>
            </a:r>
            <a:endParaRPr dirty="0"/>
          </a:p>
          <a:p>
            <a:pPr marL="342900" lvl="0" indent="-342900" algn="l" rtl="0">
              <a:spcBef>
                <a:spcPts val="1000"/>
              </a:spcBef>
              <a:spcAft>
                <a:spcPts val="0"/>
              </a:spcAft>
              <a:buSzPts val="1800"/>
              <a:buFont typeface="Wingdings" panose="05000000000000000000" pitchFamily="2" charset="2"/>
              <a:buChar char="Ø"/>
            </a:pPr>
            <a:r>
              <a:rPr lang="en-US" dirty="0"/>
              <a:t>Apache2</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Worms Attacks</a:t>
            </a:r>
            <a:endParaRPr/>
          </a:p>
        </p:txBody>
      </p:sp>
      <p:sp>
        <p:nvSpPr>
          <p:cNvPr id="497" name="Google Shape;497;p74"/>
          <p:cNvSpPr txBox="1">
            <a:spLocks noGrp="1"/>
          </p:cNvSpPr>
          <p:nvPr>
            <p:ph type="body" idx="1"/>
          </p:nvPr>
        </p:nvSpPr>
        <p:spPr>
          <a:xfrm>
            <a:off x="1645920" y="1448972"/>
            <a:ext cx="9858692" cy="446225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000"/>
              <a:buChar char="🠶"/>
            </a:pPr>
            <a:r>
              <a:rPr lang="en-US" sz="2800" dirty="0"/>
              <a:t>The Morris worm is one of the first computer worms distributed via the Internet [70]. The basic idea behind Morris worm and the recent frequently launched worm attacks on the Internet is to target vulnerabilities in daemon processes of important network services through exploiting the static buffer overflow.</a:t>
            </a:r>
            <a:endParaRPr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Examples of Well Known Worm Attacks</a:t>
            </a:r>
            <a:endParaRPr/>
          </a:p>
        </p:txBody>
      </p:sp>
      <p:sp>
        <p:nvSpPr>
          <p:cNvPr id="503" name="Google Shape;503;p75"/>
          <p:cNvSpPr txBox="1">
            <a:spLocks noGrp="1"/>
          </p:cNvSpPr>
          <p:nvPr>
            <p:ph type="body" idx="1"/>
          </p:nvPr>
        </p:nvSpPr>
        <p:spPr>
          <a:xfrm>
            <a:off x="745588" y="2133600"/>
            <a:ext cx="10759024"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3200" dirty="0"/>
              <a:t>Blaster The worm exploits the buffer overflow vulnerability in the DCOM RPC service and is coded to start a SYN flood port 80 of website windowsupdate.com.</a:t>
            </a:r>
            <a:endParaRPr sz="2400" dirty="0"/>
          </a:p>
          <a:p>
            <a:pPr marL="342900" lvl="0" indent="-190500" algn="just" rtl="0">
              <a:spcBef>
                <a:spcPts val="1000"/>
              </a:spcBef>
              <a:spcAft>
                <a:spcPts val="0"/>
              </a:spcAft>
              <a:buSzPts val="2400"/>
              <a:buNone/>
            </a:pPr>
            <a:endParaRPr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6"/>
          <p:cNvSpPr txBox="1">
            <a:spLocks noGrp="1"/>
          </p:cNvSpPr>
          <p:nvPr>
            <p:ph type="title"/>
          </p:nvPr>
        </p:nvSpPr>
        <p:spPr>
          <a:xfrm>
            <a:off x="1491175" y="624110"/>
            <a:ext cx="10013437" cy="1280890"/>
          </a:xfrm>
          <a:prstGeom prst="rect">
            <a:avLst/>
          </a:prstGeom>
          <a:noFill/>
          <a:ln>
            <a:noFill/>
          </a:ln>
        </p:spPr>
        <p:txBody>
          <a:bodyPr spcFirstLastPara="1" wrap="square" lIns="91425" tIns="45700" rIns="91425" bIns="45700" anchor="t" anchorCtr="0">
            <a:normAutofit/>
          </a:bodyPr>
          <a:lstStyle/>
          <a:p>
            <a:pPr>
              <a:buSzPts val="3600"/>
            </a:pPr>
            <a:r>
              <a:rPr lang="en-US" dirty="0"/>
              <a:t>Nachi  </a:t>
            </a:r>
            <a:br>
              <a:rPr lang="en-US" dirty="0"/>
            </a:br>
            <a:endParaRPr dirty="0"/>
          </a:p>
        </p:txBody>
      </p:sp>
      <p:sp>
        <p:nvSpPr>
          <p:cNvPr id="509" name="Google Shape;509;p76"/>
          <p:cNvSpPr txBox="1">
            <a:spLocks noGrp="1"/>
          </p:cNvSpPr>
          <p:nvPr>
            <p:ph type="body" idx="1"/>
          </p:nvPr>
        </p:nvSpPr>
        <p:spPr>
          <a:xfrm>
            <a:off x="1491175" y="2133600"/>
            <a:ext cx="10013437" cy="3777622"/>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1000"/>
              </a:spcBef>
              <a:spcAft>
                <a:spcPts val="0"/>
              </a:spcAft>
              <a:buSzPts val="1800"/>
              <a:buChar char="🠶"/>
            </a:pPr>
            <a:r>
              <a:rPr lang="en-US" sz="2800" dirty="0"/>
              <a:t>exploits a vulnerability in the Microsoft RPC service. Different with the Blaster worm, Nachi helps the customer downloading and installing security patches from Microsoft website</a:t>
            </a:r>
            <a:endParaRPr sz="2800" dirty="0"/>
          </a:p>
          <a:p>
            <a:pPr marL="342900" lvl="0" indent="-342900" algn="just" rtl="0">
              <a:spcBef>
                <a:spcPts val="1000"/>
              </a:spcBef>
              <a:spcAft>
                <a:spcPts val="0"/>
              </a:spcAft>
              <a:buSzPts val="1800"/>
              <a:buChar char="🠶"/>
            </a:pPr>
            <a:r>
              <a:rPr lang="en-US" sz="2800" dirty="0"/>
              <a:t>August 2003, the outbreak of Nachi infected the ATM machines of two main financial institutions, triggered banks’ IDSs to disconnect many ATMs from the network. The after effect is just equivalent to a successful DoS attack.</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941343" y="624110"/>
            <a:ext cx="9563270"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Century Gothic"/>
              <a:buNone/>
            </a:pPr>
            <a:r>
              <a:rPr lang="en-US" sz="4000" b="1" dirty="0">
                <a:solidFill>
                  <a:srgbClr val="FF0000"/>
                </a:solidFill>
              </a:rPr>
              <a:t>Understanding Intrusion Detection</a:t>
            </a:r>
            <a:br>
              <a:rPr lang="en-US" sz="4000" b="1" dirty="0">
                <a:solidFill>
                  <a:srgbClr val="FF0000"/>
                </a:solidFill>
              </a:rPr>
            </a:br>
            <a:endParaRPr sz="4000" dirty="0">
              <a:solidFill>
                <a:srgbClr val="FF0000"/>
              </a:solidFill>
            </a:endParaRPr>
          </a:p>
        </p:txBody>
      </p:sp>
      <p:sp>
        <p:nvSpPr>
          <p:cNvPr id="198" name="Google Shape;198;p23"/>
          <p:cNvSpPr txBox="1">
            <a:spLocks noGrp="1"/>
          </p:cNvSpPr>
          <p:nvPr>
            <p:ph type="body" idx="1"/>
          </p:nvPr>
        </p:nvSpPr>
        <p:spPr>
          <a:xfrm>
            <a:off x="1237957" y="1491175"/>
            <a:ext cx="10266655" cy="4742715"/>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800"/>
              <a:buNone/>
            </a:pPr>
            <a:r>
              <a:rPr lang="en-US" sz="3200" dirty="0"/>
              <a:t>An </a:t>
            </a:r>
            <a:r>
              <a:rPr lang="en-US" sz="3200" dirty="0">
                <a:solidFill>
                  <a:srgbClr val="FF0000"/>
                </a:solidFill>
              </a:rPr>
              <a:t>intrusion-detection system (IDS) </a:t>
            </a:r>
            <a:r>
              <a:rPr lang="en-US" sz="3200" dirty="0"/>
              <a:t>can be defined as the </a:t>
            </a:r>
            <a:r>
              <a:rPr lang="en-US" sz="3200" dirty="0">
                <a:solidFill>
                  <a:srgbClr val="FF0000"/>
                </a:solidFill>
              </a:rPr>
              <a:t>tools</a:t>
            </a:r>
            <a:r>
              <a:rPr lang="en-US" sz="3200" dirty="0"/>
              <a:t>, </a:t>
            </a:r>
            <a:r>
              <a:rPr lang="en-US" sz="3200" dirty="0">
                <a:solidFill>
                  <a:srgbClr val="FF0000"/>
                </a:solidFill>
              </a:rPr>
              <a:t>methods</a:t>
            </a:r>
            <a:r>
              <a:rPr lang="en-US" sz="3200" dirty="0"/>
              <a:t>, and </a:t>
            </a:r>
            <a:r>
              <a:rPr lang="en-US" sz="3200" dirty="0">
                <a:solidFill>
                  <a:srgbClr val="FF0000"/>
                </a:solidFill>
              </a:rPr>
              <a:t>resources</a:t>
            </a:r>
            <a:r>
              <a:rPr lang="en-US" sz="3200" dirty="0"/>
              <a:t> to </a:t>
            </a:r>
            <a:r>
              <a:rPr lang="en-US" sz="3200" dirty="0">
                <a:solidFill>
                  <a:srgbClr val="FF0000"/>
                </a:solidFill>
              </a:rPr>
              <a:t>help identify</a:t>
            </a:r>
            <a:r>
              <a:rPr lang="en-US" sz="3200" dirty="0"/>
              <a:t>, </a:t>
            </a:r>
            <a:r>
              <a:rPr lang="en-US" sz="3200" dirty="0">
                <a:solidFill>
                  <a:srgbClr val="FF0000"/>
                </a:solidFill>
              </a:rPr>
              <a:t>assess</a:t>
            </a:r>
            <a:r>
              <a:rPr lang="en-US" sz="3200" dirty="0"/>
              <a:t>, and </a:t>
            </a:r>
            <a:r>
              <a:rPr lang="en-US" sz="3200" dirty="0">
                <a:solidFill>
                  <a:srgbClr val="FF0000"/>
                </a:solidFill>
              </a:rPr>
              <a:t>report</a:t>
            </a:r>
            <a:r>
              <a:rPr lang="en-US" sz="3200" dirty="0"/>
              <a:t> unauthorized or unapproved network activity. The intrusion detection part of the name is a bit of a misnomer, as an IDS does not actually detect intrusions </a:t>
            </a:r>
            <a:r>
              <a:rPr lang="en-US" sz="3200" b="1" dirty="0">
                <a:solidFill>
                  <a:srgbClr val="FF0000"/>
                </a:solidFill>
              </a:rPr>
              <a:t>it detects activity in traffic that may or may not be an intrusion</a:t>
            </a:r>
            <a:r>
              <a:rPr lang="en-US" sz="3200" dirty="0"/>
              <a:t>. </a:t>
            </a:r>
            <a:endParaRPr sz="2000" dirty="0"/>
          </a:p>
          <a:p>
            <a:pPr marL="177800" indent="0" algn="just">
              <a:buSzPts val="2800"/>
              <a:buNone/>
            </a:pPr>
            <a:endParaRPr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7"/>
          <p:cNvSpPr txBox="1">
            <a:spLocks noGrp="1"/>
          </p:cNvSpPr>
          <p:nvPr>
            <p:ph type="title"/>
          </p:nvPr>
        </p:nvSpPr>
        <p:spPr>
          <a:xfrm>
            <a:off x="1716259" y="624110"/>
            <a:ext cx="9788354" cy="1280890"/>
          </a:xfrm>
          <a:prstGeom prst="rect">
            <a:avLst/>
          </a:prstGeom>
          <a:noFill/>
          <a:ln>
            <a:noFill/>
          </a:ln>
        </p:spPr>
        <p:txBody>
          <a:bodyPr spcFirstLastPara="1" wrap="square" lIns="91425" tIns="45700" rIns="91425" bIns="45700" anchor="t" anchorCtr="0">
            <a:normAutofit fontScale="90000"/>
          </a:bodyPr>
          <a:lstStyle/>
          <a:p>
            <a:pPr>
              <a:buSzPts val="3600"/>
            </a:pPr>
            <a:r>
              <a:rPr lang="en-US" sz="4000" b="1" dirty="0">
                <a:solidFill>
                  <a:srgbClr val="FF0000"/>
                </a:solidFill>
                <a:latin typeface="Times New Roman" panose="02020603050405020304" pitchFamily="18" charset="0"/>
                <a:cs typeface="Times New Roman" panose="02020603050405020304" pitchFamily="18" charset="0"/>
              </a:rPr>
              <a:t>Slammer</a:t>
            </a:r>
            <a:br>
              <a:rPr lang="en-US" sz="4000" b="1" dirty="0">
                <a:solidFill>
                  <a:srgbClr val="FF0000"/>
                </a:solidFill>
                <a:latin typeface="Times New Roman" panose="02020603050405020304" pitchFamily="18" charset="0"/>
                <a:cs typeface="Times New Roman" panose="02020603050405020304" pitchFamily="18" charset="0"/>
              </a:rPr>
            </a:br>
            <a:endParaRPr sz="4000" b="1" dirty="0">
              <a:solidFill>
                <a:srgbClr val="FF0000"/>
              </a:solidFill>
              <a:latin typeface="Times New Roman" panose="02020603050405020304" pitchFamily="18" charset="0"/>
              <a:cs typeface="Times New Roman" panose="02020603050405020304" pitchFamily="18" charset="0"/>
            </a:endParaRPr>
          </a:p>
        </p:txBody>
      </p:sp>
      <p:sp>
        <p:nvSpPr>
          <p:cNvPr id="515" name="Google Shape;515;p77"/>
          <p:cNvSpPr txBox="1">
            <a:spLocks noGrp="1"/>
          </p:cNvSpPr>
          <p:nvPr>
            <p:ph type="body" idx="1"/>
          </p:nvPr>
        </p:nvSpPr>
        <p:spPr>
          <a:xfrm>
            <a:off x="1378634" y="1575582"/>
            <a:ext cx="10125977" cy="4335640"/>
          </a:xfrm>
          <a:prstGeom prst="rect">
            <a:avLst/>
          </a:prstGeom>
          <a:noFill/>
          <a:ln>
            <a:noFill/>
          </a:ln>
        </p:spPr>
        <p:txBody>
          <a:bodyPr spcFirstLastPara="1" wrap="square" lIns="91425" tIns="45700" rIns="91425" bIns="45700" anchor="t" anchorCtr="0">
            <a:normAutofit/>
          </a:bodyPr>
          <a:lstStyle/>
          <a:p>
            <a:pPr marL="342900" lvl="0" indent="-342900" algn="just" rtl="0">
              <a:spcBef>
                <a:spcPts val="1000"/>
              </a:spcBef>
              <a:spcAft>
                <a:spcPts val="0"/>
              </a:spcAft>
              <a:buSzPts val="18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Slammer worm started in January 2003 infected 75000 victims in just 10 minutes and is considered as one of the fast-propagating Internet worms. It exploits two buffer overflow flaws in Microsoft SQL Server and then replicates itself by sending packets to randomly-generated IP addresses seeking more probable victim hosts.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Routing Attacks</a:t>
            </a:r>
            <a:endParaRPr/>
          </a:p>
        </p:txBody>
      </p:sp>
      <p:sp>
        <p:nvSpPr>
          <p:cNvPr id="521" name="Google Shape;521;p78"/>
          <p:cNvSpPr txBox="1">
            <a:spLocks noGrp="1"/>
          </p:cNvSpPr>
          <p:nvPr>
            <p:ph type="body" idx="1"/>
          </p:nvPr>
        </p:nvSpPr>
        <p:spPr>
          <a:xfrm>
            <a:off x="2096086" y="2133600"/>
            <a:ext cx="9408526" cy="3777622"/>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SzPct val="100000"/>
              <a:buChar char="🠶"/>
            </a:pPr>
            <a:r>
              <a:rPr lang="en-US" sz="2000"/>
              <a:t>Routing attacks exploit flaws and vulnerabilities in the design and implementation of routers. A common routing attack is a protocol specific break-in that targets operations of routing information exchange. Most sophisticated attacks or substantial DoS attacks are originally based on the routing attacks against the IP routing infrastructure</a:t>
            </a:r>
            <a:endParaRPr/>
          </a:p>
          <a:p>
            <a:pPr marL="342900" lvl="0" indent="-342900" algn="just" rtl="0">
              <a:spcBef>
                <a:spcPts val="1000"/>
              </a:spcBef>
              <a:spcAft>
                <a:spcPts val="0"/>
              </a:spcAft>
              <a:buSzPct val="100000"/>
              <a:buChar char="🠶"/>
            </a:pPr>
            <a:r>
              <a:rPr lang="en-US" sz="2000"/>
              <a:t>OSPF is perhaps the most widely used link-state hierarchical Interior Gateway Protocol (IGP) routing algorithm in which the shortest path tree is calculated using a method based on Dijkstra’s algorithm. A link state database is constructed to maintain the tree image of network topology in each router and identical copies of the database will be periodically updated by flooding on all routers in each OSPF aware area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dirty="0"/>
          </a:p>
        </p:txBody>
      </p:sp>
      <p:sp>
        <p:nvSpPr>
          <p:cNvPr id="527" name="Google Shape;527;p79"/>
          <p:cNvSpPr txBox="1">
            <a:spLocks noGrp="1"/>
          </p:cNvSpPr>
          <p:nvPr>
            <p:ph type="body" idx="1"/>
          </p:nvPr>
        </p:nvSpPr>
        <p:spPr>
          <a:xfrm>
            <a:off x="2589212" y="1716258"/>
            <a:ext cx="8915400" cy="41949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sz="3200" dirty="0">
                <a:latin typeface="Times New Roman" panose="02020603050405020304" pitchFamily="18" charset="0"/>
                <a:cs typeface="Times New Roman" panose="02020603050405020304" pitchFamily="18" charset="0"/>
              </a:rPr>
              <a:t>BGP is a core routing protocol of the Internet and works by maintaining a table of IP networks that designate network </a:t>
            </a:r>
            <a:r>
              <a:rPr lang="en-US" sz="3200" dirty="0" err="1">
                <a:latin typeface="Times New Roman" panose="02020603050405020304" pitchFamily="18" charset="0"/>
                <a:cs typeface="Times New Roman" panose="02020603050405020304" pitchFamily="18" charset="0"/>
              </a:rPr>
              <a:t>reachability</a:t>
            </a:r>
            <a:r>
              <a:rPr lang="en-US" sz="3200" dirty="0">
                <a:latin typeface="Times New Roman" panose="02020603050405020304" pitchFamily="18" charset="0"/>
                <a:cs typeface="Times New Roman" panose="02020603050405020304" pitchFamily="18" charset="0"/>
              </a:rPr>
              <a:t> both inside an Autonomous System (AS, is a collection of IP networks under control of a single entity) as well as outside an AS. BGP is a path vector protocol and does not use traditional IGP metrics.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8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OSPF Attacks</a:t>
            </a:r>
            <a:endParaRPr/>
          </a:p>
        </p:txBody>
      </p:sp>
      <p:sp>
        <p:nvSpPr>
          <p:cNvPr id="533" name="Google Shape;533;p80"/>
          <p:cNvSpPr txBox="1">
            <a:spLocks noGrp="1"/>
          </p:cNvSpPr>
          <p:nvPr>
            <p:ph type="body" idx="1"/>
          </p:nvPr>
        </p:nvSpPr>
        <p:spPr>
          <a:xfrm>
            <a:off x="2067951" y="2133600"/>
            <a:ext cx="9436661"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2800" dirty="0"/>
              <a:t>Seq++</a:t>
            </a:r>
            <a:endParaRPr sz="2800" dirty="0"/>
          </a:p>
          <a:p>
            <a:pPr marL="342900" lvl="0" indent="-342900" algn="l" rtl="0">
              <a:spcBef>
                <a:spcPts val="1000"/>
              </a:spcBef>
              <a:spcAft>
                <a:spcPts val="0"/>
              </a:spcAft>
              <a:buSzPts val="1800"/>
              <a:buChar char="🠶"/>
            </a:pPr>
            <a:r>
              <a:rPr lang="en-US" sz="2800" dirty="0"/>
              <a:t>Maximum Age</a:t>
            </a:r>
            <a:endParaRPr sz="2800" dirty="0"/>
          </a:p>
          <a:p>
            <a:pPr marL="342900" lvl="0" indent="-342900" algn="l" rtl="0">
              <a:spcBef>
                <a:spcPts val="1000"/>
              </a:spcBef>
              <a:spcAft>
                <a:spcPts val="0"/>
              </a:spcAft>
              <a:buSzPts val="1800"/>
              <a:buChar char="🠶"/>
            </a:pPr>
            <a:r>
              <a:rPr lang="en-US" sz="2800" dirty="0"/>
              <a:t>Maximum Sequence Number</a:t>
            </a:r>
            <a:endParaRPr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BGP Attacks</a:t>
            </a:r>
            <a:endParaRPr/>
          </a:p>
        </p:txBody>
      </p:sp>
      <p:sp>
        <p:nvSpPr>
          <p:cNvPr id="539" name="Google Shape;539;p81"/>
          <p:cNvSpPr txBox="1">
            <a:spLocks noGrp="1"/>
          </p:cNvSpPr>
          <p:nvPr>
            <p:ph type="body" idx="1"/>
          </p:nvPr>
        </p:nvSpPr>
        <p:spPr>
          <a:xfrm>
            <a:off x="1406769" y="2133600"/>
            <a:ext cx="10097843"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Font typeface="Wingdings" panose="05000000000000000000" pitchFamily="2" charset="2"/>
              <a:buChar char="Ø"/>
            </a:pPr>
            <a:r>
              <a:rPr lang="en-US" sz="2800" dirty="0"/>
              <a:t>There are 7 common mechanisms that BGP attackers usually like to use, namely false updates and prefix hijacking, de-aggregation, contradictory advertisements, update modifications, advertent link flapping, instability and congestion-induced BGP session failures</a:t>
            </a:r>
            <a:endParaRPr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3"/>
          <p:cNvSpPr txBox="1">
            <a:spLocks noGrp="1"/>
          </p:cNvSpPr>
          <p:nvPr>
            <p:ph type="title"/>
          </p:nvPr>
        </p:nvSpPr>
        <p:spPr>
          <a:xfrm>
            <a:off x="1786597" y="624110"/>
            <a:ext cx="9718015"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Pattern Matching</a:t>
            </a:r>
            <a:endParaRPr/>
          </a:p>
        </p:txBody>
      </p:sp>
      <p:sp>
        <p:nvSpPr>
          <p:cNvPr id="552" name="Google Shape;552;p83"/>
          <p:cNvSpPr txBox="1">
            <a:spLocks noGrp="1"/>
          </p:cNvSpPr>
          <p:nvPr>
            <p:ph type="body" idx="1"/>
          </p:nvPr>
        </p:nvSpPr>
        <p:spPr>
          <a:xfrm>
            <a:off x="1674055" y="1575582"/>
            <a:ext cx="9830557" cy="4335640"/>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SzPct val="100000"/>
              <a:buChar char="🠶"/>
            </a:pPr>
            <a:r>
              <a:rPr lang="en-US" sz="2400" b="1"/>
              <a:t>network based intrusion detection systems in which attack patterns are modeled, matched and identified based on the packet head, packet content or both.</a:t>
            </a:r>
            <a:endParaRPr/>
          </a:p>
          <a:p>
            <a:pPr marL="342900" lvl="0" indent="-342900" algn="l" rtl="0">
              <a:spcBef>
                <a:spcPts val="1000"/>
              </a:spcBef>
              <a:spcAft>
                <a:spcPts val="0"/>
              </a:spcAft>
              <a:buSzPct val="100000"/>
              <a:buChar char="🠶"/>
            </a:pPr>
            <a:r>
              <a:rPr lang="en-US" sz="2400" b="1"/>
              <a:t>pattern matching more expensive in terms of the computational cost</a:t>
            </a:r>
            <a:endParaRPr/>
          </a:p>
          <a:p>
            <a:pPr marL="342900" lvl="0" indent="-342900" algn="l" rtl="0">
              <a:spcBef>
                <a:spcPts val="1000"/>
              </a:spcBef>
              <a:spcAft>
                <a:spcPts val="0"/>
              </a:spcAft>
              <a:buSzPct val="100000"/>
              <a:buChar char="🠶"/>
            </a:pPr>
            <a:r>
              <a:rPr lang="en-US" sz="2400" b="1"/>
              <a:t>Abbes et al. propose a method combining a novel protocol analysis approach with traditional pattern matching to improve the performance of pattern matching when looking for attack signatures [1].</a:t>
            </a:r>
            <a:endParaRPr/>
          </a:p>
          <a:p>
            <a:pPr marL="342900" lvl="0" indent="-342900" algn="l" rtl="0">
              <a:spcBef>
                <a:spcPts val="1000"/>
              </a:spcBef>
              <a:spcAft>
                <a:spcPts val="0"/>
              </a:spcAft>
              <a:buSzPct val="100000"/>
              <a:buChar char="🠶"/>
            </a:pPr>
            <a:r>
              <a:rPr lang="en-US" sz="2400" b="1"/>
              <a:t>The model attempts to emulate a traffic mix of different applications, reflecting the characteristics of each application and the way these applications interact with the system.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Rule-based Techniques</a:t>
            </a:r>
            <a:endParaRPr dirty="0"/>
          </a:p>
        </p:txBody>
      </p:sp>
      <p:sp>
        <p:nvSpPr>
          <p:cNvPr id="558" name="Google Shape;558;p84"/>
          <p:cNvSpPr txBox="1">
            <a:spLocks noGrp="1"/>
          </p:cNvSpPr>
          <p:nvPr>
            <p:ph type="body" idx="1"/>
          </p:nvPr>
        </p:nvSpPr>
        <p:spPr>
          <a:xfrm>
            <a:off x="1955409" y="2133600"/>
            <a:ext cx="9549203"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b="1" dirty="0"/>
              <a:t>Expert systems encode intrusive scenarios as a set of rules, which are matched against audit or network traffic data. Any deviation in the rule matching process is reported as an intrusion. Examples of rule-based systems include MIDAS (Multics Intrusion Detection and Alerting System) [65], IDES (Intrusion Detection Expert System) [53], and NIDES (Next-generation Intrusion Detection Expert System) [3, 4]</a:t>
            </a:r>
            <a:endParaRPr dirty="0"/>
          </a:p>
          <a:p>
            <a:pPr marL="342900" lvl="0" indent="-190500" algn="just" rtl="0">
              <a:spcBef>
                <a:spcPts val="1000"/>
              </a:spcBef>
              <a:spcAft>
                <a:spcPts val="0"/>
              </a:spcAft>
              <a:buSzPts val="2400"/>
              <a:buNone/>
            </a:pPr>
            <a:endParaRPr sz="24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251C0D-4C75-4CA9-AD6F-98A4D957A49D}"/>
              </a:ext>
            </a:extLst>
          </p:cNvPr>
          <p:cNvPicPr>
            <a:picLocks noChangeAspect="1"/>
          </p:cNvPicPr>
          <p:nvPr/>
        </p:nvPicPr>
        <p:blipFill>
          <a:blip r:embed="rId2"/>
          <a:stretch>
            <a:fillRect/>
          </a:stretch>
        </p:blipFill>
        <p:spPr>
          <a:xfrm>
            <a:off x="3137094" y="1905000"/>
            <a:ext cx="7090117" cy="3609535"/>
          </a:xfrm>
          <a:prstGeom prst="rect">
            <a:avLst/>
          </a:prstGeom>
        </p:spPr>
      </p:pic>
      <p:sp>
        <p:nvSpPr>
          <p:cNvPr id="3" name="Text Placeholder 2">
            <a:extLst>
              <a:ext uri="{FF2B5EF4-FFF2-40B4-BE49-F238E27FC236}">
                <a16:creationId xmlns:a16="http://schemas.microsoft.com/office/drawing/2014/main" id="{5E343CEC-1CB5-478B-A6F0-71D4A64385E9}"/>
              </a:ext>
            </a:extLst>
          </p:cNvPr>
          <p:cNvSpPr>
            <a:spLocks noGrp="1"/>
          </p:cNvSpPr>
          <p:nvPr>
            <p:ph type="body" idx="1"/>
          </p:nvPr>
        </p:nvSpPr>
        <p:spPr>
          <a:xfrm>
            <a:off x="2589212" y="1589649"/>
            <a:ext cx="7497323" cy="4321573"/>
          </a:xfrm>
        </p:spPr>
        <p:txBody>
          <a:bodyPr/>
          <a:lstStyle/>
          <a:p>
            <a:endParaRPr lang="en-US" dirty="0"/>
          </a:p>
        </p:txBody>
      </p:sp>
    </p:spTree>
    <p:extLst>
      <p:ext uri="{BB962C8B-B14F-4D97-AF65-F5344CB8AC3E}">
        <p14:creationId xmlns:p14="http://schemas.microsoft.com/office/powerpoint/2010/main" val="87603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5"/>
          <p:cNvSpPr txBox="1">
            <a:spLocks noGrp="1"/>
          </p:cNvSpPr>
          <p:nvPr>
            <p:ph type="title"/>
          </p:nvPr>
        </p:nvSpPr>
        <p:spPr>
          <a:xfrm>
            <a:off x="1786597" y="624110"/>
            <a:ext cx="9718015"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MIDAS</a:t>
            </a:r>
            <a:endParaRPr/>
          </a:p>
        </p:txBody>
      </p:sp>
      <p:sp>
        <p:nvSpPr>
          <p:cNvPr id="565" name="Google Shape;565;p85"/>
          <p:cNvSpPr txBox="1">
            <a:spLocks noGrp="1"/>
          </p:cNvSpPr>
          <p:nvPr>
            <p:ph type="body" idx="1"/>
          </p:nvPr>
        </p:nvSpPr>
        <p:spPr>
          <a:xfrm>
            <a:off x="956603" y="1505243"/>
            <a:ext cx="10548009" cy="4405979"/>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SzPct val="100000"/>
              <a:buChar char="🠶"/>
            </a:pPr>
            <a:r>
              <a:rPr lang="en-US" sz="3200" b="1"/>
              <a:t>MIDAS was designed and developed by the National Computer Security Center (NCSC) to monitor intrusions for NCSC’s networked mainframe, Dockmaster. It uses and analyzes audit log data by combining the expert system technology with statistical analysis.</a:t>
            </a:r>
            <a:endParaRPr/>
          </a:p>
          <a:p>
            <a:pPr marL="342900" lvl="0" indent="-342900" algn="just" rtl="0">
              <a:spcBef>
                <a:spcPts val="1000"/>
              </a:spcBef>
              <a:spcAft>
                <a:spcPts val="0"/>
              </a:spcAft>
              <a:buSzPct val="100000"/>
              <a:buChar char="🠶"/>
            </a:pPr>
            <a:r>
              <a:rPr lang="en-US" sz="3200" b="1"/>
              <a:t>combining the expert system technology with statistical analysis.</a:t>
            </a:r>
            <a:endParaRPr/>
          </a:p>
          <a:p>
            <a:pPr marL="342900" lvl="0" indent="-342900" algn="just" rtl="0">
              <a:spcBef>
                <a:spcPts val="1000"/>
              </a:spcBef>
              <a:spcAft>
                <a:spcPts val="0"/>
              </a:spcAft>
              <a:buSzPct val="100000"/>
              <a:buChar char="🠶"/>
            </a:pPr>
            <a:r>
              <a:rPr lang="en-US" sz="3200" b="1"/>
              <a:t>MIDAS uses the Production Based Expert System Toolset</a:t>
            </a:r>
            <a:endParaRPr/>
          </a:p>
          <a:p>
            <a:pPr marL="342900" lvl="0" indent="-154940" algn="just" rtl="0">
              <a:spcBef>
                <a:spcPts val="1000"/>
              </a:spcBef>
              <a:spcAft>
                <a:spcPts val="0"/>
              </a:spcAft>
              <a:buSzPct val="100000"/>
              <a:buNone/>
            </a:pPr>
            <a:endParaRPr sz="3200" b="1"/>
          </a:p>
          <a:p>
            <a:pPr marL="0" lvl="0" indent="0" algn="just" rtl="0">
              <a:spcBef>
                <a:spcPts val="1000"/>
              </a:spcBef>
              <a:spcAft>
                <a:spcPts val="0"/>
              </a:spcAft>
              <a:buSzPct val="100000"/>
              <a:buNone/>
            </a:pPr>
            <a:endParaRPr sz="32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IDES</a:t>
            </a:r>
            <a:endParaRPr/>
          </a:p>
        </p:txBody>
      </p:sp>
      <p:sp>
        <p:nvSpPr>
          <p:cNvPr id="571" name="Google Shape;571;p86"/>
          <p:cNvSpPr txBox="1">
            <a:spLocks noGrp="1"/>
          </p:cNvSpPr>
          <p:nvPr>
            <p:ph type="body" idx="1"/>
          </p:nvPr>
        </p:nvSpPr>
        <p:spPr>
          <a:xfrm>
            <a:off x="2138289" y="1519311"/>
            <a:ext cx="9678573" cy="4391911"/>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SzPct val="100000"/>
              <a:buChar char="🠶"/>
            </a:pPr>
            <a:r>
              <a:rPr lang="en-US" sz="2800" b="1"/>
              <a:t>mathematical codification of intrusion detection mechanisms</a:t>
            </a:r>
            <a:endParaRPr/>
          </a:p>
          <a:p>
            <a:pPr marL="342900" lvl="0" indent="-342900" algn="l" rtl="0">
              <a:spcBef>
                <a:spcPts val="1000"/>
              </a:spcBef>
              <a:spcAft>
                <a:spcPts val="0"/>
              </a:spcAft>
              <a:buSzPct val="100000"/>
              <a:buChar char="🠶"/>
            </a:pPr>
            <a:r>
              <a:rPr lang="en-US" sz="2800" b="1"/>
              <a:t>IDES uses P-BEST to describe its rule base consisting of two types of rules: generic rules and specific rules. Generic rules can be used for different target systems and specific rules are strictly dependent on the operating system and the corresponding implementation. IDES architecture consists of three main components, namely audit database, profiles database and the system security officer (SSO) user interface</a:t>
            </a:r>
            <a:endParaRPr/>
          </a:p>
          <a:p>
            <a:pPr marL="342900" lvl="0" indent="-178435" algn="l" rtl="0">
              <a:spcBef>
                <a:spcPts val="1000"/>
              </a:spcBef>
              <a:spcAft>
                <a:spcPts val="0"/>
              </a:spcAft>
              <a:buSzPct val="100000"/>
              <a:buNone/>
            </a:pP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pic>
        <p:nvPicPr>
          <p:cNvPr id="204" name="Google Shape;204;p24"/>
          <p:cNvPicPr preferRelativeResize="0">
            <a:picLocks noGrp="1"/>
          </p:cNvPicPr>
          <p:nvPr>
            <p:ph type="body" idx="1"/>
          </p:nvPr>
        </p:nvPicPr>
        <p:blipFill rotWithShape="1">
          <a:blip r:embed="rId3">
            <a:alphaModFix/>
          </a:blip>
          <a:srcRect/>
          <a:stretch/>
        </p:blipFill>
        <p:spPr>
          <a:xfrm>
            <a:off x="1899138" y="2039815"/>
            <a:ext cx="8257735" cy="391081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7"/>
          <p:cNvSpPr txBox="1">
            <a:spLocks noGrp="1"/>
          </p:cNvSpPr>
          <p:nvPr>
            <p:ph type="title"/>
          </p:nvPr>
        </p:nvSpPr>
        <p:spPr>
          <a:xfrm>
            <a:off x="1674055" y="624110"/>
            <a:ext cx="983055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NIDES(Next generation intrusion detection Expert System)</a:t>
            </a:r>
            <a:endParaRPr dirty="0"/>
          </a:p>
        </p:txBody>
      </p:sp>
      <p:sp>
        <p:nvSpPr>
          <p:cNvPr id="577" name="Google Shape;577;p87"/>
          <p:cNvSpPr txBox="1">
            <a:spLocks noGrp="1"/>
          </p:cNvSpPr>
          <p:nvPr>
            <p:ph type="body" idx="1"/>
          </p:nvPr>
        </p:nvSpPr>
        <p:spPr>
          <a:xfrm>
            <a:off x="1252025" y="2133600"/>
            <a:ext cx="10252587" cy="410029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2400" dirty="0"/>
              <a:t>NIDES is a hybrid intrusion detection system consisting of a signature-based expert system component as well as a detection component based on statistical approaches</a:t>
            </a:r>
            <a:endParaRPr sz="2400" dirty="0"/>
          </a:p>
          <a:p>
            <a:pPr marL="342900" lvl="0" indent="-342900" algn="l" rtl="0">
              <a:spcBef>
                <a:spcPts val="1000"/>
              </a:spcBef>
              <a:spcAft>
                <a:spcPts val="0"/>
              </a:spcAft>
              <a:buSzPts val="1800"/>
              <a:buChar char="🠶"/>
            </a:pPr>
            <a:r>
              <a:rPr lang="en-US" sz="2400" dirty="0"/>
              <a:t>The NIDES system is highly modularized with well-defined interfaces between components. Compared with the IDES, NIDES has higher detection rate since it includes two complementary detection components: intrusions missed by one component maybe caught by the other one.</a:t>
            </a:r>
            <a:endParaRPr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8"/>
          <p:cNvSpPr txBox="1">
            <a:spLocks noGrp="1"/>
          </p:cNvSpPr>
          <p:nvPr>
            <p:ph type="title"/>
          </p:nvPr>
        </p:nvSpPr>
        <p:spPr>
          <a:xfrm>
            <a:off x="1786597" y="624110"/>
            <a:ext cx="9718015" cy="9796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State-based Techniques</a:t>
            </a:r>
            <a:endParaRPr/>
          </a:p>
        </p:txBody>
      </p:sp>
      <p:sp>
        <p:nvSpPr>
          <p:cNvPr id="583" name="Google Shape;583;p88"/>
          <p:cNvSpPr txBox="1">
            <a:spLocks noGrp="1"/>
          </p:cNvSpPr>
          <p:nvPr>
            <p:ph type="body" idx="1"/>
          </p:nvPr>
        </p:nvSpPr>
        <p:spPr>
          <a:xfrm>
            <a:off x="1688123" y="1603717"/>
            <a:ext cx="9816489" cy="4307505"/>
          </a:xfrm>
          <a:prstGeom prst="rect">
            <a:avLst/>
          </a:prstGeom>
          <a:noFill/>
          <a:ln>
            <a:noFill/>
          </a:ln>
        </p:spPr>
        <p:txBody>
          <a:bodyPr spcFirstLastPara="1" wrap="square" lIns="91425" tIns="45700" rIns="91425" bIns="45700" anchor="t" anchorCtr="0">
            <a:normAutofit/>
          </a:bodyPr>
          <a:lstStyle/>
          <a:p>
            <a:pPr lvl="0" indent="-457200" algn="just" rtl="0">
              <a:spcBef>
                <a:spcPts val="0"/>
              </a:spcBef>
              <a:spcAft>
                <a:spcPts val="0"/>
              </a:spcAft>
              <a:buSzPts val="28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state-based techniques, activities contributing to intrusion scenarios are defined as transitions between system states, and thus intrusion scenarios are defined in the form of state transition diagrams.</a:t>
            </a:r>
            <a:endParaRPr sz="2400" dirty="0">
              <a:latin typeface="Times New Roman" panose="02020603050405020304" pitchFamily="18" charset="0"/>
              <a:cs typeface="Times New Roman" panose="02020603050405020304" pitchFamily="18" charset="0"/>
            </a:endParaRPr>
          </a:p>
          <a:p>
            <a:pPr lvl="0" algn="l" rtl="0">
              <a:spcBef>
                <a:spcPts val="1000"/>
              </a:spcBef>
              <a:spcAft>
                <a:spcPts val="0"/>
              </a:spcAft>
              <a:buSzPts val="1800"/>
              <a:buFont typeface="Wingdings" panose="05000000000000000000" pitchFamily="2" charset="2"/>
              <a:buChar char="Ø"/>
            </a:pPr>
            <a:endParaRPr sz="2400" dirty="0">
              <a:latin typeface="Times New Roman" panose="02020603050405020304" pitchFamily="18" charset="0"/>
              <a:cs typeface="Times New Roman" panose="02020603050405020304" pitchFamily="18" charset="0"/>
            </a:endParaRPr>
          </a:p>
        </p:txBody>
      </p:sp>
      <p:pic>
        <p:nvPicPr>
          <p:cNvPr id="584" name="Google Shape;584;p88"/>
          <p:cNvPicPr preferRelativeResize="0"/>
          <p:nvPr/>
        </p:nvPicPr>
        <p:blipFill rotWithShape="1">
          <a:blip r:embed="rId3">
            <a:alphaModFix/>
          </a:blip>
          <a:srcRect/>
          <a:stretch/>
        </p:blipFill>
        <p:spPr>
          <a:xfrm>
            <a:off x="2848146" y="4372569"/>
            <a:ext cx="8543925" cy="2171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89"/>
          <p:cNvSpPr txBox="1">
            <a:spLocks noGrp="1"/>
          </p:cNvSpPr>
          <p:nvPr>
            <p:ph type="title"/>
          </p:nvPr>
        </p:nvSpPr>
        <p:spPr>
          <a:xfrm>
            <a:off x="1716259" y="624110"/>
            <a:ext cx="9788354"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Colored Petri-nets</a:t>
            </a:r>
            <a:endParaRPr/>
          </a:p>
        </p:txBody>
      </p:sp>
      <p:sp>
        <p:nvSpPr>
          <p:cNvPr id="590" name="Google Shape;590;p89"/>
          <p:cNvSpPr txBox="1">
            <a:spLocks noGrp="1"/>
          </p:cNvSpPr>
          <p:nvPr>
            <p:ph type="body" idx="1"/>
          </p:nvPr>
        </p:nvSpPr>
        <p:spPr>
          <a:xfrm>
            <a:off x="1181686" y="1463040"/>
            <a:ext cx="10322926" cy="444818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000"/>
              <a:buChar char="🠶"/>
            </a:pPr>
            <a:r>
              <a:rPr lang="en-US" sz="2000" b="1" dirty="0"/>
              <a:t>the transition from states S1 to S2 occurs when there is a token in S1; this stands for an unsuccessful login attempt. The time of first unsuccessful login attempt is saved in the token variable T1. The transition from S4 to S5 happens if there is a token in S4. The time difference between this and the first unsuccessful login attempt should be more than one minute, otherwise the system state is transferred to the final state S5, in which an alarm will be generated</a:t>
            </a:r>
            <a:endParaRPr dirty="0"/>
          </a:p>
          <a:p>
            <a:pPr marL="342900" lvl="0" indent="-228600" algn="l" rtl="0">
              <a:spcBef>
                <a:spcPts val="1000"/>
              </a:spcBef>
              <a:spcAft>
                <a:spcPts val="0"/>
              </a:spcAft>
              <a:buSzPts val="1800"/>
              <a:buNone/>
            </a:pPr>
            <a:endParaRPr dirty="0"/>
          </a:p>
        </p:txBody>
      </p:sp>
      <p:pic>
        <p:nvPicPr>
          <p:cNvPr id="591" name="Google Shape;591;p89"/>
          <p:cNvPicPr preferRelativeResize="0"/>
          <p:nvPr/>
        </p:nvPicPr>
        <p:blipFill rotWithShape="1">
          <a:blip r:embed="rId3">
            <a:alphaModFix/>
          </a:blip>
          <a:srcRect/>
          <a:stretch/>
        </p:blipFill>
        <p:spPr>
          <a:xfrm>
            <a:off x="1947862" y="3938954"/>
            <a:ext cx="8296275" cy="261659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title"/>
          </p:nvPr>
        </p:nvSpPr>
        <p:spPr>
          <a:xfrm>
            <a:off x="2307103" y="624110"/>
            <a:ext cx="9197510"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Techniques based on Data Mining</a:t>
            </a:r>
            <a:endParaRPr/>
          </a:p>
        </p:txBody>
      </p:sp>
      <p:sp>
        <p:nvSpPr>
          <p:cNvPr id="597" name="Google Shape;597;p90"/>
          <p:cNvSpPr txBox="1">
            <a:spLocks noGrp="1"/>
          </p:cNvSpPr>
          <p:nvPr>
            <p:ph type="body" idx="1"/>
          </p:nvPr>
        </p:nvSpPr>
        <p:spPr>
          <a:xfrm>
            <a:off x="872197" y="1659988"/>
            <a:ext cx="10632415" cy="4251234"/>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SzPts val="2400"/>
              <a:buChar char="🠶"/>
            </a:pPr>
            <a:r>
              <a:rPr lang="en-US" sz="3200" b="1" dirty="0"/>
              <a:t>Classification algorithms such as decision tree generate classifiers by learning based on a sufficient amount of normal or abnormal audit data. New audit data are labeled as either normal or abnormal according to the classifier. Link analysis determines the relation between fields in the audit database records and normal profiles are usually derived from these relations. Sequence analysis is used to find sequential patterns in audit data and embed these patterns into intrusion detection models.</a:t>
            </a:r>
            <a:endParaRPr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9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Anomaly Detection</a:t>
            </a:r>
            <a:endParaRPr/>
          </a:p>
        </p:txBody>
      </p:sp>
      <p:pic>
        <p:nvPicPr>
          <p:cNvPr id="603" name="Google Shape;603;p91"/>
          <p:cNvPicPr preferRelativeResize="0">
            <a:picLocks noGrp="1"/>
          </p:cNvPicPr>
          <p:nvPr>
            <p:ph type="body" idx="1"/>
          </p:nvPr>
        </p:nvPicPr>
        <p:blipFill rotWithShape="1">
          <a:blip r:embed="rId3">
            <a:alphaModFix/>
          </a:blip>
          <a:srcRect/>
          <a:stretch/>
        </p:blipFill>
        <p:spPr>
          <a:xfrm>
            <a:off x="2377440" y="2133600"/>
            <a:ext cx="8586693" cy="37782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9" name="Google Shape;609;p92"/>
          <p:cNvSpPr txBox="1">
            <a:spLocks noGrp="1"/>
          </p:cNvSpPr>
          <p:nvPr>
            <p:ph type="body" idx="1"/>
          </p:nvPr>
        </p:nvSpPr>
        <p:spPr>
          <a:xfrm>
            <a:off x="2039815" y="1364566"/>
            <a:ext cx="9464797" cy="454665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3600" b="1" dirty="0"/>
              <a:t>Many anomaly detection techniques have been proposed in the literature. These range from advanced statistical models to artificial intelligence and biological models based on human immune system</a:t>
            </a:r>
            <a:endParaRPr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3"/>
          <p:cNvSpPr txBox="1">
            <a:spLocks noGrp="1"/>
          </p:cNvSpPr>
          <p:nvPr>
            <p:ph type="title"/>
          </p:nvPr>
        </p:nvSpPr>
        <p:spPr>
          <a:xfrm>
            <a:off x="1983545" y="624110"/>
            <a:ext cx="952106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sz="4400" b="1" dirty="0">
                <a:solidFill>
                  <a:srgbClr val="FF0000"/>
                </a:solidFill>
              </a:rPr>
              <a:t>Advanced Statistical Models</a:t>
            </a:r>
            <a:endParaRPr sz="4400" dirty="0"/>
          </a:p>
        </p:txBody>
      </p:sp>
      <p:sp>
        <p:nvSpPr>
          <p:cNvPr id="615" name="Google Shape;615;p93"/>
          <p:cNvSpPr txBox="1">
            <a:spLocks noGrp="1"/>
          </p:cNvSpPr>
          <p:nvPr>
            <p:ph type="body" idx="1"/>
          </p:nvPr>
        </p:nvSpPr>
        <p:spPr>
          <a:xfrm>
            <a:off x="1983545" y="1631852"/>
            <a:ext cx="9521067" cy="427937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Char char="🠶"/>
            </a:pPr>
            <a:r>
              <a:rPr lang="en-US" sz="4000" dirty="0"/>
              <a:t>consists of eight components: subjects, objects, audit records, statistical metrics, statistical models, profiles and profile templates, anomaly records and activity rules</a:t>
            </a:r>
            <a:endParaRPr sz="4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94"/>
          <p:cNvSpPr txBox="1">
            <a:spLocks noGrp="1"/>
          </p:cNvSpPr>
          <p:nvPr>
            <p:ph type="title"/>
          </p:nvPr>
        </p:nvSpPr>
        <p:spPr>
          <a:xfrm>
            <a:off x="1927275" y="624110"/>
            <a:ext cx="9577338"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sz="4800" b="1" dirty="0">
                <a:solidFill>
                  <a:srgbClr val="FF0000"/>
                </a:solidFill>
              </a:rPr>
              <a:t>Haystack</a:t>
            </a:r>
            <a:endParaRPr sz="4800" dirty="0"/>
          </a:p>
        </p:txBody>
      </p:sp>
      <p:sp>
        <p:nvSpPr>
          <p:cNvPr id="621" name="Google Shape;621;p94"/>
          <p:cNvSpPr txBox="1">
            <a:spLocks noGrp="1"/>
          </p:cNvSpPr>
          <p:nvPr>
            <p:ph type="body" idx="1"/>
          </p:nvPr>
        </p:nvSpPr>
        <p:spPr>
          <a:xfrm>
            <a:off x="1533378" y="2133600"/>
            <a:ext cx="9971234"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3200" dirty="0"/>
              <a:t>Statistical techniques are used to detect anomalous activities. A set of features such as the amount of I/O, CPU utilization, number of file accesses are observed and then the normal range of values for these features are defined. Activities falling outside these ranges are reported as intrusions.</a:t>
            </a:r>
            <a:endParaRPr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95"/>
          <p:cNvSpPr txBox="1">
            <a:spLocks noGrp="1"/>
          </p:cNvSpPr>
          <p:nvPr>
            <p:ph type="title"/>
          </p:nvPr>
        </p:nvSpPr>
        <p:spPr>
          <a:xfrm>
            <a:off x="2391508" y="624110"/>
            <a:ext cx="9113104"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NIDES</a:t>
            </a:r>
            <a:endParaRPr dirty="0"/>
          </a:p>
        </p:txBody>
      </p:sp>
      <p:sp>
        <p:nvSpPr>
          <p:cNvPr id="627" name="Google Shape;627;p95"/>
          <p:cNvSpPr txBox="1">
            <a:spLocks noGrp="1"/>
          </p:cNvSpPr>
          <p:nvPr>
            <p:ph type="body" idx="1"/>
          </p:nvPr>
        </p:nvSpPr>
        <p:spPr>
          <a:xfrm>
            <a:off x="2082018" y="2133600"/>
            <a:ext cx="9422594" cy="3777622"/>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SzPts val="2400"/>
              <a:buChar char="🠶"/>
            </a:pPr>
            <a:r>
              <a:rPr lang="en-US" sz="3200" dirty="0"/>
              <a:t>NIDES includes a statistical anomaly detector as well. The audit information collected consist of user names, names of files accessed, elapsed user CPU time, total number of files opened, number of pages read from secondary storage, identities of machines onto which user has logged, etc. Statistics are computed from the collected audit information</a:t>
            </a:r>
            <a:endParaRPr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9BD5F-77D9-4FF8-9B70-C9681AB72BEF}"/>
              </a:ext>
            </a:extLst>
          </p:cNvPr>
          <p:cNvPicPr>
            <a:picLocks noChangeAspect="1"/>
          </p:cNvPicPr>
          <p:nvPr/>
        </p:nvPicPr>
        <p:blipFill>
          <a:blip r:embed="rId2"/>
          <a:stretch>
            <a:fillRect/>
          </a:stretch>
        </p:blipFill>
        <p:spPr>
          <a:xfrm>
            <a:off x="2363372" y="534572"/>
            <a:ext cx="7990450" cy="5950633"/>
          </a:xfrm>
          <a:prstGeom prst="rect">
            <a:avLst/>
          </a:prstGeom>
        </p:spPr>
      </p:pic>
      <p:sp>
        <p:nvSpPr>
          <p:cNvPr id="3" name="Text Placeholder 2">
            <a:extLst>
              <a:ext uri="{FF2B5EF4-FFF2-40B4-BE49-F238E27FC236}">
                <a16:creationId xmlns:a16="http://schemas.microsoft.com/office/drawing/2014/main" id="{7D4BBEED-A8C7-4FC4-A02E-2FFD1BCC3D78}"/>
              </a:ext>
            </a:extLst>
          </p:cNvPr>
          <p:cNvSpPr>
            <a:spLocks noGrp="1"/>
          </p:cNvSpPr>
          <p:nvPr>
            <p:ph type="body" idx="1"/>
          </p:nvPr>
        </p:nvSpPr>
        <p:spPr>
          <a:xfrm>
            <a:off x="1252025" y="182879"/>
            <a:ext cx="10252587" cy="6457071"/>
          </a:xfrm>
        </p:spPr>
        <p:txBody>
          <a:bodyPr/>
          <a:lstStyle/>
          <a:p>
            <a:endParaRPr lang="en-US" dirty="0"/>
          </a:p>
        </p:txBody>
      </p:sp>
    </p:spTree>
    <p:extLst>
      <p:ext uri="{BB962C8B-B14F-4D97-AF65-F5344CB8AC3E}">
        <p14:creationId xmlns:p14="http://schemas.microsoft.com/office/powerpoint/2010/main" val="84015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674055" y="267286"/>
            <a:ext cx="9830557" cy="1637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Century Gothic"/>
              <a:buNone/>
            </a:pPr>
            <a:r>
              <a:rPr lang="en-US" sz="4000" b="1">
                <a:solidFill>
                  <a:srgbClr val="FF0000"/>
                </a:solidFill>
              </a:rPr>
              <a:t>Attack Classification (T1)</a:t>
            </a:r>
            <a:endParaRPr/>
          </a:p>
        </p:txBody>
      </p:sp>
      <p:sp>
        <p:nvSpPr>
          <p:cNvPr id="210" name="Google Shape;210;p25"/>
          <p:cNvSpPr txBox="1">
            <a:spLocks noGrp="1"/>
          </p:cNvSpPr>
          <p:nvPr>
            <p:ph type="body" idx="1"/>
          </p:nvPr>
        </p:nvSpPr>
        <p:spPr>
          <a:xfrm>
            <a:off x="1448972" y="1280161"/>
            <a:ext cx="10055641" cy="5106572"/>
          </a:xfrm>
          <a:prstGeom prst="rect">
            <a:avLst/>
          </a:prstGeom>
          <a:noFill/>
          <a:ln>
            <a:noFill/>
          </a:ln>
        </p:spPr>
        <p:txBody>
          <a:bodyPr spcFirstLastPara="1" wrap="square" lIns="91425" tIns="45700" rIns="91425" bIns="45700" anchor="t" anchorCtr="0">
            <a:normAutofit fontScale="85000" lnSpcReduction="10000"/>
          </a:bodyPr>
          <a:lstStyle/>
          <a:p>
            <a:pPr lvl="0" indent="-457200" algn="just" rtl="0">
              <a:spcBef>
                <a:spcPts val="0"/>
              </a:spcBef>
              <a:spcAft>
                <a:spcPts val="0"/>
              </a:spcAft>
              <a:buSzPct val="100000"/>
              <a:buFont typeface="Wingdings" panose="05000000000000000000" pitchFamily="2" charset="2"/>
              <a:buChar char="Ø"/>
            </a:pPr>
            <a:r>
              <a:rPr lang="en-US" sz="2800" dirty="0">
                <a:solidFill>
                  <a:srgbClr val="FF0000"/>
                </a:solidFill>
              </a:rPr>
              <a:t>Virus</a:t>
            </a:r>
            <a:r>
              <a:rPr lang="en-US" sz="2800" dirty="0"/>
              <a:t>: </a:t>
            </a:r>
            <a:r>
              <a:rPr lang="en-US" sz="2800" dirty="0">
                <a:solidFill>
                  <a:srgbClr val="FF0000"/>
                </a:solidFill>
              </a:rPr>
              <a:t>self-replicating </a:t>
            </a:r>
            <a:r>
              <a:rPr lang="en-US" sz="2800" dirty="0"/>
              <a:t>program that attach itself to an existing program and infects a system without permission or knowledge </a:t>
            </a:r>
            <a:endParaRPr dirty="0"/>
          </a:p>
          <a:p>
            <a:pPr lvl="0" indent="-457200" algn="just" rtl="0">
              <a:spcBef>
                <a:spcPts val="1000"/>
              </a:spcBef>
              <a:spcAft>
                <a:spcPts val="0"/>
              </a:spcAft>
              <a:buSzPct val="100000"/>
              <a:buFont typeface="Wingdings" panose="05000000000000000000" pitchFamily="2" charset="2"/>
              <a:buChar char="Ø"/>
            </a:pPr>
            <a:r>
              <a:rPr lang="en-US" sz="2800" dirty="0">
                <a:solidFill>
                  <a:srgbClr val="FF0000"/>
                </a:solidFill>
              </a:rPr>
              <a:t>Worm</a:t>
            </a:r>
            <a:r>
              <a:rPr lang="en-US" sz="2800" dirty="0"/>
              <a:t>: self-replicating program that </a:t>
            </a:r>
            <a:r>
              <a:rPr lang="en-US" sz="2800" dirty="0">
                <a:solidFill>
                  <a:srgbClr val="FF0000"/>
                </a:solidFill>
              </a:rPr>
              <a:t>propagates through network services </a:t>
            </a:r>
            <a:r>
              <a:rPr lang="en-US" sz="2800" dirty="0"/>
              <a:t>on computers without any intervention of users.</a:t>
            </a:r>
            <a:endParaRPr dirty="0"/>
          </a:p>
          <a:p>
            <a:pPr lvl="0" indent="-457200" algn="just" rtl="0">
              <a:spcBef>
                <a:spcPts val="1000"/>
              </a:spcBef>
              <a:spcAft>
                <a:spcPts val="0"/>
              </a:spcAft>
              <a:buSzPct val="100000"/>
              <a:buFont typeface="Wingdings" panose="05000000000000000000" pitchFamily="2" charset="2"/>
              <a:buChar char="Ø"/>
            </a:pPr>
            <a:r>
              <a:rPr lang="en-US" sz="2800" dirty="0">
                <a:solidFill>
                  <a:srgbClr val="FF0000"/>
                </a:solidFill>
              </a:rPr>
              <a:t>Trojan</a:t>
            </a:r>
            <a:r>
              <a:rPr lang="en-US" sz="2800" dirty="0"/>
              <a:t>: a piece of program made to perform a certain benign action, but in fact perform different code for </a:t>
            </a:r>
            <a:r>
              <a:rPr lang="en-US" sz="2800" dirty="0">
                <a:solidFill>
                  <a:srgbClr val="FF0000"/>
                </a:solidFill>
              </a:rPr>
              <a:t>malicious purpose</a:t>
            </a:r>
            <a:r>
              <a:rPr lang="en-US" sz="2800" dirty="0"/>
              <a:t>.</a:t>
            </a:r>
            <a:endParaRPr dirty="0"/>
          </a:p>
          <a:p>
            <a:pPr lvl="0" indent="-457200" algn="just" rtl="0">
              <a:spcBef>
                <a:spcPts val="1000"/>
              </a:spcBef>
              <a:spcAft>
                <a:spcPts val="0"/>
              </a:spcAft>
              <a:buSzPct val="100000"/>
              <a:buFont typeface="Wingdings" panose="05000000000000000000" pitchFamily="2" charset="2"/>
              <a:buChar char="Ø"/>
            </a:pPr>
            <a:r>
              <a:rPr lang="en-US" sz="2800" dirty="0">
                <a:solidFill>
                  <a:srgbClr val="FF0000"/>
                </a:solidFill>
              </a:rPr>
              <a:t>Buffer overflow</a:t>
            </a:r>
            <a:r>
              <a:rPr lang="en-US" sz="2800" dirty="0"/>
              <a:t>: a process that gains control or crashes another process by </a:t>
            </a:r>
            <a:r>
              <a:rPr lang="en-US" sz="2800" dirty="0">
                <a:solidFill>
                  <a:srgbClr val="FF0000"/>
                </a:solidFill>
              </a:rPr>
              <a:t>overwriting the boundary </a:t>
            </a:r>
            <a:r>
              <a:rPr lang="en-US" sz="2800" dirty="0"/>
              <a:t>of a fixed length buffer</a:t>
            </a:r>
            <a:endParaRPr dirty="0"/>
          </a:p>
          <a:p>
            <a:pPr lvl="0" indent="-457200" algn="just" rtl="0">
              <a:spcBef>
                <a:spcPts val="1000"/>
              </a:spcBef>
              <a:spcAft>
                <a:spcPts val="0"/>
              </a:spcAft>
              <a:buSzPct val="100000"/>
              <a:buFont typeface="Wingdings" panose="05000000000000000000" pitchFamily="2" charset="2"/>
              <a:buChar char="Ø"/>
            </a:pPr>
            <a:r>
              <a:rPr lang="en-US" sz="2800" dirty="0">
                <a:solidFill>
                  <a:srgbClr val="FF0000"/>
                </a:solidFill>
              </a:rPr>
              <a:t>Denial of service</a:t>
            </a:r>
            <a:r>
              <a:rPr lang="en-US" sz="2800" dirty="0"/>
              <a:t>: an attack which </a:t>
            </a:r>
            <a:r>
              <a:rPr lang="en-US" sz="2800" dirty="0">
                <a:solidFill>
                  <a:srgbClr val="FF0000"/>
                </a:solidFill>
              </a:rPr>
              <a:t>prevents</a:t>
            </a:r>
            <a:r>
              <a:rPr lang="en-US" sz="2800" dirty="0"/>
              <a:t> intended legitimate users from accessing or using a computer or network resources</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96"/>
          <p:cNvSpPr txBox="1">
            <a:spLocks noGrp="1"/>
          </p:cNvSpPr>
          <p:nvPr>
            <p:ph type="title"/>
          </p:nvPr>
        </p:nvSpPr>
        <p:spPr>
          <a:xfrm>
            <a:off x="1871003" y="624110"/>
            <a:ext cx="9633609"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EMERALD</a:t>
            </a:r>
            <a:endParaRPr/>
          </a:p>
        </p:txBody>
      </p:sp>
      <p:sp>
        <p:nvSpPr>
          <p:cNvPr id="633" name="Google Shape;633;p96"/>
          <p:cNvSpPr txBox="1">
            <a:spLocks noGrp="1"/>
          </p:cNvSpPr>
          <p:nvPr>
            <p:ph type="body" idx="1"/>
          </p:nvPr>
        </p:nvSpPr>
        <p:spPr>
          <a:xfrm>
            <a:off x="1491175" y="1378634"/>
            <a:ext cx="10013437" cy="4532588"/>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3200" dirty="0"/>
              <a:t>The Event Monitoring Enabling Responses to Anomalous Live Disturbances (EMERALD) is an environment for anomaly and misuse detection. It consists of a signature analysis component and a statistical profile-based anomaly detection component.</a:t>
            </a:r>
            <a:endParaRPr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2C375-94D5-4A80-AE07-9A19487BA93A}"/>
              </a:ext>
            </a:extLst>
          </p:cNvPr>
          <p:cNvPicPr>
            <a:picLocks noChangeAspect="1"/>
          </p:cNvPicPr>
          <p:nvPr/>
        </p:nvPicPr>
        <p:blipFill>
          <a:blip r:embed="rId2"/>
          <a:stretch>
            <a:fillRect/>
          </a:stretch>
        </p:blipFill>
        <p:spPr>
          <a:xfrm>
            <a:off x="3772190" y="1097281"/>
            <a:ext cx="5484352" cy="3912672"/>
          </a:xfrm>
          <a:prstGeom prst="rect">
            <a:avLst/>
          </a:prstGeom>
        </p:spPr>
      </p:pic>
      <p:sp>
        <p:nvSpPr>
          <p:cNvPr id="3" name="Text Placeholder 2">
            <a:extLst>
              <a:ext uri="{FF2B5EF4-FFF2-40B4-BE49-F238E27FC236}">
                <a16:creationId xmlns:a16="http://schemas.microsoft.com/office/drawing/2014/main" id="{347515FC-A7B6-42DF-B01E-542C077A623E}"/>
              </a:ext>
            </a:extLst>
          </p:cNvPr>
          <p:cNvSpPr>
            <a:spLocks noGrp="1"/>
          </p:cNvSpPr>
          <p:nvPr>
            <p:ph type="body" idx="1"/>
          </p:nvPr>
        </p:nvSpPr>
        <p:spPr>
          <a:xfrm>
            <a:off x="2067951" y="506437"/>
            <a:ext cx="9436661" cy="5404785"/>
          </a:xfrm>
        </p:spPr>
        <p:txBody>
          <a:bodyPr/>
          <a:lstStyle/>
          <a:p>
            <a:endParaRPr lang="en-US" dirty="0"/>
          </a:p>
        </p:txBody>
      </p:sp>
    </p:spTree>
    <p:extLst>
      <p:ext uri="{BB962C8B-B14F-4D97-AF65-F5344CB8AC3E}">
        <p14:creationId xmlns:p14="http://schemas.microsoft.com/office/powerpoint/2010/main" val="1961662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9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dirty="0">
                <a:solidFill>
                  <a:srgbClr val="FF0000"/>
                </a:solidFill>
              </a:rPr>
              <a:t>Network Security Monitor (NSM)</a:t>
            </a:r>
            <a:endParaRPr dirty="0"/>
          </a:p>
        </p:txBody>
      </p:sp>
      <p:sp>
        <p:nvSpPr>
          <p:cNvPr id="645" name="Google Shape;645;p98"/>
          <p:cNvSpPr txBox="1">
            <a:spLocks noGrp="1"/>
          </p:cNvSpPr>
          <p:nvPr>
            <p:ph type="body" idx="1"/>
          </p:nvPr>
        </p:nvSpPr>
        <p:spPr>
          <a:xfrm>
            <a:off x="2025748" y="2133600"/>
            <a:ext cx="9478864"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3600" dirty="0"/>
              <a:t>All network traffic passing through a broadcast LAN are observed by NSM.</a:t>
            </a:r>
            <a:endParaRPr sz="2800" dirty="0"/>
          </a:p>
          <a:p>
            <a:pPr marL="342900" lvl="0" indent="-342900" algn="l" rtl="0">
              <a:spcBef>
                <a:spcPts val="1000"/>
              </a:spcBef>
              <a:spcAft>
                <a:spcPts val="0"/>
              </a:spcAft>
              <a:buSzPts val="2400"/>
              <a:buChar char="🠶"/>
            </a:pPr>
            <a:r>
              <a:rPr lang="en-US" sz="3600" dirty="0"/>
              <a:t>TCP/IP, telnet, SMTP</a:t>
            </a:r>
            <a:endParaRPr sz="2800" dirty="0"/>
          </a:p>
          <a:p>
            <a:pPr marL="342900" lvl="0" indent="-342900" algn="l" rtl="0">
              <a:spcBef>
                <a:spcPts val="1000"/>
              </a:spcBef>
              <a:spcAft>
                <a:spcPts val="0"/>
              </a:spcAft>
              <a:buSzPts val="2400"/>
              <a:buChar char="🠶"/>
            </a:pPr>
            <a:r>
              <a:rPr lang="en-US" sz="3600" dirty="0"/>
              <a:t>Host vectors and connection vectors are the main input to the expert system in NSM</a:t>
            </a:r>
            <a:endParaRPr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51F529-9AA5-4287-9367-C5A66488D1A3}"/>
              </a:ext>
            </a:extLst>
          </p:cNvPr>
          <p:cNvPicPr>
            <a:picLocks noChangeAspect="1"/>
          </p:cNvPicPr>
          <p:nvPr/>
        </p:nvPicPr>
        <p:blipFill>
          <a:blip r:embed="rId2"/>
          <a:stretch>
            <a:fillRect/>
          </a:stretch>
        </p:blipFill>
        <p:spPr>
          <a:xfrm>
            <a:off x="1716259" y="450165"/>
            <a:ext cx="9228406" cy="5345723"/>
          </a:xfrm>
          <a:prstGeom prst="rect">
            <a:avLst/>
          </a:prstGeom>
        </p:spPr>
      </p:pic>
      <p:sp>
        <p:nvSpPr>
          <p:cNvPr id="3" name="Text Placeholder 2">
            <a:extLst>
              <a:ext uri="{FF2B5EF4-FFF2-40B4-BE49-F238E27FC236}">
                <a16:creationId xmlns:a16="http://schemas.microsoft.com/office/drawing/2014/main" id="{74517890-EB37-4750-8648-54634F9CF2A9}"/>
              </a:ext>
            </a:extLst>
          </p:cNvPr>
          <p:cNvSpPr>
            <a:spLocks noGrp="1"/>
          </p:cNvSpPr>
          <p:nvPr>
            <p:ph type="body" idx="1"/>
          </p:nvPr>
        </p:nvSpPr>
        <p:spPr>
          <a:xfrm>
            <a:off x="1519311" y="450166"/>
            <a:ext cx="9985301" cy="5461056"/>
          </a:xfrm>
        </p:spPr>
        <p:txBody>
          <a:bodyPr/>
          <a:lstStyle/>
          <a:p>
            <a:endParaRPr lang="en-US" dirty="0"/>
          </a:p>
        </p:txBody>
      </p:sp>
    </p:spTree>
    <p:extLst>
      <p:ext uri="{BB962C8B-B14F-4D97-AF65-F5344CB8AC3E}">
        <p14:creationId xmlns:p14="http://schemas.microsoft.com/office/powerpoint/2010/main" val="21980183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99"/>
          <p:cNvSpPr txBox="1">
            <a:spLocks noGrp="1"/>
          </p:cNvSpPr>
          <p:nvPr>
            <p:ph type="title"/>
          </p:nvPr>
        </p:nvSpPr>
        <p:spPr>
          <a:xfrm>
            <a:off x="2138289" y="624110"/>
            <a:ext cx="9366323"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ct val="100000"/>
              <a:buFont typeface="Century Gothic"/>
              <a:buNone/>
            </a:pPr>
            <a:r>
              <a:rPr lang="en-US" sz="4000" b="1" dirty="0">
                <a:solidFill>
                  <a:srgbClr val="FF0000"/>
                </a:solidFill>
              </a:rPr>
              <a:t>Time-based Inductive Machine (TIM)</a:t>
            </a:r>
            <a:endParaRPr dirty="0"/>
          </a:p>
        </p:txBody>
      </p:sp>
      <p:sp>
        <p:nvSpPr>
          <p:cNvPr id="651" name="Google Shape;651;p99"/>
          <p:cNvSpPr txBox="1">
            <a:spLocks noGrp="1"/>
          </p:cNvSpPr>
          <p:nvPr>
            <p:ph type="body" idx="1"/>
          </p:nvPr>
        </p:nvSpPr>
        <p:spPr>
          <a:xfrm>
            <a:off x="1674055" y="1772529"/>
            <a:ext cx="9830557" cy="413869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Char char="🠶"/>
            </a:pPr>
            <a:r>
              <a:rPr lang="en-US" sz="3200" dirty="0"/>
              <a:t>Time-based Inductive Machine (TIM) models user’s normal behavior patterns by dynamically generating activity rules using inductive generalization</a:t>
            </a:r>
            <a:endParaRPr sz="3200" dirty="0"/>
          </a:p>
          <a:p>
            <a:pPr marL="342900" lvl="0" indent="-342900" algn="just" rtl="0">
              <a:spcBef>
                <a:spcPts val="1000"/>
              </a:spcBef>
              <a:spcAft>
                <a:spcPts val="0"/>
              </a:spcAft>
              <a:buSzPts val="1800"/>
              <a:buChar char="🠶"/>
            </a:pPr>
            <a:r>
              <a:rPr lang="en-US" sz="3200" dirty="0"/>
              <a:t>predict the next event from a given sequence of events</a:t>
            </a:r>
            <a:endParaRPr sz="3200" dirty="0"/>
          </a:p>
          <a:p>
            <a:pPr marL="342900" lvl="0" indent="-228600" algn="just" rtl="0">
              <a:spcBef>
                <a:spcPts val="1000"/>
              </a:spcBef>
              <a:spcAft>
                <a:spcPts val="0"/>
              </a:spcAft>
              <a:buSzPts val="1800"/>
              <a:buNone/>
            </a:pPr>
            <a:endParaRPr sz="32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0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NADIR</a:t>
            </a:r>
            <a:endParaRPr/>
          </a:p>
        </p:txBody>
      </p:sp>
      <p:sp>
        <p:nvSpPr>
          <p:cNvPr id="657" name="Google Shape;657;p100"/>
          <p:cNvSpPr txBox="1">
            <a:spLocks noGrp="1"/>
          </p:cNvSpPr>
          <p:nvPr>
            <p:ph type="body" idx="1"/>
          </p:nvPr>
        </p:nvSpPr>
        <p:spPr>
          <a:xfrm>
            <a:off x="1913206" y="1448972"/>
            <a:ext cx="9591406" cy="44622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2800" dirty="0"/>
              <a:t>NADIR (Network Anomaly Detection and Intrusion Reporter) was developed at Los Alamos National Laboratory to monitor their internal computer networks</a:t>
            </a:r>
            <a:endParaRPr sz="2800" dirty="0"/>
          </a:p>
          <a:p>
            <a:pPr marL="342900" lvl="0" indent="-342900" algn="l" rtl="0">
              <a:spcBef>
                <a:spcPts val="1000"/>
              </a:spcBef>
              <a:spcAft>
                <a:spcPts val="0"/>
              </a:spcAft>
              <a:buSzPts val="1800"/>
              <a:buChar char="🠶"/>
            </a:pPr>
            <a:r>
              <a:rPr lang="en-US" sz="2800" dirty="0"/>
              <a:t>It collects audit information from three different kinds of service nodes, namely network security controller, common file system and security assurance machine</a:t>
            </a:r>
            <a:endParaRPr sz="2800" dirty="0"/>
          </a:p>
          <a:p>
            <a:pPr marL="342900" lvl="0" indent="-228600" algn="l" rtl="0">
              <a:spcBef>
                <a:spcPts val="1000"/>
              </a:spcBef>
              <a:spcAft>
                <a:spcPts val="0"/>
              </a:spcAft>
              <a:buSzPts val="1800"/>
              <a:buNone/>
            </a:pPr>
            <a:endParaRPr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3796A-2557-422D-B2FA-EE4C615151FB}"/>
              </a:ext>
            </a:extLst>
          </p:cNvPr>
          <p:cNvPicPr>
            <a:picLocks noChangeAspect="1"/>
          </p:cNvPicPr>
          <p:nvPr/>
        </p:nvPicPr>
        <p:blipFill>
          <a:blip r:embed="rId2"/>
          <a:stretch>
            <a:fillRect/>
          </a:stretch>
        </p:blipFill>
        <p:spPr>
          <a:xfrm>
            <a:off x="3882683" y="946778"/>
            <a:ext cx="5720105" cy="4722502"/>
          </a:xfrm>
          <a:prstGeom prst="rect">
            <a:avLst/>
          </a:prstGeom>
        </p:spPr>
      </p:pic>
      <p:sp>
        <p:nvSpPr>
          <p:cNvPr id="3" name="Text Placeholder 2">
            <a:extLst>
              <a:ext uri="{FF2B5EF4-FFF2-40B4-BE49-F238E27FC236}">
                <a16:creationId xmlns:a16="http://schemas.microsoft.com/office/drawing/2014/main" id="{E2996EFC-A403-410B-B5E0-9ECE8EF850CA}"/>
              </a:ext>
            </a:extLst>
          </p:cNvPr>
          <p:cNvSpPr>
            <a:spLocks noGrp="1"/>
          </p:cNvSpPr>
          <p:nvPr>
            <p:ph type="body" idx="1"/>
          </p:nvPr>
        </p:nvSpPr>
        <p:spPr>
          <a:xfrm>
            <a:off x="2589212" y="703385"/>
            <a:ext cx="8915400" cy="5207837"/>
          </a:xfrm>
        </p:spPr>
        <p:txBody>
          <a:bodyPr/>
          <a:lstStyle/>
          <a:p>
            <a:endParaRPr lang="en-US" dirty="0"/>
          </a:p>
        </p:txBody>
      </p:sp>
    </p:spTree>
    <p:extLst>
      <p:ext uri="{BB962C8B-B14F-4D97-AF65-F5344CB8AC3E}">
        <p14:creationId xmlns:p14="http://schemas.microsoft.com/office/powerpoint/2010/main" val="1453430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01"/>
          <p:cNvSpPr txBox="1">
            <a:spLocks noGrp="1"/>
          </p:cNvSpPr>
          <p:nvPr>
            <p:ph type="title"/>
          </p:nvPr>
        </p:nvSpPr>
        <p:spPr>
          <a:xfrm>
            <a:off x="1927275" y="624110"/>
            <a:ext cx="9577338"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Biological Models</a:t>
            </a:r>
            <a:endParaRPr/>
          </a:p>
        </p:txBody>
      </p:sp>
      <p:sp>
        <p:nvSpPr>
          <p:cNvPr id="663" name="Google Shape;663;p101"/>
          <p:cNvSpPr txBox="1">
            <a:spLocks noGrp="1"/>
          </p:cNvSpPr>
          <p:nvPr>
            <p:ph type="body" idx="1"/>
          </p:nvPr>
        </p:nvSpPr>
        <p:spPr>
          <a:xfrm>
            <a:off x="815926" y="1505243"/>
            <a:ext cx="11071274" cy="4405979"/>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SzPct val="100000"/>
              <a:buChar char="🠶"/>
            </a:pPr>
            <a:r>
              <a:rPr lang="en-US" sz="2400" b="1"/>
              <a:t>In the human systems, T cells are created in the thymus and then a censoring process happens. If T cells bind with proteins or peptides (sub-units of proteins), then they will be transferred because they bind with themselves (self). Some T cells that do not bind with proteins are released to monitor the foreign material (non self) of the body. A hypothesis is that those T cells that bind with foreign materials will then be removed from human systems.</a:t>
            </a:r>
            <a:endParaRPr/>
          </a:p>
          <a:p>
            <a:pPr marL="342900" lvl="0" indent="-342900" algn="just" rtl="0">
              <a:spcBef>
                <a:spcPts val="1000"/>
              </a:spcBef>
              <a:spcAft>
                <a:spcPts val="0"/>
              </a:spcAft>
              <a:buSzPct val="100000"/>
              <a:buChar char="🠶"/>
            </a:pPr>
            <a:r>
              <a:rPr lang="en-US" sz="2400" b="1"/>
              <a:t>In the human systems, T cells are created in the thymus and then a censoring process happens. If T cells bind with proteins or peptides (sub-units of proteins), then they will be transferred because they bind with themselves (self). Some T cells that do not bind with proteins are released to monitor the foreign material (nonself) of the body. A hypothesis is that those T cells that bind with foreign materials will then be removed from human systems.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02"/>
          <p:cNvSpPr txBox="1">
            <a:spLocks noGrp="1"/>
          </p:cNvSpPr>
          <p:nvPr>
            <p:ph type="title"/>
          </p:nvPr>
        </p:nvSpPr>
        <p:spPr>
          <a:xfrm>
            <a:off x="1927275" y="624110"/>
            <a:ext cx="9577338"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400"/>
              <a:buFont typeface="Century Gothic"/>
              <a:buNone/>
            </a:pPr>
            <a:r>
              <a:rPr lang="en-US" sz="4400" b="1">
                <a:solidFill>
                  <a:srgbClr val="FF0000"/>
                </a:solidFill>
              </a:rPr>
              <a:t>Learning Models</a:t>
            </a:r>
            <a:endParaRPr/>
          </a:p>
        </p:txBody>
      </p:sp>
      <p:sp>
        <p:nvSpPr>
          <p:cNvPr id="669" name="Google Shape;669;p102"/>
          <p:cNvSpPr txBox="1">
            <a:spLocks noGrp="1"/>
          </p:cNvSpPr>
          <p:nvPr>
            <p:ph type="body" idx="1"/>
          </p:nvPr>
        </p:nvSpPr>
        <p:spPr>
          <a:xfrm>
            <a:off x="1800665" y="2133600"/>
            <a:ext cx="9703947"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Char char="🠶"/>
            </a:pPr>
            <a:r>
              <a:rPr lang="en-US" sz="2400" dirty="0"/>
              <a:t>two categories: unsupervised and supervised.</a:t>
            </a:r>
            <a:endParaRPr dirty="0"/>
          </a:p>
          <a:p>
            <a:pPr marL="342900" lvl="0" indent="-342900" algn="l" rtl="0">
              <a:spcBef>
                <a:spcPts val="1000"/>
              </a:spcBef>
              <a:spcAft>
                <a:spcPts val="0"/>
              </a:spcAft>
              <a:buSzPts val="2400"/>
              <a:buChar char="🠶"/>
            </a:pPr>
            <a:r>
              <a:rPr lang="en-US" sz="2400" dirty="0"/>
              <a:t>unsupervised anomaly detection attempts to detect intrusions </a:t>
            </a:r>
            <a:r>
              <a:rPr lang="en-US" sz="2400" b="1" dirty="0">
                <a:solidFill>
                  <a:srgbClr val="FF0000"/>
                </a:solidFill>
              </a:rPr>
              <a:t>without using any prior knowledge of attacks </a:t>
            </a:r>
            <a:r>
              <a:rPr lang="en-US" sz="2400" dirty="0"/>
              <a:t>or normal instances</a:t>
            </a:r>
            <a:endParaRPr dirty="0"/>
          </a:p>
          <a:p>
            <a:pPr marL="342900" lvl="0" indent="-342900" algn="l" rtl="0">
              <a:spcBef>
                <a:spcPts val="1000"/>
              </a:spcBef>
              <a:spcAft>
                <a:spcPts val="0"/>
              </a:spcAft>
              <a:buSzPts val="2400"/>
              <a:buChar char="🠶"/>
            </a:pPr>
            <a:r>
              <a:rPr lang="en-US" sz="2400" dirty="0"/>
              <a:t>Unsupervised anomaly detection addresses these issues by allowing </a:t>
            </a:r>
            <a:r>
              <a:rPr lang="en-US" sz="2400" b="1" dirty="0">
                <a:solidFill>
                  <a:srgbClr val="FF0000"/>
                </a:solidFill>
              </a:rPr>
              <a:t>training based on unlabeled data sets </a:t>
            </a:r>
            <a:r>
              <a:rPr lang="en-US" sz="2400" dirty="0"/>
              <a:t>and thus facilitating </a:t>
            </a:r>
            <a:r>
              <a:rPr lang="en-US" sz="2400" b="1" dirty="0">
                <a:solidFill>
                  <a:srgbClr val="FF0000"/>
                </a:solidFill>
              </a:rPr>
              <a:t>online learning </a:t>
            </a:r>
            <a:r>
              <a:rPr lang="en-US" sz="2400" dirty="0"/>
              <a:t>and improving detection accuracy.</a:t>
            </a:r>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3"/>
          <p:cNvSpPr txBox="1">
            <a:spLocks noGrp="1"/>
          </p:cNvSpPr>
          <p:nvPr>
            <p:ph type="title"/>
          </p:nvPr>
        </p:nvSpPr>
        <p:spPr>
          <a:xfrm>
            <a:off x="2447779" y="624110"/>
            <a:ext cx="9056834"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400"/>
              <a:buFont typeface="Century Gothic"/>
              <a:buNone/>
            </a:pPr>
            <a:r>
              <a:rPr lang="en-US" sz="4400" b="1">
                <a:solidFill>
                  <a:srgbClr val="FF0000"/>
                </a:solidFill>
              </a:rPr>
              <a:t>Supervised Anomaly Detection</a:t>
            </a:r>
            <a:endParaRPr/>
          </a:p>
        </p:txBody>
      </p:sp>
      <p:sp>
        <p:nvSpPr>
          <p:cNvPr id="675" name="Google Shape;675;p103"/>
          <p:cNvSpPr txBox="1">
            <a:spLocks noGrp="1"/>
          </p:cNvSpPr>
          <p:nvPr>
            <p:ph type="body" idx="1"/>
          </p:nvPr>
        </p:nvSpPr>
        <p:spPr>
          <a:xfrm>
            <a:off x="1913206" y="2133600"/>
            <a:ext cx="9591406"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dirty="0"/>
              <a:t>Using Neural Network</a:t>
            </a:r>
            <a:endParaRPr dirty="0"/>
          </a:p>
          <a:p>
            <a:pPr marL="342900" lvl="0" indent="-342900" algn="just" rtl="0">
              <a:spcBef>
                <a:spcPts val="1000"/>
              </a:spcBef>
              <a:spcAft>
                <a:spcPts val="0"/>
              </a:spcAft>
              <a:buSzPts val="2400"/>
              <a:buChar char="🠶"/>
            </a:pPr>
            <a:r>
              <a:rPr lang="en-US" sz="2400" dirty="0"/>
              <a:t>The first component is an expert system, which monitors audit trails for known intrusion signatures. The second component uses neural network to learn user behaviors; it then </a:t>
            </a:r>
            <a:r>
              <a:rPr lang="en-US" sz="2400" b="1" dirty="0">
                <a:solidFill>
                  <a:srgbClr val="FF0000"/>
                </a:solidFill>
              </a:rPr>
              <a:t>fires an alarm when there is a deviation between current behaviors and learnt behaviors.</a:t>
            </a:r>
            <a:r>
              <a:rPr lang="en-US" sz="2400" dirty="0"/>
              <a:t> The use of neural network in Hyper  view assumes that the audit data consist of multivariate time series, since user behavior exhibits a dynamic process executing an ordered series of events.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body" idx="1"/>
          </p:nvPr>
        </p:nvSpPr>
        <p:spPr>
          <a:xfrm>
            <a:off x="1322363" y="984738"/>
            <a:ext cx="10182249" cy="5458265"/>
          </a:xfrm>
          <a:prstGeom prst="rect">
            <a:avLst/>
          </a:prstGeom>
          <a:noFill/>
          <a:ln>
            <a:noFill/>
          </a:ln>
        </p:spPr>
        <p:txBody>
          <a:bodyPr spcFirstLastPara="1" wrap="square" lIns="91425" tIns="45700" rIns="91425" bIns="45700" anchor="t" anchorCtr="0">
            <a:normAutofit lnSpcReduction="10000"/>
          </a:bodyPr>
          <a:lstStyle/>
          <a:p>
            <a:pPr lvl="0" indent="-457200" algn="just" rtl="0">
              <a:spcBef>
                <a:spcPts val="0"/>
              </a:spcBef>
              <a:spcAft>
                <a:spcPts val="0"/>
              </a:spcAft>
              <a:buSzPts val="2800"/>
              <a:buFont typeface="Wingdings" panose="05000000000000000000" pitchFamily="2" charset="2"/>
              <a:buChar char="Ø"/>
            </a:pPr>
            <a:r>
              <a:rPr lang="en-US" sz="2800" dirty="0">
                <a:solidFill>
                  <a:srgbClr val="FF0000"/>
                </a:solidFill>
              </a:rPr>
              <a:t>Network attack</a:t>
            </a:r>
            <a:r>
              <a:rPr lang="en-US" sz="2800" dirty="0"/>
              <a:t>: an attack that crash the users on the network or the network itself through manipulating </a:t>
            </a:r>
            <a:r>
              <a:rPr lang="en-US" sz="2800" dirty="0">
                <a:solidFill>
                  <a:srgbClr val="FF0000"/>
                </a:solidFill>
              </a:rPr>
              <a:t>network protocols</a:t>
            </a:r>
            <a:r>
              <a:rPr lang="en-US" sz="2800" dirty="0"/>
              <a:t>, ranging from the data-link layer to the application layer</a:t>
            </a:r>
            <a:endParaRPr dirty="0"/>
          </a:p>
          <a:p>
            <a:pPr lvl="0" indent="-457200" algn="just" rtl="0">
              <a:spcBef>
                <a:spcPts val="1000"/>
              </a:spcBef>
              <a:spcAft>
                <a:spcPts val="0"/>
              </a:spcAft>
              <a:buSzPts val="2800"/>
              <a:buFont typeface="Wingdings" panose="05000000000000000000" pitchFamily="2" charset="2"/>
              <a:buChar char="Ø"/>
            </a:pPr>
            <a:r>
              <a:rPr lang="en-US" sz="2800" dirty="0">
                <a:solidFill>
                  <a:srgbClr val="FF0000"/>
                </a:solidFill>
              </a:rPr>
              <a:t>Physical attack</a:t>
            </a:r>
            <a:r>
              <a:rPr lang="en-US" sz="2800" dirty="0"/>
              <a:t>: an attack that attempts to damage physical components of a network or computer.</a:t>
            </a:r>
            <a:endParaRPr dirty="0"/>
          </a:p>
          <a:p>
            <a:pPr lvl="0" indent="-457200" algn="just" rtl="0">
              <a:spcBef>
                <a:spcPts val="1000"/>
              </a:spcBef>
              <a:spcAft>
                <a:spcPts val="0"/>
              </a:spcAft>
              <a:buSzPts val="2800"/>
              <a:buFont typeface="Wingdings" panose="05000000000000000000" pitchFamily="2" charset="2"/>
              <a:buChar char="Ø"/>
            </a:pPr>
            <a:r>
              <a:rPr lang="en-US" sz="2800" dirty="0">
                <a:solidFill>
                  <a:srgbClr val="FF0000"/>
                </a:solidFill>
              </a:rPr>
              <a:t>Password attack</a:t>
            </a:r>
            <a:r>
              <a:rPr lang="en-US" sz="2800" dirty="0"/>
              <a:t>: an attack that aims to gain a password and is </a:t>
            </a:r>
            <a:r>
              <a:rPr lang="en-US" sz="2800" dirty="0">
                <a:solidFill>
                  <a:srgbClr val="FF0000"/>
                </a:solidFill>
              </a:rPr>
              <a:t>usually</a:t>
            </a:r>
            <a:r>
              <a:rPr lang="en-US" sz="2800" dirty="0"/>
              <a:t> indicated by a </a:t>
            </a:r>
            <a:r>
              <a:rPr lang="en-US" sz="2800" dirty="0">
                <a:solidFill>
                  <a:srgbClr val="FF0000"/>
                </a:solidFill>
              </a:rPr>
              <a:t>series of failed logins</a:t>
            </a:r>
            <a:r>
              <a:rPr lang="en-US" sz="2800" dirty="0"/>
              <a:t> within a short period of time</a:t>
            </a:r>
            <a:endParaRPr dirty="0"/>
          </a:p>
          <a:p>
            <a:pPr lvl="0" indent="-457200" algn="just" rtl="0">
              <a:spcBef>
                <a:spcPts val="1000"/>
              </a:spcBef>
              <a:spcAft>
                <a:spcPts val="0"/>
              </a:spcAft>
              <a:buSzPts val="2800"/>
              <a:buFont typeface="Wingdings" panose="05000000000000000000" pitchFamily="2" charset="2"/>
              <a:buChar char="Ø"/>
            </a:pPr>
            <a:r>
              <a:rPr lang="en-US" sz="2800" dirty="0">
                <a:solidFill>
                  <a:srgbClr val="FF0000"/>
                </a:solidFill>
              </a:rPr>
              <a:t>Information gathering attack</a:t>
            </a:r>
            <a:r>
              <a:rPr lang="en-US" sz="2800" dirty="0"/>
              <a:t>: an attack that gathers information or finds known </a:t>
            </a:r>
            <a:r>
              <a:rPr lang="en-US" sz="2800" dirty="0">
                <a:solidFill>
                  <a:srgbClr val="FF0000"/>
                </a:solidFill>
              </a:rPr>
              <a:t>vulnerabilities</a:t>
            </a:r>
            <a:r>
              <a:rPr lang="en-US" sz="2800" dirty="0"/>
              <a:t> by scanning or probing existing computer networks.</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0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Century Gothic"/>
              <a:buNone/>
            </a:pPr>
            <a:r>
              <a:rPr lang="en-US" b="1">
                <a:solidFill>
                  <a:srgbClr val="FF0000"/>
                </a:solidFill>
              </a:rPr>
              <a:t>Specification-based Detection (T1)</a:t>
            </a:r>
            <a:endParaRPr/>
          </a:p>
        </p:txBody>
      </p:sp>
      <p:sp>
        <p:nvSpPr>
          <p:cNvPr id="681" name="Google Shape;681;p104"/>
          <p:cNvSpPr txBox="1">
            <a:spLocks noGrp="1"/>
          </p:cNvSpPr>
          <p:nvPr>
            <p:ph type="body" idx="1"/>
          </p:nvPr>
        </p:nvSpPr>
        <p:spPr>
          <a:xfrm>
            <a:off x="1561514" y="1688123"/>
            <a:ext cx="10072468" cy="4223099"/>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800"/>
              <a:buChar char="🠶"/>
            </a:pPr>
            <a:r>
              <a:rPr lang="en-US" sz="2800" dirty="0"/>
              <a:t>Specification-based detection approaches are neither misuse based, nor anomaly based</a:t>
            </a:r>
            <a:endParaRPr sz="2800" dirty="0"/>
          </a:p>
          <a:p>
            <a:pPr marL="342900" lvl="0" indent="-342900" algn="l" rtl="0">
              <a:spcBef>
                <a:spcPts val="1000"/>
              </a:spcBef>
              <a:spcAft>
                <a:spcPts val="0"/>
              </a:spcAft>
              <a:buSzPts val="1800"/>
              <a:buChar char="🠶"/>
            </a:pPr>
            <a:r>
              <a:rPr lang="en-US" sz="2800" dirty="0"/>
              <a:t>specification-based systems the experts’ knowledge determines the operating limits (threshold) of a system. Once the correct (or allowed) system behavior is specified. The events deviating from the specification would generate an alert</a:t>
            </a:r>
            <a:endParaRPr sz="2800" dirty="0"/>
          </a:p>
          <a:p>
            <a:pPr marL="342900" lvl="0" indent="-342900" algn="l" rtl="0">
              <a:spcBef>
                <a:spcPts val="1000"/>
              </a:spcBef>
              <a:spcAft>
                <a:spcPts val="0"/>
              </a:spcAft>
              <a:buSzPts val="1800"/>
              <a:buChar char="🠶"/>
            </a:pPr>
            <a:r>
              <a:rPr lang="en-US" sz="2800" dirty="0"/>
              <a:t>An execution sequence performed by the subject that violates the specification of programs will be considered as an attack.</a:t>
            </a:r>
            <a:endParaRPr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6"/>
          <p:cNvSpPr txBox="1">
            <a:spLocks noGrp="1"/>
          </p:cNvSpPr>
          <p:nvPr>
            <p:ph type="title"/>
          </p:nvPr>
        </p:nvSpPr>
        <p:spPr>
          <a:xfrm>
            <a:off x="1997613" y="624110"/>
            <a:ext cx="9507000"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ts val="3600"/>
              <a:buFont typeface="Century Gothic"/>
              <a:buNone/>
            </a:pPr>
            <a:r>
              <a:rPr lang="en-US" sz="4400" b="1" dirty="0">
                <a:solidFill>
                  <a:srgbClr val="FF0000"/>
                </a:solidFill>
              </a:rPr>
              <a:t>Theoretical Foundation of Detection </a:t>
            </a:r>
            <a:endParaRPr sz="4400" b="1" dirty="0">
              <a:solidFill>
                <a:srgbClr val="FF0000"/>
              </a:solidFill>
            </a:endParaRPr>
          </a:p>
        </p:txBody>
      </p:sp>
      <p:sp>
        <p:nvSpPr>
          <p:cNvPr id="693" name="Google Shape;693;p106"/>
          <p:cNvSpPr txBox="1">
            <a:spLocks noGrp="1"/>
          </p:cNvSpPr>
          <p:nvPr>
            <p:ph type="body" idx="1"/>
          </p:nvPr>
        </p:nvSpPr>
        <p:spPr>
          <a:xfrm>
            <a:off x="1744394" y="1645921"/>
            <a:ext cx="9760218" cy="4332848"/>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1800"/>
              <a:buChar char="🠶"/>
            </a:pPr>
            <a:r>
              <a:rPr lang="en-US" sz="2800" dirty="0"/>
              <a:t>machine learning techniques for intrusion detection is to automatically build the model based on the training data set.</a:t>
            </a:r>
            <a:endParaRPr sz="2800" dirty="0"/>
          </a:p>
          <a:p>
            <a:pPr marL="342900" lvl="0" indent="-342900" algn="l" rtl="0">
              <a:spcBef>
                <a:spcPts val="1000"/>
              </a:spcBef>
              <a:spcAft>
                <a:spcPts val="0"/>
              </a:spcAft>
              <a:buSzPts val="1800"/>
              <a:buChar char="🠶"/>
            </a:pPr>
            <a:r>
              <a:rPr lang="en-US" sz="2800" dirty="0"/>
              <a:t>The attributes can be of different types such as categorical or continuous.</a:t>
            </a:r>
            <a:endParaRPr sz="2800" dirty="0"/>
          </a:p>
          <a:p>
            <a:pPr marL="342900" lvl="0" indent="-342900" algn="l" rtl="0">
              <a:spcBef>
                <a:spcPts val="1000"/>
              </a:spcBef>
              <a:spcAft>
                <a:spcPts val="0"/>
              </a:spcAft>
              <a:buSzPts val="1800"/>
              <a:buChar char="🠶"/>
            </a:pPr>
            <a:r>
              <a:rPr lang="en-US" sz="2800" dirty="0"/>
              <a:t>The labels associated with data instances are usually in the form of binary values, i.e. normal and anomalous.</a:t>
            </a:r>
            <a:endParaRPr sz="2800" dirty="0"/>
          </a:p>
          <a:p>
            <a:pPr marL="0" lvl="0" indent="0" algn="l" rtl="0">
              <a:spcBef>
                <a:spcPts val="1000"/>
              </a:spcBef>
              <a:spcAft>
                <a:spcPts val="0"/>
              </a:spcAft>
              <a:buSzPts val="1800"/>
              <a:buNone/>
            </a:pPr>
            <a:r>
              <a:rPr lang="en-US" sz="2800" dirty="0"/>
              <a:t>	Supervised Anomaly Detection:</a:t>
            </a:r>
            <a:endParaRPr sz="2800" dirty="0"/>
          </a:p>
          <a:p>
            <a:pPr marL="0" lvl="0" indent="0" algn="l" rtl="0">
              <a:spcBef>
                <a:spcPts val="1000"/>
              </a:spcBef>
              <a:spcAft>
                <a:spcPts val="0"/>
              </a:spcAft>
              <a:buSzPts val="1800"/>
              <a:buNone/>
            </a:pPr>
            <a:r>
              <a:rPr lang="en-US" sz="2800" dirty="0"/>
              <a:t>	Semi-supervised Anomaly Detection:</a:t>
            </a:r>
          </a:p>
          <a:p>
            <a:pPr marL="0" indent="0">
              <a:buNone/>
            </a:pPr>
            <a:r>
              <a:rPr lang="en-US" sz="2800" dirty="0"/>
              <a:t>	Unsupervised Anomaly Detection:</a:t>
            </a:r>
            <a:endParaRPr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07"/>
          <p:cNvSpPr txBox="1">
            <a:spLocks noGrp="1"/>
          </p:cNvSpPr>
          <p:nvPr>
            <p:ph type="title"/>
          </p:nvPr>
        </p:nvSpPr>
        <p:spPr>
          <a:xfrm>
            <a:off x="1969477" y="624110"/>
            <a:ext cx="9535135"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4400" b="1" dirty="0">
                <a:solidFill>
                  <a:srgbClr val="FF0000"/>
                </a:solidFill>
              </a:rPr>
              <a:t>Supervised Anomaly Detection:</a:t>
            </a:r>
            <a:endParaRPr sz="4400" b="1" dirty="0">
              <a:solidFill>
                <a:srgbClr val="FF0000"/>
              </a:solidFill>
            </a:endParaRPr>
          </a:p>
        </p:txBody>
      </p:sp>
      <p:sp>
        <p:nvSpPr>
          <p:cNvPr id="699" name="Google Shape;699;p107"/>
          <p:cNvSpPr txBox="1">
            <a:spLocks noGrp="1"/>
          </p:cNvSpPr>
          <p:nvPr>
            <p:ph type="body" idx="1"/>
          </p:nvPr>
        </p:nvSpPr>
        <p:spPr>
          <a:xfrm>
            <a:off x="1533378" y="1772529"/>
            <a:ext cx="9971234" cy="4138693"/>
          </a:xfrm>
          <a:prstGeom prst="rect">
            <a:avLst/>
          </a:prstGeom>
          <a:noFill/>
          <a:ln>
            <a:noFill/>
          </a:ln>
        </p:spPr>
        <p:txBody>
          <a:bodyPr spcFirstLastPara="1" wrap="square" lIns="91425" tIns="45700" rIns="91425" bIns="45700" anchor="t" anchorCtr="0">
            <a:normAutofit lnSpcReduction="10000"/>
          </a:bodyPr>
          <a:lstStyle/>
          <a:p>
            <a:pPr marL="342900" indent="-228600">
              <a:spcBef>
                <a:spcPts val="0"/>
              </a:spcBef>
              <a:buClr>
                <a:schemeClr val="dk1"/>
              </a:buClr>
              <a:buSzPts val="1100"/>
            </a:pPr>
            <a:r>
              <a:rPr lang="en-US" sz="2800" dirty="0"/>
              <a:t>classification methods need a labeled training set containing both normal and anomalous samples to build the predictive model.</a:t>
            </a:r>
          </a:p>
          <a:p>
            <a:pPr marL="342900" indent="-228600">
              <a:spcBef>
                <a:spcPts val="0"/>
              </a:spcBef>
              <a:buClr>
                <a:schemeClr val="dk1"/>
              </a:buClr>
              <a:buSzPts val="1100"/>
            </a:pPr>
            <a:r>
              <a:rPr lang="en-US" sz="2800" dirty="0"/>
              <a:t>As examples of supervised learning methods we can name Neural Networks, Support Vector Machines (SVM), k-Nearest Neighbors, Bayesian Networks, and Decision Trees.</a:t>
            </a:r>
          </a:p>
          <a:p>
            <a:pPr marL="342900" indent="-228600">
              <a:spcBef>
                <a:spcPts val="0"/>
              </a:spcBef>
              <a:buClr>
                <a:schemeClr val="dk1"/>
              </a:buClr>
              <a:buSzPts val="1100"/>
            </a:pPr>
            <a:r>
              <a:rPr lang="en-US" sz="2800" dirty="0"/>
              <a:t>supervised methods are very </a:t>
            </a:r>
            <a:r>
              <a:rPr lang="en-US" sz="2800" b="1" dirty="0">
                <a:solidFill>
                  <a:srgbClr val="FF0000"/>
                </a:solidFill>
              </a:rPr>
              <a:t>dependent on the labeled training data </a:t>
            </a:r>
            <a:r>
              <a:rPr lang="en-US" sz="2800" dirty="0"/>
              <a:t>which is usually error-prone, time consuming and costly,</a:t>
            </a:r>
            <a:endParaRPr sz="2800" dirty="0"/>
          </a:p>
          <a:p>
            <a:pPr marL="342900" lvl="0" indent="-228600" algn="l" rtl="0">
              <a:spcBef>
                <a:spcPts val="0"/>
              </a:spcBef>
              <a:spcAft>
                <a:spcPts val="0"/>
              </a:spcAft>
              <a:buSzPts val="1800"/>
              <a:buNone/>
            </a:pPr>
            <a:endParaRPr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2" y="351692"/>
            <a:ext cx="10433537" cy="1553308"/>
          </a:xfrm>
        </p:spPr>
        <p:txBody>
          <a:bodyPr>
            <a:normAutofit/>
          </a:bodyPr>
          <a:lstStyle/>
          <a:p>
            <a:r>
              <a:rPr lang="en-US" sz="4400" b="1" dirty="0">
                <a:solidFill>
                  <a:srgbClr val="FF0000"/>
                </a:solidFill>
              </a:rPr>
              <a:t>Semi-supervised Anomaly Detection:</a:t>
            </a:r>
          </a:p>
        </p:txBody>
      </p:sp>
      <p:sp>
        <p:nvSpPr>
          <p:cNvPr id="3" name="Text Placeholder 2"/>
          <p:cNvSpPr>
            <a:spLocks noGrp="1"/>
          </p:cNvSpPr>
          <p:nvPr>
            <p:ph type="body" idx="1"/>
          </p:nvPr>
        </p:nvSpPr>
        <p:spPr>
          <a:xfrm>
            <a:off x="1280160" y="1744394"/>
            <a:ext cx="10522634" cy="4489496"/>
          </a:xfrm>
        </p:spPr>
        <p:txBody>
          <a:bodyPr>
            <a:normAutofit/>
          </a:bodyPr>
          <a:lstStyle/>
          <a:p>
            <a:pPr algn="just"/>
            <a:r>
              <a:rPr lang="en-US" sz="3200" dirty="0"/>
              <a:t>Semi-supervised learning falls between unsupervised learning (without any labeled training data) and supervised learning (with completely labeled training data).</a:t>
            </a:r>
          </a:p>
          <a:p>
            <a:pPr algn="just"/>
            <a:r>
              <a:rPr lang="en-US" sz="3200" dirty="0"/>
              <a:t>any test instance that does not fall within the learned boundary is declared as anomalous.</a:t>
            </a:r>
          </a:p>
          <a:p>
            <a:pPr algn="just"/>
            <a:r>
              <a:rPr lang="en-US" sz="3200" dirty="0"/>
              <a:t>impossible to obtain a training set which covers every possible anomalous behavior.</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275" y="624110"/>
            <a:ext cx="9577338" cy="1280890"/>
          </a:xfrm>
        </p:spPr>
        <p:txBody>
          <a:bodyPr/>
          <a:lstStyle/>
          <a:p>
            <a:r>
              <a:rPr lang="en-US" b="1" dirty="0">
                <a:solidFill>
                  <a:srgbClr val="FF0000"/>
                </a:solidFill>
              </a:rPr>
              <a:t>Unsupervised Anomaly Detection:</a:t>
            </a:r>
          </a:p>
        </p:txBody>
      </p:sp>
      <p:sp>
        <p:nvSpPr>
          <p:cNvPr id="3" name="Text Placeholder 2"/>
          <p:cNvSpPr>
            <a:spLocks noGrp="1"/>
          </p:cNvSpPr>
          <p:nvPr>
            <p:ph type="body" idx="1"/>
          </p:nvPr>
        </p:nvSpPr>
        <p:spPr>
          <a:xfrm>
            <a:off x="1350498" y="1477108"/>
            <a:ext cx="10154114" cy="4434114"/>
          </a:xfrm>
        </p:spPr>
        <p:txBody>
          <a:bodyPr>
            <a:normAutofit fontScale="92500" lnSpcReduction="10000"/>
          </a:bodyPr>
          <a:lstStyle/>
          <a:p>
            <a:pPr algn="just"/>
            <a:r>
              <a:rPr lang="en-US" sz="2800" dirty="0"/>
              <a:t>unsupervised techniques do not require training data. Instead, this approach is based on two basic assumptions . First, it assumes that the majority of the network connections represent normal traffic and that only a very small percentage of the traffic is malicious . Second, it is expected that malicious traffic is </a:t>
            </a:r>
            <a:r>
              <a:rPr lang="en-US" sz="2800" b="1" dirty="0">
                <a:solidFill>
                  <a:srgbClr val="FF0000"/>
                </a:solidFill>
              </a:rPr>
              <a:t>statistically different</a:t>
            </a:r>
            <a:r>
              <a:rPr lang="en-US" sz="2800" dirty="0"/>
              <a:t> from normal traffic.</a:t>
            </a:r>
          </a:p>
          <a:p>
            <a:pPr algn="just"/>
            <a:r>
              <a:rPr lang="en-US" sz="2800" dirty="0"/>
              <a:t> anomaly detection is one of the possible avenues of being able to build large, reliable anomaly detection systems without the need for extensive and costly manual labeling of instances.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Scores</a:t>
            </a:r>
          </a:p>
        </p:txBody>
      </p:sp>
      <p:sp>
        <p:nvSpPr>
          <p:cNvPr id="3" name="Text Placeholder 2"/>
          <p:cNvSpPr>
            <a:spLocks noGrp="1"/>
          </p:cNvSpPr>
          <p:nvPr>
            <p:ph type="body" idx="1"/>
          </p:nvPr>
        </p:nvSpPr>
        <p:spPr>
          <a:xfrm>
            <a:off x="1828800" y="1589649"/>
            <a:ext cx="9675812" cy="4321573"/>
          </a:xfrm>
        </p:spPr>
        <p:txBody>
          <a:bodyPr>
            <a:normAutofit/>
          </a:bodyPr>
          <a:lstStyle/>
          <a:p>
            <a:pPr algn="just">
              <a:buFont typeface="Wingdings" panose="05000000000000000000" pitchFamily="2" charset="2"/>
              <a:buChar char="Ø"/>
            </a:pPr>
            <a:r>
              <a:rPr lang="en-US" sz="2800" dirty="0"/>
              <a:t>Scores: in this technique, anomaly detectors will assign a numeric score to each instance which indicates how likely it is that the test instance is anomaly. The advantage of this technique is that the analyst can rank the malicious activities, set a threshold to cut off the anomalies.</a:t>
            </a:r>
          </a:p>
          <a:p>
            <a:pPr algn="just">
              <a:buFont typeface="Wingdings" panose="05000000000000000000" pitchFamily="2" charset="2"/>
              <a:buChar char="Ø"/>
            </a:pPr>
            <a:r>
              <a:rPr lang="en-US" sz="2800" dirty="0" err="1"/>
              <a:t>Eg</a:t>
            </a:r>
            <a:r>
              <a:rPr lang="en-US" sz="2800" dirty="0"/>
              <a:t>: Bayesian networks such as Naive </a:t>
            </a:r>
            <a:r>
              <a:rPr lang="en-US" sz="2800" dirty="0" err="1"/>
              <a:t>Bayes</a:t>
            </a:r>
            <a:endParaRPr lang="en-US"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Binary Labels:</a:t>
            </a:r>
          </a:p>
        </p:txBody>
      </p:sp>
      <p:sp>
        <p:nvSpPr>
          <p:cNvPr id="3" name="Text Placeholder 2"/>
          <p:cNvSpPr>
            <a:spLocks noGrp="1"/>
          </p:cNvSpPr>
          <p:nvPr>
            <p:ph type="body" idx="1"/>
          </p:nvPr>
        </p:nvSpPr>
        <p:spPr>
          <a:xfrm>
            <a:off x="1885071" y="1589649"/>
            <a:ext cx="9619541" cy="4321573"/>
          </a:xfrm>
        </p:spPr>
        <p:txBody>
          <a:bodyPr>
            <a:normAutofit/>
          </a:bodyPr>
          <a:lstStyle/>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some of the anomaly detection techniques such as Decision Trees label the test instances as either anomalous or normal.</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Labels:</a:t>
            </a:r>
          </a:p>
        </p:txBody>
      </p:sp>
      <p:sp>
        <p:nvSpPr>
          <p:cNvPr id="3" name="Text Placeholder 2"/>
          <p:cNvSpPr>
            <a:spLocks noGrp="1"/>
          </p:cNvSpPr>
          <p:nvPr>
            <p:ph type="body" idx="1"/>
          </p:nvPr>
        </p:nvSpPr>
        <p:spPr>
          <a:xfrm>
            <a:off x="1533378" y="1617785"/>
            <a:ext cx="9971234" cy="4293437"/>
          </a:xfrm>
        </p:spPr>
        <p:txBody>
          <a:bodyPr>
            <a:normAutofit/>
          </a:bodyPr>
          <a:lstStyle/>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Anomaly detection techniques in this category assign a label to each test instance. In this approach, usually there is one label for normal traffic, normal. For the anomalies, however, there are plenty of labels showing the types of anomalies. For example, some methods apply the labels normal, DoS, Probe, U2R, and R2L.</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019" y="464234"/>
            <a:ext cx="9422594" cy="914400"/>
          </a:xfrm>
        </p:spPr>
        <p:txBody>
          <a:bodyPr>
            <a:normAutofit/>
          </a:bodyPr>
          <a:lstStyle/>
          <a:p>
            <a:r>
              <a:rPr lang="en-US" sz="4000" b="1" dirty="0">
                <a:solidFill>
                  <a:srgbClr val="FF0000"/>
                </a:solidFill>
              </a:rPr>
              <a:t>Fuzzy Logic</a:t>
            </a:r>
          </a:p>
        </p:txBody>
      </p:sp>
      <p:sp>
        <p:nvSpPr>
          <p:cNvPr id="3" name="Text Placeholder 2"/>
          <p:cNvSpPr>
            <a:spLocks noGrp="1"/>
          </p:cNvSpPr>
          <p:nvPr>
            <p:ph type="body" idx="1"/>
          </p:nvPr>
        </p:nvSpPr>
        <p:spPr>
          <a:xfrm>
            <a:off x="1434905" y="1266092"/>
            <a:ext cx="10069707" cy="4645130"/>
          </a:xfrm>
        </p:spPr>
        <p:txBody>
          <a:bodyPr>
            <a:normAutofit fontScale="92500" lnSpcReduction="10000"/>
          </a:bodyPr>
          <a:lstStyle/>
          <a:p>
            <a:pPr algn="just"/>
            <a:r>
              <a:rPr lang="en-US" sz="2400" dirty="0"/>
              <a:t>The </a:t>
            </a:r>
            <a:r>
              <a:rPr lang="en-US" sz="2400" b="1" dirty="0"/>
              <a:t>'Fuzzy'</a:t>
            </a:r>
            <a:r>
              <a:rPr lang="en-US" sz="2400" dirty="0"/>
              <a:t> word means the things that are not clear or are vague. Sometimes, we cannot decide in real life that the given problem or statement is either true or false. At that time, this concept provides many values between the true and false and gives the flexibility to find the best solution to that problem.</a:t>
            </a:r>
          </a:p>
          <a:p>
            <a:pPr algn="just"/>
            <a:r>
              <a:rPr lang="en-US" sz="2400" dirty="0"/>
              <a:t>Fuzzy logic contains the multiple logical values and these values are the truth values of a variable or problem between 0 and 1. This concept was introduced by </a:t>
            </a:r>
            <a:r>
              <a:rPr lang="en-US" sz="2400" b="1" dirty="0" err="1"/>
              <a:t>Lofti</a:t>
            </a:r>
            <a:r>
              <a:rPr lang="en-US" sz="2400" b="1" dirty="0"/>
              <a:t> Zadeh</a:t>
            </a:r>
            <a:r>
              <a:rPr lang="en-US" sz="2400" dirty="0"/>
              <a:t> in </a:t>
            </a:r>
            <a:r>
              <a:rPr lang="en-US" sz="2400" b="1" dirty="0"/>
              <a:t>1965</a:t>
            </a:r>
            <a:r>
              <a:rPr lang="en-US" sz="2400" dirty="0"/>
              <a:t> based on the </a:t>
            </a:r>
            <a:r>
              <a:rPr lang="en-US" sz="2400" b="1" dirty="0"/>
              <a:t>Fuzzy Set Theory</a:t>
            </a:r>
            <a:r>
              <a:rPr lang="en-US" sz="2400" dirty="0"/>
              <a:t>. This concept provides the possibilities which are not given by computers, but similar to the range of possibilities generated by humans.</a:t>
            </a:r>
          </a:p>
          <a:p>
            <a:pPr marL="114300" indent="0" algn="just">
              <a:buNone/>
            </a:pPr>
            <a:br>
              <a:rPr lang="en-US" sz="2400" dirty="0"/>
            </a:br>
            <a:endParaRPr lang="en-US" sz="2400" dirty="0"/>
          </a:p>
          <a:p>
            <a:pPr algn="just"/>
            <a:endParaRPr lang="en-US"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1C17-A820-4FFA-AB42-2FB7E69C78A4}"/>
              </a:ext>
            </a:extLst>
          </p:cNvPr>
          <p:cNvSpPr>
            <a:spLocks noGrp="1"/>
          </p:cNvSpPr>
          <p:nvPr>
            <p:ph type="title"/>
          </p:nvPr>
        </p:nvSpPr>
        <p:spPr/>
        <p:txBody>
          <a:bodyPr>
            <a:normAutofit fontScale="90000"/>
          </a:bodyPr>
          <a:lstStyle/>
          <a:p>
            <a:r>
              <a:rPr lang="en-US" dirty="0"/>
              <a:t>Membership Function</a:t>
            </a:r>
            <a:br>
              <a:rPr lang="en-US" dirty="0"/>
            </a:br>
            <a:br>
              <a:rPr lang="en-US" dirty="0"/>
            </a:br>
            <a:endParaRPr lang="en-US" dirty="0"/>
          </a:p>
        </p:txBody>
      </p:sp>
      <p:sp>
        <p:nvSpPr>
          <p:cNvPr id="3" name="Text Placeholder 2">
            <a:extLst>
              <a:ext uri="{FF2B5EF4-FFF2-40B4-BE49-F238E27FC236}">
                <a16:creationId xmlns:a16="http://schemas.microsoft.com/office/drawing/2014/main" id="{110D6BAB-89AF-45A8-B648-94E91D315113}"/>
              </a:ext>
            </a:extLst>
          </p:cNvPr>
          <p:cNvSpPr>
            <a:spLocks noGrp="1"/>
          </p:cNvSpPr>
          <p:nvPr>
            <p:ph type="body" idx="1"/>
          </p:nvPr>
        </p:nvSpPr>
        <p:spPr>
          <a:xfrm>
            <a:off x="1463040" y="2133600"/>
            <a:ext cx="10041572" cy="3777622"/>
          </a:xfrm>
        </p:spPr>
        <p:txBody>
          <a:bodyPr/>
          <a:lstStyle/>
          <a:p>
            <a:r>
              <a:rPr lang="en-US" dirty="0"/>
              <a:t>A fuzzy set is a collection of values which exist between 0 and 1. Fuzzy sets are denoted or represented by the tilde (~) character. In the fuzzy set, the partial membership also exists. This theory released as an extension of classical set theory.</a:t>
            </a:r>
          </a:p>
          <a:p>
            <a:r>
              <a:rPr lang="en-US" dirty="0"/>
              <a:t>This theory is denoted mathematically as A fuzzy set (Ã) is a pair of U and M, where U is the Universe of discourse and M is the membership function which takes on values in the interval [ 0, 1 ]. The universe of discourse (U) is also denoted by Ω or X.</a:t>
            </a:r>
          </a:p>
          <a:p>
            <a:pPr marL="114300" indent="0">
              <a:buNone/>
            </a:pPr>
            <a:endParaRPr lang="en-US" dirty="0"/>
          </a:p>
        </p:txBody>
      </p:sp>
      <p:pic>
        <p:nvPicPr>
          <p:cNvPr id="4" name="Picture 3">
            <a:extLst>
              <a:ext uri="{FF2B5EF4-FFF2-40B4-BE49-F238E27FC236}">
                <a16:creationId xmlns:a16="http://schemas.microsoft.com/office/drawing/2014/main" id="{69ACC897-F1EE-45F4-A7DA-13245E5D9AA5}"/>
              </a:ext>
            </a:extLst>
          </p:cNvPr>
          <p:cNvPicPr>
            <a:picLocks noChangeAspect="1"/>
          </p:cNvPicPr>
          <p:nvPr/>
        </p:nvPicPr>
        <p:blipFill>
          <a:blip r:embed="rId2"/>
          <a:stretch>
            <a:fillRect/>
          </a:stretch>
        </p:blipFill>
        <p:spPr>
          <a:xfrm>
            <a:off x="3427095" y="4670475"/>
            <a:ext cx="3143250" cy="962684"/>
          </a:xfrm>
          <a:prstGeom prst="rect">
            <a:avLst/>
          </a:prstGeom>
        </p:spPr>
      </p:pic>
    </p:spTree>
    <p:extLst>
      <p:ext uri="{BB962C8B-B14F-4D97-AF65-F5344CB8AC3E}">
        <p14:creationId xmlns:p14="http://schemas.microsoft.com/office/powerpoint/2010/main" val="1291062785"/>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7729</Words>
  <Application>Microsoft Office PowerPoint</Application>
  <PresentationFormat>Widescreen</PresentationFormat>
  <Paragraphs>405</Paragraphs>
  <Slides>139</Slides>
  <Notes>86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139</vt:i4>
      </vt:variant>
    </vt:vector>
  </HeadingPairs>
  <TitlesOfParts>
    <vt:vector size="146" baseType="lpstr">
      <vt:lpstr>Times New Roman</vt:lpstr>
      <vt:lpstr>Century Gothic</vt:lpstr>
      <vt:lpstr>Wingdings</vt:lpstr>
      <vt:lpstr>Noto Sans Symbols</vt:lpstr>
      <vt:lpstr>Calibri</vt:lpstr>
      <vt:lpstr>Arial</vt:lpstr>
      <vt:lpstr>Wisp</vt:lpstr>
      <vt:lpstr>Intrusion Detection and Prevention Systems A36209 </vt:lpstr>
      <vt:lpstr>CO &amp; PO Mapping </vt:lpstr>
      <vt:lpstr>Text Books </vt:lpstr>
      <vt:lpstr>Intrusion Detection</vt:lpstr>
      <vt:lpstr>Understanding Intrusion Detection </vt:lpstr>
      <vt:lpstr>Understanding Intrusion Detection </vt:lpstr>
      <vt:lpstr>PowerPoint Presentation</vt:lpstr>
      <vt:lpstr>Attack Classification (T1)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IDS Systems </vt:lpstr>
      <vt:lpstr>Standard IDS System</vt:lpstr>
      <vt:lpstr> IPS </vt:lpstr>
      <vt:lpstr>Standard IPS System</vt:lpstr>
      <vt:lpstr>IDS vs. IPS </vt:lpstr>
      <vt:lpstr>IDS &amp; IPS Analysis Schemes (T2)  </vt:lpstr>
      <vt:lpstr>PowerPoint Presentation</vt:lpstr>
      <vt:lpstr>PowerPoint Presentation</vt:lpstr>
      <vt:lpstr>The Anatomy of Intrusion Analysis  </vt:lpstr>
      <vt:lpstr>Preprocessing  </vt:lpstr>
      <vt:lpstr>PowerPoint Presentation</vt:lpstr>
      <vt:lpstr>PowerPoint Presentation</vt:lpstr>
      <vt:lpstr>Response : </vt:lpstr>
      <vt:lpstr>Refinement Phase  </vt:lpstr>
      <vt:lpstr>Rule based Detection (Misuse Detection ) </vt:lpstr>
      <vt:lpstr>Detection Approaches (t1)</vt:lpstr>
      <vt:lpstr>PowerPoint Presentation</vt:lpstr>
      <vt:lpstr>Profile based Detection (Anomaly Detection ) </vt:lpstr>
      <vt:lpstr>Target Monitoring   </vt:lpstr>
      <vt:lpstr>Stealth Probes  </vt:lpstr>
      <vt:lpstr>Heuristics  </vt:lpstr>
      <vt:lpstr>Hybrid Approach  </vt:lpstr>
      <vt:lpstr>Example IDS Rules </vt:lpstr>
      <vt:lpstr>PowerPoint Presentation</vt:lpstr>
      <vt:lpstr>Attacks </vt:lpstr>
      <vt:lpstr>PowerPoint Presentation</vt:lpstr>
      <vt:lpstr>Probes</vt:lpstr>
      <vt:lpstr>IPSweep and PortSweep</vt:lpstr>
      <vt:lpstr>NMap</vt:lpstr>
      <vt:lpstr>MScan</vt:lpstr>
      <vt:lpstr>SAINT Security Administrator’s Integrated Network Tool</vt:lpstr>
      <vt:lpstr>Satan</vt:lpstr>
      <vt:lpstr>Privilege Escalation Attacks</vt:lpstr>
      <vt:lpstr>Buffer Overflow Attacks</vt:lpstr>
      <vt:lpstr>Misconfiguration Attacks</vt:lpstr>
      <vt:lpstr>Man-in-the-Middle Attacks</vt:lpstr>
      <vt:lpstr>Social Engineering Attacks</vt:lpstr>
      <vt:lpstr>Denial of Service (DoS) and Distributed Denial of Service (DDoS) Attacks</vt:lpstr>
      <vt:lpstr>Detection Approaches for DoS and DDoS Attacks</vt:lpstr>
      <vt:lpstr>Prevention and Response for DoS and DDoS Attacks</vt:lpstr>
      <vt:lpstr>Examples of DoS and DDoS Attacks</vt:lpstr>
      <vt:lpstr>Worms Attacks</vt:lpstr>
      <vt:lpstr>Examples of Well Known Worm Attacks</vt:lpstr>
      <vt:lpstr>Nachi   </vt:lpstr>
      <vt:lpstr>Slammer </vt:lpstr>
      <vt:lpstr>Routing Attacks</vt:lpstr>
      <vt:lpstr>PowerPoint Presentation</vt:lpstr>
      <vt:lpstr>OSPF Attacks</vt:lpstr>
      <vt:lpstr>BGP Attacks</vt:lpstr>
      <vt:lpstr>Pattern Matching</vt:lpstr>
      <vt:lpstr>Rule-based Techniques</vt:lpstr>
      <vt:lpstr>PowerPoint Presentation</vt:lpstr>
      <vt:lpstr>MIDAS</vt:lpstr>
      <vt:lpstr>IDES</vt:lpstr>
      <vt:lpstr>NIDES(Next generation intrusion detection Expert System)</vt:lpstr>
      <vt:lpstr>State-based Techniques</vt:lpstr>
      <vt:lpstr>Colored Petri-nets</vt:lpstr>
      <vt:lpstr>Techniques based on Data Mining</vt:lpstr>
      <vt:lpstr>Anomaly Detection</vt:lpstr>
      <vt:lpstr>PowerPoint Presentation</vt:lpstr>
      <vt:lpstr>Advanced Statistical Models</vt:lpstr>
      <vt:lpstr>Haystack</vt:lpstr>
      <vt:lpstr>NIDES</vt:lpstr>
      <vt:lpstr>PowerPoint Presentation</vt:lpstr>
      <vt:lpstr>EMERALD</vt:lpstr>
      <vt:lpstr>PowerPoint Presentation</vt:lpstr>
      <vt:lpstr>Network Security Monitor (NSM)</vt:lpstr>
      <vt:lpstr>PowerPoint Presentation</vt:lpstr>
      <vt:lpstr>Time-based Inductive Machine (TIM)</vt:lpstr>
      <vt:lpstr>NADIR</vt:lpstr>
      <vt:lpstr>PowerPoint Presentation</vt:lpstr>
      <vt:lpstr>Biological Models</vt:lpstr>
      <vt:lpstr>Learning Models</vt:lpstr>
      <vt:lpstr>Supervised Anomaly Detection</vt:lpstr>
      <vt:lpstr>Specification-based Detection (T1)</vt:lpstr>
      <vt:lpstr>Theoretical Foundation of Detection </vt:lpstr>
      <vt:lpstr>Supervised Anomaly Detection:</vt:lpstr>
      <vt:lpstr>Semi-supervised Anomaly Detection:</vt:lpstr>
      <vt:lpstr>Unsupervised Anomaly Detection:</vt:lpstr>
      <vt:lpstr>Scores</vt:lpstr>
      <vt:lpstr>Binary Labels:</vt:lpstr>
      <vt:lpstr>Labels:</vt:lpstr>
      <vt:lpstr>Fuzzy Logic</vt:lpstr>
      <vt:lpstr>Membership Function  </vt:lpstr>
      <vt:lpstr>PowerPoint Presentation</vt:lpstr>
      <vt:lpstr>Fuzzy Logic in Anomaly Detection</vt:lpstr>
      <vt:lpstr>Bayes Theory</vt:lpstr>
      <vt:lpstr>Naive Bayes Classifier</vt:lpstr>
      <vt:lpstr>Artificial Neural Networks</vt:lpstr>
      <vt:lpstr>Processing Elements</vt:lpstr>
      <vt:lpstr>PowerPoint Presentation</vt:lpstr>
      <vt:lpstr>PowerPoint Presentation</vt:lpstr>
      <vt:lpstr>PowerPoint Presentation</vt:lpstr>
      <vt:lpstr>PowerPoint Presentation</vt:lpstr>
      <vt:lpstr>PowerPoint Presentation</vt:lpstr>
      <vt:lpstr>Connections</vt:lpstr>
      <vt:lpstr>PowerPoint Presentation</vt:lpstr>
      <vt:lpstr>Feed forward networks</vt:lpstr>
      <vt:lpstr>Recurrent networks</vt:lpstr>
      <vt:lpstr>PowerPoint Presentation</vt:lpstr>
      <vt:lpstr>Learning Process</vt:lpstr>
      <vt:lpstr>PowerPoint Presentation</vt:lpstr>
      <vt:lpstr>Artificial Neural Networks in Anomaly Detection</vt:lpstr>
      <vt:lpstr>Support Vector Machine (SVM)</vt:lpstr>
      <vt:lpstr>Support Vector Machine (SVM)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Support Vector Machine in Anomaly Detection</vt:lpstr>
      <vt:lpstr>Evolutionary Computation</vt:lpstr>
      <vt:lpstr>PowerPoint Presentation</vt:lpstr>
      <vt:lpstr>Evolutionary Computation in Anomaly Detection</vt:lpstr>
      <vt:lpstr>Association Rules</vt:lpstr>
      <vt:lpstr>The Apriori Algorithm</vt:lpstr>
      <vt:lpstr>Association Rules in Anomaly Detection</vt:lpstr>
      <vt:lpstr>Clustering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and Prevention Systems A36209</dc:title>
  <dc:creator>EXCELLENCY</dc:creator>
  <cp:lastModifiedBy>Lenovo</cp:lastModifiedBy>
  <cp:revision>236</cp:revision>
  <dcterms:modified xsi:type="dcterms:W3CDTF">2022-12-12T14:15:23Z</dcterms:modified>
</cp:coreProperties>
</file>