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3" r:id="rId6"/>
    <p:sldId id="261" r:id="rId7"/>
    <p:sldId id="262" r:id="rId8"/>
    <p:sldId id="260" r:id="rId9"/>
    <p:sldId id="264" r:id="rId10"/>
    <p:sldId id="287" r:id="rId11"/>
    <p:sldId id="288" r:id="rId12"/>
    <p:sldId id="265" r:id="rId13"/>
    <p:sldId id="266" r:id="rId14"/>
    <p:sldId id="289" r:id="rId15"/>
    <p:sldId id="290" r:id="rId16"/>
    <p:sldId id="267" r:id="rId17"/>
    <p:sldId id="268" r:id="rId18"/>
    <p:sldId id="296" r:id="rId19"/>
    <p:sldId id="269" r:id="rId20"/>
    <p:sldId id="270" r:id="rId21"/>
    <p:sldId id="298" r:id="rId22"/>
    <p:sldId id="271" r:id="rId23"/>
    <p:sldId id="272" r:id="rId24"/>
    <p:sldId id="291" r:id="rId25"/>
    <p:sldId id="273" r:id="rId26"/>
    <p:sldId id="274" r:id="rId27"/>
    <p:sldId id="275" r:id="rId28"/>
    <p:sldId id="276" r:id="rId29"/>
    <p:sldId id="277" r:id="rId30"/>
    <p:sldId id="278" r:id="rId31"/>
    <p:sldId id="292" r:id="rId32"/>
    <p:sldId id="293" r:id="rId33"/>
    <p:sldId id="294" r:id="rId34"/>
    <p:sldId id="279" r:id="rId35"/>
    <p:sldId id="280" r:id="rId36"/>
    <p:sldId id="281" r:id="rId37"/>
    <p:sldId id="295" r:id="rId38"/>
    <p:sldId id="282" r:id="rId39"/>
    <p:sldId id="283" r:id="rId40"/>
    <p:sldId id="284" r:id="rId41"/>
    <p:sldId id="297" r:id="rId42"/>
    <p:sldId id="285" r:id="rId43"/>
    <p:sldId id="286" r:id="rId44"/>
    <p:sldId id="299" r:id="rId45"/>
    <p:sldId id="304" r:id="rId46"/>
    <p:sldId id="303" r:id="rId47"/>
    <p:sldId id="300" r:id="rId48"/>
    <p:sldId id="301" r:id="rId49"/>
    <p:sldId id="302" r:id="rId50"/>
    <p:sldId id="305" r:id="rId51"/>
    <p:sldId id="30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E8C5E-E1FF-44D3-A29A-C933985B67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B5A408-840F-4FD4-A477-AD751EC7BB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B39492-F7B9-44A0-A237-624D3FF1B805}"/>
              </a:ext>
            </a:extLst>
          </p:cNvPr>
          <p:cNvSpPr>
            <a:spLocks noGrp="1"/>
          </p:cNvSpPr>
          <p:nvPr>
            <p:ph type="dt" sz="half" idx="10"/>
          </p:nvPr>
        </p:nvSpPr>
        <p:spPr/>
        <p:txBody>
          <a:bodyPr/>
          <a:lstStyle/>
          <a:p>
            <a:fld id="{A8315E91-884F-4FE7-BB70-2379EDB48E35}" type="datetimeFigureOut">
              <a:rPr lang="en-US" smtClean="0"/>
              <a:t>12/5/2022</a:t>
            </a:fld>
            <a:endParaRPr lang="en-US"/>
          </a:p>
        </p:txBody>
      </p:sp>
      <p:sp>
        <p:nvSpPr>
          <p:cNvPr id="5" name="Footer Placeholder 4">
            <a:extLst>
              <a:ext uri="{FF2B5EF4-FFF2-40B4-BE49-F238E27FC236}">
                <a16:creationId xmlns:a16="http://schemas.microsoft.com/office/drawing/2014/main" id="{0C589911-59E0-47F6-9EAB-3CBF7A69D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FA7F7-FE22-4F46-B6BE-E5F8924E0CE9}"/>
              </a:ext>
            </a:extLst>
          </p:cNvPr>
          <p:cNvSpPr>
            <a:spLocks noGrp="1"/>
          </p:cNvSpPr>
          <p:nvPr>
            <p:ph type="sldNum" sz="quarter" idx="12"/>
          </p:nvPr>
        </p:nvSpPr>
        <p:spPr/>
        <p:txBody>
          <a:bodyPr/>
          <a:lstStyle/>
          <a:p>
            <a:fld id="{F3197C0E-1AB7-4C41-96B6-BDA6EE7072F4}" type="slidenum">
              <a:rPr lang="en-US" smtClean="0"/>
              <a:t>‹#›</a:t>
            </a:fld>
            <a:endParaRPr lang="en-US"/>
          </a:p>
        </p:txBody>
      </p:sp>
    </p:spTree>
    <p:extLst>
      <p:ext uri="{BB962C8B-B14F-4D97-AF65-F5344CB8AC3E}">
        <p14:creationId xmlns:p14="http://schemas.microsoft.com/office/powerpoint/2010/main" val="2170394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82668-3E00-44ED-A8A7-F173A4A9D8D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CC5B9E-6E69-41D9-B05D-155DE1B132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A676A2-E6D7-4393-8AE1-579EA48D4951}"/>
              </a:ext>
            </a:extLst>
          </p:cNvPr>
          <p:cNvSpPr>
            <a:spLocks noGrp="1"/>
          </p:cNvSpPr>
          <p:nvPr>
            <p:ph type="dt" sz="half" idx="10"/>
          </p:nvPr>
        </p:nvSpPr>
        <p:spPr/>
        <p:txBody>
          <a:bodyPr/>
          <a:lstStyle/>
          <a:p>
            <a:fld id="{A8315E91-884F-4FE7-BB70-2379EDB48E35}" type="datetimeFigureOut">
              <a:rPr lang="en-US" smtClean="0"/>
              <a:t>12/5/2022</a:t>
            </a:fld>
            <a:endParaRPr lang="en-US"/>
          </a:p>
        </p:txBody>
      </p:sp>
      <p:sp>
        <p:nvSpPr>
          <p:cNvPr id="5" name="Footer Placeholder 4">
            <a:extLst>
              <a:ext uri="{FF2B5EF4-FFF2-40B4-BE49-F238E27FC236}">
                <a16:creationId xmlns:a16="http://schemas.microsoft.com/office/drawing/2014/main" id="{1351CD07-32DD-4A97-89E6-1D811DB46E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62786-3E82-4842-B1FF-30D06FC67AEA}"/>
              </a:ext>
            </a:extLst>
          </p:cNvPr>
          <p:cNvSpPr>
            <a:spLocks noGrp="1"/>
          </p:cNvSpPr>
          <p:nvPr>
            <p:ph type="sldNum" sz="quarter" idx="12"/>
          </p:nvPr>
        </p:nvSpPr>
        <p:spPr/>
        <p:txBody>
          <a:bodyPr/>
          <a:lstStyle/>
          <a:p>
            <a:fld id="{F3197C0E-1AB7-4C41-96B6-BDA6EE7072F4}" type="slidenum">
              <a:rPr lang="en-US" smtClean="0"/>
              <a:t>‹#›</a:t>
            </a:fld>
            <a:endParaRPr lang="en-US"/>
          </a:p>
        </p:txBody>
      </p:sp>
    </p:spTree>
    <p:extLst>
      <p:ext uri="{BB962C8B-B14F-4D97-AF65-F5344CB8AC3E}">
        <p14:creationId xmlns:p14="http://schemas.microsoft.com/office/powerpoint/2010/main" val="328179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255124-E81F-4F19-AD27-D8CDC6F6D52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A00B762-038B-4440-80E5-02B105AB971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D9FDA8-4F7C-4C06-B6A8-4A0FFA0BC9E1}"/>
              </a:ext>
            </a:extLst>
          </p:cNvPr>
          <p:cNvSpPr>
            <a:spLocks noGrp="1"/>
          </p:cNvSpPr>
          <p:nvPr>
            <p:ph type="dt" sz="half" idx="10"/>
          </p:nvPr>
        </p:nvSpPr>
        <p:spPr/>
        <p:txBody>
          <a:bodyPr/>
          <a:lstStyle/>
          <a:p>
            <a:fld id="{A8315E91-884F-4FE7-BB70-2379EDB48E35}" type="datetimeFigureOut">
              <a:rPr lang="en-US" smtClean="0"/>
              <a:t>12/5/2022</a:t>
            </a:fld>
            <a:endParaRPr lang="en-US"/>
          </a:p>
        </p:txBody>
      </p:sp>
      <p:sp>
        <p:nvSpPr>
          <p:cNvPr id="5" name="Footer Placeholder 4">
            <a:extLst>
              <a:ext uri="{FF2B5EF4-FFF2-40B4-BE49-F238E27FC236}">
                <a16:creationId xmlns:a16="http://schemas.microsoft.com/office/drawing/2014/main" id="{5D1C5C7A-6067-496D-8173-4ED04E30E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E6916-3B9F-47B9-AECF-5C56E5B14B3B}"/>
              </a:ext>
            </a:extLst>
          </p:cNvPr>
          <p:cNvSpPr>
            <a:spLocks noGrp="1"/>
          </p:cNvSpPr>
          <p:nvPr>
            <p:ph type="sldNum" sz="quarter" idx="12"/>
          </p:nvPr>
        </p:nvSpPr>
        <p:spPr/>
        <p:txBody>
          <a:bodyPr/>
          <a:lstStyle/>
          <a:p>
            <a:fld id="{F3197C0E-1AB7-4C41-96B6-BDA6EE7072F4}" type="slidenum">
              <a:rPr lang="en-US" smtClean="0"/>
              <a:t>‹#›</a:t>
            </a:fld>
            <a:endParaRPr lang="en-US"/>
          </a:p>
        </p:txBody>
      </p:sp>
    </p:spTree>
    <p:extLst>
      <p:ext uri="{BB962C8B-B14F-4D97-AF65-F5344CB8AC3E}">
        <p14:creationId xmlns:p14="http://schemas.microsoft.com/office/powerpoint/2010/main" val="20772563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08C3-BD22-46FB-8C1B-A05BD32B51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35B0D5-A3E3-4C58-ADF5-0AD82BC7FCA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7EA13-A362-436F-896C-7E742A8F7766}"/>
              </a:ext>
            </a:extLst>
          </p:cNvPr>
          <p:cNvSpPr>
            <a:spLocks noGrp="1"/>
          </p:cNvSpPr>
          <p:nvPr>
            <p:ph type="dt" sz="half" idx="10"/>
          </p:nvPr>
        </p:nvSpPr>
        <p:spPr/>
        <p:txBody>
          <a:bodyPr/>
          <a:lstStyle/>
          <a:p>
            <a:fld id="{A8315E91-884F-4FE7-BB70-2379EDB48E35}" type="datetimeFigureOut">
              <a:rPr lang="en-US" smtClean="0"/>
              <a:t>12/5/2022</a:t>
            </a:fld>
            <a:endParaRPr lang="en-US"/>
          </a:p>
        </p:txBody>
      </p:sp>
      <p:sp>
        <p:nvSpPr>
          <p:cNvPr id="5" name="Footer Placeholder 4">
            <a:extLst>
              <a:ext uri="{FF2B5EF4-FFF2-40B4-BE49-F238E27FC236}">
                <a16:creationId xmlns:a16="http://schemas.microsoft.com/office/drawing/2014/main" id="{51471A71-E84E-40F1-834A-855DCDDD6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943FD-8A63-4A4D-B439-8275A7C61A20}"/>
              </a:ext>
            </a:extLst>
          </p:cNvPr>
          <p:cNvSpPr>
            <a:spLocks noGrp="1"/>
          </p:cNvSpPr>
          <p:nvPr>
            <p:ph type="sldNum" sz="quarter" idx="12"/>
          </p:nvPr>
        </p:nvSpPr>
        <p:spPr/>
        <p:txBody>
          <a:bodyPr/>
          <a:lstStyle/>
          <a:p>
            <a:fld id="{F3197C0E-1AB7-4C41-96B6-BDA6EE7072F4}" type="slidenum">
              <a:rPr lang="en-US" smtClean="0"/>
              <a:t>‹#›</a:t>
            </a:fld>
            <a:endParaRPr lang="en-US"/>
          </a:p>
        </p:txBody>
      </p:sp>
    </p:spTree>
    <p:extLst>
      <p:ext uri="{BB962C8B-B14F-4D97-AF65-F5344CB8AC3E}">
        <p14:creationId xmlns:p14="http://schemas.microsoft.com/office/powerpoint/2010/main" val="2654809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DD37B-E676-493B-91BC-A59DAF6EB2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3A29B5-7C8E-4DBC-BFC0-B6D53CAA8E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3C1DF9D-20DB-4CE2-A329-BE308221644A}"/>
              </a:ext>
            </a:extLst>
          </p:cNvPr>
          <p:cNvSpPr>
            <a:spLocks noGrp="1"/>
          </p:cNvSpPr>
          <p:nvPr>
            <p:ph type="dt" sz="half" idx="10"/>
          </p:nvPr>
        </p:nvSpPr>
        <p:spPr/>
        <p:txBody>
          <a:bodyPr/>
          <a:lstStyle/>
          <a:p>
            <a:fld id="{A8315E91-884F-4FE7-BB70-2379EDB48E35}" type="datetimeFigureOut">
              <a:rPr lang="en-US" smtClean="0"/>
              <a:t>12/5/2022</a:t>
            </a:fld>
            <a:endParaRPr lang="en-US"/>
          </a:p>
        </p:txBody>
      </p:sp>
      <p:sp>
        <p:nvSpPr>
          <p:cNvPr id="5" name="Footer Placeholder 4">
            <a:extLst>
              <a:ext uri="{FF2B5EF4-FFF2-40B4-BE49-F238E27FC236}">
                <a16:creationId xmlns:a16="http://schemas.microsoft.com/office/drawing/2014/main" id="{9138C948-95C8-4C9F-BC17-EE5E8BD7ED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77DB9E-4D7C-4D5F-93D4-68AAED2183D0}"/>
              </a:ext>
            </a:extLst>
          </p:cNvPr>
          <p:cNvSpPr>
            <a:spLocks noGrp="1"/>
          </p:cNvSpPr>
          <p:nvPr>
            <p:ph type="sldNum" sz="quarter" idx="12"/>
          </p:nvPr>
        </p:nvSpPr>
        <p:spPr/>
        <p:txBody>
          <a:bodyPr/>
          <a:lstStyle/>
          <a:p>
            <a:fld id="{F3197C0E-1AB7-4C41-96B6-BDA6EE7072F4}" type="slidenum">
              <a:rPr lang="en-US" smtClean="0"/>
              <a:t>‹#›</a:t>
            </a:fld>
            <a:endParaRPr lang="en-US"/>
          </a:p>
        </p:txBody>
      </p:sp>
    </p:spTree>
    <p:extLst>
      <p:ext uri="{BB962C8B-B14F-4D97-AF65-F5344CB8AC3E}">
        <p14:creationId xmlns:p14="http://schemas.microsoft.com/office/powerpoint/2010/main" val="310458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A0EB1-0520-43E1-B43C-3F38D8B7D3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454E396-468B-4CA7-892A-AAA9FFC92B6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D953C1-2B90-4A45-A9CC-9FA9F9A89EC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3E68D3-7A30-4AF5-AFED-09F258E96D17}"/>
              </a:ext>
            </a:extLst>
          </p:cNvPr>
          <p:cNvSpPr>
            <a:spLocks noGrp="1"/>
          </p:cNvSpPr>
          <p:nvPr>
            <p:ph type="dt" sz="half" idx="10"/>
          </p:nvPr>
        </p:nvSpPr>
        <p:spPr/>
        <p:txBody>
          <a:bodyPr/>
          <a:lstStyle/>
          <a:p>
            <a:fld id="{A8315E91-884F-4FE7-BB70-2379EDB48E35}" type="datetimeFigureOut">
              <a:rPr lang="en-US" smtClean="0"/>
              <a:t>12/5/2022</a:t>
            </a:fld>
            <a:endParaRPr lang="en-US"/>
          </a:p>
        </p:txBody>
      </p:sp>
      <p:sp>
        <p:nvSpPr>
          <p:cNvPr id="6" name="Footer Placeholder 5">
            <a:extLst>
              <a:ext uri="{FF2B5EF4-FFF2-40B4-BE49-F238E27FC236}">
                <a16:creationId xmlns:a16="http://schemas.microsoft.com/office/drawing/2014/main" id="{61121A0C-A558-4045-894D-41DCE29F25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077B2-27AE-4375-AEB4-793C4664C164}"/>
              </a:ext>
            </a:extLst>
          </p:cNvPr>
          <p:cNvSpPr>
            <a:spLocks noGrp="1"/>
          </p:cNvSpPr>
          <p:nvPr>
            <p:ph type="sldNum" sz="quarter" idx="12"/>
          </p:nvPr>
        </p:nvSpPr>
        <p:spPr/>
        <p:txBody>
          <a:bodyPr/>
          <a:lstStyle/>
          <a:p>
            <a:fld id="{F3197C0E-1AB7-4C41-96B6-BDA6EE7072F4}" type="slidenum">
              <a:rPr lang="en-US" smtClean="0"/>
              <a:t>‹#›</a:t>
            </a:fld>
            <a:endParaRPr lang="en-US"/>
          </a:p>
        </p:txBody>
      </p:sp>
    </p:spTree>
    <p:extLst>
      <p:ext uri="{BB962C8B-B14F-4D97-AF65-F5344CB8AC3E}">
        <p14:creationId xmlns:p14="http://schemas.microsoft.com/office/powerpoint/2010/main" val="3572890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2EF2-BBDB-4C06-8768-2EC839A861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7DA5DE-6CFE-4AAE-8C7B-BDB40DF624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40FECA-2008-4CF1-BAA6-B7994839915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FC7F20B-FB36-46DD-84E9-74A7A292DA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FAC9DEC-7CC9-42DD-BBBF-73BA9B5467A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EA45EC-AFCC-49B4-A12E-2886D3B52991}"/>
              </a:ext>
            </a:extLst>
          </p:cNvPr>
          <p:cNvSpPr>
            <a:spLocks noGrp="1"/>
          </p:cNvSpPr>
          <p:nvPr>
            <p:ph type="dt" sz="half" idx="10"/>
          </p:nvPr>
        </p:nvSpPr>
        <p:spPr/>
        <p:txBody>
          <a:bodyPr/>
          <a:lstStyle/>
          <a:p>
            <a:fld id="{A8315E91-884F-4FE7-BB70-2379EDB48E35}" type="datetimeFigureOut">
              <a:rPr lang="en-US" smtClean="0"/>
              <a:t>12/5/2022</a:t>
            </a:fld>
            <a:endParaRPr lang="en-US"/>
          </a:p>
        </p:txBody>
      </p:sp>
      <p:sp>
        <p:nvSpPr>
          <p:cNvPr id="8" name="Footer Placeholder 7">
            <a:extLst>
              <a:ext uri="{FF2B5EF4-FFF2-40B4-BE49-F238E27FC236}">
                <a16:creationId xmlns:a16="http://schemas.microsoft.com/office/drawing/2014/main" id="{3B1D479F-B2AC-453A-8F29-B109950B0C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24606A-3C62-4C26-BB32-B822D5718CDC}"/>
              </a:ext>
            </a:extLst>
          </p:cNvPr>
          <p:cNvSpPr>
            <a:spLocks noGrp="1"/>
          </p:cNvSpPr>
          <p:nvPr>
            <p:ph type="sldNum" sz="quarter" idx="12"/>
          </p:nvPr>
        </p:nvSpPr>
        <p:spPr/>
        <p:txBody>
          <a:bodyPr/>
          <a:lstStyle/>
          <a:p>
            <a:fld id="{F3197C0E-1AB7-4C41-96B6-BDA6EE7072F4}" type="slidenum">
              <a:rPr lang="en-US" smtClean="0"/>
              <a:t>‹#›</a:t>
            </a:fld>
            <a:endParaRPr lang="en-US"/>
          </a:p>
        </p:txBody>
      </p:sp>
    </p:spTree>
    <p:extLst>
      <p:ext uri="{BB962C8B-B14F-4D97-AF65-F5344CB8AC3E}">
        <p14:creationId xmlns:p14="http://schemas.microsoft.com/office/powerpoint/2010/main" val="21390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59D9-2B5E-4FAC-8A87-8A72D8FD62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507EF8-A303-43C0-9E11-0B7057EA0165}"/>
              </a:ext>
            </a:extLst>
          </p:cNvPr>
          <p:cNvSpPr>
            <a:spLocks noGrp="1"/>
          </p:cNvSpPr>
          <p:nvPr>
            <p:ph type="dt" sz="half" idx="10"/>
          </p:nvPr>
        </p:nvSpPr>
        <p:spPr/>
        <p:txBody>
          <a:bodyPr/>
          <a:lstStyle/>
          <a:p>
            <a:fld id="{A8315E91-884F-4FE7-BB70-2379EDB48E35}" type="datetimeFigureOut">
              <a:rPr lang="en-US" smtClean="0"/>
              <a:t>12/5/2022</a:t>
            </a:fld>
            <a:endParaRPr lang="en-US"/>
          </a:p>
        </p:txBody>
      </p:sp>
      <p:sp>
        <p:nvSpPr>
          <p:cNvPr id="4" name="Footer Placeholder 3">
            <a:extLst>
              <a:ext uri="{FF2B5EF4-FFF2-40B4-BE49-F238E27FC236}">
                <a16:creationId xmlns:a16="http://schemas.microsoft.com/office/drawing/2014/main" id="{B8D041C5-6AA5-4EB7-B44F-1466079812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385E99-2459-43C4-88D0-FDA4323B45A7}"/>
              </a:ext>
            </a:extLst>
          </p:cNvPr>
          <p:cNvSpPr>
            <a:spLocks noGrp="1"/>
          </p:cNvSpPr>
          <p:nvPr>
            <p:ph type="sldNum" sz="quarter" idx="12"/>
          </p:nvPr>
        </p:nvSpPr>
        <p:spPr/>
        <p:txBody>
          <a:bodyPr/>
          <a:lstStyle/>
          <a:p>
            <a:fld id="{F3197C0E-1AB7-4C41-96B6-BDA6EE7072F4}" type="slidenum">
              <a:rPr lang="en-US" smtClean="0"/>
              <a:t>‹#›</a:t>
            </a:fld>
            <a:endParaRPr lang="en-US"/>
          </a:p>
        </p:txBody>
      </p:sp>
    </p:spTree>
    <p:extLst>
      <p:ext uri="{BB962C8B-B14F-4D97-AF65-F5344CB8AC3E}">
        <p14:creationId xmlns:p14="http://schemas.microsoft.com/office/powerpoint/2010/main" val="3114269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E4A6FB-6E1D-45B1-983A-141BFFB881D0}"/>
              </a:ext>
            </a:extLst>
          </p:cNvPr>
          <p:cNvSpPr>
            <a:spLocks noGrp="1"/>
          </p:cNvSpPr>
          <p:nvPr>
            <p:ph type="dt" sz="half" idx="10"/>
          </p:nvPr>
        </p:nvSpPr>
        <p:spPr/>
        <p:txBody>
          <a:bodyPr/>
          <a:lstStyle/>
          <a:p>
            <a:fld id="{A8315E91-884F-4FE7-BB70-2379EDB48E35}" type="datetimeFigureOut">
              <a:rPr lang="en-US" smtClean="0"/>
              <a:t>12/5/2022</a:t>
            </a:fld>
            <a:endParaRPr lang="en-US"/>
          </a:p>
        </p:txBody>
      </p:sp>
      <p:sp>
        <p:nvSpPr>
          <p:cNvPr id="3" name="Footer Placeholder 2">
            <a:extLst>
              <a:ext uri="{FF2B5EF4-FFF2-40B4-BE49-F238E27FC236}">
                <a16:creationId xmlns:a16="http://schemas.microsoft.com/office/drawing/2014/main" id="{0EC97E93-FB78-4250-80B2-0FBAE62E1A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77CE77-E9FA-4C91-9963-A1312214F872}"/>
              </a:ext>
            </a:extLst>
          </p:cNvPr>
          <p:cNvSpPr>
            <a:spLocks noGrp="1"/>
          </p:cNvSpPr>
          <p:nvPr>
            <p:ph type="sldNum" sz="quarter" idx="12"/>
          </p:nvPr>
        </p:nvSpPr>
        <p:spPr/>
        <p:txBody>
          <a:bodyPr/>
          <a:lstStyle/>
          <a:p>
            <a:fld id="{F3197C0E-1AB7-4C41-96B6-BDA6EE7072F4}" type="slidenum">
              <a:rPr lang="en-US" smtClean="0"/>
              <a:t>‹#›</a:t>
            </a:fld>
            <a:endParaRPr lang="en-US"/>
          </a:p>
        </p:txBody>
      </p:sp>
    </p:spTree>
    <p:extLst>
      <p:ext uri="{BB962C8B-B14F-4D97-AF65-F5344CB8AC3E}">
        <p14:creationId xmlns:p14="http://schemas.microsoft.com/office/powerpoint/2010/main" val="4176488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0BA64-3E2D-4266-99CB-CEC84321BC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805BF3-6363-4BA1-AFF5-72CA653521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8FD49C-A71A-4D2C-A362-70FE70DEC2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92B176C-21EC-4297-85D7-0C4E562D3503}"/>
              </a:ext>
            </a:extLst>
          </p:cNvPr>
          <p:cNvSpPr>
            <a:spLocks noGrp="1"/>
          </p:cNvSpPr>
          <p:nvPr>
            <p:ph type="dt" sz="half" idx="10"/>
          </p:nvPr>
        </p:nvSpPr>
        <p:spPr/>
        <p:txBody>
          <a:bodyPr/>
          <a:lstStyle/>
          <a:p>
            <a:fld id="{A8315E91-884F-4FE7-BB70-2379EDB48E35}" type="datetimeFigureOut">
              <a:rPr lang="en-US" smtClean="0"/>
              <a:t>12/5/2022</a:t>
            </a:fld>
            <a:endParaRPr lang="en-US"/>
          </a:p>
        </p:txBody>
      </p:sp>
      <p:sp>
        <p:nvSpPr>
          <p:cNvPr id="6" name="Footer Placeholder 5">
            <a:extLst>
              <a:ext uri="{FF2B5EF4-FFF2-40B4-BE49-F238E27FC236}">
                <a16:creationId xmlns:a16="http://schemas.microsoft.com/office/drawing/2014/main" id="{DE862648-6473-44C0-97F8-0FB6774BE5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69C2C2-13F8-42EE-AD0C-792BF6B25518}"/>
              </a:ext>
            </a:extLst>
          </p:cNvPr>
          <p:cNvSpPr>
            <a:spLocks noGrp="1"/>
          </p:cNvSpPr>
          <p:nvPr>
            <p:ph type="sldNum" sz="quarter" idx="12"/>
          </p:nvPr>
        </p:nvSpPr>
        <p:spPr/>
        <p:txBody>
          <a:bodyPr/>
          <a:lstStyle/>
          <a:p>
            <a:fld id="{F3197C0E-1AB7-4C41-96B6-BDA6EE7072F4}" type="slidenum">
              <a:rPr lang="en-US" smtClean="0"/>
              <a:t>‹#›</a:t>
            </a:fld>
            <a:endParaRPr lang="en-US"/>
          </a:p>
        </p:txBody>
      </p:sp>
    </p:spTree>
    <p:extLst>
      <p:ext uri="{BB962C8B-B14F-4D97-AF65-F5344CB8AC3E}">
        <p14:creationId xmlns:p14="http://schemas.microsoft.com/office/powerpoint/2010/main" val="1253765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D271-8F76-4604-B7A0-2DCBFC951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AD5C6C-38AE-44D2-AC9F-68AD26746F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547B09E-F791-4292-A735-F3F59A5BA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B2689AC-8D23-4DDB-802F-CB0BB907896F}"/>
              </a:ext>
            </a:extLst>
          </p:cNvPr>
          <p:cNvSpPr>
            <a:spLocks noGrp="1"/>
          </p:cNvSpPr>
          <p:nvPr>
            <p:ph type="dt" sz="half" idx="10"/>
          </p:nvPr>
        </p:nvSpPr>
        <p:spPr/>
        <p:txBody>
          <a:bodyPr/>
          <a:lstStyle/>
          <a:p>
            <a:fld id="{A8315E91-884F-4FE7-BB70-2379EDB48E35}" type="datetimeFigureOut">
              <a:rPr lang="en-US" smtClean="0"/>
              <a:t>12/5/2022</a:t>
            </a:fld>
            <a:endParaRPr lang="en-US"/>
          </a:p>
        </p:txBody>
      </p:sp>
      <p:sp>
        <p:nvSpPr>
          <p:cNvPr id="6" name="Footer Placeholder 5">
            <a:extLst>
              <a:ext uri="{FF2B5EF4-FFF2-40B4-BE49-F238E27FC236}">
                <a16:creationId xmlns:a16="http://schemas.microsoft.com/office/drawing/2014/main" id="{78806C46-022B-4DD0-977C-5EE31F1138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9F3E1F-4BDF-48D9-9392-8B3775E45BE5}"/>
              </a:ext>
            </a:extLst>
          </p:cNvPr>
          <p:cNvSpPr>
            <a:spLocks noGrp="1"/>
          </p:cNvSpPr>
          <p:nvPr>
            <p:ph type="sldNum" sz="quarter" idx="12"/>
          </p:nvPr>
        </p:nvSpPr>
        <p:spPr/>
        <p:txBody>
          <a:bodyPr/>
          <a:lstStyle/>
          <a:p>
            <a:fld id="{F3197C0E-1AB7-4C41-96B6-BDA6EE7072F4}" type="slidenum">
              <a:rPr lang="en-US" smtClean="0"/>
              <a:t>‹#›</a:t>
            </a:fld>
            <a:endParaRPr lang="en-US"/>
          </a:p>
        </p:txBody>
      </p:sp>
    </p:spTree>
    <p:extLst>
      <p:ext uri="{BB962C8B-B14F-4D97-AF65-F5344CB8AC3E}">
        <p14:creationId xmlns:p14="http://schemas.microsoft.com/office/powerpoint/2010/main" val="2185794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D698AE-9E44-43A4-9EBE-0A0701EB8F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768202-B529-497D-B48C-BF6BF371AD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57343-1198-4B50-838D-5A29843ED4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315E91-884F-4FE7-BB70-2379EDB48E35}" type="datetimeFigureOut">
              <a:rPr lang="en-US" smtClean="0"/>
              <a:t>12/5/2022</a:t>
            </a:fld>
            <a:endParaRPr lang="en-US"/>
          </a:p>
        </p:txBody>
      </p:sp>
      <p:sp>
        <p:nvSpPr>
          <p:cNvPr id="5" name="Footer Placeholder 4">
            <a:extLst>
              <a:ext uri="{FF2B5EF4-FFF2-40B4-BE49-F238E27FC236}">
                <a16:creationId xmlns:a16="http://schemas.microsoft.com/office/drawing/2014/main" id="{1D950566-DFBE-4A6A-A0B2-51985E08D3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9578CA-4D7C-41D0-B04A-A7663806C1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197C0E-1AB7-4C41-96B6-BDA6EE7072F4}" type="slidenum">
              <a:rPr lang="en-US" smtClean="0"/>
              <a:t>‹#›</a:t>
            </a:fld>
            <a:endParaRPr lang="en-US"/>
          </a:p>
        </p:txBody>
      </p:sp>
    </p:spTree>
    <p:extLst>
      <p:ext uri="{BB962C8B-B14F-4D97-AF65-F5344CB8AC3E}">
        <p14:creationId xmlns:p14="http://schemas.microsoft.com/office/powerpoint/2010/main" val="17326533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53EE4-7B93-4EEB-BE04-33C670A39B90}"/>
              </a:ext>
            </a:extLst>
          </p:cNvPr>
          <p:cNvSpPr>
            <a:spLocks noGrp="1"/>
          </p:cNvSpPr>
          <p:nvPr>
            <p:ph type="ctrTitle"/>
          </p:nvPr>
        </p:nvSpPr>
        <p:spPr/>
        <p:txBody>
          <a:bodyPr>
            <a:normAutofit/>
          </a:bodyPr>
          <a:lstStyle/>
          <a:p>
            <a:r>
              <a:rPr lang="en-US" sz="6600" dirty="0">
                <a:solidFill>
                  <a:srgbClr val="0070C0"/>
                </a:solidFill>
                <a:latin typeface="Times New Roman" panose="02020603050405020304" pitchFamily="18" charset="0"/>
                <a:cs typeface="Times New Roman" panose="02020603050405020304" pitchFamily="18" charset="0"/>
              </a:rPr>
              <a:t>UNIT-II</a:t>
            </a:r>
          </a:p>
        </p:txBody>
      </p:sp>
      <p:sp>
        <p:nvSpPr>
          <p:cNvPr id="3" name="Subtitle 2">
            <a:extLst>
              <a:ext uri="{FF2B5EF4-FFF2-40B4-BE49-F238E27FC236}">
                <a16:creationId xmlns:a16="http://schemas.microsoft.com/office/drawing/2014/main" id="{CB665059-EC28-40A7-8861-DD8540BB83D4}"/>
              </a:ext>
            </a:extLst>
          </p:cNvPr>
          <p:cNvSpPr>
            <a:spLocks noGrp="1"/>
          </p:cNvSpPr>
          <p:nvPr>
            <p:ph type="subTitle" idx="1"/>
          </p:nvPr>
        </p:nvSpPr>
        <p:spPr>
          <a:xfrm>
            <a:off x="876300" y="3602038"/>
            <a:ext cx="10477500" cy="1655762"/>
          </a:xfrm>
        </p:spPr>
        <p:txBody>
          <a:bodyPr>
            <a:normAutofit/>
          </a:bodyPr>
          <a:lstStyle/>
          <a:p>
            <a:r>
              <a:rPr lang="en-US" sz="5400" b="1" dirty="0">
                <a:solidFill>
                  <a:srgbClr val="FF0000"/>
                </a:solidFill>
                <a:latin typeface="Times New Roman" panose="02020603050405020304" pitchFamily="18" charset="0"/>
                <a:cs typeface="Times New Roman" panose="02020603050405020304" pitchFamily="18" charset="0"/>
              </a:rPr>
              <a:t>Architecture and Implementation</a:t>
            </a:r>
          </a:p>
        </p:txBody>
      </p:sp>
    </p:spTree>
    <p:extLst>
      <p:ext uri="{BB962C8B-B14F-4D97-AF65-F5344CB8AC3E}">
        <p14:creationId xmlns:p14="http://schemas.microsoft.com/office/powerpoint/2010/main" val="40903149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B1F6E8B-E28B-4DAA-B336-55C004C2BF7E}"/>
              </a:ext>
            </a:extLst>
          </p:cNvPr>
          <p:cNvPicPr>
            <a:picLocks noGrp="1" noChangeAspect="1"/>
          </p:cNvPicPr>
          <p:nvPr>
            <p:ph idx="1"/>
          </p:nvPr>
        </p:nvPicPr>
        <p:blipFill>
          <a:blip r:embed="rId2"/>
          <a:stretch>
            <a:fillRect/>
          </a:stretch>
        </p:blipFill>
        <p:spPr>
          <a:xfrm>
            <a:off x="1434905" y="393896"/>
            <a:ext cx="9031457" cy="5628324"/>
          </a:xfrm>
          <a:prstGeom prst="rect">
            <a:avLst/>
          </a:prstGeom>
        </p:spPr>
      </p:pic>
    </p:spTree>
    <p:extLst>
      <p:ext uri="{BB962C8B-B14F-4D97-AF65-F5344CB8AC3E}">
        <p14:creationId xmlns:p14="http://schemas.microsoft.com/office/powerpoint/2010/main" val="789230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5D3ED-1BD9-4920-BF3F-BB4DE030865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4EEDE54-DB73-4011-961A-ADB7B95C2CC1}"/>
              </a:ext>
            </a:extLst>
          </p:cNvPr>
          <p:cNvSpPr>
            <a:spLocks noGrp="1"/>
          </p:cNvSpPr>
          <p:nvPr>
            <p:ph idx="1"/>
          </p:nvPr>
        </p:nvSpPr>
        <p:spPr/>
        <p:txBody>
          <a:bodyPr>
            <a:normAutofit lnSpcReduction="10000"/>
          </a:bodyPr>
          <a:lstStyle/>
          <a:p>
            <a:pPr algn="just"/>
            <a:r>
              <a:rPr lang="en-US" dirty="0"/>
              <a:t>Fig. 1. Physical and logical representations of a sample intrusion detection system that follows the AAFID architecture (called an AAFID system). </a:t>
            </a:r>
          </a:p>
          <a:p>
            <a:pPr algn="just"/>
            <a:r>
              <a:rPr lang="en-US" dirty="0"/>
              <a:t>(a) Physical layout of the components in a sample AAFID system, showing agents, transceivers and monitors, as well as the communication and control channels between them. </a:t>
            </a:r>
          </a:p>
          <a:p>
            <a:pPr algn="just"/>
            <a:r>
              <a:rPr lang="en-US" dirty="0"/>
              <a:t>(b) Logical organization of the same AAFID showing the communication hierarchy of the components. The bidirectional arrows represent both the control and data flow between the entities. Notice that the logical organization is independent of the physical location of the entities in the hosts.</a:t>
            </a:r>
          </a:p>
        </p:txBody>
      </p:sp>
    </p:spTree>
    <p:extLst>
      <p:ext uri="{BB962C8B-B14F-4D97-AF65-F5344CB8AC3E}">
        <p14:creationId xmlns:p14="http://schemas.microsoft.com/office/powerpoint/2010/main" val="2406623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3B4E3-C76E-4F49-BE66-56FE38308D3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F11F9F4-831C-4385-B911-D73923EEE435}"/>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When an agent starts a subscription request to a filter, it specifies which records it wants based on some criteria and then the filter replies the request with records satisfying the criteria to the agent</a:t>
            </a:r>
          </a:p>
          <a:p>
            <a:r>
              <a:rPr lang="en-US" dirty="0">
                <a:latin typeface="Times New Roman" panose="02020603050405020304" pitchFamily="18" charset="0"/>
                <a:cs typeface="Times New Roman" panose="02020603050405020304" pitchFamily="18" charset="0"/>
              </a:rPr>
              <a:t>The transceiver has the ability to start, stop or send configuration commands to agents and can also perform data reduction on the data received from different agents.</a:t>
            </a:r>
          </a:p>
          <a:p>
            <a:r>
              <a:rPr lang="en-US" dirty="0">
                <a:latin typeface="Times New Roman" panose="02020603050405020304" pitchFamily="18" charset="0"/>
                <a:cs typeface="Times New Roman" panose="02020603050405020304" pitchFamily="18" charset="0"/>
              </a:rPr>
              <a:t>Monitors can also be organized in a hierarchical fashion so that one monitor may in turn report to the other higher level monitor. In case an monitor is down or fails to do operations, the transceiver can send its report to more than one monitor, thus providing the redundancy and resistance to the failure of one of the monitors</a:t>
            </a:r>
          </a:p>
        </p:txBody>
      </p:sp>
    </p:spTree>
    <p:extLst>
      <p:ext uri="{BB962C8B-B14F-4D97-AF65-F5344CB8AC3E}">
        <p14:creationId xmlns:p14="http://schemas.microsoft.com/office/powerpoint/2010/main" val="339286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A0FA-166C-4334-951A-1438A86085CD}"/>
              </a:ext>
            </a:extLst>
          </p:cNvPr>
          <p:cNvSpPr>
            <a:spLocks noGrp="1"/>
          </p:cNvSpPr>
          <p:nvPr>
            <p:ph type="title"/>
          </p:nvPr>
        </p:nvSpPr>
        <p:spPr/>
        <p:txBody>
          <a:bodyPr/>
          <a:lstStyle/>
          <a:p>
            <a:r>
              <a:rPr lang="en-US" b="1" dirty="0">
                <a:solidFill>
                  <a:srgbClr val="FF0000"/>
                </a:solidFill>
              </a:rPr>
              <a:t>Multi-Management agents System-based Network Security Architecture</a:t>
            </a:r>
          </a:p>
        </p:txBody>
      </p:sp>
      <p:sp>
        <p:nvSpPr>
          <p:cNvPr id="3" name="Content Placeholder 2">
            <a:extLst>
              <a:ext uri="{FF2B5EF4-FFF2-40B4-BE49-F238E27FC236}">
                <a16:creationId xmlns:a16="http://schemas.microsoft.com/office/drawing/2014/main" id="{273DA0FF-0FA7-4E88-9F9B-8E745C1A6483}"/>
              </a:ext>
            </a:extLst>
          </p:cNvPr>
          <p:cNvSpPr>
            <a:spLocks noGrp="1"/>
          </p:cNvSpPr>
          <p:nvPr>
            <p:ph idx="1"/>
          </p:nvPr>
        </p:nvSpPr>
        <p:spPr/>
        <p:txBody>
          <a:bodyPr/>
          <a:lstStyle/>
          <a:p>
            <a:r>
              <a:rPr lang="en-US" dirty="0"/>
              <a:t>MANSMA (Multi-Agents system-based Network Security Management Architecture) consisting of two layers, namely the Manager Layer and the Local Layer. The Manager Layer is used to manage the global security of a large network; and the Local Layer is to manage the security of a domain.</a:t>
            </a:r>
          </a:p>
          <a:p>
            <a:r>
              <a:rPr lang="en-US" dirty="0"/>
              <a:t>There are three types of agents identified in the Manager Layer, namely Security Policy Manager Agent (SPMA), Extranet Manager Agent (EMA), and Intranet Manager Agent (IMA)</a:t>
            </a:r>
          </a:p>
        </p:txBody>
      </p:sp>
    </p:spTree>
    <p:extLst>
      <p:ext uri="{BB962C8B-B14F-4D97-AF65-F5344CB8AC3E}">
        <p14:creationId xmlns:p14="http://schemas.microsoft.com/office/powerpoint/2010/main" val="3513630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D8022-4BD2-43CF-8706-3F983FF78EE9}"/>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51717C7-E64D-4B61-88DF-562B2049C385}"/>
              </a:ext>
            </a:extLst>
          </p:cNvPr>
          <p:cNvPicPr>
            <a:picLocks noGrp="1" noChangeAspect="1"/>
          </p:cNvPicPr>
          <p:nvPr>
            <p:ph idx="1"/>
          </p:nvPr>
        </p:nvPicPr>
        <p:blipFill>
          <a:blip r:embed="rId2"/>
          <a:stretch>
            <a:fillRect/>
          </a:stretch>
        </p:blipFill>
        <p:spPr>
          <a:xfrm>
            <a:off x="1111349" y="1125416"/>
            <a:ext cx="9228406" cy="4299866"/>
          </a:xfrm>
          <a:prstGeom prst="rect">
            <a:avLst/>
          </a:prstGeom>
        </p:spPr>
      </p:pic>
    </p:spTree>
    <p:extLst>
      <p:ext uri="{BB962C8B-B14F-4D97-AF65-F5344CB8AC3E}">
        <p14:creationId xmlns:p14="http://schemas.microsoft.com/office/powerpoint/2010/main" val="1371499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DD2E6B-F69C-476F-ADAA-F663BF2B0F2C}"/>
              </a:ext>
            </a:extLst>
          </p:cNvPr>
          <p:cNvSpPr>
            <a:spLocks noGrp="1"/>
          </p:cNvSpPr>
          <p:nvPr>
            <p:ph idx="1"/>
          </p:nvPr>
        </p:nvSpPr>
        <p:spPr>
          <a:xfrm>
            <a:off x="492369" y="618978"/>
            <a:ext cx="11155680" cy="5557985"/>
          </a:xfrm>
        </p:spPr>
        <p:txBody>
          <a:bodyPr>
            <a:normAutofit fontScale="92500" lnSpcReduction="10000"/>
          </a:bodyPr>
          <a:lstStyle/>
          <a:p>
            <a:r>
              <a:rPr lang="en-US" dirty="0"/>
              <a:t>The Security Policy Manager Agent (SPMA) manages the security policies specified by the security officer.</a:t>
            </a:r>
          </a:p>
          <a:p>
            <a:r>
              <a:rPr lang="en-US" dirty="0"/>
              <a:t>The Extranet Manager Agent (EMA) manages the security of the entire distributed network. Its role is to manage and control Intranet Manager Agents (IMA). These agents report pertinent analysis to the EMA. The role of the latter is then to perform another analysis on suspicious events in order to confirm or not the detection of an attack. It can also ask for another data processing and delegate then new monitoring tasks to the IMAs. </a:t>
            </a:r>
          </a:p>
          <a:p>
            <a:r>
              <a:rPr lang="en-US" dirty="0"/>
              <a:t>The Extranet Manager Agent communicates with the Security Policy Manager Agent. This latter can specify new security policy, new monitoring tasks or new attacks to detect. The EMA is also responsible for distributing the set of Local Agents to each IMA.</a:t>
            </a:r>
          </a:p>
          <a:p>
            <a:r>
              <a:rPr lang="en-US" dirty="0"/>
              <a:t> The Intranet Manager Agent (IMA) manages the security of a local network. It controls the Local Agents and analyzes the monitored events reported by these agents. </a:t>
            </a:r>
          </a:p>
        </p:txBody>
      </p:sp>
    </p:spTree>
    <p:extLst>
      <p:ext uri="{BB962C8B-B14F-4D97-AF65-F5344CB8AC3E}">
        <p14:creationId xmlns:p14="http://schemas.microsoft.com/office/powerpoint/2010/main" val="3769153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64B9-A66A-48A0-88FF-81E2F33AF8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EFE92B9-C00F-4841-B4FB-B117B5495439}"/>
              </a:ext>
            </a:extLst>
          </p:cNvPr>
          <p:cNvSpPr>
            <a:spLocks noGrp="1"/>
          </p:cNvSpPr>
          <p:nvPr>
            <p:ph idx="1"/>
          </p:nvPr>
        </p:nvSpPr>
        <p:spPr/>
        <p:txBody>
          <a:bodyPr>
            <a:normAutofit/>
          </a:bodyPr>
          <a:lstStyle/>
          <a:p>
            <a:pPr algn="just"/>
            <a:r>
              <a:rPr lang="en-US" sz="4000" dirty="0"/>
              <a:t>Intranet Manager Agent (IMA). The SPMA maintains the global security policy that is determined by a human administrator. The EMA takes the control of IMAs and manages the distributed Extranet. Each IMA manages the security of a local network and is able to control specified agents</a:t>
            </a:r>
          </a:p>
        </p:txBody>
      </p:sp>
    </p:spTree>
    <p:extLst>
      <p:ext uri="{BB962C8B-B14F-4D97-AF65-F5344CB8AC3E}">
        <p14:creationId xmlns:p14="http://schemas.microsoft.com/office/powerpoint/2010/main" val="13459198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668A0-7102-438E-85BE-E2D71E84D7F4}"/>
              </a:ext>
            </a:extLst>
          </p:cNvPr>
          <p:cNvSpPr>
            <a:spLocks noGrp="1"/>
          </p:cNvSpPr>
          <p:nvPr>
            <p:ph type="title"/>
          </p:nvPr>
        </p:nvSpPr>
        <p:spPr/>
        <p:txBody>
          <a:bodyPr/>
          <a:lstStyle/>
          <a:p>
            <a:r>
              <a:rPr lang="en-US" b="1" dirty="0">
                <a:solidFill>
                  <a:srgbClr val="FF0000"/>
                </a:solidFill>
              </a:rPr>
              <a:t>Hummingbird</a:t>
            </a:r>
          </a:p>
        </p:txBody>
      </p:sp>
      <p:sp>
        <p:nvSpPr>
          <p:cNvPr id="3" name="Content Placeholder 2">
            <a:extLst>
              <a:ext uri="{FF2B5EF4-FFF2-40B4-BE49-F238E27FC236}">
                <a16:creationId xmlns:a16="http://schemas.microsoft.com/office/drawing/2014/main" id="{329B7EE3-73B4-4DC1-B6FF-30A889817661}"/>
              </a:ext>
            </a:extLst>
          </p:cNvPr>
          <p:cNvSpPr>
            <a:spLocks noGrp="1"/>
          </p:cNvSpPr>
          <p:nvPr>
            <p:ph idx="1"/>
          </p:nvPr>
        </p:nvSpPr>
        <p:spPr>
          <a:xfrm>
            <a:off x="838200" y="1448972"/>
            <a:ext cx="10515600" cy="4727991"/>
          </a:xfrm>
        </p:spPr>
        <p:txBody>
          <a:bodyPr>
            <a:normAutofit fontScale="92500" lnSpcReduction="10000"/>
          </a:bodyPr>
          <a:lstStyle/>
          <a:p>
            <a:pPr algn="just"/>
            <a:r>
              <a:rPr lang="en-US" sz="3600" dirty="0" err="1"/>
              <a:t>Frincke</a:t>
            </a:r>
            <a:r>
              <a:rPr lang="en-US" sz="3600" dirty="0"/>
              <a:t> et al. described a distributed IDS , called Hummingbird, in which a </a:t>
            </a:r>
            <a:r>
              <a:rPr lang="en-US" sz="3600" dirty="0">
                <a:solidFill>
                  <a:srgbClr val="FF0000"/>
                </a:solidFill>
              </a:rPr>
              <a:t>set of Hummer agents are deployed on a single host </a:t>
            </a:r>
            <a:r>
              <a:rPr lang="en-US" sz="3600" dirty="0"/>
              <a:t>or a set of hosts for detecting </a:t>
            </a:r>
          </a:p>
          <a:p>
            <a:pPr algn="just"/>
            <a:r>
              <a:rPr lang="en-US" sz="3600" dirty="0"/>
              <a:t>intrusions. Hummers in the system communicate with each other through a manager, a subordinate, and peer relationships. During the communication, managers transmit commands to subordinates. Such commands include gather/stop for data gathering or forward/stop for data forwarding. Peers send requests to other peers for gathering, forwarding or receiving data, and other peers then decide whether to accept or reject such requests.</a:t>
            </a:r>
          </a:p>
        </p:txBody>
      </p:sp>
    </p:spTree>
    <p:extLst>
      <p:ext uri="{BB962C8B-B14F-4D97-AF65-F5344CB8AC3E}">
        <p14:creationId xmlns:p14="http://schemas.microsoft.com/office/powerpoint/2010/main" val="999381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BDDAB-DE75-4A21-AD29-8F52143DBA4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A585254-C827-4365-8A4D-94394C6E44A6}"/>
              </a:ext>
            </a:extLst>
          </p:cNvPr>
          <p:cNvPicPr>
            <a:picLocks noGrp="1" noChangeAspect="1"/>
          </p:cNvPicPr>
          <p:nvPr>
            <p:ph idx="1"/>
          </p:nvPr>
        </p:nvPicPr>
        <p:blipFill>
          <a:blip r:embed="rId2"/>
          <a:stretch>
            <a:fillRect/>
          </a:stretch>
        </p:blipFill>
        <p:spPr>
          <a:xfrm>
            <a:off x="838200" y="365125"/>
            <a:ext cx="10275277" cy="5838727"/>
          </a:xfrm>
          <a:prstGeom prst="rect">
            <a:avLst/>
          </a:prstGeom>
        </p:spPr>
      </p:pic>
    </p:spTree>
    <p:extLst>
      <p:ext uri="{BB962C8B-B14F-4D97-AF65-F5344CB8AC3E}">
        <p14:creationId xmlns:p14="http://schemas.microsoft.com/office/powerpoint/2010/main" val="6761226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F78B2-219B-47CB-B6A5-43F920B1325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BAC781-8841-40FD-B075-D0BFB589DFF0}"/>
              </a:ext>
            </a:extLst>
          </p:cNvPr>
          <p:cNvSpPr>
            <a:spLocks noGrp="1"/>
          </p:cNvSpPr>
          <p:nvPr>
            <p:ph idx="1"/>
          </p:nvPr>
        </p:nvSpPr>
        <p:spPr/>
        <p:txBody>
          <a:bodyPr>
            <a:normAutofit lnSpcReduction="10000"/>
          </a:bodyPr>
          <a:lstStyle/>
          <a:p>
            <a:pPr algn="just"/>
            <a:r>
              <a:rPr lang="en-US" dirty="0"/>
              <a:t>Hummingbird </a:t>
            </a:r>
            <a:r>
              <a:rPr lang="en-US" dirty="0">
                <a:solidFill>
                  <a:srgbClr val="FF0000"/>
                </a:solidFill>
              </a:rPr>
              <a:t>compiles data collected from multiple workstations </a:t>
            </a:r>
            <a:r>
              <a:rPr lang="en-US" dirty="0"/>
              <a:t>on different networks through running a local hummer on each workstation. As a result, system administrators can react more quickly to security threats.</a:t>
            </a:r>
          </a:p>
          <a:p>
            <a:pPr algn="just"/>
            <a:r>
              <a:rPr lang="en-US" dirty="0"/>
              <a:t>The architecture of Hummingbird system mainly consists of three parts, namely Message Distribution Unit (MDU), Data Distribution Unit (DDU) and Data Collection Unit (DCU). MDU communicates with other hummers; DDU decides which data should be sent to other hummers; and DCU uses data collection modules to collect data. The three components communicate with each other through a local hummer network that is implemented based on sockets.</a:t>
            </a:r>
          </a:p>
        </p:txBody>
      </p:sp>
    </p:spTree>
    <p:extLst>
      <p:ext uri="{BB962C8B-B14F-4D97-AF65-F5344CB8AC3E}">
        <p14:creationId xmlns:p14="http://schemas.microsoft.com/office/powerpoint/2010/main" val="286394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D7E10-B795-452A-AFBD-FA6FD6B6A840}"/>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Centralized</a:t>
            </a:r>
          </a:p>
        </p:txBody>
      </p:sp>
      <p:sp>
        <p:nvSpPr>
          <p:cNvPr id="3" name="Content Placeholder 2">
            <a:extLst>
              <a:ext uri="{FF2B5EF4-FFF2-40B4-BE49-F238E27FC236}">
                <a16:creationId xmlns:a16="http://schemas.microsoft.com/office/drawing/2014/main" id="{F97ADD2B-5B4B-4005-BB71-CCEAD4547C1D}"/>
              </a:ext>
            </a:extLst>
          </p:cNvPr>
          <p:cNvSpPr>
            <a:spLocks noGrp="1"/>
          </p:cNvSpPr>
          <p:nvPr>
            <p:ph idx="1"/>
          </p:nvPr>
        </p:nvSpPr>
        <p:spPr/>
        <p:txBody>
          <a:bodyPr>
            <a:normAutofit/>
          </a:bodyPr>
          <a:lstStyle/>
          <a:p>
            <a:pPr algn="just"/>
            <a:r>
              <a:rPr lang="en-US" sz="4400" dirty="0">
                <a:latin typeface="Times New Roman" panose="02020603050405020304" pitchFamily="18" charset="0"/>
                <a:cs typeface="Times New Roman" panose="02020603050405020304" pitchFamily="18" charset="0"/>
              </a:rPr>
              <a:t>With a centralized architecture, all of the monitoring, detection, and response activities are controlled directly by a central console. Figure 5.1 illustrates a generic centralized IDS architecture.</a:t>
            </a:r>
            <a:endParaRPr 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295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C3BA-8197-4E09-8592-EFAFA36E4CA7}"/>
              </a:ext>
            </a:extLst>
          </p:cNvPr>
          <p:cNvSpPr>
            <a:spLocks noGrp="1"/>
          </p:cNvSpPr>
          <p:nvPr>
            <p:ph type="title"/>
          </p:nvPr>
        </p:nvSpPr>
        <p:spPr>
          <a:xfrm>
            <a:off x="838200" y="365125"/>
            <a:ext cx="10515600" cy="549275"/>
          </a:xfrm>
        </p:spPr>
        <p:txBody>
          <a:bodyPr>
            <a:normAutofit fontScale="90000"/>
          </a:bodyPr>
          <a:lstStyle/>
          <a:p>
            <a:r>
              <a:rPr lang="en-US" b="1" dirty="0">
                <a:solidFill>
                  <a:srgbClr val="FF0000"/>
                </a:solidFill>
              </a:rPr>
              <a:t>Multi-agent-based IDS</a:t>
            </a:r>
          </a:p>
        </p:txBody>
      </p:sp>
      <p:sp>
        <p:nvSpPr>
          <p:cNvPr id="3" name="Content Placeholder 2">
            <a:extLst>
              <a:ext uri="{FF2B5EF4-FFF2-40B4-BE49-F238E27FC236}">
                <a16:creationId xmlns:a16="http://schemas.microsoft.com/office/drawing/2014/main" id="{17A13EF2-D8E3-4668-A12E-52EE5AF78C00}"/>
              </a:ext>
            </a:extLst>
          </p:cNvPr>
          <p:cNvSpPr>
            <a:spLocks noGrp="1"/>
          </p:cNvSpPr>
          <p:nvPr>
            <p:ph idx="1"/>
          </p:nvPr>
        </p:nvSpPr>
        <p:spPr>
          <a:xfrm>
            <a:off x="838200" y="914400"/>
            <a:ext cx="10515600" cy="5262563"/>
          </a:xfrm>
        </p:spPr>
        <p:txBody>
          <a:bodyPr>
            <a:normAutofit/>
          </a:bodyPr>
          <a:lstStyle/>
          <a:p>
            <a:pPr algn="just"/>
            <a:r>
              <a:rPr lang="en-US" dirty="0" err="1"/>
              <a:t>Hegazy</a:t>
            </a:r>
            <a:r>
              <a:rPr lang="en-US" dirty="0"/>
              <a:t> et al. propose a multi-agent IDS where they classify agents into four categories: </a:t>
            </a:r>
          </a:p>
          <a:p>
            <a:pPr algn="just"/>
            <a:r>
              <a:rPr lang="en-US" dirty="0"/>
              <a:t>(1) Simple Reflex Agents, connecting with networks and being able to collect packets moving around</a:t>
            </a:r>
          </a:p>
          <a:p>
            <a:pPr algn="just"/>
            <a:r>
              <a:rPr lang="en-US" dirty="0"/>
              <a:t> (2) Analysis Agents, requesting the buffer (i.e., logs) from the Simple Reflex Agents (i.e. sniffing agents) and building a list of suspicious packets, </a:t>
            </a:r>
          </a:p>
        </p:txBody>
      </p:sp>
    </p:spTree>
    <p:extLst>
      <p:ext uri="{BB962C8B-B14F-4D97-AF65-F5344CB8AC3E}">
        <p14:creationId xmlns:p14="http://schemas.microsoft.com/office/powerpoint/2010/main" val="648516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EBB6-42D7-4986-816E-14A3124A4B1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FBF848DD-EA32-4CFA-9B2A-7245A806D0A1}"/>
              </a:ext>
            </a:extLst>
          </p:cNvPr>
          <p:cNvPicPr>
            <a:picLocks noGrp="1" noChangeAspect="1"/>
          </p:cNvPicPr>
          <p:nvPr>
            <p:ph idx="1"/>
          </p:nvPr>
        </p:nvPicPr>
        <p:blipFill>
          <a:blip r:embed="rId2"/>
          <a:stretch>
            <a:fillRect/>
          </a:stretch>
        </p:blipFill>
        <p:spPr>
          <a:xfrm>
            <a:off x="838200" y="365126"/>
            <a:ext cx="10641037" cy="5768388"/>
          </a:xfrm>
          <a:prstGeom prst="rect">
            <a:avLst/>
          </a:prstGeom>
        </p:spPr>
      </p:pic>
    </p:spTree>
    <p:extLst>
      <p:ext uri="{BB962C8B-B14F-4D97-AF65-F5344CB8AC3E}">
        <p14:creationId xmlns:p14="http://schemas.microsoft.com/office/powerpoint/2010/main" val="3019948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568C6-368B-4133-B5BA-17D1890792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BDB012-0479-4C38-81A6-95315112B38B}"/>
              </a:ext>
            </a:extLst>
          </p:cNvPr>
          <p:cNvSpPr>
            <a:spLocks noGrp="1"/>
          </p:cNvSpPr>
          <p:nvPr>
            <p:ph idx="1"/>
          </p:nvPr>
        </p:nvSpPr>
        <p:spPr/>
        <p:txBody>
          <a:bodyPr>
            <a:normAutofit/>
          </a:bodyPr>
          <a:lstStyle/>
          <a:p>
            <a:pPr algn="just"/>
            <a:r>
              <a:rPr lang="en-US" sz="3600" dirty="0"/>
              <a:t>(3) Goal-based Agents, requesting the list of suspicious packets from their complementary analysis agents for making an intrusion decision and taking necessary actions, and </a:t>
            </a:r>
          </a:p>
          <a:p>
            <a:pPr algn="just"/>
            <a:r>
              <a:rPr lang="en-US" sz="3600" dirty="0"/>
              <a:t>(4) Utility-based Agents, mapping the percept states into a set of numbers that measure how closely the goals are </a:t>
            </a:r>
            <a:r>
              <a:rPr lang="en-US" sz="3600" dirty="0" err="1"/>
              <a:t>achieved.The</a:t>
            </a:r>
            <a:r>
              <a:rPr lang="en-US" sz="3600" dirty="0"/>
              <a:t> simulation results show that the system can detect the X-mass tree attack.</a:t>
            </a:r>
          </a:p>
        </p:txBody>
      </p:sp>
    </p:spTree>
    <p:extLst>
      <p:ext uri="{BB962C8B-B14F-4D97-AF65-F5344CB8AC3E}">
        <p14:creationId xmlns:p14="http://schemas.microsoft.com/office/powerpoint/2010/main" val="2400532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A61-C33E-4642-ABC3-52E1BA20A2D9}"/>
              </a:ext>
            </a:extLst>
          </p:cNvPr>
          <p:cNvSpPr>
            <a:spLocks noGrp="1"/>
          </p:cNvSpPr>
          <p:nvPr>
            <p:ph type="title"/>
          </p:nvPr>
        </p:nvSpPr>
        <p:spPr/>
        <p:txBody>
          <a:bodyPr/>
          <a:lstStyle/>
          <a:p>
            <a:r>
              <a:rPr lang="en-US" b="1" dirty="0">
                <a:solidFill>
                  <a:srgbClr val="FF0000"/>
                </a:solidFill>
              </a:rPr>
              <a:t>Adaptive Hierarchical Agent-based Intrusion Detection System</a:t>
            </a:r>
          </a:p>
        </p:txBody>
      </p:sp>
      <p:sp>
        <p:nvSpPr>
          <p:cNvPr id="3" name="Content Placeholder 2">
            <a:extLst>
              <a:ext uri="{FF2B5EF4-FFF2-40B4-BE49-F238E27FC236}">
                <a16:creationId xmlns:a16="http://schemas.microsoft.com/office/drawing/2014/main" id="{C15EABBF-AAF3-4355-96BC-C6931EB7B1AD}"/>
              </a:ext>
            </a:extLst>
          </p:cNvPr>
          <p:cNvSpPr>
            <a:spLocks noGrp="1"/>
          </p:cNvSpPr>
          <p:nvPr>
            <p:ph idx="1"/>
          </p:nvPr>
        </p:nvSpPr>
        <p:spPr/>
        <p:txBody>
          <a:bodyPr/>
          <a:lstStyle/>
          <a:p>
            <a:r>
              <a:rPr lang="en-US" dirty="0"/>
              <a:t>An Adaptive Hierarchical Agent-based Intrusion Detection System , called AHA! IDS, is proposed by Ragsdale et al. in [14], which is based on a fully distributed, multi-agent framework, consisting of 4 major components: (1) Director Agents, being responsible for detecting intrusive behavior, (2) Surrogate Agents, taking and covering the responsibilities of Director Agent when it fails in some cases, (3) Manager Agents, being responsible for detecting intrusive activities on a subset of systems for which a Director is responsible, and (4) Tool Agents, employed by a Manager agent to detect intrusive activity</a:t>
            </a:r>
          </a:p>
        </p:txBody>
      </p:sp>
    </p:spTree>
    <p:extLst>
      <p:ext uri="{BB962C8B-B14F-4D97-AF65-F5344CB8AC3E}">
        <p14:creationId xmlns:p14="http://schemas.microsoft.com/office/powerpoint/2010/main" val="762886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76FE3-C3EB-41C5-95FC-9D3A95DB32AF}"/>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237489D-034C-4C2B-8FD7-6B4DB0BE0991}"/>
              </a:ext>
            </a:extLst>
          </p:cNvPr>
          <p:cNvPicPr>
            <a:picLocks noGrp="1" noChangeAspect="1"/>
          </p:cNvPicPr>
          <p:nvPr>
            <p:ph idx="1"/>
          </p:nvPr>
        </p:nvPicPr>
        <p:blipFill>
          <a:blip r:embed="rId2"/>
          <a:stretch>
            <a:fillRect/>
          </a:stretch>
        </p:blipFill>
        <p:spPr>
          <a:xfrm>
            <a:off x="534573" y="365125"/>
            <a:ext cx="11310424" cy="6127750"/>
          </a:xfrm>
          <a:prstGeom prst="rect">
            <a:avLst/>
          </a:prstGeom>
        </p:spPr>
      </p:pic>
    </p:spTree>
    <p:extLst>
      <p:ext uri="{BB962C8B-B14F-4D97-AF65-F5344CB8AC3E}">
        <p14:creationId xmlns:p14="http://schemas.microsoft.com/office/powerpoint/2010/main" val="1971598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4925-DE96-46B5-BBEC-764803E8314A}"/>
              </a:ext>
            </a:extLst>
          </p:cNvPr>
          <p:cNvSpPr>
            <a:spLocks noGrp="1"/>
          </p:cNvSpPr>
          <p:nvPr>
            <p:ph type="title"/>
          </p:nvPr>
        </p:nvSpPr>
        <p:spPr/>
        <p:txBody>
          <a:bodyPr/>
          <a:lstStyle/>
          <a:p>
            <a:r>
              <a:rPr lang="en-US" b="1" dirty="0">
                <a:solidFill>
                  <a:srgbClr val="FF0000"/>
                </a:solidFill>
              </a:rPr>
              <a:t>Fuzzy Adaptive Survivability Tools (FAST)</a:t>
            </a:r>
          </a:p>
        </p:txBody>
      </p:sp>
      <p:sp>
        <p:nvSpPr>
          <p:cNvPr id="3" name="Content Placeholder 2">
            <a:extLst>
              <a:ext uri="{FF2B5EF4-FFF2-40B4-BE49-F238E27FC236}">
                <a16:creationId xmlns:a16="http://schemas.microsoft.com/office/drawing/2014/main" id="{DA809711-9F9F-4790-B5C6-57544CFBFF4F}"/>
              </a:ext>
            </a:extLst>
          </p:cNvPr>
          <p:cNvSpPr>
            <a:spLocks noGrp="1"/>
          </p:cNvSpPr>
          <p:nvPr>
            <p:ph idx="1"/>
          </p:nvPr>
        </p:nvSpPr>
        <p:spPr>
          <a:xfrm>
            <a:off x="838200" y="1350498"/>
            <a:ext cx="10795782" cy="5142377"/>
          </a:xfrm>
        </p:spPr>
        <p:txBody>
          <a:bodyPr>
            <a:normAutofit lnSpcReduction="10000"/>
          </a:bodyPr>
          <a:lstStyle/>
          <a:p>
            <a:pPr algn="just"/>
            <a:r>
              <a:rPr lang="en-US" sz="3200" dirty="0"/>
              <a:t>In [15, 16], </a:t>
            </a:r>
            <a:r>
              <a:rPr lang="en-US" sz="3200" dirty="0" err="1"/>
              <a:t>Shajari</a:t>
            </a:r>
            <a:r>
              <a:rPr lang="en-US" sz="3200" dirty="0"/>
              <a:t> and </a:t>
            </a:r>
            <a:r>
              <a:rPr lang="en-US" sz="3200" dirty="0" err="1"/>
              <a:t>Ghorbani</a:t>
            </a:r>
            <a:r>
              <a:rPr lang="en-US" sz="3200" dirty="0"/>
              <a:t> proposed an intelligent multi-agent based intrusion detection system, called Fuzzy Adaptive Survivability Tools (FAST) , in order to protect a network against the large-scale intrusions.</a:t>
            </a:r>
          </a:p>
          <a:p>
            <a:pPr algn="just"/>
            <a:r>
              <a:rPr lang="en-US" sz="3200" dirty="0"/>
              <a:t>The FAST system is based on an </a:t>
            </a:r>
            <a:r>
              <a:rPr lang="en-US" sz="3200" dirty="0">
                <a:solidFill>
                  <a:srgbClr val="FF0000"/>
                </a:solidFill>
              </a:rPr>
              <a:t>automated detection model </a:t>
            </a:r>
            <a:r>
              <a:rPr lang="en-US" sz="3200" dirty="0"/>
              <a:t>and a response approach for survivability, in which different intelligent agents are used to identify normal and abnormal patterns automatically and adaptively.</a:t>
            </a:r>
          </a:p>
          <a:p>
            <a:pPr algn="just"/>
            <a:r>
              <a:rPr lang="en-US" sz="3200" dirty="0"/>
              <a:t>FAST system is able to make decisions about events that meet the predefined criteria and site-specific policies. In FAST, fuzzy logic is used to identify the degree of suspicion of each attack and to deal with the uncertainties of response.</a:t>
            </a:r>
          </a:p>
          <a:p>
            <a:pPr algn="just"/>
            <a:endParaRPr lang="en-US" sz="3200" dirty="0"/>
          </a:p>
        </p:txBody>
      </p:sp>
    </p:spTree>
    <p:extLst>
      <p:ext uri="{BB962C8B-B14F-4D97-AF65-F5344CB8AC3E}">
        <p14:creationId xmlns:p14="http://schemas.microsoft.com/office/powerpoint/2010/main" val="3836546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D0C7-8D22-461B-8258-350ACA00C56D}"/>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971370E-0857-4FA6-A391-3538A93DDC9E}"/>
              </a:ext>
            </a:extLst>
          </p:cNvPr>
          <p:cNvPicPr>
            <a:picLocks noGrp="1" noChangeAspect="1"/>
          </p:cNvPicPr>
          <p:nvPr>
            <p:ph idx="1"/>
          </p:nvPr>
        </p:nvPicPr>
        <p:blipFill>
          <a:blip r:embed="rId2"/>
          <a:stretch>
            <a:fillRect/>
          </a:stretch>
        </p:blipFill>
        <p:spPr>
          <a:xfrm>
            <a:off x="633045" y="365125"/>
            <a:ext cx="10515599" cy="6127751"/>
          </a:xfrm>
          <a:prstGeom prst="rect">
            <a:avLst/>
          </a:prstGeom>
        </p:spPr>
      </p:pic>
    </p:spTree>
    <p:extLst>
      <p:ext uri="{BB962C8B-B14F-4D97-AF65-F5344CB8AC3E}">
        <p14:creationId xmlns:p14="http://schemas.microsoft.com/office/powerpoint/2010/main" val="793523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83C221-3B46-4364-BB33-620500FEE2C1}"/>
              </a:ext>
            </a:extLst>
          </p:cNvPr>
          <p:cNvSpPr>
            <a:spLocks noGrp="1"/>
          </p:cNvSpPr>
          <p:nvPr>
            <p:ph idx="1"/>
          </p:nvPr>
        </p:nvSpPr>
        <p:spPr>
          <a:xfrm>
            <a:off x="838200" y="703384"/>
            <a:ext cx="10515600" cy="6049107"/>
          </a:xfrm>
        </p:spPr>
        <p:txBody>
          <a:bodyPr>
            <a:normAutofit/>
          </a:bodyPr>
          <a:lstStyle/>
          <a:p>
            <a:pPr algn="just"/>
            <a:r>
              <a:rPr lang="en-US" sz="3600" dirty="0"/>
              <a:t>A sensor operates at the lowest level of the system hierarchy. The sensor is responsible for monitoring network traffic, detecting malicious activities and providing appropriate local responses. Each sensor has two interfaces to the local network. The first interface connects to the mirror port of the local switch and is used for collecting network data in promiscuous mode</a:t>
            </a:r>
          </a:p>
          <a:p>
            <a:pPr algn="just"/>
            <a:r>
              <a:rPr lang="en-US" sz="3600" dirty="0"/>
              <a:t>The second interface connects to a regular network port and is used for communication with a higher level MS-box, console, and third party devices.</a:t>
            </a:r>
          </a:p>
        </p:txBody>
      </p:sp>
    </p:spTree>
    <p:extLst>
      <p:ext uri="{BB962C8B-B14F-4D97-AF65-F5344CB8AC3E}">
        <p14:creationId xmlns:p14="http://schemas.microsoft.com/office/powerpoint/2010/main" val="24001161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542D4D-3540-4ABA-9B97-1F09FB681699}"/>
              </a:ext>
            </a:extLst>
          </p:cNvPr>
          <p:cNvSpPr>
            <a:spLocks noGrp="1"/>
          </p:cNvSpPr>
          <p:nvPr>
            <p:ph idx="1"/>
          </p:nvPr>
        </p:nvSpPr>
        <p:spPr>
          <a:xfrm>
            <a:off x="838200" y="492369"/>
            <a:ext cx="10515600" cy="6133514"/>
          </a:xfrm>
        </p:spPr>
        <p:txBody>
          <a:bodyPr>
            <a:normAutofit lnSpcReduction="10000"/>
          </a:bodyPr>
          <a:lstStyle/>
          <a:p>
            <a:r>
              <a:rPr lang="en-US" sz="4000" dirty="0"/>
              <a:t>The management module is responsible for managing S-boxes and MS-boxes at a lower level of hierarchy in the network</a:t>
            </a:r>
          </a:p>
          <a:p>
            <a:r>
              <a:rPr lang="en-US" sz="4000" dirty="0"/>
              <a:t>Therefore, MS-box is capable of performing jobs related to the S-box as well as high level management of the sensors at lower level</a:t>
            </a:r>
          </a:p>
          <a:p>
            <a:r>
              <a:rPr lang="en-US" sz="4000" dirty="0"/>
              <a:t>The console is the user interface for the FAST. The console software will run on a separate computer and is designed to communicate with all management and sensor modules in the network.</a:t>
            </a:r>
          </a:p>
        </p:txBody>
      </p:sp>
    </p:spTree>
    <p:extLst>
      <p:ext uri="{BB962C8B-B14F-4D97-AF65-F5344CB8AC3E}">
        <p14:creationId xmlns:p14="http://schemas.microsoft.com/office/powerpoint/2010/main" val="638615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A9C73-E8C6-4841-8056-4772A6479AC6}"/>
              </a:ext>
            </a:extLst>
          </p:cNvPr>
          <p:cNvSpPr>
            <a:spLocks noGrp="1"/>
          </p:cNvSpPr>
          <p:nvPr>
            <p:ph type="title"/>
          </p:nvPr>
        </p:nvSpPr>
        <p:spPr/>
        <p:txBody>
          <a:bodyPr/>
          <a:lstStyle/>
          <a:p>
            <a:r>
              <a:rPr lang="en-US" b="1" dirty="0">
                <a:solidFill>
                  <a:srgbClr val="FF0000"/>
                </a:solidFill>
              </a:rPr>
              <a:t>Mobile Agents</a:t>
            </a:r>
          </a:p>
        </p:txBody>
      </p:sp>
      <p:sp>
        <p:nvSpPr>
          <p:cNvPr id="3" name="Content Placeholder 2">
            <a:extLst>
              <a:ext uri="{FF2B5EF4-FFF2-40B4-BE49-F238E27FC236}">
                <a16:creationId xmlns:a16="http://schemas.microsoft.com/office/drawing/2014/main" id="{C983B0AC-A577-4241-A723-CDC22553B0F5}"/>
              </a:ext>
            </a:extLst>
          </p:cNvPr>
          <p:cNvSpPr>
            <a:spLocks noGrp="1"/>
          </p:cNvSpPr>
          <p:nvPr>
            <p:ph idx="1"/>
          </p:nvPr>
        </p:nvSpPr>
        <p:spPr>
          <a:xfrm>
            <a:off x="838200" y="1294228"/>
            <a:ext cx="10515600" cy="4882735"/>
          </a:xfrm>
        </p:spPr>
        <p:txBody>
          <a:bodyPr>
            <a:normAutofit/>
          </a:bodyPr>
          <a:lstStyle/>
          <a:p>
            <a:pPr algn="just"/>
            <a:r>
              <a:rPr lang="en-US" sz="3200" dirty="0"/>
              <a:t>Mobile agents have been commonly used to design and implement distributed applications in a dynamic environment</a:t>
            </a:r>
          </a:p>
          <a:p>
            <a:pPr algn="just"/>
            <a:r>
              <a:rPr lang="en-US" sz="3200" dirty="0"/>
              <a:t>It was claimed in the paper that mobile agents are:</a:t>
            </a:r>
          </a:p>
          <a:p>
            <a:pPr algn="just"/>
            <a:r>
              <a:rPr lang="en-US" sz="3200" dirty="0"/>
              <a:t> (1) expensive</a:t>
            </a:r>
          </a:p>
          <a:p>
            <a:pPr algn="just"/>
            <a:r>
              <a:rPr lang="en-US" sz="3200" dirty="0"/>
              <a:t>(2) difficult to develop, test and debug </a:t>
            </a:r>
          </a:p>
          <a:p>
            <a:pPr algn="just"/>
            <a:r>
              <a:rPr lang="en-US" sz="3200" dirty="0"/>
              <a:t>(3) difficult to authenticate and control </a:t>
            </a:r>
          </a:p>
          <a:p>
            <a:pPr algn="just"/>
            <a:r>
              <a:rPr lang="en-US" sz="3200" dirty="0"/>
              <a:t>(4) vulnerable to a number of attacks coming from malicious executing environments.</a:t>
            </a:r>
          </a:p>
        </p:txBody>
      </p:sp>
    </p:spTree>
    <p:extLst>
      <p:ext uri="{BB962C8B-B14F-4D97-AF65-F5344CB8AC3E}">
        <p14:creationId xmlns:p14="http://schemas.microsoft.com/office/powerpoint/2010/main" val="2854736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AD6F-F9FC-4005-8153-5F53C3501E03}"/>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F8625237-2F06-4D1B-9143-CD2F9173D28A}"/>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AAAC2E68-146E-4360-9838-4DB8D71F0290}"/>
              </a:ext>
            </a:extLst>
          </p:cNvPr>
          <p:cNvPicPr>
            <a:picLocks noChangeAspect="1"/>
          </p:cNvPicPr>
          <p:nvPr/>
        </p:nvPicPr>
        <p:blipFill>
          <a:blip r:embed="rId2"/>
          <a:stretch>
            <a:fillRect/>
          </a:stretch>
        </p:blipFill>
        <p:spPr>
          <a:xfrm>
            <a:off x="838200" y="365125"/>
            <a:ext cx="10317480" cy="5811837"/>
          </a:xfrm>
          <a:prstGeom prst="rect">
            <a:avLst/>
          </a:prstGeom>
        </p:spPr>
      </p:pic>
    </p:spTree>
    <p:extLst>
      <p:ext uri="{BB962C8B-B14F-4D97-AF65-F5344CB8AC3E}">
        <p14:creationId xmlns:p14="http://schemas.microsoft.com/office/powerpoint/2010/main" val="4084891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CCC8F-937D-4392-A64B-AEF32E73C656}"/>
              </a:ext>
            </a:extLst>
          </p:cNvPr>
          <p:cNvSpPr>
            <a:spLocks noGrp="1"/>
          </p:cNvSpPr>
          <p:nvPr>
            <p:ph type="title"/>
          </p:nvPr>
        </p:nvSpPr>
        <p:spPr/>
        <p:txBody>
          <a:bodyPr/>
          <a:lstStyle/>
          <a:p>
            <a:r>
              <a:rPr lang="sv-SE" b="1" dirty="0">
                <a:solidFill>
                  <a:srgbClr val="FF0000"/>
                </a:solidFill>
              </a:rPr>
              <a:t>Intrusion Detection Agent system (IDA)</a:t>
            </a:r>
            <a:endParaRPr lang="en-US" b="1" dirty="0">
              <a:solidFill>
                <a:srgbClr val="FF0000"/>
              </a:solidFill>
            </a:endParaRPr>
          </a:p>
        </p:txBody>
      </p:sp>
      <p:sp>
        <p:nvSpPr>
          <p:cNvPr id="3" name="Content Placeholder 2">
            <a:extLst>
              <a:ext uri="{FF2B5EF4-FFF2-40B4-BE49-F238E27FC236}">
                <a16:creationId xmlns:a16="http://schemas.microsoft.com/office/drawing/2014/main" id="{1CA39639-0979-4F87-85E5-150A0727450C}"/>
              </a:ext>
            </a:extLst>
          </p:cNvPr>
          <p:cNvSpPr>
            <a:spLocks noGrp="1"/>
          </p:cNvSpPr>
          <p:nvPr>
            <p:ph idx="1"/>
          </p:nvPr>
        </p:nvSpPr>
        <p:spPr>
          <a:xfrm>
            <a:off x="838200" y="1463040"/>
            <a:ext cx="10515600" cy="4713923"/>
          </a:xfrm>
        </p:spPr>
        <p:txBody>
          <a:bodyPr>
            <a:normAutofit lnSpcReduction="10000"/>
          </a:bodyPr>
          <a:lstStyle/>
          <a:p>
            <a:pPr algn="just"/>
            <a:r>
              <a:rPr lang="en-US" dirty="0" err="1"/>
              <a:t>Asaka</a:t>
            </a:r>
            <a:r>
              <a:rPr lang="en-US" dirty="0"/>
              <a:t> et al. propose and implement an intrusion detection prototype system based on mobile agents, called Intrusion Detection Agent system (IDA) . The agents in IDA collect the information related to the intrusion along the intrusion-route and then apply them to make decisions about whether an intrusion has occurred. The IDA system provides a set of functions that enable efficient information retrieval and also make it possible to detect compromised intermediate hosts.</a:t>
            </a:r>
          </a:p>
          <a:p>
            <a:pPr algn="just"/>
            <a:r>
              <a:rPr lang="en-US" dirty="0"/>
              <a:t>IDA will collect and analyze corresponding information, and then make an intrusion decision</a:t>
            </a:r>
          </a:p>
          <a:p>
            <a:pPr algn="just"/>
            <a:r>
              <a:rPr lang="en-US" dirty="0"/>
              <a:t>IDA is that they can autonomously migrate to target systems to collect information related to intrusions, thus eliminating the need to transfer system logs to the server.</a:t>
            </a:r>
          </a:p>
          <a:p>
            <a:pPr algn="just"/>
            <a:endParaRPr lang="en-US" dirty="0"/>
          </a:p>
        </p:txBody>
      </p:sp>
    </p:spTree>
    <p:extLst>
      <p:ext uri="{BB962C8B-B14F-4D97-AF65-F5344CB8AC3E}">
        <p14:creationId xmlns:p14="http://schemas.microsoft.com/office/powerpoint/2010/main" val="25166749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1198C-6471-45C4-B748-651215966CC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097BE6C-2029-4CC7-A064-7B0BE27FB21B}"/>
              </a:ext>
            </a:extLst>
          </p:cNvPr>
          <p:cNvPicPr>
            <a:picLocks noGrp="1" noChangeAspect="1"/>
          </p:cNvPicPr>
          <p:nvPr>
            <p:ph idx="1"/>
          </p:nvPr>
        </p:nvPicPr>
        <p:blipFill>
          <a:blip r:embed="rId2"/>
          <a:stretch>
            <a:fillRect/>
          </a:stretch>
        </p:blipFill>
        <p:spPr>
          <a:xfrm>
            <a:off x="717452" y="365125"/>
            <a:ext cx="10636348" cy="6127750"/>
          </a:xfrm>
          <a:prstGeom prst="rect">
            <a:avLst/>
          </a:prstGeom>
        </p:spPr>
      </p:pic>
    </p:spTree>
    <p:extLst>
      <p:ext uri="{BB962C8B-B14F-4D97-AF65-F5344CB8AC3E}">
        <p14:creationId xmlns:p14="http://schemas.microsoft.com/office/powerpoint/2010/main" val="898484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3E9B-42E5-4292-ABA8-5B93C7062D9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73F3801-32FD-4A90-93CE-25C3339A0D5A}"/>
              </a:ext>
            </a:extLst>
          </p:cNvPr>
          <p:cNvPicPr>
            <a:picLocks noGrp="1" noChangeAspect="1"/>
          </p:cNvPicPr>
          <p:nvPr>
            <p:ph idx="1"/>
          </p:nvPr>
        </p:nvPicPr>
        <p:blipFill>
          <a:blip r:embed="rId2"/>
          <a:stretch>
            <a:fillRect/>
          </a:stretch>
        </p:blipFill>
        <p:spPr>
          <a:xfrm>
            <a:off x="838200" y="365126"/>
            <a:ext cx="10515600" cy="5951268"/>
          </a:xfrm>
          <a:prstGeom prst="rect">
            <a:avLst/>
          </a:prstGeom>
        </p:spPr>
      </p:pic>
    </p:spTree>
    <p:extLst>
      <p:ext uri="{BB962C8B-B14F-4D97-AF65-F5344CB8AC3E}">
        <p14:creationId xmlns:p14="http://schemas.microsoft.com/office/powerpoint/2010/main" val="1931589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9CD64-613C-4288-8A51-4E4E614EF43E}"/>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56F7217-CFA5-4DBF-A009-F76882D018AB}"/>
              </a:ext>
            </a:extLst>
          </p:cNvPr>
          <p:cNvPicPr>
            <a:picLocks noGrp="1" noChangeAspect="1"/>
          </p:cNvPicPr>
          <p:nvPr>
            <p:ph idx="1"/>
          </p:nvPr>
        </p:nvPicPr>
        <p:blipFill>
          <a:blip r:embed="rId2"/>
          <a:stretch>
            <a:fillRect/>
          </a:stretch>
        </p:blipFill>
        <p:spPr>
          <a:xfrm>
            <a:off x="1111348" y="1690688"/>
            <a:ext cx="9847384" cy="2701131"/>
          </a:xfrm>
          <a:prstGeom prst="rect">
            <a:avLst/>
          </a:prstGeom>
        </p:spPr>
      </p:pic>
    </p:spTree>
    <p:extLst>
      <p:ext uri="{BB962C8B-B14F-4D97-AF65-F5344CB8AC3E}">
        <p14:creationId xmlns:p14="http://schemas.microsoft.com/office/powerpoint/2010/main" val="902035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F86A0-170A-486F-B0E0-D949103A51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4F310A3-974A-4A7C-9D8F-33747EF155A3}"/>
              </a:ext>
            </a:extLst>
          </p:cNvPr>
          <p:cNvSpPr>
            <a:spLocks noGrp="1"/>
          </p:cNvSpPr>
          <p:nvPr>
            <p:ph idx="1"/>
          </p:nvPr>
        </p:nvSpPr>
        <p:spPr/>
        <p:txBody>
          <a:bodyPr/>
          <a:lstStyle/>
          <a:p>
            <a:r>
              <a:rPr lang="en-US" dirty="0"/>
              <a:t>IDA system is composed of 6 components, namely manager, sensors, bulletin boards, message boards, tracing agents, and information-gathering agents.</a:t>
            </a:r>
          </a:p>
          <a:p>
            <a:r>
              <a:rPr lang="en-US" dirty="0"/>
              <a:t>The IDA manager resides on each network segment. The sensors are deployed on each target system and are used to monitor system logs for inspecting MLSIs</a:t>
            </a:r>
          </a:p>
          <a:p>
            <a:r>
              <a:rPr lang="en-US" dirty="0"/>
              <a:t>Once a MLSI is found by a sensor, it will be reported to the manager agent. The intrusion-route tracing agent traces the path of an intrusion and identifies the original point of a real attacker</a:t>
            </a:r>
          </a:p>
        </p:txBody>
      </p:sp>
    </p:spTree>
    <p:extLst>
      <p:ext uri="{BB962C8B-B14F-4D97-AF65-F5344CB8AC3E}">
        <p14:creationId xmlns:p14="http://schemas.microsoft.com/office/powerpoint/2010/main" val="654625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EEE0-0192-477C-9557-F55E49604B2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664168-17FD-49C1-B93A-912D11D1903D}"/>
              </a:ext>
            </a:extLst>
          </p:cNvPr>
          <p:cNvSpPr>
            <a:spLocks noGrp="1"/>
          </p:cNvSpPr>
          <p:nvPr>
            <p:ph idx="1"/>
          </p:nvPr>
        </p:nvSpPr>
        <p:spPr/>
        <p:txBody>
          <a:bodyPr>
            <a:normAutofit lnSpcReduction="10000"/>
          </a:bodyPr>
          <a:lstStyle/>
          <a:p>
            <a:r>
              <a:rPr lang="en-US" dirty="0"/>
              <a:t>During the intrusion route tracing period any intermediate node that is compromised can be detected.</a:t>
            </a:r>
          </a:p>
          <a:p>
            <a:r>
              <a:rPr lang="en-US" dirty="0"/>
              <a:t>sensor detects an MLSI and reports it to the manager and then the manager launches a tracing agent to the target system. The tracing agent migrates autonomously from machine to machine and traces the intrusion independently without the involvement of the manager.</a:t>
            </a:r>
          </a:p>
          <a:p>
            <a:r>
              <a:rPr lang="en-US" dirty="0"/>
              <a:t>The manager agent has an interface between administrators and the system, in which it manages the mobile agents and bulletin boards, and accumulates and weighs the information entered by the mobile agents on the bulletin board. In case the weights exceed a predefined threshold, an intrusion alert will be reported.</a:t>
            </a:r>
          </a:p>
        </p:txBody>
      </p:sp>
    </p:spTree>
    <p:extLst>
      <p:ext uri="{BB962C8B-B14F-4D97-AF65-F5344CB8AC3E}">
        <p14:creationId xmlns:p14="http://schemas.microsoft.com/office/powerpoint/2010/main" val="38453706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9CCD7-8F54-455D-B581-4B49644D602B}"/>
              </a:ext>
            </a:extLst>
          </p:cNvPr>
          <p:cNvSpPr>
            <a:spLocks noGrp="1"/>
          </p:cNvSpPr>
          <p:nvPr>
            <p:ph type="title"/>
          </p:nvPr>
        </p:nvSpPr>
        <p:spPr/>
        <p:txBody>
          <a:bodyPr/>
          <a:lstStyle/>
          <a:p>
            <a:r>
              <a:rPr lang="en-US" b="1" dirty="0">
                <a:solidFill>
                  <a:srgbClr val="FF0000"/>
                </a:solidFill>
              </a:rPr>
              <a:t>Mobile Agents for Intrusion Detection (MAIDS)</a:t>
            </a:r>
          </a:p>
        </p:txBody>
      </p:sp>
      <p:sp>
        <p:nvSpPr>
          <p:cNvPr id="3" name="Content Placeholder 2">
            <a:extLst>
              <a:ext uri="{FF2B5EF4-FFF2-40B4-BE49-F238E27FC236}">
                <a16:creationId xmlns:a16="http://schemas.microsoft.com/office/drawing/2014/main" id="{FC746981-1B9B-47D0-AA06-B744FF06F7FB}"/>
              </a:ext>
            </a:extLst>
          </p:cNvPr>
          <p:cNvSpPr>
            <a:spLocks noGrp="1"/>
          </p:cNvSpPr>
          <p:nvPr>
            <p:ph idx="1"/>
          </p:nvPr>
        </p:nvSpPr>
        <p:spPr>
          <a:xfrm>
            <a:off x="838200" y="1589649"/>
            <a:ext cx="10515600" cy="4587314"/>
          </a:xfrm>
        </p:spPr>
        <p:txBody>
          <a:bodyPr>
            <a:normAutofit fontScale="92500" lnSpcReduction="10000"/>
          </a:bodyPr>
          <a:lstStyle/>
          <a:p>
            <a:r>
              <a:rPr lang="en-US" sz="3200" dirty="0"/>
              <a:t>Helmer et al. propose and implement an intrusion detection system based on distributed intelligent mobile agents. They called the system MAIDS in which data mining techniques are performed to provide global and temporal views for the entire network system</a:t>
            </a:r>
          </a:p>
          <a:p>
            <a:r>
              <a:rPr lang="en-US" sz="3200" dirty="0"/>
              <a:t>In MAIDS, data gathering agents parse system logs and activity data into a common format. The low level agents classify recent activities and then send data and current classification states to other peers or higher level agents. The higher level agents implement data mining based on the entire knowledge base and data sources on the system. </a:t>
            </a:r>
          </a:p>
        </p:txBody>
      </p:sp>
    </p:spTree>
    <p:extLst>
      <p:ext uri="{BB962C8B-B14F-4D97-AF65-F5344CB8AC3E}">
        <p14:creationId xmlns:p14="http://schemas.microsoft.com/office/powerpoint/2010/main" val="247929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5C39D-B851-45AB-BA88-8A4EE63FFAC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5A293923-A05A-4FF5-9A23-C00D9998F719}"/>
              </a:ext>
            </a:extLst>
          </p:cNvPr>
          <p:cNvPicPr>
            <a:picLocks noGrp="1" noChangeAspect="1"/>
          </p:cNvPicPr>
          <p:nvPr>
            <p:ph idx="1"/>
          </p:nvPr>
        </p:nvPicPr>
        <p:blipFill>
          <a:blip r:embed="rId2"/>
          <a:stretch>
            <a:fillRect/>
          </a:stretch>
        </p:blipFill>
        <p:spPr>
          <a:xfrm>
            <a:off x="640079" y="196947"/>
            <a:ext cx="11120511" cy="6443003"/>
          </a:xfrm>
          <a:prstGeom prst="rect">
            <a:avLst/>
          </a:prstGeom>
        </p:spPr>
      </p:pic>
    </p:spTree>
    <p:extLst>
      <p:ext uri="{BB962C8B-B14F-4D97-AF65-F5344CB8AC3E}">
        <p14:creationId xmlns:p14="http://schemas.microsoft.com/office/powerpoint/2010/main" val="39674005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2E32D8-E89E-4F22-97F9-488D12207919}"/>
              </a:ext>
            </a:extLst>
          </p:cNvPr>
          <p:cNvSpPr>
            <a:spLocks noGrp="1"/>
          </p:cNvSpPr>
          <p:nvPr>
            <p:ph idx="1"/>
          </p:nvPr>
        </p:nvSpPr>
        <p:spPr>
          <a:xfrm>
            <a:off x="838200" y="984738"/>
            <a:ext cx="10515600" cy="5192225"/>
          </a:xfrm>
        </p:spPr>
        <p:txBody>
          <a:bodyPr>
            <a:normAutofit/>
          </a:bodyPr>
          <a:lstStyle/>
          <a:p>
            <a:pPr algn="just"/>
            <a:r>
              <a:rPr lang="en-US" sz="3600" dirty="0"/>
              <a:t>Distributed data cleaning agents process data collected from log files, networks, and system activities. The mobile agents are above this layer. They focus on system calls, TCP connections, and logins. These lower-level agents form a rough opinion of intrusions and can travel to each of their associated data cleaning agents, gather recent information, and classify the data to determine whether suspicious activity is occurring</a:t>
            </a:r>
          </a:p>
        </p:txBody>
      </p:sp>
    </p:spTree>
    <p:extLst>
      <p:ext uri="{BB962C8B-B14F-4D97-AF65-F5344CB8AC3E}">
        <p14:creationId xmlns:p14="http://schemas.microsoft.com/office/powerpoint/2010/main" val="3057582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DDF1-43E2-49C4-B5D8-1EB1FAE178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248103-32DA-4854-B8B4-F6CC6A622E92}"/>
              </a:ext>
            </a:extLst>
          </p:cNvPr>
          <p:cNvSpPr>
            <a:spLocks noGrp="1"/>
          </p:cNvSpPr>
          <p:nvPr>
            <p:ph idx="1"/>
          </p:nvPr>
        </p:nvSpPr>
        <p:spPr/>
        <p:txBody>
          <a:bodyPr>
            <a:normAutofit/>
          </a:bodyPr>
          <a:lstStyle/>
          <a:p>
            <a:pPr algn="just"/>
            <a:r>
              <a:rPr lang="en-US" sz="4800" dirty="0"/>
              <a:t>Intelligent agents on this level maintain the data warehouse by combining knowledge and data from the lower layer of agents and then applying data mining algorithms to them.</a:t>
            </a:r>
          </a:p>
        </p:txBody>
      </p:sp>
    </p:spTree>
    <p:extLst>
      <p:ext uri="{BB962C8B-B14F-4D97-AF65-F5344CB8AC3E}">
        <p14:creationId xmlns:p14="http://schemas.microsoft.com/office/powerpoint/2010/main" val="3314052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FEA6E-FEC1-47D9-A4AF-CD26AE921A36}"/>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Distributed</a:t>
            </a:r>
          </a:p>
        </p:txBody>
      </p:sp>
      <p:sp>
        <p:nvSpPr>
          <p:cNvPr id="3" name="Content Placeholder 2">
            <a:extLst>
              <a:ext uri="{FF2B5EF4-FFF2-40B4-BE49-F238E27FC236}">
                <a16:creationId xmlns:a16="http://schemas.microsoft.com/office/drawing/2014/main" id="{0603D819-E15A-4DDF-8819-1AD7A8D18C55}"/>
              </a:ext>
            </a:extLst>
          </p:cNvPr>
          <p:cNvSpPr>
            <a:spLocks noGrp="1"/>
          </p:cNvSpPr>
          <p:nvPr>
            <p:ph idx="1"/>
          </p:nvPr>
        </p:nvSpPr>
        <p:spPr>
          <a:xfrm>
            <a:off x="838200" y="1350498"/>
            <a:ext cx="10515600" cy="4826465"/>
          </a:xfrm>
        </p:spPr>
        <p:txBody>
          <a:bodyPr>
            <a:normAutofit fontScale="92500"/>
          </a:bodyPr>
          <a:lstStyle/>
          <a:p>
            <a:r>
              <a:rPr lang="en-US" sz="4000" dirty="0">
                <a:latin typeface="Times New Roman" panose="02020603050405020304" pitchFamily="18" charset="0"/>
                <a:cs typeface="Times New Roman" panose="02020603050405020304" pitchFamily="18" charset="0"/>
              </a:rPr>
              <a:t>Data collection is implemented locally in each subnet and is then reported to one or more central locations</a:t>
            </a:r>
          </a:p>
          <a:p>
            <a:r>
              <a:rPr lang="en-US" sz="4000" dirty="0">
                <a:latin typeface="Times New Roman" panose="02020603050405020304" pitchFamily="18" charset="0"/>
                <a:cs typeface="Times New Roman" panose="02020603050405020304" pitchFamily="18" charset="0"/>
              </a:rPr>
              <a:t>IDS console collects reports from local sensors and then sends reports to the higher level IDS console</a:t>
            </a:r>
          </a:p>
          <a:p>
            <a:r>
              <a:rPr lang="en-US" sz="4000" dirty="0">
                <a:latin typeface="Times New Roman" panose="02020603050405020304" pitchFamily="18" charset="0"/>
                <a:cs typeface="Times New Roman" panose="02020603050405020304" pitchFamily="18" charset="0"/>
              </a:rPr>
              <a:t>This higher level IDS console might send all reported information to another higher level IDS console that manages the detection and response among a set of cooperating networks.</a:t>
            </a:r>
          </a:p>
        </p:txBody>
      </p:sp>
    </p:spTree>
    <p:extLst>
      <p:ext uri="{BB962C8B-B14F-4D97-AF65-F5344CB8AC3E}">
        <p14:creationId xmlns:p14="http://schemas.microsoft.com/office/powerpoint/2010/main" val="13134048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11EB8-27B5-4658-A5A3-09DDA975C213}"/>
              </a:ext>
            </a:extLst>
          </p:cNvPr>
          <p:cNvSpPr>
            <a:spLocks noGrp="1"/>
          </p:cNvSpPr>
          <p:nvPr>
            <p:ph type="title"/>
          </p:nvPr>
        </p:nvSpPr>
        <p:spPr/>
        <p:txBody>
          <a:bodyPr/>
          <a:lstStyle/>
          <a:p>
            <a:r>
              <a:rPr lang="en-US" b="1" dirty="0">
                <a:solidFill>
                  <a:srgbClr val="FF0000"/>
                </a:solidFill>
              </a:rPr>
              <a:t>Co operative Intrusion Detection</a:t>
            </a:r>
          </a:p>
        </p:txBody>
      </p:sp>
      <p:sp>
        <p:nvSpPr>
          <p:cNvPr id="3" name="Content Placeholder 2">
            <a:extLst>
              <a:ext uri="{FF2B5EF4-FFF2-40B4-BE49-F238E27FC236}">
                <a16:creationId xmlns:a16="http://schemas.microsoft.com/office/drawing/2014/main" id="{A61FFE04-5307-44D9-B659-AE875D4765A6}"/>
              </a:ext>
            </a:extLst>
          </p:cNvPr>
          <p:cNvSpPr>
            <a:spLocks noGrp="1"/>
          </p:cNvSpPr>
          <p:nvPr>
            <p:ph idx="1"/>
          </p:nvPr>
        </p:nvSpPr>
        <p:spPr>
          <a:xfrm>
            <a:off x="838200" y="1237957"/>
            <a:ext cx="10515600" cy="4939006"/>
          </a:xfrm>
        </p:spPr>
        <p:txBody>
          <a:bodyPr>
            <a:normAutofit fontScale="92500"/>
          </a:bodyPr>
          <a:lstStyle/>
          <a:p>
            <a:pPr algn="just"/>
            <a:r>
              <a:rPr lang="en-US" dirty="0"/>
              <a:t>1. Local control over policy decisions by each cooperating network is important since most likely the sites do not trust each other. </a:t>
            </a:r>
          </a:p>
          <a:p>
            <a:pPr algn="just"/>
            <a:r>
              <a:rPr lang="en-US" dirty="0"/>
              <a:t>2. The local network collects the information to be used in identifying the policy violations and decides whether to provide the information to other parties or not. </a:t>
            </a:r>
          </a:p>
          <a:p>
            <a:pPr algn="just"/>
            <a:r>
              <a:rPr lang="en-US" dirty="0"/>
              <a:t>3. The data authenticity and integrity on different domains must be proved since the source can be compromised and may submit misleading data.</a:t>
            </a:r>
          </a:p>
          <a:p>
            <a:pPr algn="just"/>
            <a:r>
              <a:rPr lang="en-US" dirty="0"/>
              <a:t> 4. Hosts and networks that identify some policy violations are not responsible for the policy enforcement. Instead, the policy enforcement remains a local decision. </a:t>
            </a:r>
          </a:p>
          <a:p>
            <a:pPr algn="just"/>
            <a:r>
              <a:rPr lang="en-US" dirty="0"/>
              <a:t>5. An authentication mechanism is necessary among cooperating networks. </a:t>
            </a:r>
          </a:p>
        </p:txBody>
      </p:sp>
    </p:spTree>
    <p:extLst>
      <p:ext uri="{BB962C8B-B14F-4D97-AF65-F5344CB8AC3E}">
        <p14:creationId xmlns:p14="http://schemas.microsoft.com/office/powerpoint/2010/main" val="2003135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57275-7A32-48BE-BC56-EF5FFF38A13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6FCE2115-A492-4A4C-83CD-56ADCDF22FC1}"/>
              </a:ext>
            </a:extLst>
          </p:cNvPr>
          <p:cNvPicPr>
            <a:picLocks noGrp="1" noChangeAspect="1"/>
          </p:cNvPicPr>
          <p:nvPr>
            <p:ph idx="1"/>
          </p:nvPr>
        </p:nvPicPr>
        <p:blipFill>
          <a:blip r:embed="rId2"/>
          <a:stretch>
            <a:fillRect/>
          </a:stretch>
        </p:blipFill>
        <p:spPr>
          <a:xfrm>
            <a:off x="569742" y="365125"/>
            <a:ext cx="11331526" cy="6127750"/>
          </a:xfrm>
          <a:prstGeom prst="rect">
            <a:avLst/>
          </a:prstGeom>
        </p:spPr>
      </p:pic>
    </p:spTree>
    <p:extLst>
      <p:ext uri="{BB962C8B-B14F-4D97-AF65-F5344CB8AC3E}">
        <p14:creationId xmlns:p14="http://schemas.microsoft.com/office/powerpoint/2010/main" val="40133903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31EC-909C-44A9-BB5A-4F04BCB9E12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22165D1-237D-43D2-873C-9C0E2DDF4854}"/>
              </a:ext>
            </a:extLst>
          </p:cNvPr>
          <p:cNvSpPr>
            <a:spLocks noGrp="1"/>
          </p:cNvSpPr>
          <p:nvPr>
            <p:ph idx="1"/>
          </p:nvPr>
        </p:nvSpPr>
        <p:spPr>
          <a:xfrm>
            <a:off x="838200" y="604911"/>
            <a:ext cx="10515600" cy="5572052"/>
          </a:xfrm>
        </p:spPr>
        <p:txBody>
          <a:bodyPr>
            <a:normAutofit fontScale="85000" lnSpcReduction="10000"/>
          </a:bodyPr>
          <a:lstStyle/>
          <a:p>
            <a:r>
              <a:rPr lang="en-US" dirty="0"/>
              <a:t>6. A hierarchical architecture of cooperative entities is necessary. The high level manager has higher authority than low level subordinates. Information sharing on the hierarchy can be vertical (i.e. a manager in high level and its subordinate in low level) or horizontal (i.e. between two subordinates). </a:t>
            </a:r>
          </a:p>
          <a:p>
            <a:r>
              <a:rPr lang="en-US" dirty="0"/>
              <a:t>7. Data collection should be redundant so that the system can keep operating when one data collector is compromised or becomes unavailable.</a:t>
            </a:r>
          </a:p>
          <a:p>
            <a:r>
              <a:rPr lang="en-US" dirty="0"/>
              <a:t> 8. Data reduction is necessary when collecting data in order to avoid high volume data exchange among cooperating partners.</a:t>
            </a:r>
          </a:p>
          <a:p>
            <a:r>
              <a:rPr lang="en-US" dirty="0"/>
              <a:t> 9. Data sanitization is required to avoid possible security risks to the transmitting network caused by the sharing of critical host and network specific attributes.</a:t>
            </a:r>
          </a:p>
          <a:p>
            <a:endParaRPr lang="en-US" dirty="0"/>
          </a:p>
          <a:p>
            <a:r>
              <a:rPr lang="en-US" dirty="0"/>
              <a:t> 10. In a cooperating framework with a large number of cooperating networks, the data volume is huge and as a result, the data visualization tools are required for the human system/network administrator to analyze the data in a timely manner</a:t>
            </a:r>
          </a:p>
        </p:txBody>
      </p:sp>
    </p:spTree>
    <p:extLst>
      <p:ext uri="{BB962C8B-B14F-4D97-AF65-F5344CB8AC3E}">
        <p14:creationId xmlns:p14="http://schemas.microsoft.com/office/powerpoint/2010/main" val="2302196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2593C-F688-4C23-A536-C3F1654A45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5AA49E-17D3-41F8-A62E-2275DA9CFFA8}"/>
              </a:ext>
            </a:extLst>
          </p:cNvPr>
          <p:cNvSpPr>
            <a:spLocks noGrp="1"/>
          </p:cNvSpPr>
          <p:nvPr>
            <p:ph idx="1"/>
          </p:nvPr>
        </p:nvSpPr>
        <p:spPr/>
        <p:txBody>
          <a:bodyPr>
            <a:normAutofit lnSpcReduction="10000"/>
          </a:bodyPr>
          <a:lstStyle/>
          <a:p>
            <a:pPr algn="just"/>
            <a:r>
              <a:rPr lang="en-US" sz="3600" dirty="0"/>
              <a:t>In the cooperative IDS, the secure communication protocol between agents is very important since the whole IDS might be simply broken down by a compromised agent. In [21], </a:t>
            </a:r>
            <a:r>
              <a:rPr lang="en-US" sz="3600" dirty="0" err="1"/>
              <a:t>Xue</a:t>
            </a:r>
            <a:r>
              <a:rPr lang="en-US" sz="3600" dirty="0"/>
              <a:t> et al. propose a multi-agent system for distributed intrusion detection in which different types of agents communicate with each other through a public-key encryption algorithm used to encrypt all the communication and passwords in the system.</a:t>
            </a:r>
          </a:p>
        </p:txBody>
      </p:sp>
    </p:spTree>
    <p:extLst>
      <p:ext uri="{BB962C8B-B14F-4D97-AF65-F5344CB8AC3E}">
        <p14:creationId xmlns:p14="http://schemas.microsoft.com/office/powerpoint/2010/main" val="16436311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311E-CA9D-4D3C-B2DB-4769BF00C401}"/>
              </a:ext>
            </a:extLst>
          </p:cNvPr>
          <p:cNvSpPr>
            <a:spLocks noGrp="1"/>
          </p:cNvSpPr>
          <p:nvPr>
            <p:ph type="title"/>
          </p:nvPr>
        </p:nvSpPr>
        <p:spPr/>
        <p:txBody>
          <a:bodyPr>
            <a:normAutofit/>
          </a:bodyPr>
          <a:lstStyle/>
          <a:p>
            <a:r>
              <a:rPr lang="en-US" sz="4800" b="1" dirty="0">
                <a:solidFill>
                  <a:srgbClr val="FF0000"/>
                </a:solidFill>
              </a:rPr>
              <a:t>Tiered Architectures</a:t>
            </a:r>
          </a:p>
        </p:txBody>
      </p:sp>
      <p:sp>
        <p:nvSpPr>
          <p:cNvPr id="3" name="Content Placeholder 2">
            <a:extLst>
              <a:ext uri="{FF2B5EF4-FFF2-40B4-BE49-F238E27FC236}">
                <a16:creationId xmlns:a16="http://schemas.microsoft.com/office/drawing/2014/main" id="{F5B571D2-ADC1-42BD-952D-B32DF07346A1}"/>
              </a:ext>
            </a:extLst>
          </p:cNvPr>
          <p:cNvSpPr>
            <a:spLocks noGrp="1"/>
          </p:cNvSpPr>
          <p:nvPr>
            <p:ph idx="1"/>
          </p:nvPr>
        </p:nvSpPr>
        <p:spPr>
          <a:xfrm>
            <a:off x="838200" y="1825625"/>
            <a:ext cx="10515600" cy="3857723"/>
          </a:xfrm>
        </p:spPr>
        <p:txBody>
          <a:bodyPr>
            <a:noAutofit/>
          </a:bodyPr>
          <a:lstStyle/>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Single-Tiered Architecture </a:t>
            </a:r>
          </a:p>
          <a:p>
            <a:pPr marL="0" indent="0">
              <a:buNone/>
            </a:pPr>
            <a:r>
              <a:rPr lang="en-US" dirty="0">
                <a:latin typeface="Times New Roman" panose="02020603050405020304" pitchFamily="18" charset="0"/>
                <a:cs typeface="Times New Roman" panose="02020603050405020304" pitchFamily="18" charset="0"/>
              </a:rPr>
              <a:t>A single-tiered architecture, the most basic of the architectures discussed here, is one in which components in an IDS or IPS collect and process data themselves, rather than passing the output they collect to another set of components. An example of a single-tiered architecture is a host-based intrusion-detection tool that takes the output of system logs and compares it to known patterns of attack. </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Multi-tiered architecture involves multiple components that pass information to each other. Many of today’s IDSs, for example, consist of three primary components: sensors, analyzers or agents, and a manager</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55264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C6E12-5F23-412B-ABB2-F206FF0CC2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D281427-4958-4D9D-9B62-20532A49039A}"/>
              </a:ext>
            </a:extLst>
          </p:cNvPr>
          <p:cNvSpPr>
            <a:spLocks noGrp="1"/>
          </p:cNvSpPr>
          <p:nvPr>
            <p:ph idx="1"/>
          </p:nvPr>
        </p:nvSpPr>
        <p:spPr/>
        <p:txBody>
          <a:bodyPr>
            <a:normAutofit lnSpcReduction="10000"/>
          </a:bodyPr>
          <a:lstStyle/>
          <a:p>
            <a:pPr algn="just"/>
            <a:r>
              <a:rPr lang="en-US" sz="4000" dirty="0"/>
              <a:t>A single tier offers advantages, such as simplicity, low, and independence from other components (an advantage if they should become compromised or disabled). At the same time, however, a single-tiered architecture usually has components that are not aware of each other, reducing considerably the potential for efficiency and sophisticated functionality.</a:t>
            </a:r>
          </a:p>
        </p:txBody>
      </p:sp>
    </p:spTree>
    <p:extLst>
      <p:ext uri="{BB962C8B-B14F-4D97-AF65-F5344CB8AC3E}">
        <p14:creationId xmlns:p14="http://schemas.microsoft.com/office/powerpoint/2010/main" val="20823668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BBCB-7398-4CDA-9FC7-36566108E826}"/>
              </a:ext>
            </a:extLst>
          </p:cNvPr>
          <p:cNvSpPr>
            <a:spLocks noGrp="1"/>
          </p:cNvSpPr>
          <p:nvPr>
            <p:ph type="title"/>
          </p:nvPr>
        </p:nvSpPr>
        <p:spPr/>
        <p:txBody>
          <a:bodyPr>
            <a:normAutofit/>
          </a:bodyPr>
          <a:lstStyle/>
          <a:p>
            <a:r>
              <a:rPr lang="en-US" sz="5400" b="1" dirty="0">
                <a:solidFill>
                  <a:srgbClr val="FF0000"/>
                </a:solidFill>
              </a:rPr>
              <a:t>Multi-Tiered Architecture</a:t>
            </a:r>
          </a:p>
        </p:txBody>
      </p:sp>
      <p:sp>
        <p:nvSpPr>
          <p:cNvPr id="3" name="Content Placeholder 2">
            <a:extLst>
              <a:ext uri="{FF2B5EF4-FFF2-40B4-BE49-F238E27FC236}">
                <a16:creationId xmlns:a16="http://schemas.microsoft.com/office/drawing/2014/main" id="{695AE530-0AEE-47EE-AA59-88B36659CC56}"/>
              </a:ext>
            </a:extLst>
          </p:cNvPr>
          <p:cNvSpPr>
            <a:spLocks noGrp="1"/>
          </p:cNvSpPr>
          <p:nvPr>
            <p:ph idx="1"/>
          </p:nvPr>
        </p:nvSpPr>
        <p:spPr>
          <a:xfrm>
            <a:off x="838200" y="1561514"/>
            <a:ext cx="10515600" cy="4615449"/>
          </a:xfrm>
        </p:spPr>
        <p:txBody>
          <a:bodyPr>
            <a:normAutofit/>
          </a:bodyPr>
          <a:lstStyle/>
          <a:p>
            <a:r>
              <a:rPr lang="en-US" dirty="0"/>
              <a:t>Sensors perform data collection. For example, network sensors are often programs that capture data from network interfaces. Sensors can also collect data from system logs and other sources, such as personal firewalls and TCP wrappers.</a:t>
            </a:r>
          </a:p>
          <a:p>
            <a:r>
              <a:rPr lang="en-US" dirty="0"/>
              <a:t>Sensors pass information to agents, which monitor intrusive activity on their individual hosts. Each sensor and agent is configured to run on the particular operating environment in which it is placed. Agents are normally specialized to perform one and only one function. One agent might, for example, examine nothing but TCP traffic, whereas another might examine only FTP (File Transfer Protocol) connections and connection attempts.</a:t>
            </a:r>
          </a:p>
        </p:txBody>
      </p:sp>
    </p:spTree>
    <p:extLst>
      <p:ext uri="{BB962C8B-B14F-4D97-AF65-F5344CB8AC3E}">
        <p14:creationId xmlns:p14="http://schemas.microsoft.com/office/powerpoint/2010/main" val="13525208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F1EFDE-8844-481B-A09D-45C03D73DABE}"/>
              </a:ext>
            </a:extLst>
          </p:cNvPr>
          <p:cNvSpPr>
            <a:spLocks noGrp="1"/>
          </p:cNvSpPr>
          <p:nvPr>
            <p:ph idx="1"/>
          </p:nvPr>
        </p:nvSpPr>
        <p:spPr>
          <a:xfrm>
            <a:off x="838200" y="829994"/>
            <a:ext cx="10515600" cy="5346969"/>
          </a:xfrm>
        </p:spPr>
        <p:txBody>
          <a:bodyPr>
            <a:normAutofit fontScale="92500" lnSpcReduction="10000"/>
          </a:bodyPr>
          <a:lstStyle/>
          <a:p>
            <a:r>
              <a:rPr lang="en-US" dirty="0"/>
              <a:t>tack has occurred or is occurring, it sends information to the manager component, which can perform a variety of functions including the following: </a:t>
            </a:r>
          </a:p>
          <a:p>
            <a:r>
              <a:rPr lang="en-US" dirty="0"/>
              <a:t>Collecting and displaying alerts on a console </a:t>
            </a:r>
          </a:p>
          <a:p>
            <a:r>
              <a:rPr lang="en-US" dirty="0"/>
              <a:t>Triggering a pager or calling a cellular phone number </a:t>
            </a:r>
          </a:p>
          <a:p>
            <a:r>
              <a:rPr lang="en-US" dirty="0"/>
              <a:t>Storing information regarding an incident in a database</a:t>
            </a:r>
          </a:p>
          <a:p>
            <a:r>
              <a:rPr lang="en-US" dirty="0"/>
              <a:t> Retrieving additional information relevant to the incident </a:t>
            </a:r>
          </a:p>
          <a:p>
            <a:r>
              <a:rPr lang="en-US" dirty="0"/>
              <a:t>Sending information to a host that stops it from executing certain instructions in memory </a:t>
            </a:r>
          </a:p>
          <a:p>
            <a:r>
              <a:rPr lang="en-US" dirty="0"/>
              <a:t>Sending commands to a firewall or router that change access control lists </a:t>
            </a:r>
          </a:p>
          <a:p>
            <a:r>
              <a:rPr lang="en-US" dirty="0"/>
              <a:t>Providing a management console a user interface to the manager component Providing a management console a user interface to the manager component </a:t>
            </a:r>
          </a:p>
        </p:txBody>
      </p:sp>
    </p:spTree>
    <p:extLst>
      <p:ext uri="{BB962C8B-B14F-4D97-AF65-F5344CB8AC3E}">
        <p14:creationId xmlns:p14="http://schemas.microsoft.com/office/powerpoint/2010/main" val="38164816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94D0A-5457-41B5-9E35-2286A9E9242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EF7C4041-AF23-44EF-8CA5-C3D61B15D8D4}"/>
              </a:ext>
            </a:extLst>
          </p:cNvPr>
          <p:cNvPicPr>
            <a:picLocks noGrp="1" noChangeAspect="1"/>
          </p:cNvPicPr>
          <p:nvPr>
            <p:ph idx="1"/>
          </p:nvPr>
        </p:nvPicPr>
        <p:blipFill>
          <a:blip r:embed="rId2"/>
          <a:stretch>
            <a:fillRect/>
          </a:stretch>
        </p:blipFill>
        <p:spPr>
          <a:xfrm>
            <a:off x="1167619" y="647114"/>
            <a:ext cx="10030264" cy="5845761"/>
          </a:xfrm>
          <a:prstGeom prst="rect">
            <a:avLst/>
          </a:prstGeom>
        </p:spPr>
      </p:pic>
    </p:spTree>
    <p:extLst>
      <p:ext uri="{BB962C8B-B14F-4D97-AF65-F5344CB8AC3E}">
        <p14:creationId xmlns:p14="http://schemas.microsoft.com/office/powerpoint/2010/main" val="26414365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C9716-EE2B-4868-B785-366729B06505}"/>
              </a:ext>
            </a:extLst>
          </p:cNvPr>
          <p:cNvSpPr>
            <a:spLocks noGrp="1"/>
          </p:cNvSpPr>
          <p:nvPr>
            <p:ph type="title"/>
          </p:nvPr>
        </p:nvSpPr>
        <p:spPr/>
        <p:txBody>
          <a:bodyPr/>
          <a:lstStyle/>
          <a:p>
            <a:r>
              <a:rPr lang="en-US" dirty="0"/>
              <a:t>Advantages</a:t>
            </a:r>
          </a:p>
        </p:txBody>
      </p:sp>
      <p:sp>
        <p:nvSpPr>
          <p:cNvPr id="3" name="Content Placeholder 2">
            <a:extLst>
              <a:ext uri="{FF2B5EF4-FFF2-40B4-BE49-F238E27FC236}">
                <a16:creationId xmlns:a16="http://schemas.microsoft.com/office/drawing/2014/main" id="{26EFD349-0CA8-482B-9E2F-E858319B8D25}"/>
              </a:ext>
            </a:extLst>
          </p:cNvPr>
          <p:cNvSpPr>
            <a:spLocks noGrp="1"/>
          </p:cNvSpPr>
          <p:nvPr>
            <p:ph idx="1"/>
          </p:nvPr>
        </p:nvSpPr>
        <p:spPr/>
        <p:txBody>
          <a:bodyPr/>
          <a:lstStyle/>
          <a:p>
            <a:r>
              <a:rPr lang="en-US" dirty="0"/>
              <a:t>greater efficiency and depth of analysis</a:t>
            </a:r>
          </a:p>
        </p:txBody>
      </p:sp>
    </p:spTree>
    <p:extLst>
      <p:ext uri="{BB962C8B-B14F-4D97-AF65-F5344CB8AC3E}">
        <p14:creationId xmlns:p14="http://schemas.microsoft.com/office/powerpoint/2010/main" val="2302464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5907-82EC-408D-8882-C7E09A86DB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9BBC08E-8615-4ABF-A87F-DA3E1AC1C847}"/>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6BFB9038-F956-4541-B720-BCA280320F68}"/>
              </a:ext>
            </a:extLst>
          </p:cNvPr>
          <p:cNvPicPr>
            <a:picLocks noChangeAspect="1"/>
          </p:cNvPicPr>
          <p:nvPr/>
        </p:nvPicPr>
        <p:blipFill>
          <a:blip r:embed="rId2"/>
          <a:stretch>
            <a:fillRect/>
          </a:stretch>
        </p:blipFill>
        <p:spPr>
          <a:xfrm>
            <a:off x="838200" y="548640"/>
            <a:ext cx="9951720" cy="5628323"/>
          </a:xfrm>
          <a:prstGeom prst="rect">
            <a:avLst/>
          </a:prstGeom>
        </p:spPr>
      </p:pic>
    </p:spTree>
    <p:extLst>
      <p:ext uri="{BB962C8B-B14F-4D97-AF65-F5344CB8AC3E}">
        <p14:creationId xmlns:p14="http://schemas.microsoft.com/office/powerpoint/2010/main" val="12144033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66DA8-35C4-4E3D-ACEC-E0E34328F22C}"/>
              </a:ext>
            </a:extLst>
          </p:cNvPr>
          <p:cNvSpPr>
            <a:spLocks noGrp="1"/>
          </p:cNvSpPr>
          <p:nvPr>
            <p:ph type="title"/>
          </p:nvPr>
        </p:nvSpPr>
        <p:spPr/>
        <p:txBody>
          <a:bodyPr>
            <a:normAutofit/>
          </a:bodyPr>
          <a:lstStyle/>
          <a:p>
            <a:r>
              <a:rPr lang="en-US" sz="4800" b="1" dirty="0">
                <a:solidFill>
                  <a:srgbClr val="FF0000"/>
                </a:solidFill>
              </a:rPr>
              <a:t>Peer-to-Peer Architecture</a:t>
            </a:r>
          </a:p>
        </p:txBody>
      </p:sp>
      <p:sp>
        <p:nvSpPr>
          <p:cNvPr id="3" name="Content Placeholder 2">
            <a:extLst>
              <a:ext uri="{FF2B5EF4-FFF2-40B4-BE49-F238E27FC236}">
                <a16:creationId xmlns:a16="http://schemas.microsoft.com/office/drawing/2014/main" id="{4D1B0453-9FFB-46B4-A5D8-E5B9071FF3AC}"/>
              </a:ext>
            </a:extLst>
          </p:cNvPr>
          <p:cNvSpPr>
            <a:spLocks noGrp="1"/>
          </p:cNvSpPr>
          <p:nvPr>
            <p:ph idx="1"/>
          </p:nvPr>
        </p:nvSpPr>
        <p:spPr/>
        <p:txBody>
          <a:bodyPr>
            <a:normAutofit fontScale="92500" lnSpcReduction="10000"/>
          </a:bodyPr>
          <a:lstStyle/>
          <a:p>
            <a:pPr algn="just"/>
            <a:r>
              <a:rPr lang="en-US" sz="3200" dirty="0"/>
              <a:t>peer-to-peer architecture involves exchanging intrusion-detection and intrusion prevention information between peer components, each of which performs the same kinds of functions. This peer-to peer architecture is often used by cooperating firewalls (and, to a lesser degree, by cooperating routers or switches). As one firewall obtains information about events that are occurring, it passes this information to another, which may cause a change in an access control list or addition of restrictions on proxied connections. The second firewall can also send information that causes changes in the first. Neither firewall acts as the central server or master repository of information.</a:t>
            </a:r>
          </a:p>
        </p:txBody>
      </p:sp>
    </p:spTree>
    <p:extLst>
      <p:ext uri="{BB962C8B-B14F-4D97-AF65-F5344CB8AC3E}">
        <p14:creationId xmlns:p14="http://schemas.microsoft.com/office/powerpoint/2010/main" val="31152635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16209-DC44-4155-B2CC-2CF56A81606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7CEC6F0-2B80-4B06-8D52-D517A7279B11}"/>
              </a:ext>
            </a:extLst>
          </p:cNvPr>
          <p:cNvSpPr>
            <a:spLocks noGrp="1"/>
          </p:cNvSpPr>
          <p:nvPr>
            <p:ph idx="1"/>
          </p:nvPr>
        </p:nvSpPr>
        <p:spPr/>
        <p:txBody>
          <a:bodyPr>
            <a:normAutofit fontScale="92500"/>
          </a:bodyPr>
          <a:lstStyle/>
          <a:p>
            <a:pPr algn="just"/>
            <a:r>
              <a:rPr lang="en-US" sz="3600" dirty="0"/>
              <a:t>The main advantage of a peer-to-peer architecture is simplicity. Any peer can participate in what is effectively a group of peer machines, each of which can benefit from the information the others glean. The main downside is a lack of sophisticated functionality due to the absence of specialized components (although the functionality is better than what is possible in a single-tiered architecture because the latter does not even have cooperating components). </a:t>
            </a:r>
          </a:p>
        </p:txBody>
      </p:sp>
    </p:spTree>
    <p:extLst>
      <p:ext uri="{BB962C8B-B14F-4D97-AF65-F5344CB8AC3E}">
        <p14:creationId xmlns:p14="http://schemas.microsoft.com/office/powerpoint/2010/main" val="783684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8BD89-958D-4B59-9EF6-30A056A0D6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5B04E34-C1A8-4347-9064-D0DD0688D673}"/>
              </a:ext>
            </a:extLst>
          </p:cNvPr>
          <p:cNvSpPr>
            <a:spLocks noGrp="1"/>
          </p:cNvSpPr>
          <p:nvPr>
            <p:ph idx="1"/>
          </p:nvPr>
        </p:nvSpPr>
        <p:spPr/>
        <p:txBody>
          <a:bodyPr>
            <a:normAutofit/>
          </a:bodyPr>
          <a:lstStyle/>
          <a:p>
            <a:pPr algn="just"/>
            <a:r>
              <a:rPr lang="en-US" sz="3600" dirty="0"/>
              <a:t>Agent based approach is used for hierarchical IDSs, they are also utilized for implementing fully distributed IDSs where data is collected and analyzed at a number of locations which is directly proportional to the number of monitored components</a:t>
            </a:r>
          </a:p>
        </p:txBody>
      </p:sp>
    </p:spTree>
    <p:extLst>
      <p:ext uri="{BB962C8B-B14F-4D97-AF65-F5344CB8AC3E}">
        <p14:creationId xmlns:p14="http://schemas.microsoft.com/office/powerpoint/2010/main" val="1884943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4600F-DF2A-4729-90C5-713C2AE03DA5}"/>
              </a:ext>
            </a:extLst>
          </p:cNvPr>
          <p:cNvSpPr>
            <a:spLocks noGrp="1"/>
          </p:cNvSpPr>
          <p:nvPr>
            <p:ph type="title"/>
          </p:nvPr>
        </p:nvSpPr>
        <p:spPr/>
        <p:txBody>
          <a:bodyPr>
            <a:normAutofit/>
          </a:bodyPr>
          <a:lstStyle/>
          <a:p>
            <a:r>
              <a:rPr lang="en-US" sz="5400" dirty="0">
                <a:solidFill>
                  <a:srgbClr val="FF0000"/>
                </a:solidFill>
                <a:latin typeface="Times New Roman" panose="02020603050405020304" pitchFamily="18" charset="0"/>
                <a:cs typeface="Times New Roman" panose="02020603050405020304" pitchFamily="18" charset="0"/>
              </a:rPr>
              <a:t>Intelligent Agents</a:t>
            </a:r>
          </a:p>
        </p:txBody>
      </p:sp>
      <p:sp>
        <p:nvSpPr>
          <p:cNvPr id="3" name="Content Placeholder 2">
            <a:extLst>
              <a:ext uri="{FF2B5EF4-FFF2-40B4-BE49-F238E27FC236}">
                <a16:creationId xmlns:a16="http://schemas.microsoft.com/office/drawing/2014/main" id="{C4A4F472-D701-4B10-8938-216B092D4D32}"/>
              </a:ext>
            </a:extLst>
          </p:cNvPr>
          <p:cNvSpPr>
            <a:spLocks noGrp="1"/>
          </p:cNvSpPr>
          <p:nvPr>
            <p:ph idx="1"/>
          </p:nvPr>
        </p:nvSpPr>
        <p:spPr/>
        <p:txBody>
          <a:bodyPr>
            <a:normAutofit lnSpcReduction="10000"/>
          </a:bodyPr>
          <a:lstStyle/>
          <a:p>
            <a:pPr algn="just"/>
            <a:r>
              <a:rPr lang="en-US" sz="3600" dirty="0">
                <a:latin typeface="Times New Roman" panose="02020603050405020304" pitchFamily="18" charset="0"/>
                <a:cs typeface="Times New Roman" panose="02020603050405020304" pitchFamily="18" charset="0"/>
              </a:rPr>
              <a:t>In an agent-based system, the individual agents are designed to manage a particular task and work together to fulfill the requirements of the whole system. The main drawbacks of agent systems include the overhead of a large number of processes and the lack of viable research in understanding and addressing agents’ potential security problems. In this section, we discuss some typical examples regarding the agent-based intrusion detection.</a:t>
            </a:r>
          </a:p>
        </p:txBody>
      </p:sp>
    </p:spTree>
    <p:extLst>
      <p:ext uri="{BB962C8B-B14F-4D97-AF65-F5344CB8AC3E}">
        <p14:creationId xmlns:p14="http://schemas.microsoft.com/office/powerpoint/2010/main" val="3725855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6A4FFA0-040C-4DF9-B1B2-AC92B64A9EE2}"/>
              </a:ext>
            </a:extLst>
          </p:cNvPr>
          <p:cNvSpPr>
            <a:spLocks noGrp="1"/>
          </p:cNvSpPr>
          <p:nvPr>
            <p:ph idx="1"/>
          </p:nvPr>
        </p:nvSpPr>
        <p:spPr>
          <a:xfrm>
            <a:off x="838200" y="633046"/>
            <a:ext cx="10515600" cy="5543917"/>
          </a:xfrm>
        </p:spPr>
        <p:txBody>
          <a:bodyPr>
            <a:normAutofit fontScale="92500"/>
          </a:bodyPr>
          <a:lstStyle/>
          <a:p>
            <a:r>
              <a:rPr lang="en-US" sz="4000" dirty="0"/>
              <a:t>Distribution of the computation cost</a:t>
            </a:r>
          </a:p>
          <a:p>
            <a:r>
              <a:rPr lang="en-US" sz="4000" dirty="0"/>
              <a:t>The reduction in the amount of information sent over the network, the platform independence, the asynchronous operation, and the ease of updating . </a:t>
            </a:r>
          </a:p>
          <a:p>
            <a:r>
              <a:rPr lang="en-US" sz="4000" dirty="0"/>
              <a:t>Efficiency</a:t>
            </a:r>
          </a:p>
          <a:p>
            <a:r>
              <a:rPr lang="en-US" sz="4000" dirty="0"/>
              <a:t>Fault tolerance</a:t>
            </a:r>
          </a:p>
          <a:p>
            <a:r>
              <a:rPr lang="en-US" sz="4000" dirty="0"/>
              <a:t>Extensibility</a:t>
            </a:r>
          </a:p>
          <a:p>
            <a:r>
              <a:rPr lang="en-US" sz="4000" dirty="0"/>
              <a:t>Scalability</a:t>
            </a:r>
          </a:p>
          <a:p>
            <a:r>
              <a:rPr lang="en-US" sz="4000" dirty="0"/>
              <a:t>Resilience to degradation. </a:t>
            </a:r>
          </a:p>
        </p:txBody>
      </p:sp>
    </p:spTree>
    <p:extLst>
      <p:ext uri="{BB962C8B-B14F-4D97-AF65-F5344CB8AC3E}">
        <p14:creationId xmlns:p14="http://schemas.microsoft.com/office/powerpoint/2010/main" val="1120937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D056B-F450-4DF7-BE81-F3A90194305D}"/>
              </a:ext>
            </a:extLst>
          </p:cNvPr>
          <p:cNvSpPr>
            <a:spLocks noGrp="1"/>
          </p:cNvSpPr>
          <p:nvPr>
            <p:ph type="title"/>
          </p:nvPr>
        </p:nvSpPr>
        <p:spPr/>
        <p:txBody>
          <a:bodyPr/>
          <a:lstStyle/>
          <a:p>
            <a:r>
              <a:rPr lang="en-US" dirty="0">
                <a:solidFill>
                  <a:srgbClr val="FF0000"/>
                </a:solidFill>
                <a:latin typeface="Times New Roman" panose="02020603050405020304" pitchFamily="18" charset="0"/>
                <a:cs typeface="Times New Roman" panose="02020603050405020304" pitchFamily="18" charset="0"/>
              </a:rPr>
              <a:t>Autonomous Agents for Intrusion Detection (AAFID)</a:t>
            </a:r>
          </a:p>
        </p:txBody>
      </p:sp>
      <p:sp>
        <p:nvSpPr>
          <p:cNvPr id="3" name="Content Placeholder 2">
            <a:extLst>
              <a:ext uri="{FF2B5EF4-FFF2-40B4-BE49-F238E27FC236}">
                <a16:creationId xmlns:a16="http://schemas.microsoft.com/office/drawing/2014/main" id="{F25CAD9D-10D1-4B28-AF7B-BF848D3E457E}"/>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AAFID is a distributed IDS developed by the Center for Education and Research in Information Assurance and Security (CERIAS) at the Purdue University</a:t>
            </a:r>
          </a:p>
          <a:p>
            <a:r>
              <a:rPr lang="en-US" dirty="0">
                <a:latin typeface="Times New Roman" panose="02020603050405020304" pitchFamily="18" charset="0"/>
                <a:cs typeface="Times New Roman" panose="02020603050405020304" pitchFamily="18" charset="0"/>
              </a:rPr>
              <a:t>there are four components included in the system architecture, namely agents, filters, transceivers, and monitors.</a:t>
            </a:r>
          </a:p>
          <a:p>
            <a:r>
              <a:rPr lang="en-US" dirty="0">
                <a:latin typeface="Times New Roman" panose="02020603050405020304" pitchFamily="18" charset="0"/>
                <a:cs typeface="Times New Roman" panose="02020603050405020304" pitchFamily="18" charset="0"/>
              </a:rPr>
              <a:t>Filters provide a subscription-based service to agents with two main functions, namely data selection and data abstraction.</a:t>
            </a:r>
          </a:p>
          <a:p>
            <a:r>
              <a:rPr lang="en-US" dirty="0">
                <a:latin typeface="Times New Roman" panose="02020603050405020304" pitchFamily="18" charset="0"/>
                <a:cs typeface="Times New Roman" panose="02020603050405020304" pitchFamily="18" charset="0"/>
              </a:rPr>
              <a:t>When an agent starts a subscription request to a filter, it specifies which records it wants based on some criteria and then the filter replies the request with records satisfying the criteria to the agent</a:t>
            </a:r>
          </a:p>
        </p:txBody>
      </p:sp>
    </p:spTree>
    <p:extLst>
      <p:ext uri="{BB962C8B-B14F-4D97-AF65-F5344CB8AC3E}">
        <p14:creationId xmlns:p14="http://schemas.microsoft.com/office/powerpoint/2010/main" val="1361190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1230</TotalTime>
  <Words>3248</Words>
  <Application>Microsoft Office PowerPoint</Application>
  <PresentationFormat>Widescreen</PresentationFormat>
  <Paragraphs>116</Paragraphs>
  <Slides>51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51</vt:i4>
      </vt:variant>
    </vt:vector>
  </HeadingPairs>
  <TitlesOfParts>
    <vt:vector size="57" baseType="lpstr">
      <vt:lpstr>Arial</vt:lpstr>
      <vt:lpstr>Calibri</vt:lpstr>
      <vt:lpstr>Calibri Light</vt:lpstr>
      <vt:lpstr>Times New Roman</vt:lpstr>
      <vt:lpstr>Wingdings</vt:lpstr>
      <vt:lpstr>Office Theme</vt:lpstr>
      <vt:lpstr>UNIT-II</vt:lpstr>
      <vt:lpstr>Centralized</vt:lpstr>
      <vt:lpstr>PowerPoint Presentation</vt:lpstr>
      <vt:lpstr>Distributed</vt:lpstr>
      <vt:lpstr>PowerPoint Presentation</vt:lpstr>
      <vt:lpstr>PowerPoint Presentation</vt:lpstr>
      <vt:lpstr>Intelligent Agents</vt:lpstr>
      <vt:lpstr>PowerPoint Presentation</vt:lpstr>
      <vt:lpstr>Autonomous Agents for Intrusion Detection (AAFID)</vt:lpstr>
      <vt:lpstr>PowerPoint Presentation</vt:lpstr>
      <vt:lpstr>PowerPoint Presentation</vt:lpstr>
      <vt:lpstr>PowerPoint Presentation</vt:lpstr>
      <vt:lpstr>Multi-Management agents System-based Network Security Architecture</vt:lpstr>
      <vt:lpstr>PowerPoint Presentation</vt:lpstr>
      <vt:lpstr>PowerPoint Presentation</vt:lpstr>
      <vt:lpstr>PowerPoint Presentation</vt:lpstr>
      <vt:lpstr>Hummingbird</vt:lpstr>
      <vt:lpstr>PowerPoint Presentation</vt:lpstr>
      <vt:lpstr>PowerPoint Presentation</vt:lpstr>
      <vt:lpstr>Multi-agent-based IDS</vt:lpstr>
      <vt:lpstr>PowerPoint Presentation</vt:lpstr>
      <vt:lpstr>PowerPoint Presentation</vt:lpstr>
      <vt:lpstr>Adaptive Hierarchical Agent-based Intrusion Detection System</vt:lpstr>
      <vt:lpstr>PowerPoint Presentation</vt:lpstr>
      <vt:lpstr>Fuzzy Adaptive Survivability Tools (FAST)</vt:lpstr>
      <vt:lpstr>PowerPoint Presentation</vt:lpstr>
      <vt:lpstr>PowerPoint Presentation</vt:lpstr>
      <vt:lpstr>PowerPoint Presentation</vt:lpstr>
      <vt:lpstr>Mobile Agents</vt:lpstr>
      <vt:lpstr>Intrusion Detection Agent system (IDA)</vt:lpstr>
      <vt:lpstr>PowerPoint Presentation</vt:lpstr>
      <vt:lpstr>PowerPoint Presentation</vt:lpstr>
      <vt:lpstr>PowerPoint Presentation</vt:lpstr>
      <vt:lpstr>PowerPoint Presentation</vt:lpstr>
      <vt:lpstr>PowerPoint Presentation</vt:lpstr>
      <vt:lpstr>Mobile Agents for Intrusion Detection (MAIDS)</vt:lpstr>
      <vt:lpstr>PowerPoint Presentation</vt:lpstr>
      <vt:lpstr>PowerPoint Presentation</vt:lpstr>
      <vt:lpstr>PowerPoint Presentation</vt:lpstr>
      <vt:lpstr>Co operative Intrusion Detection</vt:lpstr>
      <vt:lpstr>PowerPoint Presentation</vt:lpstr>
      <vt:lpstr>PowerPoint Presentation</vt:lpstr>
      <vt:lpstr>PowerPoint Presentation</vt:lpstr>
      <vt:lpstr>Tiered Architectures</vt:lpstr>
      <vt:lpstr>PowerPoint Presentation</vt:lpstr>
      <vt:lpstr>Multi-Tiered Architecture</vt:lpstr>
      <vt:lpstr>PowerPoint Presentation</vt:lpstr>
      <vt:lpstr>PowerPoint Presentation</vt:lpstr>
      <vt:lpstr>Advantages</vt:lpstr>
      <vt:lpstr>Peer-to-Peer Architecture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and Implementation</dc:title>
  <dc:creator>Lenovo</dc:creator>
  <cp:lastModifiedBy>Lenovo</cp:lastModifiedBy>
  <cp:revision>128</cp:revision>
  <dcterms:created xsi:type="dcterms:W3CDTF">2022-08-10T14:41:27Z</dcterms:created>
  <dcterms:modified xsi:type="dcterms:W3CDTF">2022-12-05T04:48:12Z</dcterms:modified>
</cp:coreProperties>
</file>