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6050-B9A6-4510-B5C4-F89D8F190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72006-5D7F-4A25-B443-855765603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92AEF9-6E54-4D13-933D-313F4EF49248}"/>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166FD797-133E-42AD-9434-56492D884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46B01-C6E1-4D41-8B4F-CC870282C704}"/>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381449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7FE2-44DF-470C-8238-2B20831ED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7D1069-E384-4A17-9E31-AE1A68959C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34A3C-2091-4100-ABF5-B05DB3B03098}"/>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B3D169D2-CDA3-4E99-B8E8-114A68E9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87840-4409-4CEA-9EEF-A9778B48BF82}"/>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54156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6FDC5-0C68-49F0-AF93-4045654796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05561E-9F29-4E96-9E35-F16AE5FAED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F5D3-D850-4882-BF95-6F18FED27C36}"/>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BD796AB5-48C7-4F57-B8C5-A6784D858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406E1-918A-44A6-98E8-F4BFCF58E1B7}"/>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330476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0054-57E4-401F-B306-ACD5A7108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22E6F-5020-48BC-94F9-0AD2EF1CA9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00AA7-6D01-4C54-BA35-0690B67619D8}"/>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65ABBF87-2C45-4922-90DF-B1212724B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98D7D-3427-429B-A12A-4081694E7C0E}"/>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45013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E1B5-147D-4C5E-AD3E-7CACB6EA1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85E004-4158-4CDA-A418-A516E8C2C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3BB01C7-16D5-41B6-927E-D8D69189C27E}"/>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DBE7901B-22A3-4E99-A793-0D9AD684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1FBBA-CF4D-4AAF-B4FC-D9AC31EC6655}"/>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21903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D0BB-A297-4ACB-83F4-7524647FD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E3F9C-7D47-4BB6-A2F6-08CEE726DC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45CEE7-97AF-40B3-9454-7D55A94AEA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2EB26D-394A-4B65-93F6-DD8863472308}"/>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6" name="Footer Placeholder 5">
            <a:extLst>
              <a:ext uri="{FF2B5EF4-FFF2-40B4-BE49-F238E27FC236}">
                <a16:creationId xmlns:a16="http://schemas.microsoft.com/office/drawing/2014/main" id="{A27B08A1-A756-42A6-AE80-440400605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D3609-C933-4BB9-AE1F-41520D422719}"/>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293420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507A-6F4D-4F09-947C-0FA8B0FC9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FE1D-B0CC-490D-B1A3-964C44F55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A387AE-0791-4F07-B5EB-161C5E2686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5CB10-2882-429C-B18C-CC902E757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A59D24-B56D-4FD9-9C65-CAAD62436C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3B9E9E-C7C3-47E6-81D8-38033AF3456A}"/>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8" name="Footer Placeholder 7">
            <a:extLst>
              <a:ext uri="{FF2B5EF4-FFF2-40B4-BE49-F238E27FC236}">
                <a16:creationId xmlns:a16="http://schemas.microsoft.com/office/drawing/2014/main" id="{FF9D808D-69F2-4E2B-8531-EC925AEA8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2C8267-53EA-49E9-B3A7-A9BAF1AD170C}"/>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111053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7CB2-F09B-4F45-8231-F9521184F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A6566-63FC-4AF3-8738-B4089DBA2709}"/>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4" name="Footer Placeholder 3">
            <a:extLst>
              <a:ext uri="{FF2B5EF4-FFF2-40B4-BE49-F238E27FC236}">
                <a16:creationId xmlns:a16="http://schemas.microsoft.com/office/drawing/2014/main" id="{5A290460-D70B-4756-87F5-57A24346E9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0C210A-1B6E-45B7-BAD6-01A93244E4AF}"/>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119651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AFA4C-84E1-4B33-924F-BDAA93635C3A}"/>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3" name="Footer Placeholder 2">
            <a:extLst>
              <a:ext uri="{FF2B5EF4-FFF2-40B4-BE49-F238E27FC236}">
                <a16:creationId xmlns:a16="http://schemas.microsoft.com/office/drawing/2014/main" id="{1108D7C5-74B3-4875-8BED-FE1B197A9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CC63B-4887-481E-A5CF-FDD3E5056D30}"/>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102544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37C-F703-4CA3-B377-C3F5A23F9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EC99D-31BC-41F0-A4C7-698B43079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9568F5-8A3A-47C4-AACF-4E34F3FE6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DF3320-D12F-4414-B461-589C652FAB40}"/>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6" name="Footer Placeholder 5">
            <a:extLst>
              <a:ext uri="{FF2B5EF4-FFF2-40B4-BE49-F238E27FC236}">
                <a16:creationId xmlns:a16="http://schemas.microsoft.com/office/drawing/2014/main" id="{C19FC64D-5618-4EDC-B0A7-3949BF230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755B3-6FAA-4174-960B-2751FEF165A5}"/>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317580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2DE2-2116-4063-AF3D-674050693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D91B0-9A6F-4A87-AF6B-2866891EE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7BDD5-F5A4-408F-8EE4-0341DB917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AE258B-5AB3-4079-85C9-9B7768F049C9}"/>
              </a:ext>
            </a:extLst>
          </p:cNvPr>
          <p:cNvSpPr>
            <a:spLocks noGrp="1"/>
          </p:cNvSpPr>
          <p:nvPr>
            <p:ph type="dt" sz="half" idx="10"/>
          </p:nvPr>
        </p:nvSpPr>
        <p:spPr/>
        <p:txBody>
          <a:bodyPr/>
          <a:lstStyle/>
          <a:p>
            <a:fld id="{08365143-919D-4912-A30B-759DC9113A2A}" type="datetimeFigureOut">
              <a:rPr lang="en-US" smtClean="0"/>
              <a:t>12/9/2022</a:t>
            </a:fld>
            <a:endParaRPr lang="en-US"/>
          </a:p>
        </p:txBody>
      </p:sp>
      <p:sp>
        <p:nvSpPr>
          <p:cNvPr id="6" name="Footer Placeholder 5">
            <a:extLst>
              <a:ext uri="{FF2B5EF4-FFF2-40B4-BE49-F238E27FC236}">
                <a16:creationId xmlns:a16="http://schemas.microsoft.com/office/drawing/2014/main" id="{586BA1CB-CD65-4F8C-8485-DC4A3451B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0B397-092A-4E2B-89D6-71A6CEDD9B3F}"/>
              </a:ext>
            </a:extLst>
          </p:cNvPr>
          <p:cNvSpPr>
            <a:spLocks noGrp="1"/>
          </p:cNvSpPr>
          <p:nvPr>
            <p:ph type="sldNum" sz="quarter" idx="12"/>
          </p:nvPr>
        </p:nvSpPr>
        <p:spPr/>
        <p:txBody>
          <a:bodyPr/>
          <a:lstStyle/>
          <a:p>
            <a:fld id="{851CCB3D-52FD-43B3-8B31-B9795F260495}" type="slidenum">
              <a:rPr lang="en-US" smtClean="0"/>
              <a:t>‹#›</a:t>
            </a:fld>
            <a:endParaRPr lang="en-US"/>
          </a:p>
        </p:txBody>
      </p:sp>
    </p:spTree>
    <p:extLst>
      <p:ext uri="{BB962C8B-B14F-4D97-AF65-F5344CB8AC3E}">
        <p14:creationId xmlns:p14="http://schemas.microsoft.com/office/powerpoint/2010/main" val="322284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95DCD-5014-4E10-9590-A272577AF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FAA257-53CF-43FD-B371-50501FAFD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A698B-BE87-4874-B31F-1B84C3EE4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65143-919D-4912-A30B-759DC9113A2A}" type="datetimeFigureOut">
              <a:rPr lang="en-US" smtClean="0"/>
              <a:t>12/9/2022</a:t>
            </a:fld>
            <a:endParaRPr lang="en-US"/>
          </a:p>
        </p:txBody>
      </p:sp>
      <p:sp>
        <p:nvSpPr>
          <p:cNvPr id="5" name="Footer Placeholder 4">
            <a:extLst>
              <a:ext uri="{FF2B5EF4-FFF2-40B4-BE49-F238E27FC236}">
                <a16:creationId xmlns:a16="http://schemas.microsoft.com/office/drawing/2014/main" id="{0830DFB7-C417-452C-819B-EF705E648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B8FE50-8385-4E59-AF40-CD2BD80EB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CCB3D-52FD-43B3-8B31-B9795F260495}" type="slidenum">
              <a:rPr lang="en-US" smtClean="0"/>
              <a:t>‹#›</a:t>
            </a:fld>
            <a:endParaRPr lang="en-US"/>
          </a:p>
        </p:txBody>
      </p:sp>
    </p:spTree>
    <p:extLst>
      <p:ext uri="{BB962C8B-B14F-4D97-AF65-F5344CB8AC3E}">
        <p14:creationId xmlns:p14="http://schemas.microsoft.com/office/powerpoint/2010/main" val="218807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4481-0642-4D50-B905-6F6EF5209D19}"/>
              </a:ext>
            </a:extLst>
          </p:cNvPr>
          <p:cNvSpPr>
            <a:spLocks noGrp="1"/>
          </p:cNvSpPr>
          <p:nvPr>
            <p:ph type="ctrTitle"/>
          </p:nvPr>
        </p:nvSpPr>
        <p:spPr/>
        <p:txBody>
          <a:bodyPr/>
          <a:lstStyle/>
          <a:p>
            <a:r>
              <a:rPr lang="en-US" dirty="0"/>
              <a:t>Legal Issues and </a:t>
            </a:r>
            <a:r>
              <a:rPr lang="en-US"/>
              <a:t>Organizations standard(T2)</a:t>
            </a:r>
            <a:endParaRPr lang="en-US" dirty="0"/>
          </a:p>
        </p:txBody>
      </p:sp>
      <p:sp>
        <p:nvSpPr>
          <p:cNvPr id="3" name="Subtitle 2">
            <a:extLst>
              <a:ext uri="{FF2B5EF4-FFF2-40B4-BE49-F238E27FC236}">
                <a16:creationId xmlns:a16="http://schemas.microsoft.com/office/drawing/2014/main" id="{257944B2-7FE8-4344-8C99-C510E9BD5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279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1F6F-A366-4D4E-B751-2CECDFF79FBE}"/>
              </a:ext>
            </a:extLst>
          </p:cNvPr>
          <p:cNvSpPr>
            <a:spLocks noGrp="1"/>
          </p:cNvSpPr>
          <p:nvPr>
            <p:ph type="title"/>
          </p:nvPr>
        </p:nvSpPr>
        <p:spPr/>
        <p:txBody>
          <a:bodyPr/>
          <a:lstStyle/>
          <a:p>
            <a:r>
              <a:rPr lang="en-US" dirty="0"/>
              <a:t>The § 28 EC European Union Privacy Directive</a:t>
            </a:r>
          </a:p>
        </p:txBody>
      </p:sp>
      <p:sp>
        <p:nvSpPr>
          <p:cNvPr id="3" name="Content Placeholder 2">
            <a:extLst>
              <a:ext uri="{FF2B5EF4-FFF2-40B4-BE49-F238E27FC236}">
                <a16:creationId xmlns:a16="http://schemas.microsoft.com/office/drawing/2014/main" id="{06ADE7A9-BC2E-4636-A5CD-45F709E5AA1B}"/>
              </a:ext>
            </a:extLst>
          </p:cNvPr>
          <p:cNvSpPr>
            <a:spLocks noGrp="1"/>
          </p:cNvSpPr>
          <p:nvPr>
            <p:ph idx="1"/>
          </p:nvPr>
        </p:nvSpPr>
        <p:spPr/>
        <p:txBody>
          <a:bodyPr>
            <a:normAutofit lnSpcReduction="10000"/>
          </a:bodyPr>
          <a:lstStyle/>
          <a:p>
            <a:r>
              <a:rPr lang="en-US" dirty="0"/>
              <a:t>It requires that organizations set forth policies that will keep personal data private. The directive requires a host of policies to be followed, including these:</a:t>
            </a:r>
          </a:p>
          <a:p>
            <a:r>
              <a:rPr lang="en-US" dirty="0"/>
              <a:t>Purpose limitation All data that is collected needs to be collected for a specified purpose and kept only for enough time to fulfill the stated purpose.</a:t>
            </a:r>
          </a:p>
          <a:p>
            <a:r>
              <a:rPr lang="en-US" dirty="0"/>
              <a:t>Data transfers Transferring authorized data to a third party is restricted without permission of the party providing the data, or the data’s subject. In addition, if the data transfers across national boundaries, the Directive prohibits data transfers to any country that lacks adequate protection, as defined by the EU.</a:t>
            </a:r>
          </a:p>
        </p:txBody>
      </p:sp>
    </p:spTree>
    <p:extLst>
      <p:ext uri="{BB962C8B-B14F-4D97-AF65-F5344CB8AC3E}">
        <p14:creationId xmlns:p14="http://schemas.microsoft.com/office/powerpoint/2010/main" val="384569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A63F-DE2B-4B85-9A90-5F0273EF21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E6DC02-A0B3-40B0-A55A-93C3EC07BEC0}"/>
              </a:ext>
            </a:extLst>
          </p:cNvPr>
          <p:cNvSpPr>
            <a:spLocks noGrp="1"/>
          </p:cNvSpPr>
          <p:nvPr>
            <p:ph idx="1"/>
          </p:nvPr>
        </p:nvSpPr>
        <p:spPr/>
        <p:txBody>
          <a:bodyPr/>
          <a:lstStyle/>
          <a:p>
            <a:r>
              <a:rPr lang="en-US" dirty="0"/>
              <a:t>Individual redress Data subjects have the right to access information about themselves, make corrections to any inaccurate statements or information, and deny the use of their personal information. </a:t>
            </a:r>
          </a:p>
        </p:txBody>
      </p:sp>
    </p:spTree>
    <p:extLst>
      <p:ext uri="{BB962C8B-B14F-4D97-AF65-F5344CB8AC3E}">
        <p14:creationId xmlns:p14="http://schemas.microsoft.com/office/powerpoint/2010/main" val="25462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B0C8-8215-4BD6-AF02-775CDADCCB58}"/>
              </a:ext>
            </a:extLst>
          </p:cNvPr>
          <p:cNvSpPr>
            <a:spLocks noGrp="1"/>
          </p:cNvSpPr>
          <p:nvPr>
            <p:ph type="title"/>
          </p:nvPr>
        </p:nvSpPr>
        <p:spPr/>
        <p:txBody>
          <a:bodyPr/>
          <a:lstStyle/>
          <a:p>
            <a:r>
              <a:rPr lang="en-US" dirty="0"/>
              <a:t>United Kingdom Computer Misuse Act, 1990</a:t>
            </a:r>
          </a:p>
        </p:txBody>
      </p:sp>
      <p:sp>
        <p:nvSpPr>
          <p:cNvPr id="3" name="Content Placeholder 2">
            <a:extLst>
              <a:ext uri="{FF2B5EF4-FFF2-40B4-BE49-F238E27FC236}">
                <a16:creationId xmlns:a16="http://schemas.microsoft.com/office/drawing/2014/main" id="{551D28E1-3B93-4866-90A3-018DEE9AB961}"/>
              </a:ext>
            </a:extLst>
          </p:cNvPr>
          <p:cNvSpPr>
            <a:spLocks noGrp="1"/>
          </p:cNvSpPr>
          <p:nvPr>
            <p:ph idx="1"/>
          </p:nvPr>
        </p:nvSpPr>
        <p:spPr/>
        <p:txBody>
          <a:bodyPr/>
          <a:lstStyle/>
          <a:p>
            <a:r>
              <a:rPr lang="en-US" dirty="0"/>
              <a:t>Germany’s </a:t>
            </a:r>
            <a:r>
              <a:rPr lang="en-US" dirty="0" err="1"/>
              <a:t>Datenschutz</a:t>
            </a:r>
            <a:r>
              <a:rPr lang="en-US" dirty="0"/>
              <a:t> Law</a:t>
            </a:r>
          </a:p>
          <a:p>
            <a:r>
              <a:rPr lang="en-US" dirty="0"/>
              <a:t>The Federal Data Protection Commission (</a:t>
            </a:r>
            <a:r>
              <a:rPr lang="en-US" dirty="0" err="1"/>
              <a:t>Bundesbeauftragte</a:t>
            </a:r>
            <a:r>
              <a:rPr lang="en-US" dirty="0"/>
              <a:t> </a:t>
            </a:r>
            <a:r>
              <a:rPr lang="en-US" dirty="0" err="1"/>
              <a:t>für</a:t>
            </a:r>
            <a:r>
              <a:rPr lang="en-US" dirty="0"/>
              <a:t> den </a:t>
            </a:r>
            <a:r>
              <a:rPr lang="en-US" dirty="0" err="1"/>
              <a:t>Datenschutz</a:t>
            </a:r>
            <a:r>
              <a:rPr lang="en-US" dirty="0"/>
              <a:t>) is responsible for supervision of the Data Protection Act or the </a:t>
            </a:r>
            <a:r>
              <a:rPr lang="en-US" dirty="0" err="1"/>
              <a:t>Datenschutz</a:t>
            </a:r>
            <a:r>
              <a:rPr lang="en-US" dirty="0"/>
              <a:t> law in Germany. The </a:t>
            </a:r>
            <a:r>
              <a:rPr lang="en-US" dirty="0" err="1"/>
              <a:t>Datenschutz</a:t>
            </a:r>
            <a:r>
              <a:rPr lang="en-US" dirty="0"/>
              <a:t> law prescribes jail time for those who fail to protect data adequately.</a:t>
            </a:r>
          </a:p>
        </p:txBody>
      </p:sp>
    </p:spTree>
    <p:extLst>
      <p:ext uri="{BB962C8B-B14F-4D97-AF65-F5344CB8AC3E}">
        <p14:creationId xmlns:p14="http://schemas.microsoft.com/office/powerpoint/2010/main" val="35317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22AC-DA73-4B62-A898-4ECF78B42D85}"/>
              </a:ext>
            </a:extLst>
          </p:cNvPr>
          <p:cNvSpPr>
            <a:spLocks noGrp="1"/>
          </p:cNvSpPr>
          <p:nvPr>
            <p:ph type="title"/>
          </p:nvPr>
        </p:nvSpPr>
        <p:spPr/>
        <p:txBody>
          <a:bodyPr/>
          <a:lstStyle/>
          <a:p>
            <a:r>
              <a:rPr lang="en-US" dirty="0"/>
              <a:t>Republic of China Laws</a:t>
            </a:r>
          </a:p>
        </p:txBody>
      </p:sp>
      <p:sp>
        <p:nvSpPr>
          <p:cNvPr id="3" name="Content Placeholder 2">
            <a:extLst>
              <a:ext uri="{FF2B5EF4-FFF2-40B4-BE49-F238E27FC236}">
                <a16:creationId xmlns:a16="http://schemas.microsoft.com/office/drawing/2014/main" id="{443533EF-9FF3-4CDE-9096-1C65CE374585}"/>
              </a:ext>
            </a:extLst>
          </p:cNvPr>
          <p:cNvSpPr>
            <a:spLocks noGrp="1"/>
          </p:cNvSpPr>
          <p:nvPr>
            <p:ph idx="1"/>
          </p:nvPr>
        </p:nvSpPr>
        <p:spPr/>
        <p:txBody>
          <a:bodyPr/>
          <a:lstStyle/>
          <a:p>
            <a:r>
              <a:rPr lang="en-US" dirty="0"/>
              <a:t>The Republic of China has two computer-related regulations that have an impact on computer crime: the Revised Provisional Regulations Governing the Management of Chinese Computer Information Networks Connected to International Networks and the Computer Information Network and Internet Security, Protection, and Management Regulations. These regulations set out specific guidelines that need to be followed for communications within the Republic of China.</a:t>
            </a:r>
          </a:p>
        </p:txBody>
      </p:sp>
    </p:spTree>
    <p:extLst>
      <p:ext uri="{BB962C8B-B14F-4D97-AF65-F5344CB8AC3E}">
        <p14:creationId xmlns:p14="http://schemas.microsoft.com/office/powerpoint/2010/main" val="316310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2AE4-1907-47D5-821A-2DE1332F8D96}"/>
              </a:ext>
            </a:extLst>
          </p:cNvPr>
          <p:cNvSpPr>
            <a:spLocks noGrp="1"/>
          </p:cNvSpPr>
          <p:nvPr>
            <p:ph type="title"/>
          </p:nvPr>
        </p:nvSpPr>
        <p:spPr/>
        <p:txBody>
          <a:bodyPr/>
          <a:lstStyle/>
          <a:p>
            <a:r>
              <a:rPr lang="en-US" dirty="0"/>
              <a:t>The Problems with International Law </a:t>
            </a:r>
          </a:p>
        </p:txBody>
      </p:sp>
      <p:sp>
        <p:nvSpPr>
          <p:cNvPr id="3" name="Content Placeholder 2">
            <a:extLst>
              <a:ext uri="{FF2B5EF4-FFF2-40B4-BE49-F238E27FC236}">
                <a16:creationId xmlns:a16="http://schemas.microsoft.com/office/drawing/2014/main" id="{9EACA698-E120-4800-9BB9-524461C3A927}"/>
              </a:ext>
            </a:extLst>
          </p:cNvPr>
          <p:cNvSpPr>
            <a:spLocks noGrp="1"/>
          </p:cNvSpPr>
          <p:nvPr>
            <p:ph idx="1"/>
          </p:nvPr>
        </p:nvSpPr>
        <p:spPr/>
        <p:txBody>
          <a:bodyPr/>
          <a:lstStyle/>
          <a:p>
            <a:r>
              <a:rPr lang="en-US" dirty="0"/>
              <a:t>An example is the U.S.-Philippine investigation of the suspected perpetrator of the ILOVEYOU virus, which bought down many e-mail systems worldwide. This investigation was restricted by the lack of specific computer-crime statutes. </a:t>
            </a:r>
          </a:p>
        </p:txBody>
      </p:sp>
    </p:spTree>
    <p:extLst>
      <p:ext uri="{BB962C8B-B14F-4D97-AF65-F5344CB8AC3E}">
        <p14:creationId xmlns:p14="http://schemas.microsoft.com/office/powerpoint/2010/main" val="294388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53C4-99B9-4B18-9824-E3478C7F7214}"/>
              </a:ext>
            </a:extLst>
          </p:cNvPr>
          <p:cNvSpPr>
            <a:spLocks noGrp="1"/>
          </p:cNvSpPr>
          <p:nvPr>
            <p:ph type="title"/>
          </p:nvPr>
        </p:nvSpPr>
        <p:spPr/>
        <p:txBody>
          <a:bodyPr/>
          <a:lstStyle/>
          <a:p>
            <a:r>
              <a:rPr lang="en-US" dirty="0"/>
              <a:t>The Common Intrusion Detection Framework (CIDF) </a:t>
            </a:r>
          </a:p>
        </p:txBody>
      </p:sp>
      <p:sp>
        <p:nvSpPr>
          <p:cNvPr id="3" name="Content Placeholder 2">
            <a:extLst>
              <a:ext uri="{FF2B5EF4-FFF2-40B4-BE49-F238E27FC236}">
                <a16:creationId xmlns:a16="http://schemas.microsoft.com/office/drawing/2014/main" id="{275C606F-E087-40A7-BE4E-FEA2EA0EB143}"/>
              </a:ext>
            </a:extLst>
          </p:cNvPr>
          <p:cNvSpPr>
            <a:spLocks noGrp="1"/>
          </p:cNvSpPr>
          <p:nvPr>
            <p:ph idx="1"/>
          </p:nvPr>
        </p:nvSpPr>
        <p:spPr/>
        <p:txBody>
          <a:bodyPr/>
          <a:lstStyle/>
          <a:p>
            <a:r>
              <a:rPr lang="en-US" dirty="0"/>
              <a:t>The Common Intrusion Detection Framework (CIDF) was the joint effort of a number of companies and organizations and the Defense Advanced Research Projects Agency (DARPA). The project was started in 1997 and is now dormant. The purpose of the group was to develop protocols and application programming interfaces (APIs) so that there could be a sharing of information between intrusion-detection research projects. Most of the contributions came from the United States, but there was growing international participation in the group. For more information about CIDF</a:t>
            </a:r>
          </a:p>
        </p:txBody>
      </p:sp>
    </p:spTree>
    <p:extLst>
      <p:ext uri="{BB962C8B-B14F-4D97-AF65-F5344CB8AC3E}">
        <p14:creationId xmlns:p14="http://schemas.microsoft.com/office/powerpoint/2010/main" val="262913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5D57-FEB7-411F-AE88-D6ADA0B31A3D}"/>
              </a:ext>
            </a:extLst>
          </p:cNvPr>
          <p:cNvSpPr>
            <a:spLocks noGrp="1"/>
          </p:cNvSpPr>
          <p:nvPr>
            <p:ph type="title"/>
          </p:nvPr>
        </p:nvSpPr>
        <p:spPr/>
        <p:txBody>
          <a:bodyPr/>
          <a:lstStyle/>
          <a:p>
            <a:r>
              <a:rPr lang="en-US" dirty="0"/>
              <a:t>Intrusion Detection Working Group (IDWG)</a:t>
            </a:r>
          </a:p>
        </p:txBody>
      </p:sp>
      <p:sp>
        <p:nvSpPr>
          <p:cNvPr id="3" name="Content Placeholder 2">
            <a:extLst>
              <a:ext uri="{FF2B5EF4-FFF2-40B4-BE49-F238E27FC236}">
                <a16:creationId xmlns:a16="http://schemas.microsoft.com/office/drawing/2014/main" id="{5F7CCC32-F4B6-4003-ABB4-912693A24F20}"/>
              </a:ext>
            </a:extLst>
          </p:cNvPr>
          <p:cNvSpPr>
            <a:spLocks noGrp="1"/>
          </p:cNvSpPr>
          <p:nvPr>
            <p:ph idx="1"/>
          </p:nvPr>
        </p:nvSpPr>
        <p:spPr/>
        <p:txBody>
          <a:bodyPr/>
          <a:lstStyle/>
          <a:p>
            <a:r>
              <a:rPr lang="en-US" dirty="0"/>
              <a:t>Intrusion Detection Message Exchange Requirements This document defines requirements for the Intrusion Detection Message Exchange Format (IDMEF), which is planned to be a standard format that automated IDSs can use for reporting events they have deemed to be suspicious or of interest. In addition, the document entitled Intrusion Detection Message Exchange Format Data Model and Extensible Markup Language (XML) Document Type Definition expands on this concept. </a:t>
            </a:r>
          </a:p>
        </p:txBody>
      </p:sp>
    </p:spTree>
    <p:extLst>
      <p:ext uri="{BB962C8B-B14F-4D97-AF65-F5344CB8AC3E}">
        <p14:creationId xmlns:p14="http://schemas.microsoft.com/office/powerpoint/2010/main" val="281181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3D0C-3948-4DDC-81DD-3DF6ECAA3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278334-B7B0-46EB-B844-D5296A5CB5CA}"/>
              </a:ext>
            </a:extLst>
          </p:cNvPr>
          <p:cNvSpPr>
            <a:spLocks noGrp="1"/>
          </p:cNvSpPr>
          <p:nvPr>
            <p:ph idx="1"/>
          </p:nvPr>
        </p:nvSpPr>
        <p:spPr/>
        <p:txBody>
          <a:bodyPr/>
          <a:lstStyle/>
          <a:p>
            <a:r>
              <a:rPr lang="en-US" dirty="0"/>
              <a:t>The Intrusion Detection Exchange Protocol (IDXP) This document describes an application-level protocol for exchanging data between intrusion-detection entities.</a:t>
            </a:r>
          </a:p>
        </p:txBody>
      </p:sp>
    </p:spTree>
    <p:extLst>
      <p:ext uri="{BB962C8B-B14F-4D97-AF65-F5344CB8AC3E}">
        <p14:creationId xmlns:p14="http://schemas.microsoft.com/office/powerpoint/2010/main" val="314723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F9E2-7EF9-43F3-8BDB-5A5A6C96643D}"/>
              </a:ext>
            </a:extLst>
          </p:cNvPr>
          <p:cNvSpPr>
            <a:spLocks noGrp="1"/>
          </p:cNvSpPr>
          <p:nvPr>
            <p:ph type="title"/>
          </p:nvPr>
        </p:nvSpPr>
        <p:spPr/>
        <p:txBody>
          <a:bodyPr/>
          <a:lstStyle/>
          <a:p>
            <a:r>
              <a:rPr lang="en-US" dirty="0"/>
              <a:t>Common Vulnerabilities and Exposures (CVE)</a:t>
            </a:r>
          </a:p>
        </p:txBody>
      </p:sp>
      <p:sp>
        <p:nvSpPr>
          <p:cNvPr id="3" name="Content Placeholder 2">
            <a:extLst>
              <a:ext uri="{FF2B5EF4-FFF2-40B4-BE49-F238E27FC236}">
                <a16:creationId xmlns:a16="http://schemas.microsoft.com/office/drawing/2014/main" id="{0D96F002-088A-4F74-B63E-476DEDC44114}"/>
              </a:ext>
            </a:extLst>
          </p:cNvPr>
          <p:cNvSpPr>
            <a:spLocks noGrp="1"/>
          </p:cNvSpPr>
          <p:nvPr>
            <p:ph idx="1"/>
          </p:nvPr>
        </p:nvSpPr>
        <p:spPr/>
        <p:txBody>
          <a:bodyPr/>
          <a:lstStyle/>
          <a:p>
            <a:r>
              <a:rPr lang="en-US" dirty="0"/>
              <a:t>ARACHNIDS Whitehats.com has developed an online community resource called the “advanced reference archive of current heuristics for network intrusion detection systems,” or </a:t>
            </a:r>
            <a:r>
              <a:rPr lang="en-US" dirty="0" err="1"/>
              <a:t>arachNIDS</a:t>
            </a:r>
            <a:r>
              <a:rPr lang="en-US" dirty="0"/>
              <a:t>. The focus is to support open source security software.</a:t>
            </a:r>
          </a:p>
        </p:txBody>
      </p:sp>
    </p:spTree>
    <p:extLst>
      <p:ext uri="{BB962C8B-B14F-4D97-AF65-F5344CB8AC3E}">
        <p14:creationId xmlns:p14="http://schemas.microsoft.com/office/powerpoint/2010/main" val="419238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D7B9-8E9B-4808-9693-2817732CFA1B}"/>
              </a:ext>
            </a:extLst>
          </p:cNvPr>
          <p:cNvSpPr>
            <a:spLocks noGrp="1"/>
          </p:cNvSpPr>
          <p:nvPr>
            <p:ph type="title"/>
          </p:nvPr>
        </p:nvSpPr>
        <p:spPr/>
        <p:txBody>
          <a:bodyPr/>
          <a:lstStyle/>
          <a:p>
            <a:r>
              <a:rPr lang="en-US" dirty="0"/>
              <a:t>International Symposium on Recent Advances in Intrusion Detection (RAID)</a:t>
            </a:r>
          </a:p>
        </p:txBody>
      </p:sp>
      <p:sp>
        <p:nvSpPr>
          <p:cNvPr id="3" name="Content Placeholder 2">
            <a:extLst>
              <a:ext uri="{FF2B5EF4-FFF2-40B4-BE49-F238E27FC236}">
                <a16:creationId xmlns:a16="http://schemas.microsoft.com/office/drawing/2014/main" id="{12DBEA57-1D4E-49B9-8A8A-00E9E7C03BCA}"/>
              </a:ext>
            </a:extLst>
          </p:cNvPr>
          <p:cNvSpPr>
            <a:spLocks noGrp="1"/>
          </p:cNvSpPr>
          <p:nvPr>
            <p:ph idx="1"/>
          </p:nvPr>
        </p:nvSpPr>
        <p:spPr/>
        <p:txBody>
          <a:bodyPr/>
          <a:lstStyle/>
          <a:p>
            <a:r>
              <a:rPr lang="en-US" dirty="0"/>
              <a:t>The International Symposium on Recent Advances in Intrusion Detection (RAID) workshop series is an annual event dedicated to the sharing of information related to intrusion detection. RAID has been active since 1998, and it consists of experts from government, industry, and academia who gather to discuss state-of-the-art </a:t>
            </a:r>
            <a:r>
              <a:rPr lang="en-US" dirty="0" err="1"/>
              <a:t>intrusiondetection</a:t>
            </a:r>
            <a:r>
              <a:rPr lang="en-US" dirty="0"/>
              <a:t> technologies. The symposium is held in a different location every year, and it is intended to further progress in intrusion detection by promoting the exchange of ideas in a broad range of topics among researchers, system developers, and users, the symposium is held in a different location every year</a:t>
            </a:r>
          </a:p>
        </p:txBody>
      </p:sp>
    </p:spTree>
    <p:extLst>
      <p:ext uri="{BB962C8B-B14F-4D97-AF65-F5344CB8AC3E}">
        <p14:creationId xmlns:p14="http://schemas.microsoft.com/office/powerpoint/2010/main" val="219062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ACB7-3D20-4575-B9B6-EA0EB108C844}"/>
              </a:ext>
            </a:extLst>
          </p:cNvPr>
          <p:cNvSpPr>
            <a:spLocks noGrp="1"/>
          </p:cNvSpPr>
          <p:nvPr>
            <p:ph type="title"/>
          </p:nvPr>
        </p:nvSpPr>
        <p:spPr/>
        <p:txBody>
          <a:bodyPr/>
          <a:lstStyle/>
          <a:p>
            <a:r>
              <a:rPr lang="en-US" dirty="0"/>
              <a:t>U.S. Computer-Related Laws </a:t>
            </a:r>
          </a:p>
        </p:txBody>
      </p:sp>
      <p:sp>
        <p:nvSpPr>
          <p:cNvPr id="3" name="Content Placeholder 2">
            <a:extLst>
              <a:ext uri="{FF2B5EF4-FFF2-40B4-BE49-F238E27FC236}">
                <a16:creationId xmlns:a16="http://schemas.microsoft.com/office/drawing/2014/main" id="{0CD61CD3-41CE-436C-8AD5-8DFADAAC8A34}"/>
              </a:ext>
            </a:extLst>
          </p:cNvPr>
          <p:cNvSpPr>
            <a:spLocks noGrp="1"/>
          </p:cNvSpPr>
          <p:nvPr>
            <p:ph idx="1"/>
          </p:nvPr>
        </p:nvSpPr>
        <p:spPr/>
        <p:txBody>
          <a:bodyPr/>
          <a:lstStyle/>
          <a:p>
            <a:r>
              <a:rPr lang="en-US" dirty="0"/>
              <a:t>There are several U.S. computer-related laws that are relevant to intrusion detection and prevention. This is by no means a comprehensive discussion of law affecting computer-related crimes, but simply a general look at how the law may affect the use of IDSs and IPSs.</a:t>
            </a:r>
          </a:p>
        </p:txBody>
      </p:sp>
    </p:spTree>
    <p:extLst>
      <p:ext uri="{BB962C8B-B14F-4D97-AF65-F5344CB8AC3E}">
        <p14:creationId xmlns:p14="http://schemas.microsoft.com/office/powerpoint/2010/main" val="871758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4EC9-2B16-4564-A39A-443FB3D2D1BA}"/>
              </a:ext>
            </a:extLst>
          </p:cNvPr>
          <p:cNvSpPr>
            <a:spLocks noGrp="1"/>
          </p:cNvSpPr>
          <p:nvPr>
            <p:ph type="title"/>
          </p:nvPr>
        </p:nvSpPr>
        <p:spPr/>
        <p:txBody>
          <a:bodyPr/>
          <a:lstStyle/>
          <a:p>
            <a:r>
              <a:rPr lang="en-US" dirty="0"/>
              <a:t>National White Collar Crime Center (NW3C)</a:t>
            </a:r>
          </a:p>
        </p:txBody>
      </p:sp>
      <p:sp>
        <p:nvSpPr>
          <p:cNvPr id="3" name="Content Placeholder 2">
            <a:extLst>
              <a:ext uri="{FF2B5EF4-FFF2-40B4-BE49-F238E27FC236}">
                <a16:creationId xmlns:a16="http://schemas.microsoft.com/office/drawing/2014/main" id="{415B227D-70A1-4CA9-852E-A3DB570498CD}"/>
              </a:ext>
            </a:extLst>
          </p:cNvPr>
          <p:cNvSpPr>
            <a:spLocks noGrp="1"/>
          </p:cNvSpPr>
          <p:nvPr>
            <p:ph idx="1"/>
          </p:nvPr>
        </p:nvSpPr>
        <p:spPr/>
        <p:txBody>
          <a:bodyPr/>
          <a:lstStyle/>
          <a:p>
            <a:r>
              <a:rPr lang="en-US" dirty="0"/>
              <a:t>The National White Collar Crime Center (NW3C) is a federally-funded, non-profit corporation (www.nw3c.org). (The organization started in 1972 and worked under the name The Leviticus Project until 1992 when they changed the name.) The purpose of the organization is to train and research cybercrime issues, including economic crime and investigations, in an effort to support law enforcement agencies. In addition, the NW3C educates the general public on their research and explains how to avoid being victimized by cybercrimes. This is done through an effort to help individuals register Internet crime complaints and contact the appropriate authorities to deal with the situation.</a:t>
            </a:r>
          </a:p>
        </p:txBody>
      </p:sp>
    </p:spTree>
    <p:extLst>
      <p:ext uri="{BB962C8B-B14F-4D97-AF65-F5344CB8AC3E}">
        <p14:creationId xmlns:p14="http://schemas.microsoft.com/office/powerpoint/2010/main" val="2324938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50B9-0899-4AF0-B48D-19A3FEBA7912}"/>
              </a:ext>
            </a:extLst>
          </p:cNvPr>
          <p:cNvSpPr>
            <a:spLocks noGrp="1"/>
          </p:cNvSpPr>
          <p:nvPr>
            <p:ph type="title"/>
          </p:nvPr>
        </p:nvSpPr>
        <p:spPr/>
        <p:txBody>
          <a:bodyPr/>
          <a:lstStyle/>
          <a:p>
            <a:r>
              <a:rPr lang="en-US" dirty="0"/>
              <a:t>National Cybercrime Training Partnership (NCTP)</a:t>
            </a:r>
          </a:p>
        </p:txBody>
      </p:sp>
      <p:sp>
        <p:nvSpPr>
          <p:cNvPr id="3" name="Content Placeholder 2">
            <a:extLst>
              <a:ext uri="{FF2B5EF4-FFF2-40B4-BE49-F238E27FC236}">
                <a16:creationId xmlns:a16="http://schemas.microsoft.com/office/drawing/2014/main" id="{C1351BD2-B98D-43FD-B318-962B89FA5ED3}"/>
              </a:ext>
            </a:extLst>
          </p:cNvPr>
          <p:cNvSpPr>
            <a:spLocks noGrp="1"/>
          </p:cNvSpPr>
          <p:nvPr>
            <p:ph idx="1"/>
          </p:nvPr>
        </p:nvSpPr>
        <p:spPr/>
        <p:txBody>
          <a:bodyPr/>
          <a:lstStyle/>
          <a:p>
            <a:r>
              <a:rPr lang="en-US" dirty="0"/>
              <a:t>The National Cybercrime Training Partnership (NCTP) is a partnership that helps law enforcement agencies on a state and international level (www.nctp.org). The group has helped to set up guidelines, jurisdictional cooperation, and public education. At the time of writing, the NTCP’s activities have been in hiatus, pending the formation and initial meeting of the NW3C Cybercrime Advisory Board. </a:t>
            </a:r>
          </a:p>
        </p:txBody>
      </p:sp>
    </p:spTree>
    <p:extLst>
      <p:ext uri="{BB962C8B-B14F-4D97-AF65-F5344CB8AC3E}">
        <p14:creationId xmlns:p14="http://schemas.microsoft.com/office/powerpoint/2010/main" val="393053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F9AA-7302-4C9F-95F1-306C15FF9803}"/>
              </a:ext>
            </a:extLst>
          </p:cNvPr>
          <p:cNvSpPr>
            <a:spLocks noGrp="1"/>
          </p:cNvSpPr>
          <p:nvPr>
            <p:ph type="title"/>
          </p:nvPr>
        </p:nvSpPr>
        <p:spPr/>
        <p:txBody>
          <a:bodyPr/>
          <a:lstStyle/>
          <a:p>
            <a:r>
              <a:rPr lang="en-US" dirty="0"/>
              <a:t>High Technology Crime Investigation Association (HTCIA)</a:t>
            </a:r>
          </a:p>
        </p:txBody>
      </p:sp>
      <p:sp>
        <p:nvSpPr>
          <p:cNvPr id="3" name="Content Placeholder 2">
            <a:extLst>
              <a:ext uri="{FF2B5EF4-FFF2-40B4-BE49-F238E27FC236}">
                <a16:creationId xmlns:a16="http://schemas.microsoft.com/office/drawing/2014/main" id="{AADB9278-1466-4BBF-9164-6CA38B3473A3}"/>
              </a:ext>
            </a:extLst>
          </p:cNvPr>
          <p:cNvSpPr>
            <a:spLocks noGrp="1"/>
          </p:cNvSpPr>
          <p:nvPr>
            <p:ph idx="1"/>
          </p:nvPr>
        </p:nvSpPr>
        <p:spPr/>
        <p:txBody>
          <a:bodyPr/>
          <a:lstStyle/>
          <a:p>
            <a:r>
              <a:rPr lang="en-US" dirty="0"/>
              <a:t>The High Technology Crime Investigation Association (HTCIA) is an organization that helps to train and research information relating to investigation techniques (http://htcia.org). To participate in the HTCIA as a member, one needs to be involved in investigations, whether from a legal, law enforcement, or corporate position. The HTCIA has individual local chapters that hold regular meetings to promote and educate individuals on different investigative or technological issues. </a:t>
            </a:r>
          </a:p>
        </p:txBody>
      </p:sp>
    </p:spTree>
    <p:extLst>
      <p:ext uri="{BB962C8B-B14F-4D97-AF65-F5344CB8AC3E}">
        <p14:creationId xmlns:p14="http://schemas.microsoft.com/office/powerpoint/2010/main" val="28926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2F57-50D8-4392-8D61-15E63701B321}"/>
              </a:ext>
            </a:extLst>
          </p:cNvPr>
          <p:cNvSpPr>
            <a:spLocks noGrp="1"/>
          </p:cNvSpPr>
          <p:nvPr>
            <p:ph type="title"/>
          </p:nvPr>
        </p:nvSpPr>
        <p:spPr/>
        <p:txBody>
          <a:bodyPr/>
          <a:lstStyle/>
          <a:p>
            <a:r>
              <a:rPr lang="en-US" dirty="0"/>
              <a:t>Computer Fraud and Abuse Act, 18 U.S.C. § 1030</a:t>
            </a:r>
          </a:p>
        </p:txBody>
      </p:sp>
      <p:sp>
        <p:nvSpPr>
          <p:cNvPr id="3" name="Content Placeholder 2">
            <a:extLst>
              <a:ext uri="{FF2B5EF4-FFF2-40B4-BE49-F238E27FC236}">
                <a16:creationId xmlns:a16="http://schemas.microsoft.com/office/drawing/2014/main" id="{C2806A24-E56E-4C97-B95D-8602A1DDFD29}"/>
              </a:ext>
            </a:extLst>
          </p:cNvPr>
          <p:cNvSpPr>
            <a:spLocks noGrp="1"/>
          </p:cNvSpPr>
          <p:nvPr>
            <p:ph idx="1"/>
          </p:nvPr>
        </p:nvSpPr>
        <p:spPr/>
        <p:txBody>
          <a:bodyPr/>
          <a:lstStyle/>
          <a:p>
            <a:r>
              <a:rPr lang="en-US" dirty="0"/>
              <a:t>In the United States, statutes are written by the government to help define criminal activity. The primary statute pertaining to computer-related crimes is 18 US Code 1030, the Computer Fraud and Abuse Act (CFAA).</a:t>
            </a:r>
          </a:p>
          <a:p>
            <a:r>
              <a:rPr lang="en-US" dirty="0"/>
              <a:t>The CFAA was enacted to protect any computer that is used in inter state or foreign communication. This essentially brings all computers in the United States that have Internet access into the scope of the statute. The statute criminalizes unauthorized access to computer systems, theft of information in computer systems, and unauthorized modification of data in computer systems.</a:t>
            </a:r>
          </a:p>
        </p:txBody>
      </p:sp>
    </p:spTree>
    <p:extLst>
      <p:ext uri="{BB962C8B-B14F-4D97-AF65-F5344CB8AC3E}">
        <p14:creationId xmlns:p14="http://schemas.microsoft.com/office/powerpoint/2010/main" val="137069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102F-D221-4866-8F93-CD1F75448E65}"/>
              </a:ext>
            </a:extLst>
          </p:cNvPr>
          <p:cNvSpPr>
            <a:spLocks noGrp="1"/>
          </p:cNvSpPr>
          <p:nvPr>
            <p:ph type="title"/>
          </p:nvPr>
        </p:nvSpPr>
        <p:spPr/>
        <p:txBody>
          <a:bodyPr/>
          <a:lstStyle/>
          <a:p>
            <a:r>
              <a:rPr lang="en-US" dirty="0"/>
              <a:t>Electronic Communications Protection Act, 18 U.S.C. §§ 2510–22 and § 2701</a:t>
            </a:r>
          </a:p>
        </p:txBody>
      </p:sp>
      <p:sp>
        <p:nvSpPr>
          <p:cNvPr id="3" name="Content Placeholder 2">
            <a:extLst>
              <a:ext uri="{FF2B5EF4-FFF2-40B4-BE49-F238E27FC236}">
                <a16:creationId xmlns:a16="http://schemas.microsoft.com/office/drawing/2014/main" id="{604F344B-5B11-4BF0-9D13-12A4937D6B5E}"/>
              </a:ext>
            </a:extLst>
          </p:cNvPr>
          <p:cNvSpPr>
            <a:spLocks noGrp="1"/>
          </p:cNvSpPr>
          <p:nvPr>
            <p:ph idx="1"/>
          </p:nvPr>
        </p:nvSpPr>
        <p:spPr/>
        <p:txBody>
          <a:bodyPr/>
          <a:lstStyle/>
          <a:p>
            <a:r>
              <a:rPr lang="en-US" dirty="0"/>
              <a:t>The U.S. Congress, in response to the changing nature of technology, enacted Public Law 99-508 or the Electronic Communications Protection Act (ECPA) of 1986. The act is divided into two parts: 18 U.S.C. Title I (section 2500), Interception of Communications and Related Matters, and 18 U.S.C. Title II (section 2700), Stored Wire and Electronic Communications and Transactional Records Access. Title I restricting people from listening in on private </a:t>
            </a:r>
          </a:p>
        </p:txBody>
      </p:sp>
    </p:spTree>
    <p:extLst>
      <p:ext uri="{BB962C8B-B14F-4D97-AF65-F5344CB8AC3E}">
        <p14:creationId xmlns:p14="http://schemas.microsoft.com/office/powerpoint/2010/main" val="64855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16B-DA2A-4114-9F2D-3186E0E201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95FFED-289F-4120-A2D7-7CDA37728CBE}"/>
              </a:ext>
            </a:extLst>
          </p:cNvPr>
          <p:cNvSpPr>
            <a:spLocks noGrp="1"/>
          </p:cNvSpPr>
          <p:nvPr>
            <p:ph idx="1"/>
          </p:nvPr>
        </p:nvSpPr>
        <p:spPr/>
        <p:txBody>
          <a:bodyPr/>
          <a:lstStyle/>
          <a:p>
            <a:r>
              <a:rPr lang="en-US" dirty="0"/>
              <a:t>Title II deals with accessing systems in which one is not authorized or even in which one has been authorized access but has exceeded the authorized level access on a system, such as gaining superuser privileges on a system in which only regular user privileges are authorized. </a:t>
            </a:r>
            <a:r>
              <a:rPr lang="en-US"/>
              <a:t>This Act makes these kinds of access a federal offense and prescribes punishment for violations. </a:t>
            </a:r>
          </a:p>
        </p:txBody>
      </p:sp>
    </p:spTree>
    <p:extLst>
      <p:ext uri="{BB962C8B-B14F-4D97-AF65-F5344CB8AC3E}">
        <p14:creationId xmlns:p14="http://schemas.microsoft.com/office/powerpoint/2010/main" val="143468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3F8D-C60E-4FD7-84AC-5A9737880432}"/>
              </a:ext>
            </a:extLst>
          </p:cNvPr>
          <p:cNvSpPr>
            <a:spLocks noGrp="1"/>
          </p:cNvSpPr>
          <p:nvPr>
            <p:ph type="title"/>
          </p:nvPr>
        </p:nvSpPr>
        <p:spPr/>
        <p:txBody>
          <a:bodyPr/>
          <a:lstStyle/>
          <a:p>
            <a:r>
              <a:rPr lang="en-US" dirty="0"/>
              <a:t>The Sarbanes-Oxley Act</a:t>
            </a:r>
          </a:p>
        </p:txBody>
      </p:sp>
      <p:sp>
        <p:nvSpPr>
          <p:cNvPr id="3" name="Content Placeholder 2">
            <a:extLst>
              <a:ext uri="{FF2B5EF4-FFF2-40B4-BE49-F238E27FC236}">
                <a16:creationId xmlns:a16="http://schemas.microsoft.com/office/drawing/2014/main" id="{97471671-2A9B-4DCC-A8AE-DC7D6FA0499A}"/>
              </a:ext>
            </a:extLst>
          </p:cNvPr>
          <p:cNvSpPr>
            <a:spLocks noGrp="1"/>
          </p:cNvSpPr>
          <p:nvPr>
            <p:ph idx="1"/>
          </p:nvPr>
        </p:nvSpPr>
        <p:spPr/>
        <p:txBody>
          <a:bodyPr/>
          <a:lstStyle/>
          <a:p>
            <a:r>
              <a:rPr lang="en-US" dirty="0"/>
              <a:t>Corporate governance was changed in the wake of recent financial scandals. Congress enacted the Sarbanes-Oxley Act of 2002, which requires that organizations follow rigorous guidelines to validate the accuracy of their financial data and management due diligence. CEOs and CFOs must personally certify that their companies’ statements are complete and accurate. Large penalties, including imprisonment, are specified for violation of this act. </a:t>
            </a:r>
          </a:p>
        </p:txBody>
      </p:sp>
    </p:spTree>
    <p:extLst>
      <p:ext uri="{BB962C8B-B14F-4D97-AF65-F5344CB8AC3E}">
        <p14:creationId xmlns:p14="http://schemas.microsoft.com/office/powerpoint/2010/main" val="7987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25E6-D612-4FC4-8A48-C2DE30B63299}"/>
              </a:ext>
            </a:extLst>
          </p:cNvPr>
          <p:cNvSpPr>
            <a:spLocks noGrp="1"/>
          </p:cNvSpPr>
          <p:nvPr>
            <p:ph type="title"/>
          </p:nvPr>
        </p:nvSpPr>
        <p:spPr/>
        <p:txBody>
          <a:bodyPr/>
          <a:lstStyle/>
          <a:p>
            <a:r>
              <a:rPr lang="en-US" dirty="0"/>
              <a:t>Health Insurance Portability and Accountability Act (HIPAA)</a:t>
            </a:r>
          </a:p>
        </p:txBody>
      </p:sp>
      <p:sp>
        <p:nvSpPr>
          <p:cNvPr id="3" name="Content Placeholder 2">
            <a:extLst>
              <a:ext uri="{FF2B5EF4-FFF2-40B4-BE49-F238E27FC236}">
                <a16:creationId xmlns:a16="http://schemas.microsoft.com/office/drawing/2014/main" id="{E286811F-04E2-419B-B913-1E0A9062CD87}"/>
              </a:ext>
            </a:extLst>
          </p:cNvPr>
          <p:cNvSpPr>
            <a:spLocks noGrp="1"/>
          </p:cNvSpPr>
          <p:nvPr>
            <p:ph idx="1"/>
          </p:nvPr>
        </p:nvSpPr>
        <p:spPr/>
        <p:txBody>
          <a:bodyPr/>
          <a:lstStyle/>
          <a:p>
            <a:r>
              <a:rPr lang="en-US" dirty="0"/>
              <a:t>For the improvement, privacy, and efficiency of the current health care system, the Health Insurance Portability and Accountability Act of 1996 (HIPAA), Public Law 104-191, was passed. HIPAA establishes a foundation of federal protections for the privacy of protected health information. HIPPA sets the foundation, but in no way replaces </a:t>
            </a:r>
            <a:r>
              <a:rPr lang="en-US"/>
              <a:t>more in depth </a:t>
            </a:r>
            <a:r>
              <a:rPr lang="en-US" dirty="0"/>
              <a:t>and specific federal or state laws.</a:t>
            </a:r>
          </a:p>
        </p:txBody>
      </p:sp>
    </p:spTree>
    <p:extLst>
      <p:ext uri="{BB962C8B-B14F-4D97-AF65-F5344CB8AC3E}">
        <p14:creationId xmlns:p14="http://schemas.microsoft.com/office/powerpoint/2010/main" val="2274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EA8A-DAF3-461F-B6AB-00B06F711028}"/>
              </a:ext>
            </a:extLst>
          </p:cNvPr>
          <p:cNvSpPr>
            <a:spLocks noGrp="1"/>
          </p:cNvSpPr>
          <p:nvPr>
            <p:ph type="title"/>
          </p:nvPr>
        </p:nvSpPr>
        <p:spPr/>
        <p:txBody>
          <a:bodyPr/>
          <a:lstStyle/>
          <a:p>
            <a:r>
              <a:rPr lang="en-US" dirty="0"/>
              <a:t>Gramm-Leach-Bliley Act</a:t>
            </a:r>
          </a:p>
        </p:txBody>
      </p:sp>
      <p:sp>
        <p:nvSpPr>
          <p:cNvPr id="3" name="Content Placeholder 2">
            <a:extLst>
              <a:ext uri="{FF2B5EF4-FFF2-40B4-BE49-F238E27FC236}">
                <a16:creationId xmlns:a16="http://schemas.microsoft.com/office/drawing/2014/main" id="{DC39C58D-02E4-4C27-ACEC-BD07D0A42886}"/>
              </a:ext>
            </a:extLst>
          </p:cNvPr>
          <p:cNvSpPr>
            <a:spLocks noGrp="1"/>
          </p:cNvSpPr>
          <p:nvPr>
            <p:ph idx="1"/>
          </p:nvPr>
        </p:nvSpPr>
        <p:spPr/>
        <p:txBody>
          <a:bodyPr/>
          <a:lstStyle/>
          <a:p>
            <a:r>
              <a:rPr lang="en-US" dirty="0"/>
              <a:t>The Gramm-Leach-Bliley Act (GLBA), also known as the Financial Services Modernization Act of 1999, provides privacy protection against the sale of private financial information. GLBA includes three requirements to protect the personal data of individuals: First, banks, brokerage companies, and insurance companies must securely store personal financial information. Second, they must advise consumers of their policies on the sharing of personal financial information. Third, they must give consumers the option to opt out of some sharing of personal financial information.</a:t>
            </a:r>
          </a:p>
        </p:txBody>
      </p:sp>
    </p:spTree>
    <p:extLst>
      <p:ext uri="{BB962C8B-B14F-4D97-AF65-F5344CB8AC3E}">
        <p14:creationId xmlns:p14="http://schemas.microsoft.com/office/powerpoint/2010/main" val="43633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5029-64A2-4B23-827A-F6DF330D0A94}"/>
              </a:ext>
            </a:extLst>
          </p:cNvPr>
          <p:cNvSpPr>
            <a:spLocks noGrp="1"/>
          </p:cNvSpPr>
          <p:nvPr>
            <p:ph type="title"/>
          </p:nvPr>
        </p:nvSpPr>
        <p:spPr/>
        <p:txBody>
          <a:bodyPr/>
          <a:lstStyle/>
          <a:p>
            <a:r>
              <a:rPr lang="en-US" dirty="0"/>
              <a:t>California Statute SB1386</a:t>
            </a:r>
          </a:p>
        </p:txBody>
      </p:sp>
      <p:sp>
        <p:nvSpPr>
          <p:cNvPr id="3" name="Content Placeholder 2">
            <a:extLst>
              <a:ext uri="{FF2B5EF4-FFF2-40B4-BE49-F238E27FC236}">
                <a16:creationId xmlns:a16="http://schemas.microsoft.com/office/drawing/2014/main" id="{250B4B92-DD7F-42F0-B08C-46EC90A12541}"/>
              </a:ext>
            </a:extLst>
          </p:cNvPr>
          <p:cNvSpPr>
            <a:spLocks noGrp="1"/>
          </p:cNvSpPr>
          <p:nvPr>
            <p:ph idx="1"/>
          </p:nvPr>
        </p:nvSpPr>
        <p:spPr/>
        <p:txBody>
          <a:bodyPr/>
          <a:lstStyle/>
          <a:p>
            <a:r>
              <a:rPr lang="en-US" dirty="0"/>
              <a:t>California’s Notice of Privacy Breech statute, usually referred to as SB1386, was passed on September 26, 2002, and took effect on July 1, 2003. This statute is broad in reach and intends to affect any organization anywhere in the world that does business in California and/or maintains personal data on California residents. If that information is acquired by an individual without authorization, or is reasonably believed to be acquired by an unauthorized person, the organization that has stored this information is subject to the statute and is required to notify every California customer of the breech in a timely manner</a:t>
            </a:r>
          </a:p>
        </p:txBody>
      </p:sp>
    </p:spTree>
    <p:extLst>
      <p:ext uri="{BB962C8B-B14F-4D97-AF65-F5344CB8AC3E}">
        <p14:creationId xmlns:p14="http://schemas.microsoft.com/office/powerpoint/2010/main" val="2028567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1693</Words>
  <Application>Microsoft Office PowerPoint</Application>
  <PresentationFormat>Widescreen</PresentationFormat>
  <Paragraphs>44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Legal Issues and Organizations standard(T2)</vt:lpstr>
      <vt:lpstr>U.S. Computer-Related Laws </vt:lpstr>
      <vt:lpstr>Computer Fraud and Abuse Act, 18 U.S.C. § 1030</vt:lpstr>
      <vt:lpstr>Electronic Communications Protection Act, 18 U.S.C. §§ 2510–22 and § 2701</vt:lpstr>
      <vt:lpstr>PowerPoint Presentation</vt:lpstr>
      <vt:lpstr>The Sarbanes-Oxley Act</vt:lpstr>
      <vt:lpstr>Health Insurance Portability and Accountability Act (HIPAA)</vt:lpstr>
      <vt:lpstr>Gramm-Leach-Bliley Act</vt:lpstr>
      <vt:lpstr>California Statute SB1386</vt:lpstr>
      <vt:lpstr>The § 28 EC European Union Privacy Directive</vt:lpstr>
      <vt:lpstr>PowerPoint Presentation</vt:lpstr>
      <vt:lpstr>United Kingdom Computer Misuse Act, 1990</vt:lpstr>
      <vt:lpstr>Republic of China Laws</vt:lpstr>
      <vt:lpstr>The Problems with International Law </vt:lpstr>
      <vt:lpstr>The Common Intrusion Detection Framework (CIDF) </vt:lpstr>
      <vt:lpstr>Intrusion Detection Working Group (IDWG)</vt:lpstr>
      <vt:lpstr>PowerPoint Presentation</vt:lpstr>
      <vt:lpstr>Common Vulnerabilities and Exposures (CVE)</vt:lpstr>
      <vt:lpstr>International Symposium on Recent Advances in Intrusion Detection (RAID)</vt:lpstr>
      <vt:lpstr>National White Collar Crime Center (NW3C)</vt:lpstr>
      <vt:lpstr>National Cybercrime Training Partnership (NCTP)</vt:lpstr>
      <vt:lpstr>High Technology Crime Investigation Association (HTCIA)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Issues and Organizations standard</dc:title>
  <dc:creator>Lenovo</dc:creator>
  <cp:lastModifiedBy>Lenovo</cp:lastModifiedBy>
  <cp:revision>11</cp:revision>
  <dcterms:created xsi:type="dcterms:W3CDTF">2022-10-10T08:27:42Z</dcterms:created>
  <dcterms:modified xsi:type="dcterms:W3CDTF">2022-12-09T14:57:32Z</dcterms:modified>
</cp:coreProperties>
</file>