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3A251-9CF3-B6E9-1588-3AE1B6AEA2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42F9ED-35BE-1BD7-1D46-3144EDCD95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9B7932-2F00-CA93-9359-CAFABDCB5B2F}"/>
              </a:ext>
            </a:extLst>
          </p:cNvPr>
          <p:cNvSpPr>
            <a:spLocks noGrp="1"/>
          </p:cNvSpPr>
          <p:nvPr>
            <p:ph type="dt" sz="half" idx="10"/>
          </p:nvPr>
        </p:nvSpPr>
        <p:spPr/>
        <p:txBody>
          <a:bodyPr/>
          <a:lstStyle/>
          <a:p>
            <a:fld id="{3442892C-5D0E-4070-BC94-1B442708C6FE}" type="datetimeFigureOut">
              <a:rPr lang="en-IN" smtClean="0"/>
              <a:t>05-12-2023</a:t>
            </a:fld>
            <a:endParaRPr lang="en-IN"/>
          </a:p>
        </p:txBody>
      </p:sp>
      <p:sp>
        <p:nvSpPr>
          <p:cNvPr id="5" name="Footer Placeholder 4">
            <a:extLst>
              <a:ext uri="{FF2B5EF4-FFF2-40B4-BE49-F238E27FC236}">
                <a16:creationId xmlns:a16="http://schemas.microsoft.com/office/drawing/2014/main" id="{698C724F-C4AA-C4BC-F78D-17BC6E9A41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8CA920-C25F-5B9F-33C8-1E68BA845A18}"/>
              </a:ext>
            </a:extLst>
          </p:cNvPr>
          <p:cNvSpPr>
            <a:spLocks noGrp="1"/>
          </p:cNvSpPr>
          <p:nvPr>
            <p:ph type="sldNum" sz="quarter" idx="12"/>
          </p:nvPr>
        </p:nvSpPr>
        <p:spPr/>
        <p:txBody>
          <a:bodyPr/>
          <a:lstStyle/>
          <a:p>
            <a:fld id="{4D6E5D81-41D2-40E2-AA18-8D6BDA3A9886}" type="slidenum">
              <a:rPr lang="en-IN" smtClean="0"/>
              <a:t>‹#›</a:t>
            </a:fld>
            <a:endParaRPr lang="en-IN"/>
          </a:p>
        </p:txBody>
      </p:sp>
    </p:spTree>
    <p:extLst>
      <p:ext uri="{BB962C8B-B14F-4D97-AF65-F5344CB8AC3E}">
        <p14:creationId xmlns:p14="http://schemas.microsoft.com/office/powerpoint/2010/main" val="404416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6193-6F3C-C319-A730-5995A34BB4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9677D5-71CE-30E4-CB25-406FC2CBEC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2E04CC-EDC6-ECC8-B7BA-A8BEF48B3DE6}"/>
              </a:ext>
            </a:extLst>
          </p:cNvPr>
          <p:cNvSpPr>
            <a:spLocks noGrp="1"/>
          </p:cNvSpPr>
          <p:nvPr>
            <p:ph type="dt" sz="half" idx="10"/>
          </p:nvPr>
        </p:nvSpPr>
        <p:spPr/>
        <p:txBody>
          <a:bodyPr/>
          <a:lstStyle/>
          <a:p>
            <a:fld id="{3442892C-5D0E-4070-BC94-1B442708C6FE}" type="datetimeFigureOut">
              <a:rPr lang="en-IN" smtClean="0"/>
              <a:t>05-12-2023</a:t>
            </a:fld>
            <a:endParaRPr lang="en-IN"/>
          </a:p>
        </p:txBody>
      </p:sp>
      <p:sp>
        <p:nvSpPr>
          <p:cNvPr id="5" name="Footer Placeholder 4">
            <a:extLst>
              <a:ext uri="{FF2B5EF4-FFF2-40B4-BE49-F238E27FC236}">
                <a16:creationId xmlns:a16="http://schemas.microsoft.com/office/drawing/2014/main" id="{0E97D743-6DE8-FE9F-4560-7999D3BFF1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35A1BD-4E80-21B4-85F3-9439F72831E6}"/>
              </a:ext>
            </a:extLst>
          </p:cNvPr>
          <p:cNvSpPr>
            <a:spLocks noGrp="1"/>
          </p:cNvSpPr>
          <p:nvPr>
            <p:ph type="sldNum" sz="quarter" idx="12"/>
          </p:nvPr>
        </p:nvSpPr>
        <p:spPr/>
        <p:txBody>
          <a:bodyPr/>
          <a:lstStyle/>
          <a:p>
            <a:fld id="{4D6E5D81-41D2-40E2-AA18-8D6BDA3A9886}" type="slidenum">
              <a:rPr lang="en-IN" smtClean="0"/>
              <a:t>‹#›</a:t>
            </a:fld>
            <a:endParaRPr lang="en-IN"/>
          </a:p>
        </p:txBody>
      </p:sp>
    </p:spTree>
    <p:extLst>
      <p:ext uri="{BB962C8B-B14F-4D97-AF65-F5344CB8AC3E}">
        <p14:creationId xmlns:p14="http://schemas.microsoft.com/office/powerpoint/2010/main" val="1234273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00DFEF-4E8C-B6BB-CF94-25E0B67364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437F60-8608-A9F3-E83D-53222ACC18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2F9792-A5C9-15A3-8628-AAAEB92BCEC0}"/>
              </a:ext>
            </a:extLst>
          </p:cNvPr>
          <p:cNvSpPr>
            <a:spLocks noGrp="1"/>
          </p:cNvSpPr>
          <p:nvPr>
            <p:ph type="dt" sz="half" idx="10"/>
          </p:nvPr>
        </p:nvSpPr>
        <p:spPr/>
        <p:txBody>
          <a:bodyPr/>
          <a:lstStyle/>
          <a:p>
            <a:fld id="{3442892C-5D0E-4070-BC94-1B442708C6FE}" type="datetimeFigureOut">
              <a:rPr lang="en-IN" smtClean="0"/>
              <a:t>05-12-2023</a:t>
            </a:fld>
            <a:endParaRPr lang="en-IN"/>
          </a:p>
        </p:txBody>
      </p:sp>
      <p:sp>
        <p:nvSpPr>
          <p:cNvPr id="5" name="Footer Placeholder 4">
            <a:extLst>
              <a:ext uri="{FF2B5EF4-FFF2-40B4-BE49-F238E27FC236}">
                <a16:creationId xmlns:a16="http://schemas.microsoft.com/office/drawing/2014/main" id="{C4202F43-3178-A68E-0A5B-94B7673167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A683FE-3A83-A8BD-F9B4-21BA8F89084F}"/>
              </a:ext>
            </a:extLst>
          </p:cNvPr>
          <p:cNvSpPr>
            <a:spLocks noGrp="1"/>
          </p:cNvSpPr>
          <p:nvPr>
            <p:ph type="sldNum" sz="quarter" idx="12"/>
          </p:nvPr>
        </p:nvSpPr>
        <p:spPr/>
        <p:txBody>
          <a:bodyPr/>
          <a:lstStyle/>
          <a:p>
            <a:fld id="{4D6E5D81-41D2-40E2-AA18-8D6BDA3A9886}" type="slidenum">
              <a:rPr lang="en-IN" smtClean="0"/>
              <a:t>‹#›</a:t>
            </a:fld>
            <a:endParaRPr lang="en-IN"/>
          </a:p>
        </p:txBody>
      </p:sp>
    </p:spTree>
    <p:extLst>
      <p:ext uri="{BB962C8B-B14F-4D97-AF65-F5344CB8AC3E}">
        <p14:creationId xmlns:p14="http://schemas.microsoft.com/office/powerpoint/2010/main" val="82412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FA24A-975D-D8F1-673B-1A7C649846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349407-431E-FA80-146D-246672855B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07FDAB-C9DC-C547-91A9-B66E9C4E52AB}"/>
              </a:ext>
            </a:extLst>
          </p:cNvPr>
          <p:cNvSpPr>
            <a:spLocks noGrp="1"/>
          </p:cNvSpPr>
          <p:nvPr>
            <p:ph type="dt" sz="half" idx="10"/>
          </p:nvPr>
        </p:nvSpPr>
        <p:spPr/>
        <p:txBody>
          <a:bodyPr/>
          <a:lstStyle/>
          <a:p>
            <a:fld id="{3442892C-5D0E-4070-BC94-1B442708C6FE}" type="datetimeFigureOut">
              <a:rPr lang="en-IN" smtClean="0"/>
              <a:t>05-12-2023</a:t>
            </a:fld>
            <a:endParaRPr lang="en-IN"/>
          </a:p>
        </p:txBody>
      </p:sp>
      <p:sp>
        <p:nvSpPr>
          <p:cNvPr id="5" name="Footer Placeholder 4">
            <a:extLst>
              <a:ext uri="{FF2B5EF4-FFF2-40B4-BE49-F238E27FC236}">
                <a16:creationId xmlns:a16="http://schemas.microsoft.com/office/drawing/2014/main" id="{41CED537-EAEA-8C1E-AF3C-361276546F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285593-14CE-6038-8FDA-F05B7BB6A2AC}"/>
              </a:ext>
            </a:extLst>
          </p:cNvPr>
          <p:cNvSpPr>
            <a:spLocks noGrp="1"/>
          </p:cNvSpPr>
          <p:nvPr>
            <p:ph type="sldNum" sz="quarter" idx="12"/>
          </p:nvPr>
        </p:nvSpPr>
        <p:spPr/>
        <p:txBody>
          <a:bodyPr/>
          <a:lstStyle/>
          <a:p>
            <a:fld id="{4D6E5D81-41D2-40E2-AA18-8D6BDA3A9886}" type="slidenum">
              <a:rPr lang="en-IN" smtClean="0"/>
              <a:t>‹#›</a:t>
            </a:fld>
            <a:endParaRPr lang="en-IN"/>
          </a:p>
        </p:txBody>
      </p:sp>
    </p:spTree>
    <p:extLst>
      <p:ext uri="{BB962C8B-B14F-4D97-AF65-F5344CB8AC3E}">
        <p14:creationId xmlns:p14="http://schemas.microsoft.com/office/powerpoint/2010/main" val="416289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1685-00AD-1BFC-7F70-EB25D4FD5E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2FA466-69D6-BAD2-0945-0F01013495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A068E5-FD75-BBA4-8DAE-C9A432B5C114}"/>
              </a:ext>
            </a:extLst>
          </p:cNvPr>
          <p:cNvSpPr>
            <a:spLocks noGrp="1"/>
          </p:cNvSpPr>
          <p:nvPr>
            <p:ph type="dt" sz="half" idx="10"/>
          </p:nvPr>
        </p:nvSpPr>
        <p:spPr/>
        <p:txBody>
          <a:bodyPr/>
          <a:lstStyle/>
          <a:p>
            <a:fld id="{3442892C-5D0E-4070-BC94-1B442708C6FE}" type="datetimeFigureOut">
              <a:rPr lang="en-IN" smtClean="0"/>
              <a:t>05-12-2023</a:t>
            </a:fld>
            <a:endParaRPr lang="en-IN"/>
          </a:p>
        </p:txBody>
      </p:sp>
      <p:sp>
        <p:nvSpPr>
          <p:cNvPr id="5" name="Footer Placeholder 4">
            <a:extLst>
              <a:ext uri="{FF2B5EF4-FFF2-40B4-BE49-F238E27FC236}">
                <a16:creationId xmlns:a16="http://schemas.microsoft.com/office/drawing/2014/main" id="{F5B5D353-8D08-303B-BE97-40B4ADC54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2BE3D-20DB-2875-A521-3D77F0970858}"/>
              </a:ext>
            </a:extLst>
          </p:cNvPr>
          <p:cNvSpPr>
            <a:spLocks noGrp="1"/>
          </p:cNvSpPr>
          <p:nvPr>
            <p:ph type="sldNum" sz="quarter" idx="12"/>
          </p:nvPr>
        </p:nvSpPr>
        <p:spPr/>
        <p:txBody>
          <a:bodyPr/>
          <a:lstStyle/>
          <a:p>
            <a:fld id="{4D6E5D81-41D2-40E2-AA18-8D6BDA3A9886}" type="slidenum">
              <a:rPr lang="en-IN" smtClean="0"/>
              <a:t>‹#›</a:t>
            </a:fld>
            <a:endParaRPr lang="en-IN"/>
          </a:p>
        </p:txBody>
      </p:sp>
    </p:spTree>
    <p:extLst>
      <p:ext uri="{BB962C8B-B14F-4D97-AF65-F5344CB8AC3E}">
        <p14:creationId xmlns:p14="http://schemas.microsoft.com/office/powerpoint/2010/main" val="262778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7BDB-95C3-EB37-4003-11E086DA9A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3E130E-F756-8CB8-EBB1-735BACE7E6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D7D028-C153-DC5E-C6D9-613FDC62E6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58740D-450D-33B1-5BBB-66C8D4AE8560}"/>
              </a:ext>
            </a:extLst>
          </p:cNvPr>
          <p:cNvSpPr>
            <a:spLocks noGrp="1"/>
          </p:cNvSpPr>
          <p:nvPr>
            <p:ph type="dt" sz="half" idx="10"/>
          </p:nvPr>
        </p:nvSpPr>
        <p:spPr/>
        <p:txBody>
          <a:bodyPr/>
          <a:lstStyle/>
          <a:p>
            <a:fld id="{3442892C-5D0E-4070-BC94-1B442708C6FE}" type="datetimeFigureOut">
              <a:rPr lang="en-IN" smtClean="0"/>
              <a:t>05-12-2023</a:t>
            </a:fld>
            <a:endParaRPr lang="en-IN"/>
          </a:p>
        </p:txBody>
      </p:sp>
      <p:sp>
        <p:nvSpPr>
          <p:cNvPr id="6" name="Footer Placeholder 5">
            <a:extLst>
              <a:ext uri="{FF2B5EF4-FFF2-40B4-BE49-F238E27FC236}">
                <a16:creationId xmlns:a16="http://schemas.microsoft.com/office/drawing/2014/main" id="{8A2EFB33-BC33-035C-C186-5EF8EFB892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E1499A-A76F-E050-B6EC-AF14DB360044}"/>
              </a:ext>
            </a:extLst>
          </p:cNvPr>
          <p:cNvSpPr>
            <a:spLocks noGrp="1"/>
          </p:cNvSpPr>
          <p:nvPr>
            <p:ph type="sldNum" sz="quarter" idx="12"/>
          </p:nvPr>
        </p:nvSpPr>
        <p:spPr/>
        <p:txBody>
          <a:bodyPr/>
          <a:lstStyle/>
          <a:p>
            <a:fld id="{4D6E5D81-41D2-40E2-AA18-8D6BDA3A9886}" type="slidenum">
              <a:rPr lang="en-IN" smtClean="0"/>
              <a:t>‹#›</a:t>
            </a:fld>
            <a:endParaRPr lang="en-IN"/>
          </a:p>
        </p:txBody>
      </p:sp>
    </p:spTree>
    <p:extLst>
      <p:ext uri="{BB962C8B-B14F-4D97-AF65-F5344CB8AC3E}">
        <p14:creationId xmlns:p14="http://schemas.microsoft.com/office/powerpoint/2010/main" val="357023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7661-A030-882D-8FD8-483FB0DC96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27A3DD-F1A2-7FDC-CB94-56D6E74849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D69924-67F2-DBAF-20F9-CBD0419ABE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08E3AC-F2B4-6B1D-1A43-B42A965A4D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8D1B42-3725-5E02-1FBC-C81C1B9A74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D8FD9B-FB73-3826-62D1-9BC082618D41}"/>
              </a:ext>
            </a:extLst>
          </p:cNvPr>
          <p:cNvSpPr>
            <a:spLocks noGrp="1"/>
          </p:cNvSpPr>
          <p:nvPr>
            <p:ph type="dt" sz="half" idx="10"/>
          </p:nvPr>
        </p:nvSpPr>
        <p:spPr/>
        <p:txBody>
          <a:bodyPr/>
          <a:lstStyle/>
          <a:p>
            <a:fld id="{3442892C-5D0E-4070-BC94-1B442708C6FE}" type="datetimeFigureOut">
              <a:rPr lang="en-IN" smtClean="0"/>
              <a:t>05-12-2023</a:t>
            </a:fld>
            <a:endParaRPr lang="en-IN"/>
          </a:p>
        </p:txBody>
      </p:sp>
      <p:sp>
        <p:nvSpPr>
          <p:cNvPr id="8" name="Footer Placeholder 7">
            <a:extLst>
              <a:ext uri="{FF2B5EF4-FFF2-40B4-BE49-F238E27FC236}">
                <a16:creationId xmlns:a16="http://schemas.microsoft.com/office/drawing/2014/main" id="{1C4F2730-3E52-4B6C-EB4B-82003B8247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8CE0CB-BBD4-A5C6-18AB-48992AC78E01}"/>
              </a:ext>
            </a:extLst>
          </p:cNvPr>
          <p:cNvSpPr>
            <a:spLocks noGrp="1"/>
          </p:cNvSpPr>
          <p:nvPr>
            <p:ph type="sldNum" sz="quarter" idx="12"/>
          </p:nvPr>
        </p:nvSpPr>
        <p:spPr/>
        <p:txBody>
          <a:bodyPr/>
          <a:lstStyle/>
          <a:p>
            <a:fld id="{4D6E5D81-41D2-40E2-AA18-8D6BDA3A9886}" type="slidenum">
              <a:rPr lang="en-IN" smtClean="0"/>
              <a:t>‹#›</a:t>
            </a:fld>
            <a:endParaRPr lang="en-IN"/>
          </a:p>
        </p:txBody>
      </p:sp>
    </p:spTree>
    <p:extLst>
      <p:ext uri="{BB962C8B-B14F-4D97-AF65-F5344CB8AC3E}">
        <p14:creationId xmlns:p14="http://schemas.microsoft.com/office/powerpoint/2010/main" val="88626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24FB-379C-87E8-BA78-FBFB6245F8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9DED8F-4077-2CF7-0402-8486A160EC34}"/>
              </a:ext>
            </a:extLst>
          </p:cNvPr>
          <p:cNvSpPr>
            <a:spLocks noGrp="1"/>
          </p:cNvSpPr>
          <p:nvPr>
            <p:ph type="dt" sz="half" idx="10"/>
          </p:nvPr>
        </p:nvSpPr>
        <p:spPr/>
        <p:txBody>
          <a:bodyPr/>
          <a:lstStyle/>
          <a:p>
            <a:fld id="{3442892C-5D0E-4070-BC94-1B442708C6FE}" type="datetimeFigureOut">
              <a:rPr lang="en-IN" smtClean="0"/>
              <a:t>05-12-2023</a:t>
            </a:fld>
            <a:endParaRPr lang="en-IN"/>
          </a:p>
        </p:txBody>
      </p:sp>
      <p:sp>
        <p:nvSpPr>
          <p:cNvPr id="4" name="Footer Placeholder 3">
            <a:extLst>
              <a:ext uri="{FF2B5EF4-FFF2-40B4-BE49-F238E27FC236}">
                <a16:creationId xmlns:a16="http://schemas.microsoft.com/office/drawing/2014/main" id="{EF340F3B-1884-2ADF-F41C-905E57C82C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5C0639-E86D-FBEE-DA90-D6458DF541D0}"/>
              </a:ext>
            </a:extLst>
          </p:cNvPr>
          <p:cNvSpPr>
            <a:spLocks noGrp="1"/>
          </p:cNvSpPr>
          <p:nvPr>
            <p:ph type="sldNum" sz="quarter" idx="12"/>
          </p:nvPr>
        </p:nvSpPr>
        <p:spPr/>
        <p:txBody>
          <a:bodyPr/>
          <a:lstStyle/>
          <a:p>
            <a:fld id="{4D6E5D81-41D2-40E2-AA18-8D6BDA3A9886}" type="slidenum">
              <a:rPr lang="en-IN" smtClean="0"/>
              <a:t>‹#›</a:t>
            </a:fld>
            <a:endParaRPr lang="en-IN"/>
          </a:p>
        </p:txBody>
      </p:sp>
    </p:spTree>
    <p:extLst>
      <p:ext uri="{BB962C8B-B14F-4D97-AF65-F5344CB8AC3E}">
        <p14:creationId xmlns:p14="http://schemas.microsoft.com/office/powerpoint/2010/main" val="204321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03D673-218C-2337-3B21-A00FEA9426B7}"/>
              </a:ext>
            </a:extLst>
          </p:cNvPr>
          <p:cNvSpPr>
            <a:spLocks noGrp="1"/>
          </p:cNvSpPr>
          <p:nvPr>
            <p:ph type="dt" sz="half" idx="10"/>
          </p:nvPr>
        </p:nvSpPr>
        <p:spPr/>
        <p:txBody>
          <a:bodyPr/>
          <a:lstStyle/>
          <a:p>
            <a:fld id="{3442892C-5D0E-4070-BC94-1B442708C6FE}" type="datetimeFigureOut">
              <a:rPr lang="en-IN" smtClean="0"/>
              <a:t>05-12-2023</a:t>
            </a:fld>
            <a:endParaRPr lang="en-IN"/>
          </a:p>
        </p:txBody>
      </p:sp>
      <p:sp>
        <p:nvSpPr>
          <p:cNvPr id="3" name="Footer Placeholder 2">
            <a:extLst>
              <a:ext uri="{FF2B5EF4-FFF2-40B4-BE49-F238E27FC236}">
                <a16:creationId xmlns:a16="http://schemas.microsoft.com/office/drawing/2014/main" id="{C01AD9DB-E701-83AA-6CC8-8E7129BEE9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B3A1CA-F227-966C-4E68-F018C88D25BC}"/>
              </a:ext>
            </a:extLst>
          </p:cNvPr>
          <p:cNvSpPr>
            <a:spLocks noGrp="1"/>
          </p:cNvSpPr>
          <p:nvPr>
            <p:ph type="sldNum" sz="quarter" idx="12"/>
          </p:nvPr>
        </p:nvSpPr>
        <p:spPr/>
        <p:txBody>
          <a:bodyPr/>
          <a:lstStyle/>
          <a:p>
            <a:fld id="{4D6E5D81-41D2-40E2-AA18-8D6BDA3A9886}" type="slidenum">
              <a:rPr lang="en-IN" smtClean="0"/>
              <a:t>‹#›</a:t>
            </a:fld>
            <a:endParaRPr lang="en-IN"/>
          </a:p>
        </p:txBody>
      </p:sp>
    </p:spTree>
    <p:extLst>
      <p:ext uri="{BB962C8B-B14F-4D97-AF65-F5344CB8AC3E}">
        <p14:creationId xmlns:p14="http://schemas.microsoft.com/office/powerpoint/2010/main" val="2377077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34A1-18CA-C7F2-686A-D623212F6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0C7CED-1652-EC21-F4B1-6507B6046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315A0C-62DB-BB68-B700-0538BE2C1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3C1178-DD40-2562-0F07-6142D64FA487}"/>
              </a:ext>
            </a:extLst>
          </p:cNvPr>
          <p:cNvSpPr>
            <a:spLocks noGrp="1"/>
          </p:cNvSpPr>
          <p:nvPr>
            <p:ph type="dt" sz="half" idx="10"/>
          </p:nvPr>
        </p:nvSpPr>
        <p:spPr/>
        <p:txBody>
          <a:bodyPr/>
          <a:lstStyle/>
          <a:p>
            <a:fld id="{3442892C-5D0E-4070-BC94-1B442708C6FE}" type="datetimeFigureOut">
              <a:rPr lang="en-IN" smtClean="0"/>
              <a:t>05-12-2023</a:t>
            </a:fld>
            <a:endParaRPr lang="en-IN"/>
          </a:p>
        </p:txBody>
      </p:sp>
      <p:sp>
        <p:nvSpPr>
          <p:cNvPr id="6" name="Footer Placeholder 5">
            <a:extLst>
              <a:ext uri="{FF2B5EF4-FFF2-40B4-BE49-F238E27FC236}">
                <a16:creationId xmlns:a16="http://schemas.microsoft.com/office/drawing/2014/main" id="{033A50CB-E515-EE08-3E67-56276D8CAE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12BC44-43E9-539D-2DBE-D981CF1FBECE}"/>
              </a:ext>
            </a:extLst>
          </p:cNvPr>
          <p:cNvSpPr>
            <a:spLocks noGrp="1"/>
          </p:cNvSpPr>
          <p:nvPr>
            <p:ph type="sldNum" sz="quarter" idx="12"/>
          </p:nvPr>
        </p:nvSpPr>
        <p:spPr/>
        <p:txBody>
          <a:bodyPr/>
          <a:lstStyle/>
          <a:p>
            <a:fld id="{4D6E5D81-41D2-40E2-AA18-8D6BDA3A9886}" type="slidenum">
              <a:rPr lang="en-IN" smtClean="0"/>
              <a:t>‹#›</a:t>
            </a:fld>
            <a:endParaRPr lang="en-IN"/>
          </a:p>
        </p:txBody>
      </p:sp>
    </p:spTree>
    <p:extLst>
      <p:ext uri="{BB962C8B-B14F-4D97-AF65-F5344CB8AC3E}">
        <p14:creationId xmlns:p14="http://schemas.microsoft.com/office/powerpoint/2010/main" val="1332183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22E3-2098-35AF-38D5-5924F0A9A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8A44F0-30FB-6D73-8DD7-20378FB670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0D0F1E-8F2A-F56A-644F-E8ED23B95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EE403-6917-A783-E3E9-415BBDD51CB4}"/>
              </a:ext>
            </a:extLst>
          </p:cNvPr>
          <p:cNvSpPr>
            <a:spLocks noGrp="1"/>
          </p:cNvSpPr>
          <p:nvPr>
            <p:ph type="dt" sz="half" idx="10"/>
          </p:nvPr>
        </p:nvSpPr>
        <p:spPr/>
        <p:txBody>
          <a:bodyPr/>
          <a:lstStyle/>
          <a:p>
            <a:fld id="{3442892C-5D0E-4070-BC94-1B442708C6FE}" type="datetimeFigureOut">
              <a:rPr lang="en-IN" smtClean="0"/>
              <a:t>05-12-2023</a:t>
            </a:fld>
            <a:endParaRPr lang="en-IN"/>
          </a:p>
        </p:txBody>
      </p:sp>
      <p:sp>
        <p:nvSpPr>
          <p:cNvPr id="6" name="Footer Placeholder 5">
            <a:extLst>
              <a:ext uri="{FF2B5EF4-FFF2-40B4-BE49-F238E27FC236}">
                <a16:creationId xmlns:a16="http://schemas.microsoft.com/office/drawing/2014/main" id="{79A8A491-FC65-8845-43F8-16E81BF126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E5BDB5-0DF7-5015-26B0-009AC63443D6}"/>
              </a:ext>
            </a:extLst>
          </p:cNvPr>
          <p:cNvSpPr>
            <a:spLocks noGrp="1"/>
          </p:cNvSpPr>
          <p:nvPr>
            <p:ph type="sldNum" sz="quarter" idx="12"/>
          </p:nvPr>
        </p:nvSpPr>
        <p:spPr/>
        <p:txBody>
          <a:bodyPr/>
          <a:lstStyle/>
          <a:p>
            <a:fld id="{4D6E5D81-41D2-40E2-AA18-8D6BDA3A9886}" type="slidenum">
              <a:rPr lang="en-IN" smtClean="0"/>
              <a:t>‹#›</a:t>
            </a:fld>
            <a:endParaRPr lang="en-IN"/>
          </a:p>
        </p:txBody>
      </p:sp>
    </p:spTree>
    <p:extLst>
      <p:ext uri="{BB962C8B-B14F-4D97-AF65-F5344CB8AC3E}">
        <p14:creationId xmlns:p14="http://schemas.microsoft.com/office/powerpoint/2010/main" val="420097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0E48FB-0B62-6A08-7585-ADD3EFCB16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23F514-854A-CDCA-7984-6F555C157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E75FCE-654B-CA88-7687-CDCB2C4E4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2892C-5D0E-4070-BC94-1B442708C6FE}" type="datetimeFigureOut">
              <a:rPr lang="en-IN" smtClean="0"/>
              <a:t>05-12-2023</a:t>
            </a:fld>
            <a:endParaRPr lang="en-IN"/>
          </a:p>
        </p:txBody>
      </p:sp>
      <p:sp>
        <p:nvSpPr>
          <p:cNvPr id="5" name="Footer Placeholder 4">
            <a:extLst>
              <a:ext uri="{FF2B5EF4-FFF2-40B4-BE49-F238E27FC236}">
                <a16:creationId xmlns:a16="http://schemas.microsoft.com/office/drawing/2014/main" id="{09538641-BB1D-6D8D-A955-DE8C679D23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32F381-7E89-637F-524C-790D8A8987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E5D81-41D2-40E2-AA18-8D6BDA3A9886}" type="slidenum">
              <a:rPr lang="en-IN" smtClean="0"/>
              <a:t>‹#›</a:t>
            </a:fld>
            <a:endParaRPr lang="en-IN"/>
          </a:p>
        </p:txBody>
      </p:sp>
    </p:spTree>
    <p:extLst>
      <p:ext uri="{BB962C8B-B14F-4D97-AF65-F5344CB8AC3E}">
        <p14:creationId xmlns:p14="http://schemas.microsoft.com/office/powerpoint/2010/main" val="3151458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2417-D3AC-256B-51C2-432F1C8BEE26}"/>
              </a:ext>
            </a:extLst>
          </p:cNvPr>
          <p:cNvSpPr>
            <a:spLocks noGrp="1"/>
          </p:cNvSpPr>
          <p:nvPr>
            <p:ph type="ctrTitle"/>
          </p:nvPr>
        </p:nvSpPr>
        <p:spPr/>
        <p:txBody>
          <a:bodyPr>
            <a:noAutofit/>
          </a:bodyPr>
          <a:lstStyle/>
          <a:p>
            <a:pPr>
              <a:lnSpc>
                <a:spcPct val="115000"/>
              </a:lnSpc>
              <a:spcAft>
                <a:spcPts val="1000"/>
              </a:spcAft>
            </a:pPr>
            <a:r>
              <a:rPr lang="en-US" sz="2800" b="1"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UNIT - IV </a:t>
            </a:r>
            <a:br>
              <a:rPr lang="en-IN" sz="2800" dirty="0">
                <a:effectLst/>
                <a:latin typeface="Calibri" panose="020F0502020204030204" pitchFamily="34" charset="0"/>
                <a:ea typeface="Times New Roman" panose="02020603050405020304" pitchFamily="18" charset="0"/>
                <a:cs typeface="Times New Roman" panose="02020603050405020304" pitchFamily="18" charset="0"/>
              </a:rPr>
            </a:br>
            <a:r>
              <a:rPr lang="en-US" sz="2800" b="1"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GATHERING AND WRANGLING DATA </a:t>
            </a:r>
            <a:br>
              <a:rPr lang="en-IN" sz="2800" dirty="0">
                <a:effectLst/>
                <a:latin typeface="Calibri" panose="020F0502020204030204" pitchFamily="34" charset="0"/>
                <a:ea typeface="Times New Roman" panose="02020603050405020304" pitchFamily="18" charset="0"/>
                <a:cs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2800" dirty="0">
                <a:effectLst/>
                <a:latin typeface="Calibri" panose="020F0502020204030204" pitchFamily="34" charset="0"/>
                <a:ea typeface="Times New Roman" panose="02020603050405020304" pitchFamily="18" charset="0"/>
                <a:cs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2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800" dirty="0"/>
          </a:p>
        </p:txBody>
      </p:sp>
      <p:sp>
        <p:nvSpPr>
          <p:cNvPr id="3" name="Subtitle 2">
            <a:extLst>
              <a:ext uri="{FF2B5EF4-FFF2-40B4-BE49-F238E27FC236}">
                <a16:creationId xmlns:a16="http://schemas.microsoft.com/office/drawing/2014/main" id="{51262A93-32E2-358D-C8A3-136DB74A899C}"/>
              </a:ext>
            </a:extLst>
          </p:cNvPr>
          <p:cNvSpPr>
            <a:spLocks noGrp="1"/>
          </p:cNvSpPr>
          <p:nvPr>
            <p:ph type="subTitle" idx="1"/>
          </p:nvPr>
        </p:nvSpPr>
        <p:spPr/>
        <p:txBody>
          <a:bodyPr>
            <a:normAutofit lnSpcReduction="10000"/>
          </a:bodyPr>
          <a:lstStyle/>
          <a:p>
            <a:pPr algn="just"/>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Gathering And Wrangling Data: Identifying, Gathering And Importing Data From Desperate Sources, Wrangling And Cleaning Data, Tools For Gathering, Importing, Wrangling And Cleaning, Characteristic, Applications And Limitations.</a:t>
            </a:r>
            <a:br>
              <a:rPr lang="en-IN" sz="24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424738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4C48-CCCF-0D46-FB6B-ACA2D5E1511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505C059-E297-9766-F170-3077147ED289}"/>
              </a:ext>
            </a:extLst>
          </p:cNvPr>
          <p:cNvPicPr>
            <a:picLocks noGrp="1" noChangeAspect="1"/>
          </p:cNvPicPr>
          <p:nvPr>
            <p:ph idx="1"/>
          </p:nvPr>
        </p:nvPicPr>
        <p:blipFill>
          <a:blip r:embed="rId2"/>
          <a:stretch>
            <a:fillRect/>
          </a:stretch>
        </p:blipFill>
        <p:spPr>
          <a:xfrm>
            <a:off x="1671484" y="1759974"/>
            <a:ext cx="9075174" cy="4732901"/>
          </a:xfrm>
        </p:spPr>
      </p:pic>
    </p:spTree>
    <p:extLst>
      <p:ext uri="{BB962C8B-B14F-4D97-AF65-F5344CB8AC3E}">
        <p14:creationId xmlns:p14="http://schemas.microsoft.com/office/powerpoint/2010/main" val="3984814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CF5F-D1D7-9249-C569-E40675281568}"/>
              </a:ext>
            </a:extLst>
          </p:cNvPr>
          <p:cNvSpPr>
            <a:spLocks noGrp="1"/>
          </p:cNvSpPr>
          <p:nvPr>
            <p:ph type="title"/>
          </p:nvPr>
        </p:nvSpPr>
        <p:spPr/>
        <p:txBody>
          <a:bodyPr/>
          <a:lstStyle/>
          <a:p>
            <a:r>
              <a:rPr lang="en-IN" dirty="0"/>
              <a:t>Transformation: Enriching</a:t>
            </a:r>
          </a:p>
        </p:txBody>
      </p:sp>
      <p:sp>
        <p:nvSpPr>
          <p:cNvPr id="3" name="Content Placeholder 2">
            <a:extLst>
              <a:ext uri="{FF2B5EF4-FFF2-40B4-BE49-F238E27FC236}">
                <a16:creationId xmlns:a16="http://schemas.microsoft.com/office/drawing/2014/main" id="{551691A0-5795-CE83-9C01-75C70C4F547B}"/>
              </a:ext>
            </a:extLst>
          </p:cNvPr>
          <p:cNvSpPr>
            <a:spLocks noGrp="1"/>
          </p:cNvSpPr>
          <p:nvPr>
            <p:ph idx="1"/>
          </p:nvPr>
        </p:nvSpPr>
        <p:spPr/>
        <p:txBody>
          <a:bodyPr/>
          <a:lstStyle/>
          <a:p>
            <a:r>
              <a:rPr lang="en-US" dirty="0"/>
              <a:t>There are three primary types of enriching transformations: </a:t>
            </a:r>
          </a:p>
          <a:p>
            <a:r>
              <a:rPr lang="en-US" dirty="0"/>
              <a:t>Unions</a:t>
            </a:r>
          </a:p>
          <a:p>
            <a:r>
              <a:rPr lang="en-US" dirty="0"/>
              <a:t> Joins </a:t>
            </a:r>
          </a:p>
          <a:p>
            <a:r>
              <a:rPr lang="en-US" dirty="0"/>
              <a:t>Deriving new fields</a:t>
            </a:r>
            <a:endParaRPr lang="en-IN" dirty="0"/>
          </a:p>
        </p:txBody>
      </p:sp>
    </p:spTree>
    <p:extLst>
      <p:ext uri="{BB962C8B-B14F-4D97-AF65-F5344CB8AC3E}">
        <p14:creationId xmlns:p14="http://schemas.microsoft.com/office/powerpoint/2010/main" val="229878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AF32-355B-097A-4798-54059326DAE6}"/>
              </a:ext>
            </a:extLst>
          </p:cNvPr>
          <p:cNvSpPr>
            <a:spLocks noGrp="1"/>
          </p:cNvSpPr>
          <p:nvPr>
            <p:ph type="title"/>
          </p:nvPr>
        </p:nvSpPr>
        <p:spPr/>
        <p:txBody>
          <a:bodyPr/>
          <a:lstStyle/>
          <a:p>
            <a:r>
              <a:rPr lang="en-IN" dirty="0"/>
              <a:t>Unions</a:t>
            </a:r>
          </a:p>
        </p:txBody>
      </p:sp>
      <p:sp>
        <p:nvSpPr>
          <p:cNvPr id="3" name="Content Placeholder 2">
            <a:extLst>
              <a:ext uri="{FF2B5EF4-FFF2-40B4-BE49-F238E27FC236}">
                <a16:creationId xmlns:a16="http://schemas.microsoft.com/office/drawing/2014/main" id="{107D6DD2-0B03-0698-EFEB-6123B02860DB}"/>
              </a:ext>
            </a:extLst>
          </p:cNvPr>
          <p:cNvSpPr>
            <a:spLocks noGrp="1"/>
          </p:cNvSpPr>
          <p:nvPr>
            <p:ph idx="1"/>
          </p:nvPr>
        </p:nvSpPr>
        <p:spPr/>
        <p:txBody>
          <a:bodyPr/>
          <a:lstStyle/>
          <a:p>
            <a:r>
              <a:rPr lang="en-US" dirty="0"/>
              <a:t>Unions append additional records to an existing dataset. In other words, when you perform a union, you are taking two related datasets and stacking them vertically to create a single dataset.</a:t>
            </a:r>
            <a:endParaRPr lang="en-IN" dirty="0"/>
          </a:p>
        </p:txBody>
      </p:sp>
    </p:spTree>
    <p:extLst>
      <p:ext uri="{BB962C8B-B14F-4D97-AF65-F5344CB8AC3E}">
        <p14:creationId xmlns:p14="http://schemas.microsoft.com/office/powerpoint/2010/main" val="4119677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2252-EB9D-8D8B-9F73-2F3D780FA9A8}"/>
              </a:ext>
            </a:extLst>
          </p:cNvPr>
          <p:cNvSpPr>
            <a:spLocks noGrp="1"/>
          </p:cNvSpPr>
          <p:nvPr>
            <p:ph type="title"/>
          </p:nvPr>
        </p:nvSpPr>
        <p:spPr/>
        <p:txBody>
          <a:bodyPr/>
          <a:lstStyle/>
          <a:p>
            <a:r>
              <a:rPr lang="en-IN" dirty="0"/>
              <a:t>Joins</a:t>
            </a:r>
          </a:p>
        </p:txBody>
      </p:sp>
      <p:sp>
        <p:nvSpPr>
          <p:cNvPr id="3" name="Content Placeholder 2">
            <a:extLst>
              <a:ext uri="{FF2B5EF4-FFF2-40B4-BE49-F238E27FC236}">
                <a16:creationId xmlns:a16="http://schemas.microsoft.com/office/drawing/2014/main" id="{0D5D7EFB-D735-9FE2-787A-B8B6D0271F5C}"/>
              </a:ext>
            </a:extLst>
          </p:cNvPr>
          <p:cNvSpPr>
            <a:spLocks noGrp="1"/>
          </p:cNvSpPr>
          <p:nvPr>
            <p:ph idx="1"/>
          </p:nvPr>
        </p:nvSpPr>
        <p:spPr/>
        <p:txBody>
          <a:bodyPr/>
          <a:lstStyle/>
          <a:p>
            <a:r>
              <a:rPr lang="en-US" dirty="0"/>
              <a:t>Joins are the most common enrichment action. The most common form of a join involves linking records from one dataset to records from the other dataset via exact matches of a single field in each of the dataset records. The field used in the match is often referred to as the key field in both datasets.</a:t>
            </a:r>
            <a:endParaRPr lang="en-IN" dirty="0"/>
          </a:p>
        </p:txBody>
      </p:sp>
    </p:spTree>
    <p:extLst>
      <p:ext uri="{BB962C8B-B14F-4D97-AF65-F5344CB8AC3E}">
        <p14:creationId xmlns:p14="http://schemas.microsoft.com/office/powerpoint/2010/main" val="3782271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35F3-CD74-319D-6519-8CF9C72DEC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C0AFCA-C9DF-F1A5-C819-45D1313240CC}"/>
              </a:ext>
            </a:extLst>
          </p:cNvPr>
          <p:cNvSpPr>
            <a:spLocks noGrp="1"/>
          </p:cNvSpPr>
          <p:nvPr>
            <p:ph idx="1"/>
          </p:nvPr>
        </p:nvSpPr>
        <p:spPr>
          <a:xfrm>
            <a:off x="838200" y="1278194"/>
            <a:ext cx="10515600" cy="4898769"/>
          </a:xfrm>
        </p:spPr>
        <p:txBody>
          <a:bodyPr>
            <a:normAutofit/>
          </a:bodyPr>
          <a:lstStyle/>
          <a:p>
            <a:r>
              <a:rPr lang="en-US" dirty="0"/>
              <a:t>Inner </a:t>
            </a:r>
            <a:r>
              <a:rPr lang="en-US" dirty="0" err="1"/>
              <a:t>Inner</a:t>
            </a:r>
            <a:r>
              <a:rPr lang="en-US" dirty="0"/>
              <a:t> joins only produce a record when there are matching records from each dataset being blended. Note that if there are duplicate keys, the output records are similarly duplicated. </a:t>
            </a:r>
          </a:p>
          <a:p>
            <a:r>
              <a:rPr lang="en-US" dirty="0"/>
              <a:t>Left outer This type of join retains all records from the left (or initial) dataset, even if there is no matching record in the right (or incoming) dataset. </a:t>
            </a:r>
          </a:p>
          <a:p>
            <a:r>
              <a:rPr lang="en-US" dirty="0"/>
              <a:t>Right outer These joins retain all records from the right (or incoming) dataset, even if there is no matching record in the left (or initial) dataset. </a:t>
            </a:r>
          </a:p>
          <a:p>
            <a:r>
              <a:rPr lang="en-US" dirty="0"/>
              <a:t>Full outer Full outer joins retain all records from both datasets, even if they have a corresponding match.</a:t>
            </a:r>
            <a:endParaRPr lang="en-IN" dirty="0"/>
          </a:p>
        </p:txBody>
      </p:sp>
    </p:spTree>
    <p:extLst>
      <p:ext uri="{BB962C8B-B14F-4D97-AF65-F5344CB8AC3E}">
        <p14:creationId xmlns:p14="http://schemas.microsoft.com/office/powerpoint/2010/main" val="970290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5EA5-0B33-461D-90FD-17CBCF15AEB1}"/>
              </a:ext>
            </a:extLst>
          </p:cNvPr>
          <p:cNvSpPr>
            <a:spLocks noGrp="1"/>
          </p:cNvSpPr>
          <p:nvPr>
            <p:ph type="title"/>
          </p:nvPr>
        </p:nvSpPr>
        <p:spPr/>
        <p:txBody>
          <a:bodyPr/>
          <a:lstStyle/>
          <a:p>
            <a:r>
              <a:rPr lang="en-US" dirty="0"/>
              <a:t>Using Transformation to Clean Data</a:t>
            </a:r>
            <a:endParaRPr lang="en-IN" dirty="0"/>
          </a:p>
        </p:txBody>
      </p:sp>
      <p:sp>
        <p:nvSpPr>
          <p:cNvPr id="3" name="Content Placeholder 2">
            <a:extLst>
              <a:ext uri="{FF2B5EF4-FFF2-40B4-BE49-F238E27FC236}">
                <a16:creationId xmlns:a16="http://schemas.microsoft.com/office/drawing/2014/main" id="{76BF2797-133A-6400-B725-9DA660E996FA}"/>
              </a:ext>
            </a:extLst>
          </p:cNvPr>
          <p:cNvSpPr>
            <a:spLocks noGrp="1"/>
          </p:cNvSpPr>
          <p:nvPr>
            <p:ph idx="1"/>
          </p:nvPr>
        </p:nvSpPr>
        <p:spPr/>
        <p:txBody>
          <a:bodyPr/>
          <a:lstStyle/>
          <a:p>
            <a:r>
              <a:rPr lang="en-IN" dirty="0"/>
              <a:t>Addressing Missing/NULL Values</a:t>
            </a:r>
          </a:p>
          <a:p>
            <a:pPr marL="0" indent="0">
              <a:buNone/>
            </a:pPr>
            <a:r>
              <a:rPr lang="en-US" dirty="0"/>
              <a:t>There are two basic approaches to addressing missing/null values. On the one hand, you can filter out records with missing or NULL fields. On the other hand, you can replace missing or NULL values. Often referred to as data imputation, filling in missing or NULL values might utilize many different strategies. In some cases, the best approach involves inserting the average or median value.</a:t>
            </a:r>
            <a:endParaRPr lang="en-IN" dirty="0"/>
          </a:p>
        </p:txBody>
      </p:sp>
    </p:spTree>
    <p:extLst>
      <p:ext uri="{BB962C8B-B14F-4D97-AF65-F5344CB8AC3E}">
        <p14:creationId xmlns:p14="http://schemas.microsoft.com/office/powerpoint/2010/main" val="4274024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F572-AE05-5417-34F2-DE73C789D421}"/>
              </a:ext>
            </a:extLst>
          </p:cNvPr>
          <p:cNvSpPr>
            <a:spLocks noGrp="1"/>
          </p:cNvSpPr>
          <p:nvPr>
            <p:ph type="title"/>
          </p:nvPr>
        </p:nvSpPr>
        <p:spPr/>
        <p:txBody>
          <a:bodyPr/>
          <a:lstStyle/>
          <a:p>
            <a:r>
              <a:rPr lang="en-IN" dirty="0"/>
              <a:t>Addressing Invalid Values</a:t>
            </a:r>
          </a:p>
        </p:txBody>
      </p:sp>
      <p:sp>
        <p:nvSpPr>
          <p:cNvPr id="3" name="Content Placeholder 2">
            <a:extLst>
              <a:ext uri="{FF2B5EF4-FFF2-40B4-BE49-F238E27FC236}">
                <a16:creationId xmlns:a16="http://schemas.microsoft.com/office/drawing/2014/main" id="{9656D54F-451C-E379-67D5-DA31DA23EDA5}"/>
              </a:ext>
            </a:extLst>
          </p:cNvPr>
          <p:cNvSpPr>
            <a:spLocks noGrp="1"/>
          </p:cNvSpPr>
          <p:nvPr>
            <p:ph idx="1"/>
          </p:nvPr>
        </p:nvSpPr>
        <p:spPr/>
        <p:txBody>
          <a:bodyPr/>
          <a:lstStyle/>
          <a:p>
            <a:r>
              <a:rPr lang="en-US" dirty="0"/>
              <a:t>Extending beyond missing values, another key set of cleaning transformations deals with invalid values—invalid because they are inconsistent with other fields (e.g., a customer age compared with their data of birth), ambiguous (e.g., two-digit years or abbreviations like “CT”—is that Connecticut or Court?), or improperly encoded. In some cases, the correct or consistent value for the field can be calculated and used to overwrite the original value in the dataset. In other cases, it might make sense for you to simply mark values as invalid</a:t>
            </a:r>
            <a:endParaRPr lang="en-IN" dirty="0"/>
          </a:p>
        </p:txBody>
      </p:sp>
    </p:spTree>
    <p:extLst>
      <p:ext uri="{BB962C8B-B14F-4D97-AF65-F5344CB8AC3E}">
        <p14:creationId xmlns:p14="http://schemas.microsoft.com/office/powerpoint/2010/main" val="306188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657E-CB34-0580-C11C-4FCD581369DF}"/>
              </a:ext>
            </a:extLst>
          </p:cNvPr>
          <p:cNvSpPr>
            <a:spLocks noGrp="1"/>
          </p:cNvSpPr>
          <p:nvPr>
            <p:ph type="title"/>
          </p:nvPr>
        </p:nvSpPr>
        <p:spPr/>
        <p:txBody>
          <a:bodyPr/>
          <a:lstStyle/>
          <a:p>
            <a:r>
              <a:rPr lang="en-IN" dirty="0"/>
              <a:t>Data Wrangling Tools</a:t>
            </a:r>
          </a:p>
        </p:txBody>
      </p:sp>
      <p:sp>
        <p:nvSpPr>
          <p:cNvPr id="3" name="Content Placeholder 2">
            <a:extLst>
              <a:ext uri="{FF2B5EF4-FFF2-40B4-BE49-F238E27FC236}">
                <a16:creationId xmlns:a16="http://schemas.microsoft.com/office/drawing/2014/main" id="{9F02C075-7A23-1D6C-E46D-60A49D9BBC9F}"/>
              </a:ext>
            </a:extLst>
          </p:cNvPr>
          <p:cNvSpPr>
            <a:spLocks noGrp="1"/>
          </p:cNvSpPr>
          <p:nvPr>
            <p:ph idx="1"/>
          </p:nvPr>
        </p:nvSpPr>
        <p:spPr/>
        <p:txBody>
          <a:bodyPr/>
          <a:lstStyle/>
          <a:p>
            <a:r>
              <a:rPr lang="en-US" dirty="0"/>
              <a:t>use a desktop application to wrangle terabytes or petabytes of data— imagine how slowly your computer would run! On the other hand, if your total data size is only a few megabytes, investing in a big data distributed processing platform like a Hadoop cluster would be a massively wasteful use of computing power and budget</a:t>
            </a:r>
          </a:p>
          <a:p>
            <a:endParaRPr lang="en-IN" dirty="0"/>
          </a:p>
        </p:txBody>
      </p:sp>
    </p:spTree>
    <p:extLst>
      <p:ext uri="{BB962C8B-B14F-4D97-AF65-F5344CB8AC3E}">
        <p14:creationId xmlns:p14="http://schemas.microsoft.com/office/powerpoint/2010/main" val="3720596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37CFF-F3A3-EC04-7E5D-D2FA0F1BFCA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BBDD63E-E5C5-94D7-5B07-056A9BFCFA6E}"/>
              </a:ext>
            </a:extLst>
          </p:cNvPr>
          <p:cNvPicPr>
            <a:picLocks noGrp="1" noChangeAspect="1"/>
          </p:cNvPicPr>
          <p:nvPr>
            <p:ph idx="1"/>
          </p:nvPr>
        </p:nvPicPr>
        <p:blipFill>
          <a:blip r:embed="rId2"/>
          <a:stretch>
            <a:fillRect/>
          </a:stretch>
        </p:blipFill>
        <p:spPr>
          <a:xfrm>
            <a:off x="1789471" y="2025445"/>
            <a:ext cx="8062452" cy="3510116"/>
          </a:xfrm>
        </p:spPr>
      </p:pic>
    </p:spTree>
    <p:extLst>
      <p:ext uri="{BB962C8B-B14F-4D97-AF65-F5344CB8AC3E}">
        <p14:creationId xmlns:p14="http://schemas.microsoft.com/office/powerpoint/2010/main" val="658897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6F1FB-9F06-228C-B379-F428E14BEC33}"/>
              </a:ext>
            </a:extLst>
          </p:cNvPr>
          <p:cNvSpPr>
            <a:spLocks noGrp="1"/>
          </p:cNvSpPr>
          <p:nvPr>
            <p:ph type="title"/>
          </p:nvPr>
        </p:nvSpPr>
        <p:spPr/>
        <p:txBody>
          <a:bodyPr/>
          <a:lstStyle/>
          <a:p>
            <a:r>
              <a:rPr lang="en-IN" dirty="0"/>
              <a:t>Data Structures</a:t>
            </a:r>
          </a:p>
        </p:txBody>
      </p:sp>
      <p:pic>
        <p:nvPicPr>
          <p:cNvPr id="5" name="Content Placeholder 4">
            <a:extLst>
              <a:ext uri="{FF2B5EF4-FFF2-40B4-BE49-F238E27FC236}">
                <a16:creationId xmlns:a16="http://schemas.microsoft.com/office/drawing/2014/main" id="{530BDBFA-793E-F76F-00DA-DCA8DA77EC06}"/>
              </a:ext>
            </a:extLst>
          </p:cNvPr>
          <p:cNvPicPr>
            <a:picLocks noGrp="1" noChangeAspect="1"/>
          </p:cNvPicPr>
          <p:nvPr>
            <p:ph idx="1"/>
          </p:nvPr>
        </p:nvPicPr>
        <p:blipFill>
          <a:blip r:embed="rId2"/>
          <a:stretch>
            <a:fillRect/>
          </a:stretch>
        </p:blipFill>
        <p:spPr>
          <a:xfrm>
            <a:off x="1297858" y="1769806"/>
            <a:ext cx="8052619" cy="3854246"/>
          </a:xfrm>
        </p:spPr>
      </p:pic>
    </p:spTree>
    <p:extLst>
      <p:ext uri="{BB962C8B-B14F-4D97-AF65-F5344CB8AC3E}">
        <p14:creationId xmlns:p14="http://schemas.microsoft.com/office/powerpoint/2010/main" val="1896956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5CDE-BE27-1DEE-AA01-A3CE93A2FB5F}"/>
              </a:ext>
            </a:extLst>
          </p:cNvPr>
          <p:cNvSpPr>
            <a:spLocks noGrp="1"/>
          </p:cNvSpPr>
          <p:nvPr>
            <p:ph type="title"/>
          </p:nvPr>
        </p:nvSpPr>
        <p:spPr/>
        <p:txBody>
          <a:bodyPr/>
          <a:lstStyle/>
          <a:p>
            <a:r>
              <a:rPr lang="en-IN" dirty="0"/>
              <a:t>Data Wrangling</a:t>
            </a:r>
          </a:p>
        </p:txBody>
      </p:sp>
      <p:sp>
        <p:nvSpPr>
          <p:cNvPr id="3" name="Content Placeholder 2">
            <a:extLst>
              <a:ext uri="{FF2B5EF4-FFF2-40B4-BE49-F238E27FC236}">
                <a16:creationId xmlns:a16="http://schemas.microsoft.com/office/drawing/2014/main" id="{E5B3C049-FDCE-2000-0964-570C752AE1CB}"/>
              </a:ext>
            </a:extLst>
          </p:cNvPr>
          <p:cNvSpPr>
            <a:spLocks noGrp="1"/>
          </p:cNvSpPr>
          <p:nvPr>
            <p:ph idx="1"/>
          </p:nvPr>
        </p:nvSpPr>
        <p:spPr/>
        <p:txBody>
          <a:bodyPr/>
          <a:lstStyle/>
          <a:p>
            <a:r>
              <a:rPr lang="en-US" dirty="0"/>
              <a:t>Data wrangling is a generic phrase capturing the range of tasks involved in preparing your data for analysis. Data wrangling begins with accessing your data. Sometimes, access is gated on getting appropriate permission and making the corresponding changes in your data infrastructure. Access also involves manipulating the locations and relationships between datasets. This kind of data wrangling involves everything from moving datasets around a folder hierarchy, to replicating datasets across warehouses for easier access, to analyzing differences between similar datasets and assessing overlaps and conflicts.</a:t>
            </a:r>
            <a:endParaRPr lang="en-IN" dirty="0"/>
          </a:p>
        </p:txBody>
      </p:sp>
    </p:spTree>
    <p:extLst>
      <p:ext uri="{BB962C8B-B14F-4D97-AF65-F5344CB8AC3E}">
        <p14:creationId xmlns:p14="http://schemas.microsoft.com/office/powerpoint/2010/main" val="3440981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1A93-C117-61BE-8142-4639A626CA3A}"/>
              </a:ext>
            </a:extLst>
          </p:cNvPr>
          <p:cNvSpPr>
            <a:spLocks noGrp="1"/>
          </p:cNvSpPr>
          <p:nvPr>
            <p:ph type="title"/>
          </p:nvPr>
        </p:nvSpPr>
        <p:spPr/>
        <p:txBody>
          <a:bodyPr/>
          <a:lstStyle/>
          <a:p>
            <a:r>
              <a:rPr lang="en-IN" dirty="0"/>
              <a:t>Transformation Paradigms</a:t>
            </a:r>
          </a:p>
        </p:txBody>
      </p:sp>
      <p:pic>
        <p:nvPicPr>
          <p:cNvPr id="5" name="Content Placeholder 4">
            <a:extLst>
              <a:ext uri="{FF2B5EF4-FFF2-40B4-BE49-F238E27FC236}">
                <a16:creationId xmlns:a16="http://schemas.microsoft.com/office/drawing/2014/main" id="{D5F0E266-0558-27BE-7CD7-A479651040E6}"/>
              </a:ext>
            </a:extLst>
          </p:cNvPr>
          <p:cNvPicPr>
            <a:picLocks noGrp="1" noChangeAspect="1"/>
          </p:cNvPicPr>
          <p:nvPr>
            <p:ph idx="1"/>
          </p:nvPr>
        </p:nvPicPr>
        <p:blipFill>
          <a:blip r:embed="rId2"/>
          <a:stretch>
            <a:fillRect/>
          </a:stretch>
        </p:blipFill>
        <p:spPr>
          <a:xfrm>
            <a:off x="838201" y="1317524"/>
            <a:ext cx="9642986" cy="4611328"/>
          </a:xfrm>
        </p:spPr>
      </p:pic>
    </p:spTree>
    <p:extLst>
      <p:ext uri="{BB962C8B-B14F-4D97-AF65-F5344CB8AC3E}">
        <p14:creationId xmlns:p14="http://schemas.microsoft.com/office/powerpoint/2010/main" val="2520551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B278-4712-DBD6-A105-3839C3B21423}"/>
              </a:ext>
            </a:extLst>
          </p:cNvPr>
          <p:cNvSpPr>
            <a:spLocks noGrp="1"/>
          </p:cNvSpPr>
          <p:nvPr>
            <p:ph type="title"/>
          </p:nvPr>
        </p:nvSpPr>
        <p:spPr/>
        <p:txBody>
          <a:bodyPr/>
          <a:lstStyle/>
          <a:p>
            <a:r>
              <a:rPr lang="en-US" b="1" i="0" dirty="0">
                <a:solidFill>
                  <a:srgbClr val="001D35"/>
                </a:solidFill>
                <a:effectLst/>
                <a:latin typeface="Google Sans"/>
              </a:rPr>
              <a:t>Advantages:</a:t>
            </a:r>
            <a:br>
              <a:rPr lang="en-US" b="1" i="0" dirty="0">
                <a:solidFill>
                  <a:srgbClr val="001D35"/>
                </a:solidFill>
                <a:effectLst/>
                <a:latin typeface="Google Sans"/>
              </a:rPr>
            </a:br>
            <a:endParaRPr lang="en-IN" dirty="0"/>
          </a:p>
        </p:txBody>
      </p:sp>
      <p:sp>
        <p:nvSpPr>
          <p:cNvPr id="3" name="Content Placeholder 2">
            <a:extLst>
              <a:ext uri="{FF2B5EF4-FFF2-40B4-BE49-F238E27FC236}">
                <a16:creationId xmlns:a16="http://schemas.microsoft.com/office/drawing/2014/main" id="{AB8EE3EC-430B-43AF-753F-508267A6E88D}"/>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001D35"/>
                </a:solidFill>
                <a:effectLst/>
                <a:latin typeface="Google Sans"/>
              </a:rPr>
              <a:t>Improved data quality: Data wrangling helps to improve the quality of data by identifying and correcting errors, inconsistencies, and missing values.</a:t>
            </a:r>
          </a:p>
          <a:p>
            <a:pPr algn="l">
              <a:buFont typeface="Arial" panose="020B0604020202020204" pitchFamily="34" charset="0"/>
              <a:buChar char="•"/>
            </a:pPr>
            <a:r>
              <a:rPr lang="en-US" b="0" i="0" dirty="0">
                <a:solidFill>
                  <a:srgbClr val="001D35"/>
                </a:solidFill>
                <a:effectLst/>
                <a:latin typeface="Google Sans"/>
              </a:rPr>
              <a:t>Increased data usability: Data wrangling helps to make data more usable by converting it into a format that is compatible with the desired end system.</a:t>
            </a:r>
          </a:p>
          <a:p>
            <a:pPr algn="l">
              <a:buFont typeface="Arial" panose="020B0604020202020204" pitchFamily="34" charset="0"/>
              <a:buChar char="•"/>
            </a:pPr>
            <a:r>
              <a:rPr lang="en-US" b="0" i="0" dirty="0">
                <a:solidFill>
                  <a:srgbClr val="001D35"/>
                </a:solidFill>
                <a:effectLst/>
                <a:latin typeface="Google Sans"/>
              </a:rPr>
              <a:t>Improved data accessibility: Data wrangling helps to make data more accessible by organizing it in a way that is easy to understand and navigate.</a:t>
            </a:r>
          </a:p>
          <a:p>
            <a:pPr algn="l">
              <a:buFont typeface="Arial" panose="020B0604020202020204" pitchFamily="34" charset="0"/>
              <a:buChar char="•"/>
            </a:pPr>
            <a:r>
              <a:rPr lang="en-US" b="0" i="0" dirty="0">
                <a:solidFill>
                  <a:srgbClr val="001D35"/>
                </a:solidFill>
                <a:effectLst/>
                <a:latin typeface="Google Sans"/>
              </a:rPr>
              <a:t>Increased data efficiency: Data wrangling helps to increase data efficiency by reducing the amount of time and resources required to process and analyze data.</a:t>
            </a:r>
          </a:p>
          <a:p>
            <a:pPr algn="l">
              <a:buFont typeface="Arial" panose="020B0604020202020204" pitchFamily="34" charset="0"/>
              <a:buChar char="•"/>
            </a:pPr>
            <a:r>
              <a:rPr lang="en-US" b="0" i="0" dirty="0">
                <a:solidFill>
                  <a:srgbClr val="001D35"/>
                </a:solidFill>
                <a:effectLst/>
                <a:latin typeface="Google Sans"/>
              </a:rPr>
              <a:t>Improved decision-making: Data wrangling helps to improve decision-making by providing data that is accurate, consistent, and accessible.</a:t>
            </a:r>
          </a:p>
          <a:p>
            <a:endParaRPr lang="en-IN" dirty="0"/>
          </a:p>
        </p:txBody>
      </p:sp>
    </p:spTree>
    <p:extLst>
      <p:ext uri="{BB962C8B-B14F-4D97-AF65-F5344CB8AC3E}">
        <p14:creationId xmlns:p14="http://schemas.microsoft.com/office/powerpoint/2010/main" val="4227334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A8F2-6B58-63A7-DF28-779FFD0F06EB}"/>
              </a:ext>
            </a:extLst>
          </p:cNvPr>
          <p:cNvSpPr>
            <a:spLocks noGrp="1"/>
          </p:cNvSpPr>
          <p:nvPr>
            <p:ph type="title"/>
          </p:nvPr>
        </p:nvSpPr>
        <p:spPr/>
        <p:txBody>
          <a:bodyPr/>
          <a:lstStyle/>
          <a:p>
            <a:r>
              <a:rPr lang="en-US" b="1" i="0" dirty="0">
                <a:solidFill>
                  <a:srgbClr val="001D35"/>
                </a:solidFill>
                <a:effectLst/>
                <a:latin typeface="Google Sans"/>
              </a:rPr>
              <a:t>Disadvantages:</a:t>
            </a:r>
            <a:br>
              <a:rPr lang="en-US" b="1" i="0" dirty="0">
                <a:solidFill>
                  <a:srgbClr val="001D35"/>
                </a:solidFill>
                <a:effectLst/>
                <a:latin typeface="Google Sans"/>
              </a:rPr>
            </a:br>
            <a:endParaRPr lang="en-IN" dirty="0"/>
          </a:p>
        </p:txBody>
      </p:sp>
      <p:sp>
        <p:nvSpPr>
          <p:cNvPr id="3" name="Content Placeholder 2">
            <a:extLst>
              <a:ext uri="{FF2B5EF4-FFF2-40B4-BE49-F238E27FC236}">
                <a16:creationId xmlns:a16="http://schemas.microsoft.com/office/drawing/2014/main" id="{0865CCF8-E7CC-5F48-C3F1-5A63947FDB35}"/>
              </a:ext>
            </a:extLst>
          </p:cNvPr>
          <p:cNvSpPr>
            <a:spLocks noGrp="1"/>
          </p:cNvSpPr>
          <p:nvPr>
            <p:ph idx="1"/>
          </p:nvPr>
        </p:nvSpPr>
        <p:spPr/>
        <p:txBody>
          <a:bodyPr/>
          <a:lstStyle/>
          <a:p>
            <a:pPr algn="l">
              <a:buFont typeface="Arial" panose="020B0604020202020204" pitchFamily="34" charset="0"/>
              <a:buChar char="•"/>
            </a:pPr>
            <a:r>
              <a:rPr lang="en-US" b="0" i="0" dirty="0">
                <a:solidFill>
                  <a:srgbClr val="001D35"/>
                </a:solidFill>
                <a:effectLst/>
                <a:latin typeface="Google Sans"/>
              </a:rPr>
              <a:t>Time-consuming: Data wrangling can be a time-consuming process, especially for large and complex datasets.</a:t>
            </a:r>
          </a:p>
          <a:p>
            <a:pPr algn="l">
              <a:buFont typeface="Arial" panose="020B0604020202020204" pitchFamily="34" charset="0"/>
              <a:buChar char="•"/>
            </a:pPr>
            <a:r>
              <a:rPr lang="en-US" b="0" i="0" dirty="0">
                <a:solidFill>
                  <a:srgbClr val="001D35"/>
                </a:solidFill>
                <a:effectLst/>
                <a:latin typeface="Google Sans"/>
              </a:rPr>
              <a:t>Complex: Data wrangling can be a complex process, requiring a variety of skills and knowledge.</a:t>
            </a:r>
          </a:p>
          <a:p>
            <a:pPr algn="l">
              <a:buFont typeface="Arial" panose="020B0604020202020204" pitchFamily="34" charset="0"/>
              <a:buChar char="•"/>
            </a:pPr>
            <a:r>
              <a:rPr lang="en-US" b="0" i="0" dirty="0">
                <a:solidFill>
                  <a:srgbClr val="001D35"/>
                </a:solidFill>
                <a:effectLst/>
                <a:latin typeface="Google Sans"/>
              </a:rPr>
              <a:t>Error-prone: Data wrangling can be an error-prone process, especially if not done carefully.</a:t>
            </a:r>
          </a:p>
          <a:p>
            <a:pPr algn="l">
              <a:buFont typeface="Arial" panose="020B0604020202020204" pitchFamily="34" charset="0"/>
              <a:buChar char="•"/>
            </a:pPr>
            <a:r>
              <a:rPr lang="en-US" b="0" i="0" dirty="0">
                <a:solidFill>
                  <a:srgbClr val="001D35"/>
                </a:solidFill>
                <a:effectLst/>
                <a:latin typeface="Google Sans"/>
              </a:rPr>
              <a:t>Costly: Data wrangling can be a costly process, especially if specialized tools and resources are required.</a:t>
            </a:r>
          </a:p>
          <a:p>
            <a:endParaRPr lang="en-IN" dirty="0"/>
          </a:p>
        </p:txBody>
      </p:sp>
    </p:spTree>
    <p:extLst>
      <p:ext uri="{BB962C8B-B14F-4D97-AF65-F5344CB8AC3E}">
        <p14:creationId xmlns:p14="http://schemas.microsoft.com/office/powerpoint/2010/main" val="1744097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615E8-765D-AA9C-AFE7-5EB4FA255C1A}"/>
              </a:ext>
            </a:extLst>
          </p:cNvPr>
          <p:cNvSpPr>
            <a:spLocks noGrp="1"/>
          </p:cNvSpPr>
          <p:nvPr>
            <p:ph type="title"/>
          </p:nvPr>
        </p:nvSpPr>
        <p:spPr/>
        <p:txBody>
          <a:bodyPr>
            <a:normAutofit fontScale="90000"/>
          </a:bodyPr>
          <a:lstStyle/>
          <a:p>
            <a:r>
              <a:rPr lang="en-US" b="1" i="0" dirty="0">
                <a:solidFill>
                  <a:srgbClr val="001D35"/>
                </a:solidFill>
                <a:effectLst/>
                <a:latin typeface="Google Sans"/>
              </a:rPr>
              <a:t>Some characteristics of data wrangling include: </a:t>
            </a:r>
            <a:br>
              <a:rPr lang="en-US" b="1" i="0" dirty="0">
                <a:solidFill>
                  <a:srgbClr val="1A73E8"/>
                </a:solidFill>
                <a:effectLst/>
                <a:latin typeface="Google Sans"/>
              </a:rPr>
            </a:br>
            <a:endParaRPr lang="en-IN" dirty="0"/>
          </a:p>
        </p:txBody>
      </p:sp>
      <p:sp>
        <p:nvSpPr>
          <p:cNvPr id="3" name="Content Placeholder 2">
            <a:extLst>
              <a:ext uri="{FF2B5EF4-FFF2-40B4-BE49-F238E27FC236}">
                <a16:creationId xmlns:a16="http://schemas.microsoft.com/office/drawing/2014/main" id="{D7004771-5C02-DA72-3986-D58341ADB493}"/>
              </a:ext>
            </a:extLst>
          </p:cNvPr>
          <p:cNvSpPr>
            <a:spLocks noGrp="1"/>
          </p:cNvSpPr>
          <p:nvPr>
            <p:ph idx="1"/>
          </p:nvPr>
        </p:nvSpPr>
        <p:spPr/>
        <p:txBody>
          <a:bodyPr/>
          <a:lstStyle/>
          <a:p>
            <a:pPr algn="l">
              <a:buFont typeface="Arial" panose="020B0604020202020204" pitchFamily="34" charset="0"/>
              <a:buChar char="•"/>
            </a:pPr>
            <a:r>
              <a:rPr lang="en-US" b="0" i="0" dirty="0">
                <a:solidFill>
                  <a:srgbClr val="001D35"/>
                </a:solidFill>
                <a:effectLst/>
                <a:latin typeface="Google Sans"/>
              </a:rPr>
              <a:t>Data integration: Can improve data quality, lower IT costs, and free up resources</a:t>
            </a:r>
          </a:p>
          <a:p>
            <a:pPr algn="l">
              <a:buFont typeface="Arial" panose="020B0604020202020204" pitchFamily="34" charset="0"/>
              <a:buChar char="•"/>
            </a:pPr>
            <a:r>
              <a:rPr lang="en-US" b="0" i="0" dirty="0">
                <a:solidFill>
                  <a:srgbClr val="001D35"/>
                </a:solidFill>
                <a:effectLst/>
                <a:latin typeface="Google Sans"/>
              </a:rPr>
              <a:t>Data governance: Especially important for sensitive data</a:t>
            </a:r>
          </a:p>
          <a:p>
            <a:pPr algn="l">
              <a:buFont typeface="Arial" panose="020B0604020202020204" pitchFamily="34" charset="0"/>
              <a:buChar char="•"/>
            </a:pPr>
            <a:r>
              <a:rPr lang="en-US" b="0" i="0" dirty="0">
                <a:solidFill>
                  <a:srgbClr val="001D35"/>
                </a:solidFill>
                <a:effectLst/>
                <a:latin typeface="Google Sans"/>
              </a:rPr>
              <a:t>Enriching: Involves gathering data from sources and understanding its distribution, type, and format</a:t>
            </a:r>
          </a:p>
          <a:p>
            <a:pPr algn="l">
              <a:buFont typeface="Arial" panose="020B0604020202020204" pitchFamily="34" charset="0"/>
              <a:buChar char="•"/>
            </a:pPr>
            <a:r>
              <a:rPr lang="en-US" b="0" i="0" dirty="0">
                <a:solidFill>
                  <a:srgbClr val="001D35"/>
                </a:solidFill>
                <a:effectLst/>
                <a:latin typeface="Google Sans"/>
              </a:rPr>
              <a:t>Feature engineering: Involves engineering new features to increase the accuracy of forecasting models</a:t>
            </a:r>
          </a:p>
          <a:p>
            <a:endParaRPr lang="en-IN" dirty="0"/>
          </a:p>
        </p:txBody>
      </p:sp>
    </p:spTree>
    <p:extLst>
      <p:ext uri="{BB962C8B-B14F-4D97-AF65-F5344CB8AC3E}">
        <p14:creationId xmlns:p14="http://schemas.microsoft.com/office/powerpoint/2010/main" val="1089184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D9336-9134-CE9C-D8F2-9FBE4E8A58DF}"/>
              </a:ext>
            </a:extLst>
          </p:cNvPr>
          <p:cNvSpPr>
            <a:spLocks noGrp="1"/>
          </p:cNvSpPr>
          <p:nvPr>
            <p:ph type="title"/>
          </p:nvPr>
        </p:nvSpPr>
        <p:spPr/>
        <p:txBody>
          <a:bodyPr/>
          <a:lstStyle/>
          <a:p>
            <a:r>
              <a:rPr lang="en-IN" dirty="0"/>
              <a:t>Steps of Data Wrangling </a:t>
            </a:r>
          </a:p>
        </p:txBody>
      </p:sp>
      <p:pic>
        <p:nvPicPr>
          <p:cNvPr id="5" name="Content Placeholder 4">
            <a:extLst>
              <a:ext uri="{FF2B5EF4-FFF2-40B4-BE49-F238E27FC236}">
                <a16:creationId xmlns:a16="http://schemas.microsoft.com/office/drawing/2014/main" id="{11DA970A-6357-EE87-3B9C-133E0108E626}"/>
              </a:ext>
            </a:extLst>
          </p:cNvPr>
          <p:cNvPicPr>
            <a:picLocks noGrp="1" noChangeAspect="1"/>
          </p:cNvPicPr>
          <p:nvPr>
            <p:ph idx="1"/>
          </p:nvPr>
        </p:nvPicPr>
        <p:blipFill>
          <a:blip r:embed="rId2"/>
          <a:stretch>
            <a:fillRect/>
          </a:stretch>
        </p:blipFill>
        <p:spPr>
          <a:xfrm>
            <a:off x="2054942" y="1474839"/>
            <a:ext cx="7005495" cy="4572000"/>
          </a:xfrm>
        </p:spPr>
      </p:pic>
    </p:spTree>
    <p:extLst>
      <p:ext uri="{BB962C8B-B14F-4D97-AF65-F5344CB8AC3E}">
        <p14:creationId xmlns:p14="http://schemas.microsoft.com/office/powerpoint/2010/main" val="261519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28506-4468-9D68-9A38-79BAAA38F4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6CDE06-BAFC-6921-04E9-18FE2BB47239}"/>
              </a:ext>
            </a:extLst>
          </p:cNvPr>
          <p:cNvSpPr>
            <a:spLocks noGrp="1"/>
          </p:cNvSpPr>
          <p:nvPr>
            <p:ph idx="1"/>
          </p:nvPr>
        </p:nvSpPr>
        <p:spPr/>
        <p:txBody>
          <a:bodyPr/>
          <a:lstStyle/>
          <a:p>
            <a:r>
              <a:rPr lang="en-US" dirty="0"/>
              <a:t>wrangling begins with access. From there, the bulk of time and energy is spent transforming and profiling the results of the transformation. Finally, the desired output is published for downstream consumption</a:t>
            </a:r>
            <a:endParaRPr lang="en-IN" dirty="0"/>
          </a:p>
        </p:txBody>
      </p:sp>
    </p:spTree>
    <p:extLst>
      <p:ext uri="{BB962C8B-B14F-4D97-AF65-F5344CB8AC3E}">
        <p14:creationId xmlns:p14="http://schemas.microsoft.com/office/powerpoint/2010/main" val="390103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0BC-95EE-4579-CDBF-82939A2EC59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44C8243-014C-C407-15DA-8FDD20675E9A}"/>
              </a:ext>
            </a:extLst>
          </p:cNvPr>
          <p:cNvPicPr>
            <a:picLocks noGrp="1" noChangeAspect="1"/>
          </p:cNvPicPr>
          <p:nvPr>
            <p:ph idx="1"/>
          </p:nvPr>
        </p:nvPicPr>
        <p:blipFill>
          <a:blip r:embed="rId2"/>
          <a:stretch>
            <a:fillRect/>
          </a:stretch>
        </p:blipFill>
        <p:spPr>
          <a:xfrm>
            <a:off x="2005781" y="1769806"/>
            <a:ext cx="8367251" cy="4011562"/>
          </a:xfrm>
        </p:spPr>
      </p:pic>
    </p:spTree>
    <p:extLst>
      <p:ext uri="{BB962C8B-B14F-4D97-AF65-F5344CB8AC3E}">
        <p14:creationId xmlns:p14="http://schemas.microsoft.com/office/powerpoint/2010/main" val="20208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33151-2208-C20A-885D-4067CA50FF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350339-9376-FA2C-8C0A-CC26A7349A3E}"/>
              </a:ext>
            </a:extLst>
          </p:cNvPr>
          <p:cNvSpPr>
            <a:spLocks noGrp="1"/>
          </p:cNvSpPr>
          <p:nvPr>
            <p:ph idx="1"/>
          </p:nvPr>
        </p:nvSpPr>
        <p:spPr/>
        <p:txBody>
          <a:bodyPr/>
          <a:lstStyle/>
          <a:p>
            <a:r>
              <a:rPr lang="en-US" dirty="0"/>
              <a:t>The core types of transformation are structuring, enriching, and cleansing. Structuring primarily involves moving record field values around, and in some cases summarizing those values. Structuring might be as simple as changing the order of fields within a record. More complex transformations that restructure each record independently include breaking record fields into smaller components or combining fields into complex structures. At the </a:t>
            </a:r>
            <a:r>
              <a:rPr lang="en-US" dirty="0" err="1"/>
              <a:t>interrecord</a:t>
            </a:r>
            <a:r>
              <a:rPr lang="en-US" dirty="0"/>
              <a:t> level, some structuring transformations remove subsets of records</a:t>
            </a:r>
            <a:endParaRPr lang="en-IN" dirty="0"/>
          </a:p>
        </p:txBody>
      </p:sp>
    </p:spTree>
    <p:extLst>
      <p:ext uri="{BB962C8B-B14F-4D97-AF65-F5344CB8AC3E}">
        <p14:creationId xmlns:p14="http://schemas.microsoft.com/office/powerpoint/2010/main" val="529311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6527-704B-E51D-5A87-09451A33921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FA9D4F7-3759-339C-451B-2EA0D42DFACC}"/>
              </a:ext>
            </a:extLst>
          </p:cNvPr>
          <p:cNvPicPr>
            <a:picLocks noGrp="1" noChangeAspect="1"/>
          </p:cNvPicPr>
          <p:nvPr>
            <p:ph idx="1"/>
          </p:nvPr>
        </p:nvPicPr>
        <p:blipFill>
          <a:blip r:embed="rId2"/>
          <a:stretch>
            <a:fillRect/>
          </a:stretch>
        </p:blipFill>
        <p:spPr>
          <a:xfrm>
            <a:off x="1396180" y="1661889"/>
            <a:ext cx="8944049" cy="4512769"/>
          </a:xfrm>
        </p:spPr>
      </p:pic>
    </p:spTree>
    <p:extLst>
      <p:ext uri="{BB962C8B-B14F-4D97-AF65-F5344CB8AC3E}">
        <p14:creationId xmlns:p14="http://schemas.microsoft.com/office/powerpoint/2010/main" val="171981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377C1-57BC-F6DC-F776-E3F96371DEF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7B14D5F-4E2F-9777-C352-C501A6F0AFDE}"/>
              </a:ext>
            </a:extLst>
          </p:cNvPr>
          <p:cNvPicPr>
            <a:picLocks noGrp="1" noChangeAspect="1"/>
          </p:cNvPicPr>
          <p:nvPr>
            <p:ph idx="1"/>
          </p:nvPr>
        </p:nvPicPr>
        <p:blipFill>
          <a:blip r:embed="rId2"/>
          <a:stretch>
            <a:fillRect/>
          </a:stretch>
        </p:blipFill>
        <p:spPr>
          <a:xfrm>
            <a:off x="1799303" y="1425677"/>
            <a:ext cx="8878529" cy="4709652"/>
          </a:xfrm>
        </p:spPr>
      </p:pic>
    </p:spTree>
    <p:extLst>
      <p:ext uri="{BB962C8B-B14F-4D97-AF65-F5344CB8AC3E}">
        <p14:creationId xmlns:p14="http://schemas.microsoft.com/office/powerpoint/2010/main" val="223654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74C8F-3A80-5735-D3E7-885C81DE315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D149484-3903-87D5-0DD6-02687D633E51}"/>
              </a:ext>
            </a:extLst>
          </p:cNvPr>
          <p:cNvPicPr>
            <a:picLocks noGrp="1" noChangeAspect="1"/>
          </p:cNvPicPr>
          <p:nvPr>
            <p:ph idx="1"/>
          </p:nvPr>
        </p:nvPicPr>
        <p:blipFill>
          <a:blip r:embed="rId2"/>
          <a:stretch>
            <a:fillRect/>
          </a:stretch>
        </p:blipFill>
        <p:spPr>
          <a:xfrm>
            <a:off x="1111045" y="1858296"/>
            <a:ext cx="10048568" cy="4326193"/>
          </a:xfrm>
        </p:spPr>
      </p:pic>
    </p:spTree>
    <p:extLst>
      <p:ext uri="{BB962C8B-B14F-4D97-AF65-F5344CB8AC3E}">
        <p14:creationId xmlns:p14="http://schemas.microsoft.com/office/powerpoint/2010/main" val="954951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1018</Words>
  <Application>Microsoft Office PowerPoint</Application>
  <PresentationFormat>Widescreen</PresentationFormat>
  <Paragraphs>45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Google Sans</vt:lpstr>
      <vt:lpstr>Times New Roman</vt:lpstr>
      <vt:lpstr>Office Theme</vt:lpstr>
      <vt:lpstr>UNIT - IV  GATHERING AND WRANGLING DATA      </vt:lpstr>
      <vt:lpstr>Data Wrangling</vt:lpstr>
      <vt:lpstr>Steps of Data Wrangling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Transformation: Enriching</vt:lpstr>
      <vt:lpstr>Unions</vt:lpstr>
      <vt:lpstr>Joins</vt:lpstr>
      <vt:lpstr>PowerPoint Presentation</vt:lpstr>
      <vt:lpstr>Using Transformation to Clean Data</vt:lpstr>
      <vt:lpstr>Addressing Invalid Values</vt:lpstr>
      <vt:lpstr>Data Wrangling Tools</vt:lpstr>
      <vt:lpstr>PowerPoint Presentation</vt:lpstr>
      <vt:lpstr>Data Structures</vt:lpstr>
      <vt:lpstr>Transformation Paradigms</vt:lpstr>
      <vt:lpstr>Advantages: </vt:lpstr>
      <vt:lpstr>Disadvantages: </vt:lpstr>
      <vt:lpstr>Some characteristics of data wrangling include: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  GATHERING AND WRANGLING DATA      </dc:title>
  <dc:creator>jyothi damalla</dc:creator>
  <cp:lastModifiedBy>jyothi damalla</cp:lastModifiedBy>
  <cp:revision>4</cp:revision>
  <dcterms:created xsi:type="dcterms:W3CDTF">2023-12-03T13:17:54Z</dcterms:created>
  <dcterms:modified xsi:type="dcterms:W3CDTF">2023-12-05T04:10:41Z</dcterms:modified>
</cp:coreProperties>
</file>