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C93A5-DBAF-1E22-A9FC-B0F89F1656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3057E4A-41A5-173F-29F7-7CBC24E175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43AF2D3-FAF3-F7D7-C915-691268BA9A58}"/>
              </a:ext>
            </a:extLst>
          </p:cNvPr>
          <p:cNvSpPr>
            <a:spLocks noGrp="1"/>
          </p:cNvSpPr>
          <p:nvPr>
            <p:ph type="dt" sz="half" idx="10"/>
          </p:nvPr>
        </p:nvSpPr>
        <p:spPr/>
        <p:txBody>
          <a:bodyPr/>
          <a:lstStyle/>
          <a:p>
            <a:fld id="{96C418CB-B553-4855-8B01-1C9E9DBC9D45}" type="datetimeFigureOut">
              <a:rPr lang="en-IN" smtClean="0"/>
              <a:t>11-12-2023</a:t>
            </a:fld>
            <a:endParaRPr lang="en-IN"/>
          </a:p>
        </p:txBody>
      </p:sp>
      <p:sp>
        <p:nvSpPr>
          <p:cNvPr id="5" name="Footer Placeholder 4">
            <a:extLst>
              <a:ext uri="{FF2B5EF4-FFF2-40B4-BE49-F238E27FC236}">
                <a16:creationId xmlns:a16="http://schemas.microsoft.com/office/drawing/2014/main" id="{DE626534-8AD3-B55C-0403-09DB32FD32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585351-CABD-8F81-735F-D01ED3E80163}"/>
              </a:ext>
            </a:extLst>
          </p:cNvPr>
          <p:cNvSpPr>
            <a:spLocks noGrp="1"/>
          </p:cNvSpPr>
          <p:nvPr>
            <p:ph type="sldNum" sz="quarter" idx="12"/>
          </p:nvPr>
        </p:nvSpPr>
        <p:spPr/>
        <p:txBody>
          <a:bodyPr/>
          <a:lstStyle/>
          <a:p>
            <a:fld id="{610892F0-AC37-40BA-9B62-5329774737F6}" type="slidenum">
              <a:rPr lang="en-IN" smtClean="0"/>
              <a:t>‹#›</a:t>
            </a:fld>
            <a:endParaRPr lang="en-IN"/>
          </a:p>
        </p:txBody>
      </p:sp>
    </p:spTree>
    <p:extLst>
      <p:ext uri="{BB962C8B-B14F-4D97-AF65-F5344CB8AC3E}">
        <p14:creationId xmlns:p14="http://schemas.microsoft.com/office/powerpoint/2010/main" val="472020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D55D0-83A0-5F59-F65D-50390BAE84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9A1B49-CEEC-7635-89BB-CDDC4F1D76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92995E-2C04-9A67-DC67-AD76BF3A7A2D}"/>
              </a:ext>
            </a:extLst>
          </p:cNvPr>
          <p:cNvSpPr>
            <a:spLocks noGrp="1"/>
          </p:cNvSpPr>
          <p:nvPr>
            <p:ph type="dt" sz="half" idx="10"/>
          </p:nvPr>
        </p:nvSpPr>
        <p:spPr/>
        <p:txBody>
          <a:bodyPr/>
          <a:lstStyle/>
          <a:p>
            <a:fld id="{96C418CB-B553-4855-8B01-1C9E9DBC9D45}" type="datetimeFigureOut">
              <a:rPr lang="en-IN" smtClean="0"/>
              <a:t>11-12-2023</a:t>
            </a:fld>
            <a:endParaRPr lang="en-IN"/>
          </a:p>
        </p:txBody>
      </p:sp>
      <p:sp>
        <p:nvSpPr>
          <p:cNvPr id="5" name="Footer Placeholder 4">
            <a:extLst>
              <a:ext uri="{FF2B5EF4-FFF2-40B4-BE49-F238E27FC236}">
                <a16:creationId xmlns:a16="http://schemas.microsoft.com/office/drawing/2014/main" id="{64D1FB2D-85CF-CE21-9D71-DD5298008D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EC8649-91FE-56AD-4AE4-539853E7BF98}"/>
              </a:ext>
            </a:extLst>
          </p:cNvPr>
          <p:cNvSpPr>
            <a:spLocks noGrp="1"/>
          </p:cNvSpPr>
          <p:nvPr>
            <p:ph type="sldNum" sz="quarter" idx="12"/>
          </p:nvPr>
        </p:nvSpPr>
        <p:spPr/>
        <p:txBody>
          <a:bodyPr/>
          <a:lstStyle/>
          <a:p>
            <a:fld id="{610892F0-AC37-40BA-9B62-5329774737F6}" type="slidenum">
              <a:rPr lang="en-IN" smtClean="0"/>
              <a:t>‹#›</a:t>
            </a:fld>
            <a:endParaRPr lang="en-IN"/>
          </a:p>
        </p:txBody>
      </p:sp>
    </p:spTree>
    <p:extLst>
      <p:ext uri="{BB962C8B-B14F-4D97-AF65-F5344CB8AC3E}">
        <p14:creationId xmlns:p14="http://schemas.microsoft.com/office/powerpoint/2010/main" val="303412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80A262-ABE8-0E5B-FF78-A9DACCA22F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8300D2-EFFE-5ED9-E28D-4084299FB9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9D48DD-537C-9CF0-610D-F0FAA9279ACC}"/>
              </a:ext>
            </a:extLst>
          </p:cNvPr>
          <p:cNvSpPr>
            <a:spLocks noGrp="1"/>
          </p:cNvSpPr>
          <p:nvPr>
            <p:ph type="dt" sz="half" idx="10"/>
          </p:nvPr>
        </p:nvSpPr>
        <p:spPr/>
        <p:txBody>
          <a:bodyPr/>
          <a:lstStyle/>
          <a:p>
            <a:fld id="{96C418CB-B553-4855-8B01-1C9E9DBC9D45}" type="datetimeFigureOut">
              <a:rPr lang="en-IN" smtClean="0"/>
              <a:t>11-12-2023</a:t>
            </a:fld>
            <a:endParaRPr lang="en-IN"/>
          </a:p>
        </p:txBody>
      </p:sp>
      <p:sp>
        <p:nvSpPr>
          <p:cNvPr id="5" name="Footer Placeholder 4">
            <a:extLst>
              <a:ext uri="{FF2B5EF4-FFF2-40B4-BE49-F238E27FC236}">
                <a16:creationId xmlns:a16="http://schemas.microsoft.com/office/drawing/2014/main" id="{3A90327F-25FD-286E-24D1-D19C9E68CA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75D76C-8C93-E7BF-9EE1-BF8EC4B83C40}"/>
              </a:ext>
            </a:extLst>
          </p:cNvPr>
          <p:cNvSpPr>
            <a:spLocks noGrp="1"/>
          </p:cNvSpPr>
          <p:nvPr>
            <p:ph type="sldNum" sz="quarter" idx="12"/>
          </p:nvPr>
        </p:nvSpPr>
        <p:spPr/>
        <p:txBody>
          <a:bodyPr/>
          <a:lstStyle/>
          <a:p>
            <a:fld id="{610892F0-AC37-40BA-9B62-5329774737F6}" type="slidenum">
              <a:rPr lang="en-IN" smtClean="0"/>
              <a:t>‹#›</a:t>
            </a:fld>
            <a:endParaRPr lang="en-IN"/>
          </a:p>
        </p:txBody>
      </p:sp>
    </p:spTree>
    <p:extLst>
      <p:ext uri="{BB962C8B-B14F-4D97-AF65-F5344CB8AC3E}">
        <p14:creationId xmlns:p14="http://schemas.microsoft.com/office/powerpoint/2010/main" val="2877103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AEDD5-DB32-AFC1-F4C5-931E685F0D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8DD3E6-301F-3646-F335-8FFE842D76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879843-BFB6-184B-FF3C-4877DBC415C8}"/>
              </a:ext>
            </a:extLst>
          </p:cNvPr>
          <p:cNvSpPr>
            <a:spLocks noGrp="1"/>
          </p:cNvSpPr>
          <p:nvPr>
            <p:ph type="dt" sz="half" idx="10"/>
          </p:nvPr>
        </p:nvSpPr>
        <p:spPr/>
        <p:txBody>
          <a:bodyPr/>
          <a:lstStyle/>
          <a:p>
            <a:fld id="{96C418CB-B553-4855-8B01-1C9E9DBC9D45}" type="datetimeFigureOut">
              <a:rPr lang="en-IN" smtClean="0"/>
              <a:t>11-12-2023</a:t>
            </a:fld>
            <a:endParaRPr lang="en-IN"/>
          </a:p>
        </p:txBody>
      </p:sp>
      <p:sp>
        <p:nvSpPr>
          <p:cNvPr id="5" name="Footer Placeholder 4">
            <a:extLst>
              <a:ext uri="{FF2B5EF4-FFF2-40B4-BE49-F238E27FC236}">
                <a16:creationId xmlns:a16="http://schemas.microsoft.com/office/drawing/2014/main" id="{DC2F0117-BAA5-8FB7-F643-980AD83471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284DDB-A73D-1772-B5FC-4E7FA9310933}"/>
              </a:ext>
            </a:extLst>
          </p:cNvPr>
          <p:cNvSpPr>
            <a:spLocks noGrp="1"/>
          </p:cNvSpPr>
          <p:nvPr>
            <p:ph type="sldNum" sz="quarter" idx="12"/>
          </p:nvPr>
        </p:nvSpPr>
        <p:spPr/>
        <p:txBody>
          <a:bodyPr/>
          <a:lstStyle/>
          <a:p>
            <a:fld id="{610892F0-AC37-40BA-9B62-5329774737F6}" type="slidenum">
              <a:rPr lang="en-IN" smtClean="0"/>
              <a:t>‹#›</a:t>
            </a:fld>
            <a:endParaRPr lang="en-IN"/>
          </a:p>
        </p:txBody>
      </p:sp>
    </p:spTree>
    <p:extLst>
      <p:ext uri="{BB962C8B-B14F-4D97-AF65-F5344CB8AC3E}">
        <p14:creationId xmlns:p14="http://schemas.microsoft.com/office/powerpoint/2010/main" val="3029781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796C8-1A13-1CCE-C121-944B068476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D9E1E32-B902-9B18-9F3A-7E05815B95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8C8F83-5ECB-596A-8DB7-DD2232D88BD4}"/>
              </a:ext>
            </a:extLst>
          </p:cNvPr>
          <p:cNvSpPr>
            <a:spLocks noGrp="1"/>
          </p:cNvSpPr>
          <p:nvPr>
            <p:ph type="dt" sz="half" idx="10"/>
          </p:nvPr>
        </p:nvSpPr>
        <p:spPr/>
        <p:txBody>
          <a:bodyPr/>
          <a:lstStyle/>
          <a:p>
            <a:fld id="{96C418CB-B553-4855-8B01-1C9E9DBC9D45}" type="datetimeFigureOut">
              <a:rPr lang="en-IN" smtClean="0"/>
              <a:t>11-12-2023</a:t>
            </a:fld>
            <a:endParaRPr lang="en-IN"/>
          </a:p>
        </p:txBody>
      </p:sp>
      <p:sp>
        <p:nvSpPr>
          <p:cNvPr id="5" name="Footer Placeholder 4">
            <a:extLst>
              <a:ext uri="{FF2B5EF4-FFF2-40B4-BE49-F238E27FC236}">
                <a16:creationId xmlns:a16="http://schemas.microsoft.com/office/drawing/2014/main" id="{676C1561-8086-BF16-FAAC-2AAF1853C9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118086-DE77-5817-F63B-B9F0C852FE95}"/>
              </a:ext>
            </a:extLst>
          </p:cNvPr>
          <p:cNvSpPr>
            <a:spLocks noGrp="1"/>
          </p:cNvSpPr>
          <p:nvPr>
            <p:ph type="sldNum" sz="quarter" idx="12"/>
          </p:nvPr>
        </p:nvSpPr>
        <p:spPr/>
        <p:txBody>
          <a:bodyPr/>
          <a:lstStyle/>
          <a:p>
            <a:fld id="{610892F0-AC37-40BA-9B62-5329774737F6}" type="slidenum">
              <a:rPr lang="en-IN" smtClean="0"/>
              <a:t>‹#›</a:t>
            </a:fld>
            <a:endParaRPr lang="en-IN"/>
          </a:p>
        </p:txBody>
      </p:sp>
    </p:spTree>
    <p:extLst>
      <p:ext uri="{BB962C8B-B14F-4D97-AF65-F5344CB8AC3E}">
        <p14:creationId xmlns:p14="http://schemas.microsoft.com/office/powerpoint/2010/main" val="3744738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CCCAA-7352-BD9A-5801-B4EB0A18AD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E55124-A66F-AE1A-7D42-A558658D90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C48DE92-AF39-2A75-74E6-18D63EEA46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D4EF92B-0F69-2D05-9DE2-036E9A14B543}"/>
              </a:ext>
            </a:extLst>
          </p:cNvPr>
          <p:cNvSpPr>
            <a:spLocks noGrp="1"/>
          </p:cNvSpPr>
          <p:nvPr>
            <p:ph type="dt" sz="half" idx="10"/>
          </p:nvPr>
        </p:nvSpPr>
        <p:spPr/>
        <p:txBody>
          <a:bodyPr/>
          <a:lstStyle/>
          <a:p>
            <a:fld id="{96C418CB-B553-4855-8B01-1C9E9DBC9D45}" type="datetimeFigureOut">
              <a:rPr lang="en-IN" smtClean="0"/>
              <a:t>11-12-2023</a:t>
            </a:fld>
            <a:endParaRPr lang="en-IN"/>
          </a:p>
        </p:txBody>
      </p:sp>
      <p:sp>
        <p:nvSpPr>
          <p:cNvPr id="6" name="Footer Placeholder 5">
            <a:extLst>
              <a:ext uri="{FF2B5EF4-FFF2-40B4-BE49-F238E27FC236}">
                <a16:creationId xmlns:a16="http://schemas.microsoft.com/office/drawing/2014/main" id="{478AB6AA-DC84-E7B7-B875-28CC47F892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055744-4E43-BA5D-F158-10B6C1CD2438}"/>
              </a:ext>
            </a:extLst>
          </p:cNvPr>
          <p:cNvSpPr>
            <a:spLocks noGrp="1"/>
          </p:cNvSpPr>
          <p:nvPr>
            <p:ph type="sldNum" sz="quarter" idx="12"/>
          </p:nvPr>
        </p:nvSpPr>
        <p:spPr/>
        <p:txBody>
          <a:bodyPr/>
          <a:lstStyle/>
          <a:p>
            <a:fld id="{610892F0-AC37-40BA-9B62-5329774737F6}" type="slidenum">
              <a:rPr lang="en-IN" smtClean="0"/>
              <a:t>‹#›</a:t>
            </a:fld>
            <a:endParaRPr lang="en-IN"/>
          </a:p>
        </p:txBody>
      </p:sp>
    </p:spTree>
    <p:extLst>
      <p:ext uri="{BB962C8B-B14F-4D97-AF65-F5344CB8AC3E}">
        <p14:creationId xmlns:p14="http://schemas.microsoft.com/office/powerpoint/2010/main" val="1734708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DE25F-EE53-2D1B-FCAC-5A1C3161286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B14572-2FD8-A8EE-1AD4-B46336344D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00074D-289C-F46D-B9FD-1A5393129E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66E7400-ACAE-1479-294E-C72D834D01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FDC066-06C7-CF49-03B8-CE647DA9D6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4924AB-8754-FD4E-758A-982AA37C4A00}"/>
              </a:ext>
            </a:extLst>
          </p:cNvPr>
          <p:cNvSpPr>
            <a:spLocks noGrp="1"/>
          </p:cNvSpPr>
          <p:nvPr>
            <p:ph type="dt" sz="half" idx="10"/>
          </p:nvPr>
        </p:nvSpPr>
        <p:spPr/>
        <p:txBody>
          <a:bodyPr/>
          <a:lstStyle/>
          <a:p>
            <a:fld id="{96C418CB-B553-4855-8B01-1C9E9DBC9D45}" type="datetimeFigureOut">
              <a:rPr lang="en-IN" smtClean="0"/>
              <a:t>11-12-2023</a:t>
            </a:fld>
            <a:endParaRPr lang="en-IN"/>
          </a:p>
        </p:txBody>
      </p:sp>
      <p:sp>
        <p:nvSpPr>
          <p:cNvPr id="8" name="Footer Placeholder 7">
            <a:extLst>
              <a:ext uri="{FF2B5EF4-FFF2-40B4-BE49-F238E27FC236}">
                <a16:creationId xmlns:a16="http://schemas.microsoft.com/office/drawing/2014/main" id="{5FE6967C-F184-40E5-BB91-18705C4EA5A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6DA844-53A9-DB27-323F-17E78F94E333}"/>
              </a:ext>
            </a:extLst>
          </p:cNvPr>
          <p:cNvSpPr>
            <a:spLocks noGrp="1"/>
          </p:cNvSpPr>
          <p:nvPr>
            <p:ph type="sldNum" sz="quarter" idx="12"/>
          </p:nvPr>
        </p:nvSpPr>
        <p:spPr/>
        <p:txBody>
          <a:bodyPr/>
          <a:lstStyle/>
          <a:p>
            <a:fld id="{610892F0-AC37-40BA-9B62-5329774737F6}" type="slidenum">
              <a:rPr lang="en-IN" smtClean="0"/>
              <a:t>‹#›</a:t>
            </a:fld>
            <a:endParaRPr lang="en-IN"/>
          </a:p>
        </p:txBody>
      </p:sp>
    </p:spTree>
    <p:extLst>
      <p:ext uri="{BB962C8B-B14F-4D97-AF65-F5344CB8AC3E}">
        <p14:creationId xmlns:p14="http://schemas.microsoft.com/office/powerpoint/2010/main" val="3108890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EC6BC-71A3-EB55-806F-478CFA1568E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936146C-18AB-AA1C-8877-EA62BAC69937}"/>
              </a:ext>
            </a:extLst>
          </p:cNvPr>
          <p:cNvSpPr>
            <a:spLocks noGrp="1"/>
          </p:cNvSpPr>
          <p:nvPr>
            <p:ph type="dt" sz="half" idx="10"/>
          </p:nvPr>
        </p:nvSpPr>
        <p:spPr/>
        <p:txBody>
          <a:bodyPr/>
          <a:lstStyle/>
          <a:p>
            <a:fld id="{96C418CB-B553-4855-8B01-1C9E9DBC9D45}" type="datetimeFigureOut">
              <a:rPr lang="en-IN" smtClean="0"/>
              <a:t>11-12-2023</a:t>
            </a:fld>
            <a:endParaRPr lang="en-IN"/>
          </a:p>
        </p:txBody>
      </p:sp>
      <p:sp>
        <p:nvSpPr>
          <p:cNvPr id="4" name="Footer Placeholder 3">
            <a:extLst>
              <a:ext uri="{FF2B5EF4-FFF2-40B4-BE49-F238E27FC236}">
                <a16:creationId xmlns:a16="http://schemas.microsoft.com/office/drawing/2014/main" id="{CFFAA0DF-FF21-2C28-7D91-C9AA3D32185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B0AD62-DA9F-A6BD-128F-55DF682D2BBE}"/>
              </a:ext>
            </a:extLst>
          </p:cNvPr>
          <p:cNvSpPr>
            <a:spLocks noGrp="1"/>
          </p:cNvSpPr>
          <p:nvPr>
            <p:ph type="sldNum" sz="quarter" idx="12"/>
          </p:nvPr>
        </p:nvSpPr>
        <p:spPr/>
        <p:txBody>
          <a:bodyPr/>
          <a:lstStyle/>
          <a:p>
            <a:fld id="{610892F0-AC37-40BA-9B62-5329774737F6}" type="slidenum">
              <a:rPr lang="en-IN" smtClean="0"/>
              <a:t>‹#›</a:t>
            </a:fld>
            <a:endParaRPr lang="en-IN"/>
          </a:p>
        </p:txBody>
      </p:sp>
    </p:spTree>
    <p:extLst>
      <p:ext uri="{BB962C8B-B14F-4D97-AF65-F5344CB8AC3E}">
        <p14:creationId xmlns:p14="http://schemas.microsoft.com/office/powerpoint/2010/main" val="2866542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6D7B83-A97A-8323-D3BD-41B9B7C40351}"/>
              </a:ext>
            </a:extLst>
          </p:cNvPr>
          <p:cNvSpPr>
            <a:spLocks noGrp="1"/>
          </p:cNvSpPr>
          <p:nvPr>
            <p:ph type="dt" sz="half" idx="10"/>
          </p:nvPr>
        </p:nvSpPr>
        <p:spPr/>
        <p:txBody>
          <a:bodyPr/>
          <a:lstStyle/>
          <a:p>
            <a:fld id="{96C418CB-B553-4855-8B01-1C9E9DBC9D45}" type="datetimeFigureOut">
              <a:rPr lang="en-IN" smtClean="0"/>
              <a:t>11-12-2023</a:t>
            </a:fld>
            <a:endParaRPr lang="en-IN"/>
          </a:p>
        </p:txBody>
      </p:sp>
      <p:sp>
        <p:nvSpPr>
          <p:cNvPr id="3" name="Footer Placeholder 2">
            <a:extLst>
              <a:ext uri="{FF2B5EF4-FFF2-40B4-BE49-F238E27FC236}">
                <a16:creationId xmlns:a16="http://schemas.microsoft.com/office/drawing/2014/main" id="{64DDD185-0A94-1CB2-ADDC-BCE7676F170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6323EA2-0959-7E38-1756-EF079BD6D631}"/>
              </a:ext>
            </a:extLst>
          </p:cNvPr>
          <p:cNvSpPr>
            <a:spLocks noGrp="1"/>
          </p:cNvSpPr>
          <p:nvPr>
            <p:ph type="sldNum" sz="quarter" idx="12"/>
          </p:nvPr>
        </p:nvSpPr>
        <p:spPr/>
        <p:txBody>
          <a:bodyPr/>
          <a:lstStyle/>
          <a:p>
            <a:fld id="{610892F0-AC37-40BA-9B62-5329774737F6}" type="slidenum">
              <a:rPr lang="en-IN" smtClean="0"/>
              <a:t>‹#›</a:t>
            </a:fld>
            <a:endParaRPr lang="en-IN"/>
          </a:p>
        </p:txBody>
      </p:sp>
    </p:spTree>
    <p:extLst>
      <p:ext uri="{BB962C8B-B14F-4D97-AF65-F5344CB8AC3E}">
        <p14:creationId xmlns:p14="http://schemas.microsoft.com/office/powerpoint/2010/main" val="1739450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0A094-CA37-3D7C-2892-A8509F9CBE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6FB7F48-15E7-0838-A02E-E903F04D58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69F5FB-CF88-8236-EC21-2887B7F423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08B83A-4639-D824-AEFE-A0DB06736CB2}"/>
              </a:ext>
            </a:extLst>
          </p:cNvPr>
          <p:cNvSpPr>
            <a:spLocks noGrp="1"/>
          </p:cNvSpPr>
          <p:nvPr>
            <p:ph type="dt" sz="half" idx="10"/>
          </p:nvPr>
        </p:nvSpPr>
        <p:spPr/>
        <p:txBody>
          <a:bodyPr/>
          <a:lstStyle/>
          <a:p>
            <a:fld id="{96C418CB-B553-4855-8B01-1C9E9DBC9D45}" type="datetimeFigureOut">
              <a:rPr lang="en-IN" smtClean="0"/>
              <a:t>11-12-2023</a:t>
            </a:fld>
            <a:endParaRPr lang="en-IN"/>
          </a:p>
        </p:txBody>
      </p:sp>
      <p:sp>
        <p:nvSpPr>
          <p:cNvPr id="6" name="Footer Placeholder 5">
            <a:extLst>
              <a:ext uri="{FF2B5EF4-FFF2-40B4-BE49-F238E27FC236}">
                <a16:creationId xmlns:a16="http://schemas.microsoft.com/office/drawing/2014/main" id="{5D1089D4-91E0-E8CB-984A-1024635F90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9029D0-4B27-25F8-E689-32AC93EEE41C}"/>
              </a:ext>
            </a:extLst>
          </p:cNvPr>
          <p:cNvSpPr>
            <a:spLocks noGrp="1"/>
          </p:cNvSpPr>
          <p:nvPr>
            <p:ph type="sldNum" sz="quarter" idx="12"/>
          </p:nvPr>
        </p:nvSpPr>
        <p:spPr/>
        <p:txBody>
          <a:bodyPr/>
          <a:lstStyle/>
          <a:p>
            <a:fld id="{610892F0-AC37-40BA-9B62-5329774737F6}" type="slidenum">
              <a:rPr lang="en-IN" smtClean="0"/>
              <a:t>‹#›</a:t>
            </a:fld>
            <a:endParaRPr lang="en-IN"/>
          </a:p>
        </p:txBody>
      </p:sp>
    </p:spTree>
    <p:extLst>
      <p:ext uri="{BB962C8B-B14F-4D97-AF65-F5344CB8AC3E}">
        <p14:creationId xmlns:p14="http://schemas.microsoft.com/office/powerpoint/2010/main" val="2724689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01D0A-7AF3-1E69-0F5F-763ABEE6DF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9B5EA61-F518-7BA0-E7E2-6CC60AF2A8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DE76708-6DDC-F3C3-0D24-1D2D91314B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E15EBF-030F-F5EF-2627-22DDD690EF75}"/>
              </a:ext>
            </a:extLst>
          </p:cNvPr>
          <p:cNvSpPr>
            <a:spLocks noGrp="1"/>
          </p:cNvSpPr>
          <p:nvPr>
            <p:ph type="dt" sz="half" idx="10"/>
          </p:nvPr>
        </p:nvSpPr>
        <p:spPr/>
        <p:txBody>
          <a:bodyPr/>
          <a:lstStyle/>
          <a:p>
            <a:fld id="{96C418CB-B553-4855-8B01-1C9E9DBC9D45}" type="datetimeFigureOut">
              <a:rPr lang="en-IN" smtClean="0"/>
              <a:t>11-12-2023</a:t>
            </a:fld>
            <a:endParaRPr lang="en-IN"/>
          </a:p>
        </p:txBody>
      </p:sp>
      <p:sp>
        <p:nvSpPr>
          <p:cNvPr id="6" name="Footer Placeholder 5">
            <a:extLst>
              <a:ext uri="{FF2B5EF4-FFF2-40B4-BE49-F238E27FC236}">
                <a16:creationId xmlns:a16="http://schemas.microsoft.com/office/drawing/2014/main" id="{E2C9C7E4-2CBC-4713-820D-63DD09B3B1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F79ECC-1CF9-142D-E9A1-805E3BC2D9F8}"/>
              </a:ext>
            </a:extLst>
          </p:cNvPr>
          <p:cNvSpPr>
            <a:spLocks noGrp="1"/>
          </p:cNvSpPr>
          <p:nvPr>
            <p:ph type="sldNum" sz="quarter" idx="12"/>
          </p:nvPr>
        </p:nvSpPr>
        <p:spPr/>
        <p:txBody>
          <a:bodyPr/>
          <a:lstStyle/>
          <a:p>
            <a:fld id="{610892F0-AC37-40BA-9B62-5329774737F6}" type="slidenum">
              <a:rPr lang="en-IN" smtClean="0"/>
              <a:t>‹#›</a:t>
            </a:fld>
            <a:endParaRPr lang="en-IN"/>
          </a:p>
        </p:txBody>
      </p:sp>
    </p:spTree>
    <p:extLst>
      <p:ext uri="{BB962C8B-B14F-4D97-AF65-F5344CB8AC3E}">
        <p14:creationId xmlns:p14="http://schemas.microsoft.com/office/powerpoint/2010/main" val="3867399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23506C-5636-E674-632C-E956772995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F3249E-1352-F5E7-907F-A969EF36A6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802FE7-186E-EBD0-58D2-BFE2796CC1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C418CB-B553-4855-8B01-1C9E9DBC9D45}" type="datetimeFigureOut">
              <a:rPr lang="en-IN" smtClean="0"/>
              <a:t>11-12-2023</a:t>
            </a:fld>
            <a:endParaRPr lang="en-IN"/>
          </a:p>
        </p:txBody>
      </p:sp>
      <p:sp>
        <p:nvSpPr>
          <p:cNvPr id="5" name="Footer Placeholder 4">
            <a:extLst>
              <a:ext uri="{FF2B5EF4-FFF2-40B4-BE49-F238E27FC236}">
                <a16:creationId xmlns:a16="http://schemas.microsoft.com/office/drawing/2014/main" id="{CD29A746-0FBB-491E-31EE-84D596BDE4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1C8FC2C-1B11-61A3-9035-221C04EBA7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0892F0-AC37-40BA-9B62-5329774737F6}" type="slidenum">
              <a:rPr lang="en-IN" smtClean="0"/>
              <a:t>‹#›</a:t>
            </a:fld>
            <a:endParaRPr lang="en-IN"/>
          </a:p>
        </p:txBody>
      </p:sp>
    </p:spTree>
    <p:extLst>
      <p:ext uri="{BB962C8B-B14F-4D97-AF65-F5344CB8AC3E}">
        <p14:creationId xmlns:p14="http://schemas.microsoft.com/office/powerpoint/2010/main" val="2588160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simplilearn.com/what-is-data-mining-articl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003BE-BDA2-3B87-2554-004772D99B20}"/>
              </a:ext>
            </a:extLst>
          </p:cNvPr>
          <p:cNvSpPr>
            <a:spLocks noGrp="1"/>
          </p:cNvSpPr>
          <p:nvPr>
            <p:ph type="ctrTitle"/>
          </p:nvPr>
        </p:nvSpPr>
        <p:spPr/>
        <p:txBody>
          <a:bodyPr>
            <a:normAutofit fontScale="90000"/>
          </a:bodyPr>
          <a:lstStyle/>
          <a:p>
            <a:pPr>
              <a:lnSpc>
                <a:spcPct val="115000"/>
              </a:lnSpc>
              <a:spcAft>
                <a:spcPts val="1000"/>
              </a:spcAft>
            </a:pPr>
            <a:r>
              <a:rPr lang="en-US" sz="6000" b="1"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rPr>
              <a:t>UNIT - IV</a:t>
            </a:r>
            <a:br>
              <a:rPr lang="en-IN" sz="6000" dirty="0">
                <a:effectLst/>
                <a:latin typeface="Calibri" panose="020F0502020204030204" pitchFamily="34" charset="0"/>
                <a:ea typeface="Times New Roman" panose="02020603050405020304" pitchFamily="18" charset="0"/>
                <a:cs typeface="Times New Roman" panose="02020603050405020304" pitchFamily="18" charset="0"/>
              </a:rPr>
            </a:br>
            <a:r>
              <a:rPr lang="en-US" sz="6000" b="1" dirty="0">
                <a:solidFill>
                  <a:srgbClr val="0000CC"/>
                </a:solidFill>
                <a:effectLst/>
                <a:latin typeface="Arial" panose="020B0604020202020204" pitchFamily="34" charset="0"/>
                <a:ea typeface="Times New Roman" panose="02020603050405020304" pitchFamily="18" charset="0"/>
                <a:cs typeface="Times New Roman" panose="02020603050405020304" pitchFamily="18" charset="0"/>
              </a:rPr>
              <a:t>DATA WRANGLING</a:t>
            </a:r>
            <a:br>
              <a:rPr lang="en-IN" sz="60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C087E439-F28F-CBE1-93F3-7ABF5ADCCBBB}"/>
              </a:ext>
            </a:extLst>
          </p:cNvPr>
          <p:cNvSpPr>
            <a:spLocks noGrp="1"/>
          </p:cNvSpPr>
          <p:nvPr>
            <p:ph type="subTitle" idx="1"/>
          </p:nvPr>
        </p:nvSpPr>
        <p:spPr>
          <a:xfrm>
            <a:off x="1524000" y="3136490"/>
            <a:ext cx="9144000" cy="2121310"/>
          </a:xfrm>
        </p:spPr>
        <p:txBody>
          <a:bodyPr>
            <a:noAutofit/>
          </a:bodyPr>
          <a:lstStyle/>
          <a:p>
            <a:pPr algn="just">
              <a:lnSpc>
                <a:spcPct val="115000"/>
              </a:lnSpc>
              <a:spcAft>
                <a:spcPts val="1000"/>
              </a:spcAft>
            </a:pPr>
            <a:r>
              <a:rPr lang="en-US" sz="2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Data Wrangling- Importance of Data Wrangling - How is Data Wrangling performed?- Tasks of Data Wrangling Data Wrangling Tools-Data Meant to Be Read by Machines-CSV Data-JSON Data-XML Data</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IN" sz="2800" dirty="0"/>
          </a:p>
        </p:txBody>
      </p:sp>
    </p:spTree>
    <p:extLst>
      <p:ext uri="{BB962C8B-B14F-4D97-AF65-F5344CB8AC3E}">
        <p14:creationId xmlns:p14="http://schemas.microsoft.com/office/powerpoint/2010/main" val="255302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17C35-E1A1-54CA-7497-22C0DCAC6FF1}"/>
              </a:ext>
            </a:extLst>
          </p:cNvPr>
          <p:cNvSpPr>
            <a:spLocks noGrp="1"/>
          </p:cNvSpPr>
          <p:nvPr>
            <p:ph type="title"/>
          </p:nvPr>
        </p:nvSpPr>
        <p:spPr/>
        <p:txBody>
          <a:bodyPr/>
          <a:lstStyle/>
          <a:p>
            <a:r>
              <a:rPr lang="en-US" b="1" i="0" dirty="0">
                <a:solidFill>
                  <a:srgbClr val="374151"/>
                </a:solidFill>
                <a:effectLst/>
                <a:latin typeface="Söhne"/>
              </a:rPr>
              <a:t>Decision-Making Support:</a:t>
            </a:r>
            <a:br>
              <a:rPr lang="en-US" b="0" i="0" dirty="0">
                <a:solidFill>
                  <a:srgbClr val="374151"/>
                </a:solidFill>
                <a:effectLst/>
                <a:latin typeface="Söhne"/>
              </a:rPr>
            </a:br>
            <a:endParaRPr lang="en-IN" dirty="0"/>
          </a:p>
        </p:txBody>
      </p:sp>
      <p:sp>
        <p:nvSpPr>
          <p:cNvPr id="3" name="Content Placeholder 2">
            <a:extLst>
              <a:ext uri="{FF2B5EF4-FFF2-40B4-BE49-F238E27FC236}">
                <a16:creationId xmlns:a16="http://schemas.microsoft.com/office/drawing/2014/main" id="{CD01B499-F26A-9683-655E-A76D543B9246}"/>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Ensuring Data Relevance:</a:t>
            </a:r>
            <a:r>
              <a:rPr lang="en-US" b="0" i="0" dirty="0">
                <a:solidFill>
                  <a:srgbClr val="374151"/>
                </a:solidFill>
                <a:effectLst/>
                <a:latin typeface="Söhne"/>
              </a:rPr>
              <a:t> Proper data wrangling ensures that the data used in analysis is relevant and aligns with the goals of the analysis. This, in turn, supports informed decision-making.</a:t>
            </a:r>
          </a:p>
          <a:p>
            <a:endParaRPr lang="en-IN" dirty="0"/>
          </a:p>
        </p:txBody>
      </p:sp>
    </p:spTree>
    <p:extLst>
      <p:ext uri="{BB962C8B-B14F-4D97-AF65-F5344CB8AC3E}">
        <p14:creationId xmlns:p14="http://schemas.microsoft.com/office/powerpoint/2010/main" val="4267272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0943E-5E64-9087-1DEE-6C562569FB5E}"/>
              </a:ext>
            </a:extLst>
          </p:cNvPr>
          <p:cNvSpPr>
            <a:spLocks noGrp="1"/>
          </p:cNvSpPr>
          <p:nvPr>
            <p:ph type="title"/>
          </p:nvPr>
        </p:nvSpPr>
        <p:spPr/>
        <p:txBody>
          <a:bodyPr/>
          <a:lstStyle/>
          <a:p>
            <a:r>
              <a:rPr lang="en-IN" dirty="0"/>
              <a:t>Tasks of Data Wrangling </a:t>
            </a:r>
          </a:p>
        </p:txBody>
      </p:sp>
      <p:sp>
        <p:nvSpPr>
          <p:cNvPr id="3" name="Content Placeholder 2">
            <a:extLst>
              <a:ext uri="{FF2B5EF4-FFF2-40B4-BE49-F238E27FC236}">
                <a16:creationId xmlns:a16="http://schemas.microsoft.com/office/drawing/2014/main" id="{C6F6220D-7647-285B-72DD-09F381280DE9}"/>
              </a:ext>
            </a:extLst>
          </p:cNvPr>
          <p:cNvSpPr>
            <a:spLocks noGrp="1"/>
          </p:cNvSpPr>
          <p:nvPr>
            <p:ph idx="1"/>
          </p:nvPr>
        </p:nvSpPr>
        <p:spPr/>
        <p:txBody>
          <a:bodyPr/>
          <a:lstStyle/>
          <a:p>
            <a:r>
              <a:rPr lang="en-US" dirty="0"/>
              <a:t>Data wrangling is a generic phrase capturing the range of tasks involved in preparing your data for analysis. Data wrangling begins with accessing your data. Sometimes, access is gated on getting appropriate permission and making the corresponding changes in your data infrastructure. </a:t>
            </a:r>
            <a:endParaRPr lang="en-IN" dirty="0"/>
          </a:p>
        </p:txBody>
      </p:sp>
    </p:spTree>
    <p:extLst>
      <p:ext uri="{BB962C8B-B14F-4D97-AF65-F5344CB8AC3E}">
        <p14:creationId xmlns:p14="http://schemas.microsoft.com/office/powerpoint/2010/main" val="4163105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99D4-8F95-A606-543C-4A570705ADB0}"/>
              </a:ext>
            </a:extLst>
          </p:cNvPr>
          <p:cNvSpPr>
            <a:spLocks noGrp="1"/>
          </p:cNvSpPr>
          <p:nvPr>
            <p:ph type="title"/>
          </p:nvPr>
        </p:nvSpPr>
        <p:spPr/>
        <p:txBody>
          <a:bodyPr/>
          <a:lstStyle/>
          <a:p>
            <a:r>
              <a:rPr lang="en-IN" dirty="0"/>
              <a:t>Ingesting Data </a:t>
            </a:r>
          </a:p>
        </p:txBody>
      </p:sp>
      <p:sp>
        <p:nvSpPr>
          <p:cNvPr id="3" name="Content Placeholder 2">
            <a:extLst>
              <a:ext uri="{FF2B5EF4-FFF2-40B4-BE49-F238E27FC236}">
                <a16:creationId xmlns:a16="http://schemas.microsoft.com/office/drawing/2014/main" id="{439443B8-20BB-E095-F2F4-5FCBD14137C0}"/>
              </a:ext>
            </a:extLst>
          </p:cNvPr>
          <p:cNvSpPr>
            <a:spLocks noGrp="1"/>
          </p:cNvSpPr>
          <p:nvPr>
            <p:ph idx="1"/>
          </p:nvPr>
        </p:nvSpPr>
        <p:spPr/>
        <p:txBody>
          <a:bodyPr/>
          <a:lstStyle/>
          <a:p>
            <a:r>
              <a:rPr lang="en-US" dirty="0"/>
              <a:t>ingesting data into the raw data stage can involve some amount of data wrangling. Loading the data into the raw data stage location might require some nontrivial transformation of the data to ensure that it conforms to basic structural requirement</a:t>
            </a:r>
            <a:endParaRPr lang="en-IN" dirty="0"/>
          </a:p>
        </p:txBody>
      </p:sp>
    </p:spTree>
    <p:extLst>
      <p:ext uri="{BB962C8B-B14F-4D97-AF65-F5344CB8AC3E}">
        <p14:creationId xmlns:p14="http://schemas.microsoft.com/office/powerpoint/2010/main" val="2410061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513E3-C8BF-CC30-D7D6-8F2FF3FFDEF4}"/>
              </a:ext>
            </a:extLst>
          </p:cNvPr>
          <p:cNvSpPr>
            <a:spLocks noGrp="1"/>
          </p:cNvSpPr>
          <p:nvPr>
            <p:ph type="title"/>
          </p:nvPr>
        </p:nvSpPr>
        <p:spPr/>
        <p:txBody>
          <a:bodyPr/>
          <a:lstStyle/>
          <a:p>
            <a:r>
              <a:rPr lang="en-IN" dirty="0"/>
              <a:t>Describing Data</a:t>
            </a:r>
          </a:p>
        </p:txBody>
      </p:sp>
      <p:sp>
        <p:nvSpPr>
          <p:cNvPr id="3" name="Content Placeholder 2">
            <a:extLst>
              <a:ext uri="{FF2B5EF4-FFF2-40B4-BE49-F238E27FC236}">
                <a16:creationId xmlns:a16="http://schemas.microsoft.com/office/drawing/2014/main" id="{21847EA7-5BA3-B76D-43D5-3E728CCF868F}"/>
              </a:ext>
            </a:extLst>
          </p:cNvPr>
          <p:cNvSpPr>
            <a:spLocks noGrp="1"/>
          </p:cNvSpPr>
          <p:nvPr>
            <p:ph idx="1"/>
          </p:nvPr>
        </p:nvSpPr>
        <p:spPr/>
        <p:txBody>
          <a:bodyPr/>
          <a:lstStyle/>
          <a:p>
            <a:r>
              <a:rPr lang="en-US" dirty="0"/>
              <a:t>Assessing the structure, granularity, accuracy, temporality, and scope of your data is a profiling-heavy activity. The range of profiling views of your data required to build a broad understanding of your data will also require an exploratory range of transformations. Most of the exploratory transformations will involve structuring: breaking out subcomponents of existing values to assess their quality and consistency, filtering the dataset down to subsets of records to assess scope and accuracy, aggregating and pivoting the data to triangulate values against other internal and external references, and so on</a:t>
            </a:r>
            <a:endParaRPr lang="en-IN" dirty="0"/>
          </a:p>
        </p:txBody>
      </p:sp>
    </p:spTree>
    <p:extLst>
      <p:ext uri="{BB962C8B-B14F-4D97-AF65-F5344CB8AC3E}">
        <p14:creationId xmlns:p14="http://schemas.microsoft.com/office/powerpoint/2010/main" val="390442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932D7-FD62-3196-D946-785197536A46}"/>
              </a:ext>
            </a:extLst>
          </p:cNvPr>
          <p:cNvSpPr>
            <a:spLocks noGrp="1"/>
          </p:cNvSpPr>
          <p:nvPr>
            <p:ph type="title"/>
          </p:nvPr>
        </p:nvSpPr>
        <p:spPr/>
        <p:txBody>
          <a:bodyPr/>
          <a:lstStyle/>
          <a:p>
            <a:r>
              <a:rPr lang="en-IN" dirty="0"/>
              <a:t>Assessing Data Utility</a:t>
            </a:r>
          </a:p>
        </p:txBody>
      </p:sp>
      <p:sp>
        <p:nvSpPr>
          <p:cNvPr id="3" name="Content Placeholder 2">
            <a:extLst>
              <a:ext uri="{FF2B5EF4-FFF2-40B4-BE49-F238E27FC236}">
                <a16:creationId xmlns:a16="http://schemas.microsoft.com/office/drawing/2014/main" id="{05D353B6-FF6F-846C-A98C-26E144933DCA}"/>
              </a:ext>
            </a:extLst>
          </p:cNvPr>
          <p:cNvSpPr>
            <a:spLocks noGrp="1"/>
          </p:cNvSpPr>
          <p:nvPr>
            <p:ph idx="1"/>
          </p:nvPr>
        </p:nvSpPr>
        <p:spPr/>
        <p:txBody>
          <a:bodyPr/>
          <a:lstStyle/>
          <a:p>
            <a:r>
              <a:rPr lang="en-US" dirty="0"/>
              <a:t>Assessing the custom metadata of a dataset primarily involves enriching and cleaning transformations. In particular, if the dataset is a new installment to prior datasets, you will need to assess the ability to union the data. Additionally, you will likely want to join the new dataset to existing ones. Attempting this join will reveal issues with linking records between the datasets: perhaps too few links are found, or, equally problematic, there are too many duplicative links. In either case, by treating your existing data as a baseline standard to which the new dataset must adhere or align, you will likely spend a good amount of time cleaning and altering values in the new dataset to tune its overlap with existing data</a:t>
            </a:r>
            <a:endParaRPr lang="en-IN" dirty="0"/>
          </a:p>
        </p:txBody>
      </p:sp>
    </p:spTree>
    <p:extLst>
      <p:ext uri="{BB962C8B-B14F-4D97-AF65-F5344CB8AC3E}">
        <p14:creationId xmlns:p14="http://schemas.microsoft.com/office/powerpoint/2010/main" val="2352050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A4E81-CF92-7D97-2606-22BF1BD0B79E}"/>
              </a:ext>
            </a:extLst>
          </p:cNvPr>
          <p:cNvSpPr>
            <a:spLocks noGrp="1"/>
          </p:cNvSpPr>
          <p:nvPr>
            <p:ph type="title"/>
          </p:nvPr>
        </p:nvSpPr>
        <p:spPr/>
        <p:txBody>
          <a:bodyPr/>
          <a:lstStyle/>
          <a:p>
            <a:r>
              <a:rPr lang="en-US" dirty="0"/>
              <a:t>Designing and Building Refined Data</a:t>
            </a:r>
            <a:endParaRPr lang="en-IN" dirty="0"/>
          </a:p>
        </p:txBody>
      </p:sp>
      <p:sp>
        <p:nvSpPr>
          <p:cNvPr id="3" name="Content Placeholder 2">
            <a:extLst>
              <a:ext uri="{FF2B5EF4-FFF2-40B4-BE49-F238E27FC236}">
                <a16:creationId xmlns:a16="http://schemas.microsoft.com/office/drawing/2014/main" id="{39F680B4-8CF0-8699-0185-5722571FB5CF}"/>
              </a:ext>
            </a:extLst>
          </p:cNvPr>
          <p:cNvSpPr>
            <a:spLocks noGrp="1"/>
          </p:cNvSpPr>
          <p:nvPr>
            <p:ph idx="1"/>
          </p:nvPr>
        </p:nvSpPr>
        <p:spPr/>
        <p:txBody>
          <a:bodyPr/>
          <a:lstStyle/>
          <a:p>
            <a:r>
              <a:rPr lang="en-US" dirty="0"/>
              <a:t>Building refined datasets that are broadly useful across a broad range of ad hoc analyses and deeper modeling and forecasting explorations requires the breadth of transformation and profiling types. Structuring the data to align with the granularity and scope of intended analyses will save time if most of your planned analyses are at a granularity (e.g., weekly total sales) that differs from the granularity of the raw data (e.g., individual sales transactions), it likely makes sense to apply aggregation or pivot transformations.</a:t>
            </a:r>
            <a:endParaRPr lang="en-IN" dirty="0"/>
          </a:p>
        </p:txBody>
      </p:sp>
    </p:spTree>
    <p:extLst>
      <p:ext uri="{BB962C8B-B14F-4D97-AF65-F5344CB8AC3E}">
        <p14:creationId xmlns:p14="http://schemas.microsoft.com/office/powerpoint/2010/main" val="3749457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98DC-EB66-72F6-FC53-74B10705E4E9}"/>
              </a:ext>
            </a:extLst>
          </p:cNvPr>
          <p:cNvSpPr>
            <a:spLocks noGrp="1"/>
          </p:cNvSpPr>
          <p:nvPr>
            <p:ph type="title"/>
          </p:nvPr>
        </p:nvSpPr>
        <p:spPr/>
        <p:txBody>
          <a:bodyPr/>
          <a:lstStyle/>
          <a:p>
            <a:r>
              <a:rPr lang="en-IN" dirty="0"/>
              <a:t>Ad Hoc Reporting </a:t>
            </a:r>
          </a:p>
        </p:txBody>
      </p:sp>
      <p:sp>
        <p:nvSpPr>
          <p:cNvPr id="3" name="Content Placeholder 2">
            <a:extLst>
              <a:ext uri="{FF2B5EF4-FFF2-40B4-BE49-F238E27FC236}">
                <a16:creationId xmlns:a16="http://schemas.microsoft.com/office/drawing/2014/main" id="{179482E1-AE5D-605C-72C6-8708665D1F74}"/>
              </a:ext>
            </a:extLst>
          </p:cNvPr>
          <p:cNvSpPr>
            <a:spLocks noGrp="1"/>
          </p:cNvSpPr>
          <p:nvPr>
            <p:ph idx="1"/>
          </p:nvPr>
        </p:nvSpPr>
        <p:spPr/>
        <p:txBody>
          <a:bodyPr/>
          <a:lstStyle/>
          <a:p>
            <a:r>
              <a:rPr lang="en-US" dirty="0"/>
              <a:t>Starting from refined datasets, reporting primarily involves structuring (or restructuring) input data. Perhaps you are exploring the impact of changing region boundaries and want to look at historical data to see if the new regions are more balanced in terms of traffic, sales, costs, and so on. Many of the necessary data transformations will involve pulling subcomponents out of record fields (for finer-grained analysis), filtering out nonrelevant records, and aggregating or pivoting metrics around subgroups of records. </a:t>
            </a:r>
            <a:endParaRPr lang="en-IN" dirty="0"/>
          </a:p>
        </p:txBody>
      </p:sp>
    </p:spTree>
    <p:extLst>
      <p:ext uri="{BB962C8B-B14F-4D97-AF65-F5344CB8AC3E}">
        <p14:creationId xmlns:p14="http://schemas.microsoft.com/office/powerpoint/2010/main" val="1266896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37448-D634-C291-BEE2-6E527AD17646}"/>
              </a:ext>
            </a:extLst>
          </p:cNvPr>
          <p:cNvSpPr>
            <a:spLocks noGrp="1"/>
          </p:cNvSpPr>
          <p:nvPr>
            <p:ph type="title"/>
          </p:nvPr>
        </p:nvSpPr>
        <p:spPr/>
        <p:txBody>
          <a:bodyPr/>
          <a:lstStyle/>
          <a:p>
            <a:r>
              <a:rPr lang="en-IN" dirty="0"/>
              <a:t>Exploratory </a:t>
            </a:r>
            <a:r>
              <a:rPr lang="en-IN" dirty="0" err="1"/>
              <a:t>Modeling</a:t>
            </a:r>
            <a:r>
              <a:rPr lang="en-IN" dirty="0"/>
              <a:t> and Forecasting </a:t>
            </a:r>
          </a:p>
        </p:txBody>
      </p:sp>
      <p:sp>
        <p:nvSpPr>
          <p:cNvPr id="3" name="Content Placeholder 2">
            <a:extLst>
              <a:ext uri="{FF2B5EF4-FFF2-40B4-BE49-F238E27FC236}">
                <a16:creationId xmlns:a16="http://schemas.microsoft.com/office/drawing/2014/main" id="{EBCFC8CE-8CAD-E228-481D-F8352B3EE108}"/>
              </a:ext>
            </a:extLst>
          </p:cNvPr>
          <p:cNvSpPr>
            <a:spLocks noGrp="1"/>
          </p:cNvSpPr>
          <p:nvPr>
            <p:ph idx="1"/>
          </p:nvPr>
        </p:nvSpPr>
        <p:spPr/>
        <p:txBody>
          <a:bodyPr/>
          <a:lstStyle/>
          <a:p>
            <a:r>
              <a:rPr lang="en-US" dirty="0"/>
              <a:t>Like ad hoc reporting that builds from refined datasets, exploratory modeling and forecasting will employ a significant amount of structuring transformations. In addition to filtering, aggregating, and pivoting of records, it is common to pivot categorical record fields into separate indicator fields. This enables modeling techniques like regression.</a:t>
            </a:r>
            <a:endParaRPr lang="en-IN" dirty="0"/>
          </a:p>
        </p:txBody>
      </p:sp>
    </p:spTree>
    <p:extLst>
      <p:ext uri="{BB962C8B-B14F-4D97-AF65-F5344CB8AC3E}">
        <p14:creationId xmlns:p14="http://schemas.microsoft.com/office/powerpoint/2010/main" val="3702802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8DA68-C7C4-6F5D-1654-A49D34E80CB5}"/>
              </a:ext>
            </a:extLst>
          </p:cNvPr>
          <p:cNvSpPr>
            <a:spLocks noGrp="1"/>
          </p:cNvSpPr>
          <p:nvPr>
            <p:ph type="title"/>
          </p:nvPr>
        </p:nvSpPr>
        <p:spPr/>
        <p:txBody>
          <a:bodyPr/>
          <a:lstStyle/>
          <a:p>
            <a:r>
              <a:rPr lang="en-IN" dirty="0"/>
              <a:t>Building an Optimized Dataset </a:t>
            </a:r>
          </a:p>
        </p:txBody>
      </p:sp>
      <p:sp>
        <p:nvSpPr>
          <p:cNvPr id="3" name="Content Placeholder 2">
            <a:extLst>
              <a:ext uri="{FF2B5EF4-FFF2-40B4-BE49-F238E27FC236}">
                <a16:creationId xmlns:a16="http://schemas.microsoft.com/office/drawing/2014/main" id="{7ED85F6E-8CAF-AAC9-851B-FE33F7D63C95}"/>
              </a:ext>
            </a:extLst>
          </p:cNvPr>
          <p:cNvSpPr>
            <a:spLocks noGrp="1"/>
          </p:cNvSpPr>
          <p:nvPr>
            <p:ph idx="1"/>
          </p:nvPr>
        </p:nvSpPr>
        <p:spPr/>
        <p:txBody>
          <a:bodyPr/>
          <a:lstStyle/>
          <a:p>
            <a:r>
              <a:rPr lang="en-US" dirty="0"/>
              <a:t>Similar to designing and building refined datasets, designing and building an optimized dataset involves the breadth of transformation types—structuring, enriching, and cleaning—and the breadth of profiling types—assessing both individual values and sets of values. The primary difference is in the balance of transformation to profiling. Whereas building refined datasets requires a fairly even mix of transformation and profiling, building optimized datasets requires significantly more profiling. It isn’t enough to ensure that the transformation logic is correct for the specific dataset you just created</a:t>
            </a:r>
            <a:endParaRPr lang="en-IN" dirty="0"/>
          </a:p>
        </p:txBody>
      </p:sp>
    </p:spTree>
    <p:extLst>
      <p:ext uri="{BB962C8B-B14F-4D97-AF65-F5344CB8AC3E}">
        <p14:creationId xmlns:p14="http://schemas.microsoft.com/office/powerpoint/2010/main" val="1379021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FDC8-F135-48F3-A21F-C5E6869EE117}"/>
              </a:ext>
            </a:extLst>
          </p:cNvPr>
          <p:cNvSpPr>
            <a:spLocks noGrp="1"/>
          </p:cNvSpPr>
          <p:nvPr>
            <p:ph type="title"/>
          </p:nvPr>
        </p:nvSpPr>
        <p:spPr/>
        <p:txBody>
          <a:bodyPr/>
          <a:lstStyle/>
          <a:p>
            <a:r>
              <a:rPr lang="en-US" dirty="0"/>
              <a:t>Regular Reporting and Building Data-Driven Products and Services </a:t>
            </a:r>
            <a:endParaRPr lang="en-IN" dirty="0"/>
          </a:p>
        </p:txBody>
      </p:sp>
      <p:sp>
        <p:nvSpPr>
          <p:cNvPr id="3" name="Content Placeholder 2">
            <a:extLst>
              <a:ext uri="{FF2B5EF4-FFF2-40B4-BE49-F238E27FC236}">
                <a16:creationId xmlns:a16="http://schemas.microsoft.com/office/drawing/2014/main" id="{BE81B35E-008A-1988-F5B2-72D5029E8C3E}"/>
              </a:ext>
            </a:extLst>
          </p:cNvPr>
          <p:cNvSpPr>
            <a:spLocks noGrp="1"/>
          </p:cNvSpPr>
          <p:nvPr>
            <p:ph idx="1"/>
          </p:nvPr>
        </p:nvSpPr>
        <p:spPr/>
        <p:txBody>
          <a:bodyPr/>
          <a:lstStyle/>
          <a:p>
            <a:r>
              <a:rPr lang="en-US" dirty="0"/>
              <a:t>Analogous to the similarities and differences between building refined versus optimized data, regular reporting (relative to ad hoc reporting) and data-driven product and services (relative to exploratory modeling and forecasting) require similar transformations but more profiling. The driver for the additional profiling is the requirement that the same transformation scripts should work efficiently and robustly across evolving input data. </a:t>
            </a:r>
            <a:endParaRPr lang="en-IN" dirty="0"/>
          </a:p>
        </p:txBody>
      </p:sp>
    </p:spTree>
    <p:extLst>
      <p:ext uri="{BB962C8B-B14F-4D97-AF65-F5344CB8AC3E}">
        <p14:creationId xmlns:p14="http://schemas.microsoft.com/office/powerpoint/2010/main" val="1734289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12493-AE97-98F4-49DE-2CFB64CDAD92}"/>
              </a:ext>
            </a:extLst>
          </p:cNvPr>
          <p:cNvSpPr>
            <a:spLocks noGrp="1"/>
          </p:cNvSpPr>
          <p:nvPr>
            <p:ph type="title"/>
          </p:nvPr>
        </p:nvSpPr>
        <p:spPr/>
        <p:txBody>
          <a:bodyPr/>
          <a:lstStyle/>
          <a:p>
            <a:r>
              <a:rPr lang="en-US" sz="4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Importance of Data Wrangling</a:t>
            </a:r>
            <a:endParaRPr lang="en-IN" dirty="0"/>
          </a:p>
        </p:txBody>
      </p:sp>
      <p:sp>
        <p:nvSpPr>
          <p:cNvPr id="3" name="Content Placeholder 2">
            <a:extLst>
              <a:ext uri="{FF2B5EF4-FFF2-40B4-BE49-F238E27FC236}">
                <a16:creationId xmlns:a16="http://schemas.microsoft.com/office/drawing/2014/main" id="{A2847D5D-1BB0-9015-3AA8-FF7F6F38197A}"/>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US" b="0" i="0" dirty="0">
                <a:solidFill>
                  <a:srgbClr val="51565E"/>
                </a:solidFill>
                <a:effectLst/>
                <a:latin typeface="Roboto" panose="02000000000000000000" pitchFamily="2" charset="0"/>
              </a:rPr>
              <a:t>Making raw data usable. Accurately wrangled data guarantees that quality data is entered into the downstream analysis. </a:t>
            </a:r>
          </a:p>
          <a:p>
            <a:pPr algn="l">
              <a:buFont typeface="Arial" panose="020B0604020202020204" pitchFamily="34" charset="0"/>
              <a:buChar char="•"/>
            </a:pPr>
            <a:r>
              <a:rPr lang="en-US" b="0" i="0" dirty="0">
                <a:solidFill>
                  <a:srgbClr val="51565E"/>
                </a:solidFill>
                <a:effectLst/>
                <a:latin typeface="Roboto" panose="02000000000000000000" pitchFamily="2" charset="0"/>
              </a:rPr>
              <a:t>Getting all data from various sources into a centralized location so it can be used.</a:t>
            </a:r>
          </a:p>
          <a:p>
            <a:pPr algn="l">
              <a:buFont typeface="Arial" panose="020B0604020202020204" pitchFamily="34" charset="0"/>
              <a:buChar char="•"/>
            </a:pPr>
            <a:r>
              <a:rPr lang="en-US" b="0" i="0" dirty="0">
                <a:solidFill>
                  <a:srgbClr val="51565E"/>
                </a:solidFill>
                <a:effectLst/>
                <a:latin typeface="Roboto" panose="02000000000000000000" pitchFamily="2" charset="0"/>
              </a:rPr>
              <a:t>Piecing together raw data according to the required format and understanding the business context of data</a:t>
            </a:r>
          </a:p>
          <a:p>
            <a:pPr algn="l">
              <a:buFont typeface="Arial" panose="020B0604020202020204" pitchFamily="34" charset="0"/>
              <a:buChar char="•"/>
            </a:pPr>
            <a:r>
              <a:rPr lang="en-US" b="0" i="0" dirty="0">
                <a:solidFill>
                  <a:srgbClr val="51565E"/>
                </a:solidFill>
                <a:effectLst/>
                <a:latin typeface="Roboto" panose="02000000000000000000" pitchFamily="2" charset="0"/>
              </a:rPr>
              <a:t>Automated data integration tools are used as data wrangling techniques that clean and convert source data into a standard format that can be used repeatedly according to end requirements. Businesses use this standardized data to perform crucial, cross-data set analytics. </a:t>
            </a:r>
          </a:p>
          <a:p>
            <a:pPr algn="l">
              <a:buFont typeface="Arial" panose="020B0604020202020204" pitchFamily="34" charset="0"/>
              <a:buChar char="•"/>
            </a:pPr>
            <a:r>
              <a:rPr lang="en-US" b="0" i="0" dirty="0">
                <a:solidFill>
                  <a:srgbClr val="51565E"/>
                </a:solidFill>
                <a:effectLst/>
                <a:latin typeface="Roboto" panose="02000000000000000000" pitchFamily="2" charset="0"/>
              </a:rPr>
              <a:t>Cleansing the data from the noise or flawed, missing elements</a:t>
            </a:r>
          </a:p>
          <a:p>
            <a:pPr algn="l">
              <a:buFont typeface="Arial" panose="020B0604020202020204" pitchFamily="34" charset="0"/>
              <a:buChar char="•"/>
            </a:pPr>
            <a:r>
              <a:rPr lang="en-US" b="0" i="0" dirty="0">
                <a:solidFill>
                  <a:srgbClr val="51565E"/>
                </a:solidFill>
                <a:effectLst/>
                <a:latin typeface="Roboto" panose="02000000000000000000" pitchFamily="2" charset="0"/>
              </a:rPr>
              <a:t>Data wrangling acts as a preparation stage for the </a:t>
            </a:r>
            <a:r>
              <a:rPr lang="en-US" b="0" i="0" u="none" strike="noStrike" dirty="0">
                <a:solidFill>
                  <a:srgbClr val="1179EF"/>
                </a:solidFill>
                <a:effectLst/>
                <a:latin typeface="Roboto" panose="02000000000000000000" pitchFamily="2" charset="0"/>
                <a:hlinkClick r:id="rId2" tooltip="data mining process"/>
              </a:rPr>
              <a:t>data mining process</a:t>
            </a:r>
            <a:r>
              <a:rPr lang="en-US" b="0" i="0" dirty="0">
                <a:solidFill>
                  <a:srgbClr val="51565E"/>
                </a:solidFill>
                <a:effectLst/>
                <a:latin typeface="Roboto" panose="02000000000000000000" pitchFamily="2" charset="0"/>
              </a:rPr>
              <a:t>, which involves gathering data and making sense of it. </a:t>
            </a:r>
          </a:p>
          <a:p>
            <a:pPr algn="l">
              <a:buFont typeface="Arial" panose="020B0604020202020204" pitchFamily="34" charset="0"/>
              <a:buChar char="•"/>
            </a:pPr>
            <a:r>
              <a:rPr lang="en-US" b="0" i="0" dirty="0">
                <a:solidFill>
                  <a:srgbClr val="51565E"/>
                </a:solidFill>
                <a:effectLst/>
                <a:latin typeface="Roboto" panose="02000000000000000000" pitchFamily="2" charset="0"/>
              </a:rPr>
              <a:t>Helping business users make concrete, timely decisions</a:t>
            </a:r>
          </a:p>
          <a:p>
            <a:pPr marL="0" indent="0">
              <a:buNone/>
            </a:pPr>
            <a:endParaRPr lang="en-IN" dirty="0"/>
          </a:p>
        </p:txBody>
      </p:sp>
    </p:spTree>
    <p:extLst>
      <p:ext uri="{BB962C8B-B14F-4D97-AF65-F5344CB8AC3E}">
        <p14:creationId xmlns:p14="http://schemas.microsoft.com/office/powerpoint/2010/main" val="1136212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6E86-690C-9161-078A-D31E6239BE86}"/>
              </a:ext>
            </a:extLst>
          </p:cNvPr>
          <p:cNvSpPr>
            <a:spLocks noGrp="1"/>
          </p:cNvSpPr>
          <p:nvPr>
            <p:ph type="title"/>
          </p:nvPr>
        </p:nvSpPr>
        <p:spPr/>
        <p:txBody>
          <a:bodyPr/>
          <a:lstStyle/>
          <a:p>
            <a:r>
              <a:rPr lang="en-IN" dirty="0"/>
              <a:t>Data Wrangling tools</a:t>
            </a:r>
          </a:p>
        </p:txBody>
      </p:sp>
      <p:sp>
        <p:nvSpPr>
          <p:cNvPr id="3" name="Content Placeholder 2">
            <a:extLst>
              <a:ext uri="{FF2B5EF4-FFF2-40B4-BE49-F238E27FC236}">
                <a16:creationId xmlns:a16="http://schemas.microsoft.com/office/drawing/2014/main" id="{0BE7AE99-9C34-2C48-8F39-5957EBA8DE4F}"/>
              </a:ext>
            </a:extLst>
          </p:cNvPr>
          <p:cNvSpPr>
            <a:spLocks noGrp="1"/>
          </p:cNvSpPr>
          <p:nvPr>
            <p:ph idx="1"/>
          </p:nvPr>
        </p:nvSpPr>
        <p:spPr/>
        <p:txBody>
          <a:bodyPr/>
          <a:lstStyle/>
          <a:p>
            <a:r>
              <a:rPr lang="en-IN" dirty="0"/>
              <a:t>Data Size and Infrastructure</a:t>
            </a:r>
            <a:endParaRPr lang="en-US" dirty="0"/>
          </a:p>
          <a:p>
            <a:r>
              <a:rPr lang="en-US" dirty="0"/>
              <a:t>The first two characteristics of data wrangling tools, supported data size and required infrastructure, are very closely related. After all, you wouldn’t want to use a desktop application to wrangle terabytes or petabytes of data— imagine how slowly your computer would run! On the other hand, if your total data size is only a few megabytes, investing in a big data </a:t>
            </a:r>
            <a:r>
              <a:rPr lang="en-US" dirty="0" err="1"/>
              <a:t>distributedprocessing</a:t>
            </a:r>
            <a:r>
              <a:rPr lang="en-US" dirty="0"/>
              <a:t> platform like a Hadoop cluster would be a massively wasteful use of computing power and budget </a:t>
            </a:r>
            <a:endParaRPr lang="en-IN" dirty="0"/>
          </a:p>
        </p:txBody>
      </p:sp>
    </p:spTree>
    <p:extLst>
      <p:ext uri="{BB962C8B-B14F-4D97-AF65-F5344CB8AC3E}">
        <p14:creationId xmlns:p14="http://schemas.microsoft.com/office/powerpoint/2010/main" val="2454488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A2517-4E26-DB8C-85AC-A6ACA2758F0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0B75623-36FF-91DA-3006-A18F08E8D411}"/>
              </a:ext>
            </a:extLst>
          </p:cNvPr>
          <p:cNvPicPr>
            <a:picLocks noGrp="1" noChangeAspect="1"/>
          </p:cNvPicPr>
          <p:nvPr>
            <p:ph idx="1"/>
          </p:nvPr>
        </p:nvPicPr>
        <p:blipFill>
          <a:blip r:embed="rId2"/>
          <a:stretch>
            <a:fillRect/>
          </a:stretch>
        </p:blipFill>
        <p:spPr>
          <a:xfrm>
            <a:off x="838200" y="1956619"/>
            <a:ext cx="9466006" cy="3864078"/>
          </a:xfrm>
        </p:spPr>
      </p:pic>
    </p:spTree>
    <p:extLst>
      <p:ext uri="{BB962C8B-B14F-4D97-AF65-F5344CB8AC3E}">
        <p14:creationId xmlns:p14="http://schemas.microsoft.com/office/powerpoint/2010/main" val="3474536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027-11DE-69DB-2EE8-35C0B98C99CD}"/>
              </a:ext>
            </a:extLst>
          </p:cNvPr>
          <p:cNvSpPr>
            <a:spLocks noGrp="1"/>
          </p:cNvSpPr>
          <p:nvPr>
            <p:ph type="title"/>
          </p:nvPr>
        </p:nvSpPr>
        <p:spPr/>
        <p:txBody>
          <a:bodyPr/>
          <a:lstStyle/>
          <a:p>
            <a:r>
              <a:rPr lang="en-IN" dirty="0"/>
              <a:t>Excel</a:t>
            </a:r>
          </a:p>
        </p:txBody>
      </p:sp>
      <p:sp>
        <p:nvSpPr>
          <p:cNvPr id="3" name="Content Placeholder 2">
            <a:extLst>
              <a:ext uri="{FF2B5EF4-FFF2-40B4-BE49-F238E27FC236}">
                <a16:creationId xmlns:a16="http://schemas.microsoft.com/office/drawing/2014/main" id="{CE748C9B-9401-E654-9A22-D16DCEC9C253}"/>
              </a:ext>
            </a:extLst>
          </p:cNvPr>
          <p:cNvSpPr>
            <a:spLocks noGrp="1"/>
          </p:cNvSpPr>
          <p:nvPr>
            <p:ph idx="1"/>
          </p:nvPr>
        </p:nvSpPr>
        <p:spPr/>
        <p:txBody>
          <a:bodyPr/>
          <a:lstStyle/>
          <a:p>
            <a:r>
              <a:rPr lang="en-US" dirty="0"/>
              <a:t>Excel requires data to be laid out in a grid, though the grid does not need to be rectangular or completely filled. Often, people include multiple tables in a </a:t>
            </a:r>
            <a:r>
              <a:rPr lang="en-US" dirty="0" err="1"/>
              <a:t>a</a:t>
            </a:r>
            <a:r>
              <a:rPr lang="en-US" dirty="0"/>
              <a:t> b a b single Excel grid, mix descriptive text with data, or embed graphics within their spreadsheets. All of these data structures roughly conform to the constraints of the grid, but are not strictly rectangular or consistent. Within each cell of the grid, Excel supports a wide variety of value types, from numbers and percentages to dates and times. Given the level of heterogeneity that can be present in an Excel dataset, a single cell, not a record, is the most important data element in an Excel spreadsheet.</a:t>
            </a:r>
            <a:endParaRPr lang="en-IN" dirty="0"/>
          </a:p>
        </p:txBody>
      </p:sp>
    </p:spTree>
    <p:extLst>
      <p:ext uri="{BB962C8B-B14F-4D97-AF65-F5344CB8AC3E}">
        <p14:creationId xmlns:p14="http://schemas.microsoft.com/office/powerpoint/2010/main" val="8035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39972-A339-6848-BFAC-9323BFAB99A4}"/>
              </a:ext>
            </a:extLst>
          </p:cNvPr>
          <p:cNvSpPr>
            <a:spLocks noGrp="1"/>
          </p:cNvSpPr>
          <p:nvPr>
            <p:ph type="title"/>
          </p:nvPr>
        </p:nvSpPr>
        <p:spPr/>
        <p:txBody>
          <a:bodyPr/>
          <a:lstStyle/>
          <a:p>
            <a:r>
              <a:rPr lang="en-IN" dirty="0"/>
              <a:t>SQL </a:t>
            </a:r>
          </a:p>
        </p:txBody>
      </p:sp>
      <p:sp>
        <p:nvSpPr>
          <p:cNvPr id="3" name="Content Placeholder 2">
            <a:extLst>
              <a:ext uri="{FF2B5EF4-FFF2-40B4-BE49-F238E27FC236}">
                <a16:creationId xmlns:a16="http://schemas.microsoft.com/office/drawing/2014/main" id="{0D48FF1D-5F41-DC14-8645-98A902E12A41}"/>
              </a:ext>
            </a:extLst>
          </p:cNvPr>
          <p:cNvSpPr>
            <a:spLocks noGrp="1"/>
          </p:cNvSpPr>
          <p:nvPr>
            <p:ph idx="1"/>
          </p:nvPr>
        </p:nvSpPr>
        <p:spPr/>
        <p:txBody>
          <a:bodyPr/>
          <a:lstStyle/>
          <a:p>
            <a:r>
              <a:rPr lang="en-US" dirty="0"/>
              <a:t>SQL expects datasets to be constructed as a set of records, in which every record contains the same set of fields. This means that any dataset that you decide to wrangle using SQL must be rectangular and must also conform to a specific schema. As with cells in Excel, the record fields in SQL can have a variety of types. Different versions of SQL support different field types, but the basic set of dates, times, strings, and numbers are universal.</a:t>
            </a:r>
            <a:endParaRPr lang="en-IN" dirty="0"/>
          </a:p>
        </p:txBody>
      </p:sp>
    </p:spTree>
    <p:extLst>
      <p:ext uri="{BB962C8B-B14F-4D97-AF65-F5344CB8AC3E}">
        <p14:creationId xmlns:p14="http://schemas.microsoft.com/office/powerpoint/2010/main" val="1468991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E9CB0-37D3-73F2-2301-75AA8A04F2F1}"/>
              </a:ext>
            </a:extLst>
          </p:cNvPr>
          <p:cNvSpPr>
            <a:spLocks noGrp="1"/>
          </p:cNvSpPr>
          <p:nvPr>
            <p:ph type="title"/>
          </p:nvPr>
        </p:nvSpPr>
        <p:spPr/>
        <p:txBody>
          <a:bodyPr/>
          <a:lstStyle/>
          <a:p>
            <a:r>
              <a:rPr lang="en-IN" dirty="0"/>
              <a:t>Trifacta Wrangler</a:t>
            </a:r>
          </a:p>
        </p:txBody>
      </p:sp>
      <p:sp>
        <p:nvSpPr>
          <p:cNvPr id="3" name="Content Placeholder 2">
            <a:extLst>
              <a:ext uri="{FF2B5EF4-FFF2-40B4-BE49-F238E27FC236}">
                <a16:creationId xmlns:a16="http://schemas.microsoft.com/office/drawing/2014/main" id="{AE7ADDC1-E4E9-0E77-9645-9832ED2030E2}"/>
              </a:ext>
            </a:extLst>
          </p:cNvPr>
          <p:cNvSpPr>
            <a:spLocks noGrp="1"/>
          </p:cNvSpPr>
          <p:nvPr>
            <p:ph idx="1"/>
          </p:nvPr>
        </p:nvSpPr>
        <p:spPr/>
        <p:txBody>
          <a:bodyPr/>
          <a:lstStyle/>
          <a:p>
            <a:r>
              <a:rPr lang="en-US" dirty="0"/>
              <a:t>Trifacta, unlike Excel and SQL, can handle structured, </a:t>
            </a:r>
            <a:r>
              <a:rPr lang="en-US" dirty="0" err="1"/>
              <a:t>semistructured</a:t>
            </a:r>
            <a:r>
              <a:rPr lang="en-US" dirty="0"/>
              <a:t>, and unstructured data. When working in Trifacta, data does not need to be explicitly broken down into rows and columns or fully populated. Like the other two tools, Trifacta supports a variety of different data types, from the most basic integers, strings, and Booleans, to more complex custom types like dates, US states, and phone numbers. </a:t>
            </a:r>
            <a:endParaRPr lang="en-IN" dirty="0"/>
          </a:p>
        </p:txBody>
      </p:sp>
    </p:spTree>
    <p:extLst>
      <p:ext uri="{BB962C8B-B14F-4D97-AF65-F5344CB8AC3E}">
        <p14:creationId xmlns:p14="http://schemas.microsoft.com/office/powerpoint/2010/main" val="2823531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B28A-74AD-EA30-7867-BD1FF8072E02}"/>
              </a:ext>
            </a:extLst>
          </p:cNvPr>
          <p:cNvSpPr>
            <a:spLocks noGrp="1"/>
          </p:cNvSpPr>
          <p:nvPr>
            <p:ph type="title"/>
          </p:nvPr>
        </p:nvSpPr>
        <p:spPr/>
        <p:txBody>
          <a:bodyPr/>
          <a:lstStyle/>
          <a:p>
            <a:r>
              <a:rPr lang="en-IN" dirty="0"/>
              <a:t>Data Meant to be ready by Machines CSV JSON XML</a:t>
            </a:r>
          </a:p>
        </p:txBody>
      </p:sp>
      <p:sp>
        <p:nvSpPr>
          <p:cNvPr id="3" name="Content Placeholder 2">
            <a:extLst>
              <a:ext uri="{FF2B5EF4-FFF2-40B4-BE49-F238E27FC236}">
                <a16:creationId xmlns:a16="http://schemas.microsoft.com/office/drawing/2014/main" id="{7B7C03E1-8C03-1E6C-6241-7E913538B05E}"/>
              </a:ext>
            </a:extLst>
          </p:cNvPr>
          <p:cNvSpPr>
            <a:spLocks noGrp="1"/>
          </p:cNvSpPr>
          <p:nvPr>
            <p:ph idx="1"/>
          </p:nvPr>
        </p:nvSpPr>
        <p:spPr/>
        <p:txBody>
          <a:bodyPr/>
          <a:lstStyle/>
          <a:p>
            <a:r>
              <a:rPr lang="en-US" dirty="0"/>
              <a:t>many people receive their data as files via channels like email, shared network folders, or FTP websites. At the more complex end of the spectrum, modern open source tools like Sqoop, Flume, and Kafka enable more granular and real-time transferring of data, though at the cost of requiring nontrivial software engineering to set up and maintain. Somewhere in the middle of this spectrum are proprietary platforms like Alteryx, Talend, and Informatica Cloud that support a variety of data transfer and ingestion functionality, with an eye toward easing of configuration and maintenance for </a:t>
            </a:r>
            <a:r>
              <a:rPr lang="en-US" dirty="0" err="1"/>
              <a:t>nonengineers</a:t>
            </a:r>
            <a:r>
              <a:rPr lang="en-US" dirty="0"/>
              <a:t>.</a:t>
            </a:r>
            <a:endParaRPr lang="en-IN" dirty="0"/>
          </a:p>
        </p:txBody>
      </p:sp>
    </p:spTree>
    <p:extLst>
      <p:ext uri="{BB962C8B-B14F-4D97-AF65-F5344CB8AC3E}">
        <p14:creationId xmlns:p14="http://schemas.microsoft.com/office/powerpoint/2010/main" val="837214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C9DE3-FCF5-AD5D-E1A1-90892D3C77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D07BB2-805B-8895-309A-78F7E6B6E799}"/>
              </a:ext>
            </a:extLst>
          </p:cNvPr>
          <p:cNvSpPr>
            <a:spLocks noGrp="1"/>
          </p:cNvSpPr>
          <p:nvPr>
            <p:ph idx="1"/>
          </p:nvPr>
        </p:nvSpPr>
        <p:spPr/>
        <p:txBody>
          <a:bodyPr/>
          <a:lstStyle/>
          <a:p>
            <a:r>
              <a:rPr lang="en-US" dirty="0"/>
              <a:t>In traditional enterprise data warehouses, the ingestion process involves some initial data transformation operations. These transformations are primarily aimed at mapping inbound elements to those elements’ standard representations in the data warehouse. For example, you might be ingesting a comma-separated values (CSV) file and need each field in that file to correspond to a particular column in a relational data warehouse. After it is transformed to match the syntax rules defined by the warehouse, the data is stored in predefined locations.</a:t>
            </a:r>
            <a:endParaRPr lang="en-IN" dirty="0"/>
          </a:p>
        </p:txBody>
      </p:sp>
    </p:spTree>
    <p:extLst>
      <p:ext uri="{BB962C8B-B14F-4D97-AF65-F5344CB8AC3E}">
        <p14:creationId xmlns:p14="http://schemas.microsoft.com/office/powerpoint/2010/main" val="3917137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73EB0-0E42-27D3-DD04-FB24274873A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DEC8D3-31C0-620D-C5C2-616B91604750}"/>
              </a:ext>
            </a:extLst>
          </p:cNvPr>
          <p:cNvSpPr>
            <a:spLocks noGrp="1"/>
          </p:cNvSpPr>
          <p:nvPr>
            <p:ph idx="1"/>
          </p:nvPr>
        </p:nvSpPr>
        <p:spPr/>
        <p:txBody>
          <a:bodyPr/>
          <a:lstStyle/>
          <a:p>
            <a:r>
              <a:rPr lang="en-US" dirty="0"/>
              <a:t>Some modern NoSQL databases like MongoDB or Cassandra support </a:t>
            </a:r>
            <a:r>
              <a:rPr lang="en-US" dirty="0" err="1"/>
              <a:t>lessrigid</a:t>
            </a:r>
            <a:r>
              <a:rPr lang="en-US" dirty="0"/>
              <a:t> syntax constraints on incoming data while still supporting many of the classic data access controls of more traditional warehouses. Further along the spectrum (toward relaxed constraints on incoming data) are basic storage infrastructures like HDFS and Amazon S3 buckets. For most users, S3 and HDFS look and act like regular filesystems. There are folders and files. You can add to, modify, and move them around. And, if necessary, you can control access on a per-file, per-user basis. </a:t>
            </a:r>
            <a:endParaRPr lang="en-IN" dirty="0"/>
          </a:p>
        </p:txBody>
      </p:sp>
    </p:spTree>
    <p:extLst>
      <p:ext uri="{BB962C8B-B14F-4D97-AF65-F5344CB8AC3E}">
        <p14:creationId xmlns:p14="http://schemas.microsoft.com/office/powerpoint/2010/main" val="1826729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5480C-5B0A-0AA3-DEB4-595264FCFD8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60E4D49-3605-F803-079A-2082D722BFD0}"/>
              </a:ext>
            </a:extLst>
          </p:cNvPr>
          <p:cNvSpPr>
            <a:spLocks noGrp="1"/>
          </p:cNvSpPr>
          <p:nvPr>
            <p:ph idx="1"/>
          </p:nvPr>
        </p:nvSpPr>
        <p:spPr/>
        <p:txBody>
          <a:bodyPr/>
          <a:lstStyle/>
          <a:p>
            <a:r>
              <a:rPr lang="en-US" dirty="0"/>
              <a:t>The primary benefit of modern distributed filesystems like HDFS and S3 is that data ingestion can be as simple as copying files or storing a stream of data into one or more files. In this environment, the work to make this data usable and accessible is often deferred until the data is transformed and moved to the refined data stage. This style of data ingestion is often referred to as schema-on-read. In schema-on-read ingestion, you do not need to construct or enforce a usable data structure until you need to use the data. Traditional data warehouses, in contrast, require schema-on-write, in which the data must adhere to certain structural and syntactic constraints in order to be ingested. </a:t>
            </a:r>
            <a:endParaRPr lang="en-IN" dirty="0"/>
          </a:p>
        </p:txBody>
      </p:sp>
    </p:spTree>
    <p:extLst>
      <p:ext uri="{BB962C8B-B14F-4D97-AF65-F5344CB8AC3E}">
        <p14:creationId xmlns:p14="http://schemas.microsoft.com/office/powerpoint/2010/main" val="10081186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7C550-DD26-6B6A-8D82-8E7FBEF28459}"/>
              </a:ext>
            </a:extLst>
          </p:cNvPr>
          <p:cNvSpPr>
            <a:spLocks noGrp="1"/>
          </p:cNvSpPr>
          <p:nvPr>
            <p:ph type="title"/>
          </p:nvPr>
        </p:nvSpPr>
        <p:spPr/>
        <p:txBody>
          <a:bodyPr/>
          <a:lstStyle/>
          <a:p>
            <a:r>
              <a:rPr lang="en-IN" dirty="0"/>
              <a:t>Structure</a:t>
            </a:r>
          </a:p>
        </p:txBody>
      </p:sp>
      <p:sp>
        <p:nvSpPr>
          <p:cNvPr id="3" name="Content Placeholder 2">
            <a:extLst>
              <a:ext uri="{FF2B5EF4-FFF2-40B4-BE49-F238E27FC236}">
                <a16:creationId xmlns:a16="http://schemas.microsoft.com/office/drawing/2014/main" id="{EC472F5E-96D6-E743-ABA1-A3911F274E1F}"/>
              </a:ext>
            </a:extLst>
          </p:cNvPr>
          <p:cNvSpPr>
            <a:spLocks noGrp="1"/>
          </p:cNvSpPr>
          <p:nvPr>
            <p:ph idx="1"/>
          </p:nvPr>
        </p:nvSpPr>
        <p:spPr/>
        <p:txBody>
          <a:bodyPr/>
          <a:lstStyle/>
          <a:p>
            <a:r>
              <a:rPr lang="en-US" dirty="0"/>
              <a:t>The structure of a dataset refers to the format and encoding of its records and fields. We can consider datasets on a spectrum related to the homogeneity of their records and fields. At one end of the spectrum, the dataset is “rectangular” and can be formatted as a table with a fixed number of rows and columns. In this format, rows in the table correspond to records, and columns correspond to fields.</a:t>
            </a:r>
            <a:endParaRPr lang="en-IN" dirty="0"/>
          </a:p>
        </p:txBody>
      </p:sp>
    </p:spTree>
    <p:extLst>
      <p:ext uri="{BB962C8B-B14F-4D97-AF65-F5344CB8AC3E}">
        <p14:creationId xmlns:p14="http://schemas.microsoft.com/office/powerpoint/2010/main" val="290569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50E2C-9D3E-92CB-E0A7-8EBF027799D7}"/>
              </a:ext>
            </a:extLst>
          </p:cNvPr>
          <p:cNvSpPr>
            <a:spLocks noGrp="1"/>
          </p:cNvSpPr>
          <p:nvPr>
            <p:ph type="title"/>
          </p:nvPr>
        </p:nvSpPr>
        <p:spPr/>
        <p:txBody>
          <a:bodyPr/>
          <a:lstStyle/>
          <a:p>
            <a:r>
              <a:rPr lang="en-IN" dirty="0"/>
              <a:t>Importance of data wrangling </a:t>
            </a:r>
          </a:p>
        </p:txBody>
      </p:sp>
      <p:sp>
        <p:nvSpPr>
          <p:cNvPr id="3" name="Content Placeholder 2">
            <a:extLst>
              <a:ext uri="{FF2B5EF4-FFF2-40B4-BE49-F238E27FC236}">
                <a16:creationId xmlns:a16="http://schemas.microsoft.com/office/drawing/2014/main" id="{92EF86C7-77ED-7DCD-9577-EB314C0C4A41}"/>
              </a:ext>
            </a:extLst>
          </p:cNvPr>
          <p:cNvSpPr>
            <a:spLocks noGrp="1"/>
          </p:cNvSpPr>
          <p:nvPr>
            <p:ph idx="1"/>
          </p:nvPr>
        </p:nvSpPr>
        <p:spPr/>
        <p:txBody>
          <a:bodyPr/>
          <a:lstStyle/>
          <a:p>
            <a:pPr marL="0" indent="0" algn="l">
              <a:buNone/>
            </a:pPr>
            <a:r>
              <a:rPr lang="en-US" b="1" i="0" dirty="0">
                <a:solidFill>
                  <a:srgbClr val="374151"/>
                </a:solidFill>
                <a:effectLst/>
                <a:latin typeface="Söhne"/>
              </a:rPr>
              <a:t>Data Quality Improvement:</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Handling Missing Data:</a:t>
            </a:r>
            <a:r>
              <a:rPr lang="en-US" b="0" i="0" dirty="0">
                <a:solidFill>
                  <a:srgbClr val="374151"/>
                </a:solidFill>
                <a:effectLst/>
                <a:latin typeface="Söhne"/>
              </a:rPr>
              <a:t> Data wrangling involves addressing missing data, either by imputing values or removing incomplete records. This ensures that the analysis is based on a complete dataset, improving the quality of results.</a:t>
            </a:r>
          </a:p>
          <a:p>
            <a:pPr algn="l">
              <a:buFont typeface="Arial" panose="020B0604020202020204" pitchFamily="34" charset="0"/>
              <a:buChar char="•"/>
            </a:pPr>
            <a:r>
              <a:rPr lang="en-US" b="1" i="0" dirty="0">
                <a:solidFill>
                  <a:srgbClr val="374151"/>
                </a:solidFill>
                <a:effectLst/>
                <a:latin typeface="Söhne"/>
              </a:rPr>
              <a:t>Data Cleaning:</a:t>
            </a:r>
            <a:r>
              <a:rPr lang="en-US" b="0" i="0" dirty="0">
                <a:solidFill>
                  <a:srgbClr val="374151"/>
                </a:solidFill>
                <a:effectLst/>
                <a:latin typeface="Söhne"/>
              </a:rPr>
              <a:t> Identifying and correcting errors, inconsistencies, and inaccuracies in the dataset contribute to improved data quality. This step is essential for reliable and accurate analyses.</a:t>
            </a:r>
          </a:p>
          <a:p>
            <a:endParaRPr lang="en-IN"/>
          </a:p>
          <a:p>
            <a:endParaRPr lang="en-IN"/>
          </a:p>
          <a:p>
            <a:endParaRPr lang="en-IN" dirty="0"/>
          </a:p>
        </p:txBody>
      </p:sp>
    </p:spTree>
    <p:extLst>
      <p:ext uri="{BB962C8B-B14F-4D97-AF65-F5344CB8AC3E}">
        <p14:creationId xmlns:p14="http://schemas.microsoft.com/office/powerpoint/2010/main" val="37883157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B554F-C50E-E8B8-2285-8C3E3B30779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3D99B3B-7FBC-85FD-9EB0-A62B433D5A62}"/>
              </a:ext>
            </a:extLst>
          </p:cNvPr>
          <p:cNvSpPr>
            <a:spLocks noGrp="1"/>
          </p:cNvSpPr>
          <p:nvPr>
            <p:ph idx="1"/>
          </p:nvPr>
        </p:nvSpPr>
        <p:spPr/>
        <p:txBody>
          <a:bodyPr/>
          <a:lstStyle/>
          <a:p>
            <a:r>
              <a:rPr lang="en-US" dirty="0"/>
              <a:t>If the record fields in a dataset are not consistent (some records have additional fields, others are missing fields, etc.), you could be dealing with a “jagged” table. Such a table is no longer perfectly rectangular. Data formats like JSON and XML support datasets like this, in which record fields are not fully consistent</a:t>
            </a:r>
            <a:endParaRPr lang="en-IN" dirty="0"/>
          </a:p>
        </p:txBody>
      </p:sp>
    </p:spTree>
    <p:extLst>
      <p:ext uri="{BB962C8B-B14F-4D97-AF65-F5344CB8AC3E}">
        <p14:creationId xmlns:p14="http://schemas.microsoft.com/office/powerpoint/2010/main" val="26456363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02C08-0543-32ED-3DC1-53DBCD4371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607F09-8988-1D2D-1898-9EF92315704C}"/>
              </a:ext>
            </a:extLst>
          </p:cNvPr>
          <p:cNvSpPr>
            <a:spLocks noGrp="1"/>
          </p:cNvSpPr>
          <p:nvPr>
            <p:ph idx="1"/>
          </p:nvPr>
        </p:nvSpPr>
        <p:spPr/>
        <p:txBody>
          <a:bodyPr/>
          <a:lstStyle/>
          <a:p>
            <a:r>
              <a:rPr lang="en-US" dirty="0"/>
              <a:t>Further along the spectrum are datasets with a heterogeneous set of records. For example, a heterogeneous dataset from a retail organization might mix customer information and customer transactions. This is a common occurrence if you consider the tabs in a complex Excel workbook. Most analysis and visualization tools will require these different kinds of records to be split into separate files or tables. Analyses that require all of these records will often start by joining or blending the records together based on shared fields. </a:t>
            </a:r>
            <a:endParaRPr lang="en-IN" dirty="0"/>
          </a:p>
        </p:txBody>
      </p:sp>
    </p:spTree>
    <p:extLst>
      <p:ext uri="{BB962C8B-B14F-4D97-AF65-F5344CB8AC3E}">
        <p14:creationId xmlns:p14="http://schemas.microsoft.com/office/powerpoint/2010/main" val="3280884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207D-C81D-FC63-7434-CBBB62589B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12BA4C-0B99-DD2D-C961-10DD048DDB2A}"/>
              </a:ext>
            </a:extLst>
          </p:cNvPr>
          <p:cNvSpPr>
            <a:spLocks noGrp="1"/>
          </p:cNvSpPr>
          <p:nvPr>
            <p:ph idx="1"/>
          </p:nvPr>
        </p:nvSpPr>
        <p:spPr/>
        <p:txBody>
          <a:bodyPr/>
          <a:lstStyle/>
          <a:p>
            <a:r>
              <a:rPr lang="en-US" dirty="0"/>
              <a:t>If the record fields in a dataset are not consistent (some records have additional fields, others are missing fields, etc.), you could be dealing with a “jagged” table. Such a table is no longer perfectly rectangular. Data formats like JSON and XML support datasets like this, in which record fields are not fully consistent.</a:t>
            </a:r>
            <a:endParaRPr lang="en-IN" dirty="0"/>
          </a:p>
        </p:txBody>
      </p:sp>
    </p:spTree>
    <p:extLst>
      <p:ext uri="{BB962C8B-B14F-4D97-AF65-F5344CB8AC3E}">
        <p14:creationId xmlns:p14="http://schemas.microsoft.com/office/powerpoint/2010/main" val="12387900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F0CBE-E66D-432D-E102-C53BA4F776B3}"/>
              </a:ext>
            </a:extLst>
          </p:cNvPr>
          <p:cNvSpPr>
            <a:spLocks noGrp="1"/>
          </p:cNvSpPr>
          <p:nvPr>
            <p:ph type="title"/>
          </p:nvPr>
        </p:nvSpPr>
        <p:spPr/>
        <p:txBody>
          <a:bodyPr/>
          <a:lstStyle/>
          <a:p>
            <a:r>
              <a:rPr lang="en-US" b="1" i="0" dirty="0">
                <a:solidFill>
                  <a:srgbClr val="374151"/>
                </a:solidFill>
                <a:effectLst/>
                <a:latin typeface="Söhne"/>
              </a:rPr>
              <a:t>CSV (Comma-Separated Values):</a:t>
            </a:r>
            <a:br>
              <a:rPr lang="en-US" b="0" i="0" dirty="0">
                <a:solidFill>
                  <a:srgbClr val="374151"/>
                </a:solidFill>
                <a:effectLst/>
                <a:latin typeface="Söhne"/>
              </a:rPr>
            </a:br>
            <a:endParaRPr lang="en-IN" dirty="0"/>
          </a:p>
        </p:txBody>
      </p:sp>
      <p:sp>
        <p:nvSpPr>
          <p:cNvPr id="3" name="Content Placeholder 2">
            <a:extLst>
              <a:ext uri="{FF2B5EF4-FFF2-40B4-BE49-F238E27FC236}">
                <a16:creationId xmlns:a16="http://schemas.microsoft.com/office/drawing/2014/main" id="{F2C5FE28-2E92-0711-0079-3621F141C54B}"/>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Structure:</a:t>
            </a:r>
            <a:r>
              <a:rPr lang="en-US" b="0" i="0" dirty="0">
                <a:solidFill>
                  <a:srgbClr val="374151"/>
                </a:solidFill>
                <a:effectLst/>
                <a:latin typeface="Söhne"/>
              </a:rPr>
              <a:t> CSV files are simple, text-based files where each line represents a row of data, and values within each row are separated by commas.</a:t>
            </a:r>
          </a:p>
          <a:p>
            <a:pPr algn="l">
              <a:buFont typeface="Arial" panose="020B0604020202020204" pitchFamily="34" charset="0"/>
              <a:buChar char="•"/>
            </a:pPr>
            <a:r>
              <a:rPr lang="en-US" b="1" i="0" dirty="0">
                <a:solidFill>
                  <a:srgbClr val="374151"/>
                </a:solidFill>
                <a:effectLst/>
                <a:latin typeface="Söhne"/>
              </a:rPr>
              <a:t>Use:</a:t>
            </a:r>
            <a:r>
              <a:rPr lang="en-US" b="0" i="0" dirty="0">
                <a:solidFill>
                  <a:srgbClr val="374151"/>
                </a:solidFill>
                <a:effectLst/>
                <a:latin typeface="Söhne"/>
              </a:rPr>
              <a:t> CSV is widely used for tabular data, such as spreadsheets or databases.</a:t>
            </a:r>
          </a:p>
          <a:p>
            <a:pPr algn="l">
              <a:buFont typeface="Arial" panose="020B0604020202020204" pitchFamily="34" charset="0"/>
              <a:buChar char="•"/>
            </a:pPr>
            <a:r>
              <a:rPr lang="en-US" b="1" i="0" dirty="0">
                <a:solidFill>
                  <a:srgbClr val="374151"/>
                </a:solidFill>
                <a:effectLst/>
                <a:latin typeface="Söhne"/>
              </a:rPr>
              <a:t>Advantages:</a:t>
            </a:r>
            <a:r>
              <a:rPr lang="en-US" b="0" i="0" dirty="0">
                <a:solidFill>
                  <a:srgbClr val="374151"/>
                </a:solidFill>
                <a:effectLst/>
                <a:latin typeface="Söhne"/>
              </a:rPr>
              <a:t> It's easy to read and write manually, and many tools and programming languages have built-in support for CSV.</a:t>
            </a:r>
          </a:p>
          <a:p>
            <a:endParaRPr lang="en-IN" dirty="0"/>
          </a:p>
        </p:txBody>
      </p:sp>
    </p:spTree>
    <p:extLst>
      <p:ext uri="{BB962C8B-B14F-4D97-AF65-F5344CB8AC3E}">
        <p14:creationId xmlns:p14="http://schemas.microsoft.com/office/powerpoint/2010/main" val="4152403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0A84C-EB92-811E-576F-0B70C24F0C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E654FCF-611B-D343-912C-81160BCEFC0C}"/>
              </a:ext>
            </a:extLst>
          </p:cNvPr>
          <p:cNvSpPr>
            <a:spLocks noGrp="1"/>
          </p:cNvSpPr>
          <p:nvPr>
            <p:ph idx="1"/>
          </p:nvPr>
        </p:nvSpPr>
        <p:spPr/>
        <p:txBody>
          <a:bodyPr/>
          <a:lstStyle/>
          <a:p>
            <a:r>
              <a:rPr lang="en-US" dirty="0"/>
              <a:t>Name, Age, Occupation</a:t>
            </a:r>
          </a:p>
          <a:p>
            <a:r>
              <a:rPr lang="en-US" dirty="0"/>
              <a:t>John, 25, Engineer</a:t>
            </a:r>
          </a:p>
          <a:p>
            <a:r>
              <a:rPr lang="en-US" dirty="0"/>
              <a:t>Jane, 30, Data Scientist</a:t>
            </a:r>
          </a:p>
          <a:p>
            <a:endParaRPr lang="en-IN" dirty="0"/>
          </a:p>
        </p:txBody>
      </p:sp>
    </p:spTree>
    <p:extLst>
      <p:ext uri="{BB962C8B-B14F-4D97-AF65-F5344CB8AC3E}">
        <p14:creationId xmlns:p14="http://schemas.microsoft.com/office/powerpoint/2010/main" val="2836788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80B65-A3C2-DA09-3B69-DA58802A2CBF}"/>
              </a:ext>
            </a:extLst>
          </p:cNvPr>
          <p:cNvSpPr>
            <a:spLocks noGrp="1"/>
          </p:cNvSpPr>
          <p:nvPr>
            <p:ph type="title"/>
          </p:nvPr>
        </p:nvSpPr>
        <p:spPr/>
        <p:txBody>
          <a:bodyPr/>
          <a:lstStyle/>
          <a:p>
            <a:r>
              <a:rPr lang="en-IN" b="1" i="0" dirty="0">
                <a:effectLst/>
                <a:latin typeface="Söhne"/>
              </a:rPr>
              <a:t>JSON (JavaScript Object Notation):</a:t>
            </a:r>
            <a:endParaRPr lang="en-IN" dirty="0"/>
          </a:p>
        </p:txBody>
      </p:sp>
      <p:sp>
        <p:nvSpPr>
          <p:cNvPr id="3" name="Content Placeholder 2">
            <a:extLst>
              <a:ext uri="{FF2B5EF4-FFF2-40B4-BE49-F238E27FC236}">
                <a16:creationId xmlns:a16="http://schemas.microsoft.com/office/drawing/2014/main" id="{7DA7B9DC-9DEE-4554-23BA-F01293A7B7EC}"/>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Structure:</a:t>
            </a:r>
            <a:r>
              <a:rPr lang="en-US" b="0" i="0" dirty="0">
                <a:solidFill>
                  <a:srgbClr val="374151"/>
                </a:solidFill>
                <a:effectLst/>
                <a:latin typeface="Söhne"/>
              </a:rPr>
              <a:t> JSON is a lightweight data interchange format that uses a key-value pair structure and supports nested data.</a:t>
            </a:r>
          </a:p>
          <a:p>
            <a:pPr algn="l">
              <a:buFont typeface="Arial" panose="020B0604020202020204" pitchFamily="34" charset="0"/>
              <a:buChar char="•"/>
            </a:pPr>
            <a:r>
              <a:rPr lang="en-US" b="1" i="0" dirty="0">
                <a:solidFill>
                  <a:srgbClr val="374151"/>
                </a:solidFill>
                <a:effectLst/>
                <a:latin typeface="Söhne"/>
              </a:rPr>
              <a:t>Use:</a:t>
            </a:r>
            <a:r>
              <a:rPr lang="en-US" b="0" i="0" dirty="0">
                <a:solidFill>
                  <a:srgbClr val="374151"/>
                </a:solidFill>
                <a:effectLst/>
                <a:latin typeface="Söhne"/>
              </a:rPr>
              <a:t> Commonly used for representing structured data in web applications, APIs, and configuration files.</a:t>
            </a:r>
          </a:p>
          <a:p>
            <a:pPr algn="l">
              <a:buFont typeface="Arial" panose="020B0604020202020204" pitchFamily="34" charset="0"/>
              <a:buChar char="•"/>
            </a:pPr>
            <a:r>
              <a:rPr lang="en-US" b="1" i="0" dirty="0">
                <a:solidFill>
                  <a:srgbClr val="374151"/>
                </a:solidFill>
                <a:effectLst/>
                <a:latin typeface="Söhne"/>
              </a:rPr>
              <a:t>Advantages:</a:t>
            </a:r>
            <a:r>
              <a:rPr lang="en-US" b="0" i="0" dirty="0">
                <a:solidFill>
                  <a:srgbClr val="374151"/>
                </a:solidFill>
                <a:effectLst/>
                <a:latin typeface="Söhne"/>
              </a:rPr>
              <a:t> Human-readable, supports complex data structures, and is easy to parse in many programming languages.</a:t>
            </a:r>
          </a:p>
          <a:p>
            <a:endParaRPr lang="en-IN" dirty="0"/>
          </a:p>
        </p:txBody>
      </p:sp>
    </p:spTree>
    <p:extLst>
      <p:ext uri="{BB962C8B-B14F-4D97-AF65-F5344CB8AC3E}">
        <p14:creationId xmlns:p14="http://schemas.microsoft.com/office/powerpoint/2010/main" val="33687275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8991C-A7E5-9A86-DB62-5DBABD5F80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3C1869C-B918-B7F5-38A1-0932D9EAD586}"/>
              </a:ext>
            </a:extLst>
          </p:cNvPr>
          <p:cNvSpPr>
            <a:spLocks noGrp="1"/>
          </p:cNvSpPr>
          <p:nvPr>
            <p:ph idx="1"/>
          </p:nvPr>
        </p:nvSpPr>
        <p:spPr/>
        <p:txBody>
          <a:bodyPr/>
          <a:lstStyle/>
          <a:p>
            <a:pPr marL="0" indent="0">
              <a:buNone/>
            </a:pPr>
            <a:r>
              <a:rPr lang="en-US" dirty="0"/>
              <a:t>{</a:t>
            </a:r>
          </a:p>
          <a:p>
            <a:pPr marL="0" indent="0">
              <a:buNone/>
            </a:pPr>
            <a:r>
              <a:rPr lang="en-US" dirty="0"/>
              <a:t>  "employees": [</a:t>
            </a:r>
          </a:p>
          <a:p>
            <a:pPr marL="0" indent="0">
              <a:buNone/>
            </a:pPr>
            <a:r>
              <a:rPr lang="en-US" dirty="0"/>
              <a:t>    {"name": "John", "age": 25, "occupation": "Engineer"},</a:t>
            </a:r>
          </a:p>
          <a:p>
            <a:pPr marL="0" indent="0">
              <a:buNone/>
            </a:pPr>
            <a:r>
              <a:rPr lang="en-US" dirty="0"/>
              <a:t>    {"name": "Jane", "age": 30, "occupation": "Data Scientist"}</a:t>
            </a:r>
          </a:p>
          <a:p>
            <a:pPr marL="0" indent="0">
              <a:buNone/>
            </a:pPr>
            <a:r>
              <a:rPr lang="en-US" dirty="0"/>
              <a:t>  ]</a:t>
            </a:r>
          </a:p>
          <a:p>
            <a:pPr marL="0" indent="0">
              <a:buNone/>
            </a:pPr>
            <a:r>
              <a:rPr lang="en-US" dirty="0"/>
              <a:t>}</a:t>
            </a:r>
          </a:p>
          <a:p>
            <a:endParaRPr lang="en-IN" dirty="0"/>
          </a:p>
        </p:txBody>
      </p:sp>
    </p:spTree>
    <p:extLst>
      <p:ext uri="{BB962C8B-B14F-4D97-AF65-F5344CB8AC3E}">
        <p14:creationId xmlns:p14="http://schemas.microsoft.com/office/powerpoint/2010/main" val="36943001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AEDD2-89F9-1CE2-C098-8DD98ED9425A}"/>
              </a:ext>
            </a:extLst>
          </p:cNvPr>
          <p:cNvSpPr>
            <a:spLocks noGrp="1"/>
          </p:cNvSpPr>
          <p:nvPr>
            <p:ph type="title"/>
          </p:nvPr>
        </p:nvSpPr>
        <p:spPr/>
        <p:txBody>
          <a:bodyPr/>
          <a:lstStyle/>
          <a:p>
            <a:r>
              <a:rPr lang="en-IN" b="1" i="0" dirty="0">
                <a:effectLst/>
                <a:latin typeface="Söhne"/>
              </a:rPr>
              <a:t>XML (</a:t>
            </a:r>
            <a:r>
              <a:rPr lang="en-IN" b="1" i="0" dirty="0" err="1">
                <a:effectLst/>
                <a:latin typeface="Söhne"/>
              </a:rPr>
              <a:t>eXtensible</a:t>
            </a:r>
            <a:r>
              <a:rPr lang="en-IN" b="1" i="0" dirty="0">
                <a:effectLst/>
                <a:latin typeface="Söhne"/>
              </a:rPr>
              <a:t> Markup Language):</a:t>
            </a:r>
            <a:endParaRPr lang="en-IN" dirty="0"/>
          </a:p>
        </p:txBody>
      </p:sp>
      <p:sp>
        <p:nvSpPr>
          <p:cNvPr id="3" name="Content Placeholder 2">
            <a:extLst>
              <a:ext uri="{FF2B5EF4-FFF2-40B4-BE49-F238E27FC236}">
                <a16:creationId xmlns:a16="http://schemas.microsoft.com/office/drawing/2014/main" id="{02FDEC96-BE80-9A0D-ACF2-1D8089335906}"/>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Structure:</a:t>
            </a:r>
            <a:r>
              <a:rPr lang="en-US" b="0" i="0" dirty="0">
                <a:solidFill>
                  <a:srgbClr val="374151"/>
                </a:solidFill>
                <a:effectLst/>
                <a:latin typeface="Söhne"/>
              </a:rPr>
              <a:t> XML uses tags to define elements and attributes to represent data. It's hierarchical and extensible.</a:t>
            </a:r>
          </a:p>
          <a:p>
            <a:pPr algn="l">
              <a:buFont typeface="Arial" panose="020B0604020202020204" pitchFamily="34" charset="0"/>
              <a:buChar char="•"/>
            </a:pPr>
            <a:r>
              <a:rPr lang="en-US" b="1" i="0" dirty="0">
                <a:solidFill>
                  <a:srgbClr val="374151"/>
                </a:solidFill>
                <a:effectLst/>
                <a:latin typeface="Söhne"/>
              </a:rPr>
              <a:t>Use:</a:t>
            </a:r>
            <a:r>
              <a:rPr lang="en-US" b="0" i="0" dirty="0">
                <a:solidFill>
                  <a:srgbClr val="374151"/>
                </a:solidFill>
                <a:effectLst/>
                <a:latin typeface="Söhne"/>
              </a:rPr>
              <a:t> Commonly used in web services, configuration files, and data exchange between heterogeneous systems.</a:t>
            </a:r>
          </a:p>
          <a:p>
            <a:pPr algn="l">
              <a:buFont typeface="Arial" panose="020B0604020202020204" pitchFamily="34" charset="0"/>
              <a:buChar char="•"/>
            </a:pPr>
            <a:r>
              <a:rPr lang="en-US" b="1" i="0" dirty="0">
                <a:solidFill>
                  <a:srgbClr val="374151"/>
                </a:solidFill>
                <a:effectLst/>
                <a:latin typeface="Söhne"/>
              </a:rPr>
              <a:t>Advantages:</a:t>
            </a:r>
            <a:r>
              <a:rPr lang="en-US" b="0" i="0" dirty="0">
                <a:solidFill>
                  <a:srgbClr val="374151"/>
                </a:solidFill>
                <a:effectLst/>
                <a:latin typeface="Söhne"/>
              </a:rPr>
              <a:t> Human-readable, supports hierarchical structures, and is self-descriptive.</a:t>
            </a:r>
          </a:p>
          <a:p>
            <a:endParaRPr lang="en-IN" dirty="0"/>
          </a:p>
        </p:txBody>
      </p:sp>
    </p:spTree>
    <p:extLst>
      <p:ext uri="{BB962C8B-B14F-4D97-AF65-F5344CB8AC3E}">
        <p14:creationId xmlns:p14="http://schemas.microsoft.com/office/powerpoint/2010/main" val="11034512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3FE29-CA5D-0B48-FF7D-F0AEFE25DD3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2403148-EB3E-6489-5971-4C919BE9FD0D}"/>
              </a:ext>
            </a:extLst>
          </p:cNvPr>
          <p:cNvSpPr>
            <a:spLocks noGrp="1"/>
          </p:cNvSpPr>
          <p:nvPr>
            <p:ph idx="1"/>
          </p:nvPr>
        </p:nvSpPr>
        <p:spPr/>
        <p:txBody>
          <a:bodyPr>
            <a:normAutofit fontScale="77500" lnSpcReduction="20000"/>
          </a:bodyPr>
          <a:lstStyle/>
          <a:p>
            <a:pPr marL="0" indent="0">
              <a:buNone/>
            </a:pPr>
            <a:r>
              <a:rPr lang="en-US" dirty="0"/>
              <a:t>&lt;employees&gt;</a:t>
            </a:r>
          </a:p>
          <a:p>
            <a:pPr marL="0" indent="0">
              <a:buNone/>
            </a:pPr>
            <a:r>
              <a:rPr lang="en-US" dirty="0"/>
              <a:t>  &lt;employee&gt;</a:t>
            </a:r>
          </a:p>
          <a:p>
            <a:pPr marL="0" indent="0">
              <a:buNone/>
            </a:pPr>
            <a:r>
              <a:rPr lang="en-US" dirty="0"/>
              <a:t>    &lt;name&gt;John&lt;/name&gt;</a:t>
            </a:r>
          </a:p>
          <a:p>
            <a:pPr marL="0" indent="0">
              <a:buNone/>
            </a:pPr>
            <a:r>
              <a:rPr lang="en-US" dirty="0"/>
              <a:t>    &lt;age&gt;25&lt;/age&gt;</a:t>
            </a:r>
          </a:p>
          <a:p>
            <a:pPr marL="0" indent="0">
              <a:buNone/>
            </a:pPr>
            <a:r>
              <a:rPr lang="en-US" dirty="0"/>
              <a:t>    &lt;occupation&gt;Engineer&lt;/occupation&gt;</a:t>
            </a:r>
          </a:p>
          <a:p>
            <a:pPr marL="0" indent="0">
              <a:buNone/>
            </a:pPr>
            <a:r>
              <a:rPr lang="en-US" dirty="0"/>
              <a:t>  &lt;/employee&gt;</a:t>
            </a:r>
          </a:p>
          <a:p>
            <a:pPr marL="0" indent="0">
              <a:buNone/>
            </a:pPr>
            <a:r>
              <a:rPr lang="en-US" dirty="0"/>
              <a:t>  &lt;employee&gt;</a:t>
            </a:r>
          </a:p>
          <a:p>
            <a:pPr marL="0" indent="0">
              <a:buNone/>
            </a:pPr>
            <a:r>
              <a:rPr lang="en-US" dirty="0"/>
              <a:t>    &lt;name&gt;Jane&lt;/name&gt;</a:t>
            </a:r>
          </a:p>
          <a:p>
            <a:pPr marL="0" indent="0">
              <a:buNone/>
            </a:pPr>
            <a:r>
              <a:rPr lang="en-US" dirty="0"/>
              <a:t>    &lt;age&gt;30&lt;/age&gt;</a:t>
            </a:r>
          </a:p>
          <a:p>
            <a:pPr marL="0" indent="0">
              <a:buNone/>
            </a:pPr>
            <a:r>
              <a:rPr lang="en-US" dirty="0"/>
              <a:t>    &lt;occupation&gt;Data Scientist&lt;/occupation&gt;</a:t>
            </a:r>
          </a:p>
          <a:p>
            <a:pPr marL="0" indent="0">
              <a:buNone/>
            </a:pPr>
            <a:r>
              <a:rPr lang="en-US" dirty="0"/>
              <a:t>  &lt;/employee&gt;</a:t>
            </a:r>
          </a:p>
          <a:p>
            <a:pPr marL="0" indent="0">
              <a:buNone/>
            </a:pPr>
            <a:r>
              <a:rPr lang="en-US" dirty="0"/>
              <a:t>&lt;/employees&gt;</a:t>
            </a:r>
          </a:p>
          <a:p>
            <a:pPr marL="0" indent="0">
              <a:buNone/>
            </a:pPr>
            <a:endParaRPr lang="en-IN" dirty="0"/>
          </a:p>
        </p:txBody>
      </p:sp>
    </p:spTree>
    <p:extLst>
      <p:ext uri="{BB962C8B-B14F-4D97-AF65-F5344CB8AC3E}">
        <p14:creationId xmlns:p14="http://schemas.microsoft.com/office/powerpoint/2010/main" val="417750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BA228-A3B2-CB2D-12C3-C6C80BE4301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085D6E1-F40C-E093-BEB1-76D67D29139A}"/>
              </a:ext>
            </a:extLst>
          </p:cNvPr>
          <p:cNvSpPr>
            <a:spLocks noGrp="1"/>
          </p:cNvSpPr>
          <p:nvPr>
            <p:ph idx="1"/>
          </p:nvPr>
        </p:nvSpPr>
        <p:spPr/>
        <p:txBody>
          <a:bodyPr/>
          <a:lstStyle/>
          <a:p>
            <a:pPr algn="l"/>
            <a:r>
              <a:rPr lang="en-US" b="1" i="0" dirty="0">
                <a:solidFill>
                  <a:srgbClr val="374151"/>
                </a:solidFill>
                <a:effectLst/>
                <a:latin typeface="Söhne"/>
              </a:rPr>
              <a:t>Data Integration:</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Combining Data Sources:</a:t>
            </a:r>
            <a:r>
              <a:rPr lang="en-US" b="0" i="0" dirty="0">
                <a:solidFill>
                  <a:srgbClr val="374151"/>
                </a:solidFill>
                <a:effectLst/>
                <a:latin typeface="Söhne"/>
              </a:rPr>
              <a:t> In many cases, data comes from multiple sources. Data wrangling facilitates the integration of diverse datasets, allowing analysts to create a comprehensive view of the information.</a:t>
            </a:r>
          </a:p>
          <a:p>
            <a:endParaRPr lang="en-IN" dirty="0"/>
          </a:p>
        </p:txBody>
      </p:sp>
    </p:spTree>
    <p:extLst>
      <p:ext uri="{BB962C8B-B14F-4D97-AF65-F5344CB8AC3E}">
        <p14:creationId xmlns:p14="http://schemas.microsoft.com/office/powerpoint/2010/main" val="40951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943ED-E9C8-E48B-FD05-490E22933C2B}"/>
              </a:ext>
            </a:extLst>
          </p:cNvPr>
          <p:cNvSpPr>
            <a:spLocks noGrp="1"/>
          </p:cNvSpPr>
          <p:nvPr>
            <p:ph type="title"/>
          </p:nvPr>
        </p:nvSpPr>
        <p:spPr/>
        <p:txBody>
          <a:bodyPr/>
          <a:lstStyle/>
          <a:p>
            <a:r>
              <a:rPr lang="en-US" b="1" i="0" dirty="0">
                <a:solidFill>
                  <a:srgbClr val="374151"/>
                </a:solidFill>
                <a:effectLst/>
                <a:latin typeface="Söhne"/>
              </a:rPr>
              <a:t>Data Transformation:</a:t>
            </a:r>
            <a:br>
              <a:rPr lang="en-US" b="0" i="0" dirty="0">
                <a:solidFill>
                  <a:srgbClr val="374151"/>
                </a:solidFill>
                <a:effectLst/>
                <a:latin typeface="Söhne"/>
              </a:rPr>
            </a:br>
            <a:endParaRPr lang="en-IN" dirty="0"/>
          </a:p>
        </p:txBody>
      </p:sp>
      <p:sp>
        <p:nvSpPr>
          <p:cNvPr id="3" name="Content Placeholder 2">
            <a:extLst>
              <a:ext uri="{FF2B5EF4-FFF2-40B4-BE49-F238E27FC236}">
                <a16:creationId xmlns:a16="http://schemas.microsoft.com/office/drawing/2014/main" id="{9BB2F273-B6A8-B0A9-F9B4-8C8F666C3D54}"/>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Normalization and Standardization:</a:t>
            </a:r>
            <a:r>
              <a:rPr lang="en-US" b="0" i="0" dirty="0">
                <a:solidFill>
                  <a:srgbClr val="374151"/>
                </a:solidFill>
                <a:effectLst/>
                <a:latin typeface="Söhne"/>
              </a:rPr>
              <a:t> Data may come in different formats or units. Data wrangling includes transforming data to a consistent format, normalizing or standardizing units, making it easier to compare and analyze.</a:t>
            </a:r>
          </a:p>
          <a:p>
            <a:pPr algn="l">
              <a:buFont typeface="Arial" panose="020B0604020202020204" pitchFamily="34" charset="0"/>
              <a:buChar char="•"/>
            </a:pPr>
            <a:r>
              <a:rPr lang="en-US" b="1" i="0" dirty="0">
                <a:solidFill>
                  <a:srgbClr val="374151"/>
                </a:solidFill>
                <a:effectLst/>
                <a:latin typeface="Söhne"/>
              </a:rPr>
              <a:t>Feature Engineering:</a:t>
            </a:r>
            <a:r>
              <a:rPr lang="en-US" b="0" i="0" dirty="0">
                <a:solidFill>
                  <a:srgbClr val="374151"/>
                </a:solidFill>
                <a:effectLst/>
                <a:latin typeface="Söhne"/>
              </a:rPr>
              <a:t> Creating new variables or features from existing ones can enhance the dataset's information content and improve the performance of machine learning models.</a:t>
            </a:r>
          </a:p>
          <a:p>
            <a:endParaRPr lang="en-IN" dirty="0"/>
          </a:p>
        </p:txBody>
      </p:sp>
    </p:spTree>
    <p:extLst>
      <p:ext uri="{BB962C8B-B14F-4D97-AF65-F5344CB8AC3E}">
        <p14:creationId xmlns:p14="http://schemas.microsoft.com/office/powerpoint/2010/main" val="3278011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D19EC-AD41-9643-FD18-C8CB7671088E}"/>
              </a:ext>
            </a:extLst>
          </p:cNvPr>
          <p:cNvSpPr>
            <a:spLocks noGrp="1"/>
          </p:cNvSpPr>
          <p:nvPr>
            <p:ph type="title"/>
          </p:nvPr>
        </p:nvSpPr>
        <p:spPr/>
        <p:txBody>
          <a:bodyPr/>
          <a:lstStyle/>
          <a:p>
            <a:r>
              <a:rPr lang="en-US" b="1" i="0" dirty="0">
                <a:solidFill>
                  <a:srgbClr val="374151"/>
                </a:solidFill>
                <a:effectLst/>
                <a:latin typeface="Söhne"/>
              </a:rPr>
              <a:t>Handling Outliers:</a:t>
            </a:r>
            <a:br>
              <a:rPr lang="en-US" b="0" i="0" dirty="0">
                <a:solidFill>
                  <a:srgbClr val="374151"/>
                </a:solidFill>
                <a:effectLst/>
                <a:latin typeface="Söhne"/>
              </a:rPr>
            </a:br>
            <a:endParaRPr lang="en-IN" dirty="0"/>
          </a:p>
        </p:txBody>
      </p:sp>
      <p:sp>
        <p:nvSpPr>
          <p:cNvPr id="3" name="Content Placeholder 2">
            <a:extLst>
              <a:ext uri="{FF2B5EF4-FFF2-40B4-BE49-F238E27FC236}">
                <a16:creationId xmlns:a16="http://schemas.microsoft.com/office/drawing/2014/main" id="{20C54A81-669B-183E-C73A-3ED8B8F54B4B}"/>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Identifying and Treating Outliers:</a:t>
            </a:r>
            <a:r>
              <a:rPr lang="en-US" b="0" i="0" dirty="0">
                <a:solidFill>
                  <a:srgbClr val="374151"/>
                </a:solidFill>
                <a:effectLst/>
                <a:latin typeface="Söhne"/>
              </a:rPr>
              <a:t> Outliers can significantly impact statistical analyses. Data wrangling involves identifying and appropriately handling outliers to prevent them from skewing results.</a:t>
            </a:r>
          </a:p>
          <a:p>
            <a:endParaRPr lang="en-IN" dirty="0"/>
          </a:p>
        </p:txBody>
      </p:sp>
    </p:spTree>
    <p:extLst>
      <p:ext uri="{BB962C8B-B14F-4D97-AF65-F5344CB8AC3E}">
        <p14:creationId xmlns:p14="http://schemas.microsoft.com/office/powerpoint/2010/main" val="4265687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A9387-21F9-781D-B983-AC60A42D565D}"/>
              </a:ext>
            </a:extLst>
          </p:cNvPr>
          <p:cNvSpPr>
            <a:spLocks noGrp="1"/>
          </p:cNvSpPr>
          <p:nvPr>
            <p:ph type="title"/>
          </p:nvPr>
        </p:nvSpPr>
        <p:spPr/>
        <p:txBody>
          <a:bodyPr/>
          <a:lstStyle/>
          <a:p>
            <a:r>
              <a:rPr lang="en-US" b="1" i="0" dirty="0">
                <a:solidFill>
                  <a:srgbClr val="374151"/>
                </a:solidFill>
                <a:effectLst/>
                <a:latin typeface="Söhne"/>
              </a:rPr>
              <a:t>Data Exploration:</a:t>
            </a:r>
            <a:br>
              <a:rPr lang="en-US" b="0" i="0" dirty="0">
                <a:solidFill>
                  <a:srgbClr val="374151"/>
                </a:solidFill>
                <a:effectLst/>
                <a:latin typeface="Söhne"/>
              </a:rPr>
            </a:br>
            <a:endParaRPr lang="en-IN" dirty="0"/>
          </a:p>
        </p:txBody>
      </p:sp>
      <p:sp>
        <p:nvSpPr>
          <p:cNvPr id="3" name="Content Placeholder 2">
            <a:extLst>
              <a:ext uri="{FF2B5EF4-FFF2-40B4-BE49-F238E27FC236}">
                <a16:creationId xmlns:a16="http://schemas.microsoft.com/office/drawing/2014/main" id="{3C1BAFED-01EF-65BA-DB9E-6FEF574B1A79}"/>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Facilitating Exploratory Data Analysis (EDA):</a:t>
            </a:r>
            <a:r>
              <a:rPr lang="en-US" b="0" i="0" dirty="0">
                <a:solidFill>
                  <a:srgbClr val="374151"/>
                </a:solidFill>
                <a:effectLst/>
                <a:latin typeface="Söhne"/>
              </a:rPr>
              <a:t> Before diving into complex analyses, it's essential to explore the data. Data wrangling aids in summarizing and visualizing data, making it easier to understand patterns, trends, and relationships.</a:t>
            </a:r>
          </a:p>
          <a:p>
            <a:endParaRPr lang="en-IN" dirty="0"/>
          </a:p>
        </p:txBody>
      </p:sp>
    </p:spTree>
    <p:extLst>
      <p:ext uri="{BB962C8B-B14F-4D97-AF65-F5344CB8AC3E}">
        <p14:creationId xmlns:p14="http://schemas.microsoft.com/office/powerpoint/2010/main" val="3275263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F0277-0615-DDF6-01D2-231BB3EAD3B6}"/>
              </a:ext>
            </a:extLst>
          </p:cNvPr>
          <p:cNvSpPr>
            <a:spLocks noGrp="1"/>
          </p:cNvSpPr>
          <p:nvPr>
            <p:ph type="title"/>
          </p:nvPr>
        </p:nvSpPr>
        <p:spPr/>
        <p:txBody>
          <a:bodyPr/>
          <a:lstStyle/>
          <a:p>
            <a:r>
              <a:rPr lang="en-US" b="1" i="0" dirty="0">
                <a:solidFill>
                  <a:srgbClr val="374151"/>
                </a:solidFill>
                <a:effectLst/>
                <a:latin typeface="Söhne"/>
              </a:rPr>
              <a:t>Preparation for Analysis:</a:t>
            </a:r>
            <a:br>
              <a:rPr lang="en-US" b="0" i="0" dirty="0">
                <a:solidFill>
                  <a:srgbClr val="374151"/>
                </a:solidFill>
                <a:effectLst/>
                <a:latin typeface="Söhne"/>
              </a:rPr>
            </a:br>
            <a:endParaRPr lang="en-IN" dirty="0"/>
          </a:p>
        </p:txBody>
      </p:sp>
      <p:sp>
        <p:nvSpPr>
          <p:cNvPr id="3" name="Content Placeholder 2">
            <a:extLst>
              <a:ext uri="{FF2B5EF4-FFF2-40B4-BE49-F238E27FC236}">
                <a16:creationId xmlns:a16="http://schemas.microsoft.com/office/drawing/2014/main" id="{41C074BD-7358-AF72-6565-55CE7C48B90D}"/>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Formatting Data for Analysis Tools:</a:t>
            </a:r>
            <a:r>
              <a:rPr lang="en-US" b="0" i="0" dirty="0">
                <a:solidFill>
                  <a:srgbClr val="374151"/>
                </a:solidFill>
                <a:effectLst/>
                <a:latin typeface="Söhne"/>
              </a:rPr>
              <a:t> Different analysis tools and algorithms may have specific requirements regarding data format. Data wrangling ensures that the data is in a suitable format for the chosen analysis method.</a:t>
            </a:r>
          </a:p>
          <a:p>
            <a:endParaRPr lang="en-IN" dirty="0"/>
          </a:p>
        </p:txBody>
      </p:sp>
    </p:spTree>
    <p:extLst>
      <p:ext uri="{BB962C8B-B14F-4D97-AF65-F5344CB8AC3E}">
        <p14:creationId xmlns:p14="http://schemas.microsoft.com/office/powerpoint/2010/main" val="3868585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DAB82-3F34-BED5-8BE9-9707C76C8705}"/>
              </a:ext>
            </a:extLst>
          </p:cNvPr>
          <p:cNvSpPr>
            <a:spLocks noGrp="1"/>
          </p:cNvSpPr>
          <p:nvPr>
            <p:ph type="title"/>
          </p:nvPr>
        </p:nvSpPr>
        <p:spPr/>
        <p:txBody>
          <a:bodyPr/>
          <a:lstStyle/>
          <a:p>
            <a:r>
              <a:rPr lang="en-US" b="1" i="0" dirty="0">
                <a:solidFill>
                  <a:srgbClr val="374151"/>
                </a:solidFill>
                <a:effectLst/>
                <a:latin typeface="Söhne"/>
              </a:rPr>
              <a:t>Time Efficiency:</a:t>
            </a:r>
            <a:br>
              <a:rPr lang="en-US" b="0" i="0" dirty="0">
                <a:solidFill>
                  <a:srgbClr val="374151"/>
                </a:solidFill>
                <a:effectLst/>
                <a:latin typeface="Söhne"/>
              </a:rPr>
            </a:br>
            <a:endParaRPr lang="en-IN" dirty="0"/>
          </a:p>
        </p:txBody>
      </p:sp>
      <p:sp>
        <p:nvSpPr>
          <p:cNvPr id="3" name="Content Placeholder 2">
            <a:extLst>
              <a:ext uri="{FF2B5EF4-FFF2-40B4-BE49-F238E27FC236}">
                <a16:creationId xmlns:a16="http://schemas.microsoft.com/office/drawing/2014/main" id="{F4C30067-A4F1-22DA-50EE-C00102C17968}"/>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Automation and Efficiency:</a:t>
            </a:r>
            <a:r>
              <a:rPr lang="en-US" b="0" i="0" dirty="0">
                <a:solidFill>
                  <a:srgbClr val="374151"/>
                </a:solidFill>
                <a:effectLst/>
                <a:latin typeface="Söhne"/>
              </a:rPr>
              <a:t> Data wrangling tools and scripts automate repetitive tasks, saving time and reducing the likelihood of errors. This is particularly important when dealing with large and complex datasets.</a:t>
            </a:r>
          </a:p>
          <a:p>
            <a:endParaRPr lang="en-IN" dirty="0"/>
          </a:p>
        </p:txBody>
      </p:sp>
    </p:spTree>
    <p:extLst>
      <p:ext uri="{BB962C8B-B14F-4D97-AF65-F5344CB8AC3E}">
        <p14:creationId xmlns:p14="http://schemas.microsoft.com/office/powerpoint/2010/main" val="25375172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2761</Words>
  <Application>Microsoft Office PowerPoint</Application>
  <PresentationFormat>Widescreen</PresentationFormat>
  <Paragraphs>100</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Roboto</vt:lpstr>
      <vt:lpstr>Söhne</vt:lpstr>
      <vt:lpstr>Office Theme</vt:lpstr>
      <vt:lpstr>UNIT - IV DATA WRANGLING </vt:lpstr>
      <vt:lpstr>Importance of Data Wrangling</vt:lpstr>
      <vt:lpstr>Importance of data wrangling </vt:lpstr>
      <vt:lpstr>PowerPoint Presentation</vt:lpstr>
      <vt:lpstr>Data Transformation: </vt:lpstr>
      <vt:lpstr>Handling Outliers: </vt:lpstr>
      <vt:lpstr>Data Exploration: </vt:lpstr>
      <vt:lpstr>Preparation for Analysis: </vt:lpstr>
      <vt:lpstr>Time Efficiency: </vt:lpstr>
      <vt:lpstr>Decision-Making Support: </vt:lpstr>
      <vt:lpstr>Tasks of Data Wrangling </vt:lpstr>
      <vt:lpstr>Ingesting Data </vt:lpstr>
      <vt:lpstr>Describing Data</vt:lpstr>
      <vt:lpstr>Assessing Data Utility</vt:lpstr>
      <vt:lpstr>Designing and Building Refined Data</vt:lpstr>
      <vt:lpstr>Ad Hoc Reporting </vt:lpstr>
      <vt:lpstr>Exploratory Modeling and Forecasting </vt:lpstr>
      <vt:lpstr>Building an Optimized Dataset </vt:lpstr>
      <vt:lpstr>Regular Reporting and Building Data-Driven Products and Services </vt:lpstr>
      <vt:lpstr>Data Wrangling tools</vt:lpstr>
      <vt:lpstr>PowerPoint Presentation</vt:lpstr>
      <vt:lpstr>Excel</vt:lpstr>
      <vt:lpstr>SQL </vt:lpstr>
      <vt:lpstr>Trifacta Wrangler</vt:lpstr>
      <vt:lpstr>Data Meant to be ready by Machines CSV JSON XML</vt:lpstr>
      <vt:lpstr>PowerPoint Presentation</vt:lpstr>
      <vt:lpstr>PowerPoint Presentation</vt:lpstr>
      <vt:lpstr>PowerPoint Presentation</vt:lpstr>
      <vt:lpstr>Structure</vt:lpstr>
      <vt:lpstr>PowerPoint Presentation</vt:lpstr>
      <vt:lpstr>PowerPoint Presentation</vt:lpstr>
      <vt:lpstr>PowerPoint Presentation</vt:lpstr>
      <vt:lpstr>CSV (Comma-Separated Values): </vt:lpstr>
      <vt:lpstr>PowerPoint Presentation</vt:lpstr>
      <vt:lpstr>JSON (JavaScript Object Notation):</vt:lpstr>
      <vt:lpstr>PowerPoint Presentation</vt:lpstr>
      <vt:lpstr>XML (eXtensible Markup Language):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IV DATA WRANGLING </dc:title>
  <dc:creator>jyothi damalla</dc:creator>
  <cp:lastModifiedBy>jyothi damalla</cp:lastModifiedBy>
  <cp:revision>8</cp:revision>
  <dcterms:created xsi:type="dcterms:W3CDTF">2023-12-03T14:27:33Z</dcterms:created>
  <dcterms:modified xsi:type="dcterms:W3CDTF">2023-12-11T05:59:42Z</dcterms:modified>
</cp:coreProperties>
</file>