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2" r:id="rId3"/>
    <p:sldId id="259" r:id="rId4"/>
    <p:sldId id="281" r:id="rId5"/>
    <p:sldId id="276" r:id="rId6"/>
    <p:sldId id="280" r:id="rId7"/>
    <p:sldId id="289" r:id="rId8"/>
    <p:sldId id="275" r:id="rId9"/>
    <p:sldId id="284" r:id="rId10"/>
    <p:sldId id="274" r:id="rId11"/>
    <p:sldId id="285" r:id="rId12"/>
    <p:sldId id="291" r:id="rId13"/>
    <p:sldId id="273" r:id="rId14"/>
    <p:sldId id="286" r:id="rId15"/>
    <p:sldId id="272" r:id="rId16"/>
    <p:sldId id="288" r:id="rId17"/>
    <p:sldId id="277" r:id="rId18"/>
    <p:sldId id="287" r:id="rId19"/>
    <p:sldId id="263" r:id="rId20"/>
    <p:sldId id="260" r:id="rId21"/>
    <p:sldId id="265" r:id="rId22"/>
    <p:sldId id="264" r:id="rId23"/>
    <p:sldId id="266" r:id="rId24"/>
    <p:sldId id="267" r:id="rId25"/>
    <p:sldId id="258" r:id="rId26"/>
    <p:sldId id="26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FF00"/>
    <a:srgbClr val="FF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2723" autoAdjust="0"/>
  </p:normalViewPr>
  <p:slideViewPr>
    <p:cSldViewPr snapToGrid="0">
      <p:cViewPr varScale="1">
        <p:scale>
          <a:sx n="73" d="100"/>
          <a:sy n="73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C7C76-4BDA-4899-8069-28763FB3FA46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198A1-011B-44B9-A21C-35363C52F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23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198A1-011B-44B9-A21C-35363C52FDC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0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7F439-D333-4FE4-A058-439EC6C50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CC1CE9-5156-4A5B-A210-AF7ABBFF1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2E9A9-D60C-437A-9B71-28E505B5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4CF8-AE59-4426-B459-B20178F54DDF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66523-76AC-474E-A58E-942C0F568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DA383-17FA-41BB-A93D-2C3DD759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62A0-54ED-4D30-9E9F-37DBF1DC5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1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96AA5-3DE0-4E96-8FCB-7A871B44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1B9AED-36AE-40FA-BFD9-3CDEFC61E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492B4-AC61-4133-9BFD-910B1A11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4CF8-AE59-4426-B459-B20178F54DDF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875AD-192E-4611-A1CA-4CA4C04B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E7C42-BBB1-4D22-9BA3-9EF6EA91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62A0-54ED-4D30-9E9F-37DBF1DC5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78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271387-4FDB-4327-8F94-E71EC41EC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FDE3C8-1B95-430B-A9C4-315E9750A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A8DFB-172C-47CE-88AB-7811DC62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4CF8-AE59-4426-B459-B20178F54DDF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C4C2B-F7D8-4CC9-A72C-9180AD3A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C53EF-2036-4968-88C9-B9371EB2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62A0-54ED-4D30-9E9F-37DBF1DC5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4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E61CD-22B5-4734-8477-320ED5D3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7078FD-DE4A-448E-B609-A8C96E6B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80B36-36B0-4FBB-AD8A-7F894305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4CF8-AE59-4426-B459-B20178F54DDF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C8886-F176-4EA5-B172-D1DF0460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8300D-968A-460C-B7BD-BE4CFB11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62A0-54ED-4D30-9E9F-37DBF1DC5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1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4BFE9-5AAE-4A8C-BAB9-19BED3A51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3CC63B-3AC2-4DEA-A352-66093AC28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71BA8-E659-4E9A-A7E9-1B3803CF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4CF8-AE59-4426-B459-B20178F54DDF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73B158-F58C-44CA-9B54-7E3293D9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61FAB-408F-4D1D-926F-4532B744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62A0-54ED-4D30-9E9F-37DBF1DC5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43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6F34A-33B6-4D13-B5CF-DFE990C8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499A0-0C3E-47F9-8780-26BC9BAB2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4492F3-900D-4241-8883-5DDE04593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574FA3-60BF-4953-A008-C685F4D1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4CF8-AE59-4426-B459-B20178F54DDF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912DDD-96E7-485C-BC08-D460D697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67DACE-66D9-487B-BDD3-F9E3C613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62A0-54ED-4D30-9E9F-37DBF1DC5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63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F7048-9B85-4065-BC8D-DB02F43B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AD33EC-535D-45EF-94D6-C375918BA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32244B-B502-4B7D-B42E-E7CF7E896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62058D-C696-44B3-9CD4-9F86BEB42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A1F8DD-3E12-424C-84C3-A52E52D9A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FE355-5CE2-43E2-AE25-93824ABB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4CF8-AE59-4426-B459-B20178F54DDF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CEBCC2-5267-45BD-8F4C-B0FBD701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0E7596-044F-4C4C-BEB5-FF868E4D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62A0-54ED-4D30-9E9F-37DBF1DC5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41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C2CC2-66AC-4CDB-A1FA-02D2C112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C8D93-14D5-43B6-8EFD-F15C131B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4CF8-AE59-4426-B459-B20178F54DDF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9D9F2D-8A0F-48E3-A066-C323468D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509B09-8D7A-40CA-AF7B-CC2BBCA7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62A0-54ED-4D30-9E9F-37DBF1DC5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6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508A9D-3A15-4A32-92B6-21CB9AEA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4CF8-AE59-4426-B459-B20178F54DDF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9BFB78-E77C-449F-BCBE-D86AC15A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A1D0D1-FFDD-47C4-8EB3-4C214EF2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62A0-54ED-4D30-9E9F-37DBF1DC5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81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DCE0E-47F2-4313-B3F5-14EBA2C08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C159E-71E9-4B13-B218-8DE2E5724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9D4C1E-C53F-4537-88FF-E3B6B7638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60A65B-2472-4D89-B84C-40F8975D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4CF8-AE59-4426-B459-B20178F54DDF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E2FDA8-F011-428C-84AF-0135605E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01C29B-BE42-4C96-8FD5-4A1F8EB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62A0-54ED-4D30-9E9F-37DBF1DC5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1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ECB88-F000-4682-A20C-92DC6CAD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0B63A3-21A4-45C9-A976-9BAF45508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013267-B1F0-4572-BF50-C5EC21D6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9C734D-D0A8-4F59-89D1-16E7001A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4CF8-AE59-4426-B459-B20178F54DDF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B20FFE-68E0-413B-BA81-346C0CB2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520EAA-0A98-43C1-A22B-737454BB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62A0-54ED-4D30-9E9F-37DBF1DC5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75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53E459-65C2-417A-8911-8EDB93200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CA7082-C95B-4474-ACF8-ACA57CCEB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4C696-F1CA-4A3A-B4DF-C261362F5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4CF8-AE59-4426-B459-B20178F54DDF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F16FDE-3799-420D-897B-475DF8E9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ABEED9-DA38-4199-B5F0-0BCEEB03A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A62A0-54ED-4D30-9E9F-37DBF1DC5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9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A23FA-18DE-4E21-8B75-63A799C7F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772" y="2074326"/>
            <a:ext cx="10938456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월 실증평가를 위한</a:t>
            </a:r>
            <a:br>
              <a:rPr lang="en-US" altLang="ko-KR" dirty="0"/>
            </a:br>
            <a:r>
              <a:rPr lang="en-US" altLang="ko-KR" dirty="0"/>
              <a:t>Task</a:t>
            </a:r>
            <a:r>
              <a:rPr lang="ko-KR" altLang="en-US" dirty="0"/>
              <a:t>를 제외한 임무 및 환경 정보</a:t>
            </a:r>
            <a:br>
              <a:rPr lang="en-US" altLang="ko-KR" dirty="0"/>
            </a:br>
            <a:r>
              <a:rPr lang="en-US" altLang="ko-KR" dirty="0"/>
              <a:t>(220902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F64DB7-17C6-4212-9C32-E6E2BB3D9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6742"/>
            <a:ext cx="9144000" cy="1655762"/>
          </a:xfrm>
        </p:spPr>
        <p:txBody>
          <a:bodyPr/>
          <a:lstStyle/>
          <a:p>
            <a:r>
              <a:rPr lang="ko-KR" altLang="en-US" dirty="0"/>
              <a:t>자율지능 </a:t>
            </a:r>
            <a:r>
              <a:rPr lang="en-US" altLang="ko-KR" dirty="0"/>
              <a:t>1</a:t>
            </a:r>
            <a:r>
              <a:rPr lang="ko-KR" altLang="en-US" dirty="0"/>
              <a:t>세부과제</a:t>
            </a:r>
            <a:endParaRPr lang="en-US" altLang="ko-KR" dirty="0"/>
          </a:p>
          <a:p>
            <a:r>
              <a:rPr lang="ko-KR" altLang="en-US" dirty="0" err="1"/>
              <a:t>문채환</a:t>
            </a:r>
            <a:r>
              <a:rPr lang="ko-KR" altLang="en-US" dirty="0"/>
              <a:t> </a:t>
            </a:r>
            <a:r>
              <a:rPr lang="en-US" altLang="ko-KR" dirty="0"/>
              <a:t>(mch2306@kaist.ac.kr)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82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C4D09-D034-4C6D-BAD0-B07A1C43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환경오염 물질 모니터링 </a:t>
            </a:r>
            <a:r>
              <a:rPr lang="en-US" altLang="ko-KR" dirty="0"/>
              <a:t>- </a:t>
            </a:r>
            <a:r>
              <a:rPr lang="en-US" altLang="ko-KR" dirty="0" err="1"/>
              <a:t>LiCS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AB207-56DF-403F-9E52-073D16FE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B1BCA11E-AC21-41B1-9D46-44F8F6208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17771" t="5425" r="17797" b="5688"/>
          <a:stretch/>
        </p:blipFill>
        <p:spPr>
          <a:xfrm>
            <a:off x="2888043" y="1886609"/>
            <a:ext cx="5567947" cy="432084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86248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DF3ECBE-46B9-4CD3-92DE-A30D8AEC9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213" y="1073126"/>
            <a:ext cx="5334000" cy="40005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9D5D231-18F4-4527-9710-66EDC711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48" y="120492"/>
            <a:ext cx="10515600" cy="90257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환경오염 물질 모니터링 </a:t>
            </a:r>
            <a:r>
              <a:rPr lang="en-US" altLang="ko-KR" dirty="0"/>
              <a:t>– </a:t>
            </a:r>
            <a:r>
              <a:rPr lang="en-US" altLang="ko-KR" dirty="0" err="1"/>
              <a:t>LiCS</a:t>
            </a:r>
            <a:r>
              <a:rPr lang="en-US" altLang="ko-KR" dirty="0"/>
              <a:t>(original)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48882-0691-48DF-88E9-FD6B5FC7339A}"/>
              </a:ext>
            </a:extLst>
          </p:cNvPr>
          <p:cNvSpPr txBox="1"/>
          <p:nvPr/>
        </p:nvSpPr>
        <p:spPr>
          <a:xfrm>
            <a:off x="1444126" y="4923158"/>
            <a:ext cx="3827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Obj 1 </a:t>
            </a:r>
            <a:r>
              <a:rPr lang="en-US" altLang="ko-KR" dirty="0"/>
              <a:t>: ‘</a:t>
            </a:r>
            <a:r>
              <a:rPr lang="ko-KR" altLang="en-US" dirty="0"/>
              <a:t>환경오염 의심</a:t>
            </a:r>
            <a:r>
              <a:rPr lang="en-US" altLang="ko-KR" dirty="0"/>
              <a:t>/</a:t>
            </a:r>
            <a:r>
              <a:rPr lang="ko-KR" altLang="en-US" dirty="0" err="1"/>
              <a:t>맵핑구역</a:t>
            </a:r>
            <a:r>
              <a:rPr lang="en-US" altLang="ko-KR" dirty="0"/>
              <a:t>‘</a:t>
            </a:r>
          </a:p>
          <a:p>
            <a:r>
              <a:rPr lang="ko-KR" altLang="en-US" dirty="0"/>
              <a:t>포함된 정보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Polygon </a:t>
            </a:r>
            <a:r>
              <a:rPr lang="ko-KR" altLang="en-US" dirty="0"/>
              <a:t>꼭지점 좌표</a:t>
            </a:r>
            <a:r>
              <a:rPr lang="en-US" altLang="ko-KR" dirty="0"/>
              <a:t>(-*)</a:t>
            </a:r>
          </a:p>
          <a:p>
            <a:r>
              <a:rPr lang="ko-KR" altLang="en-US" dirty="0">
                <a:solidFill>
                  <a:srgbClr val="002060"/>
                </a:solidFill>
              </a:rPr>
              <a:t>해당 </a:t>
            </a:r>
            <a:r>
              <a:rPr lang="en-US" altLang="ko-KR" dirty="0">
                <a:solidFill>
                  <a:srgbClr val="002060"/>
                </a:solidFill>
              </a:rPr>
              <a:t>Polygon </a:t>
            </a:r>
            <a:r>
              <a:rPr lang="ko-KR" altLang="en-US" dirty="0">
                <a:solidFill>
                  <a:srgbClr val="002060"/>
                </a:solidFill>
              </a:rPr>
              <a:t>내 </a:t>
            </a:r>
            <a:r>
              <a:rPr lang="en-US" altLang="ko-KR" dirty="0">
                <a:solidFill>
                  <a:srgbClr val="002060"/>
                </a:solidFill>
              </a:rPr>
              <a:t>grid points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389DF-750C-4CED-9D20-8D061E6C4414}"/>
              </a:ext>
            </a:extLst>
          </p:cNvPr>
          <p:cNvSpPr txBox="1"/>
          <p:nvPr/>
        </p:nvSpPr>
        <p:spPr>
          <a:xfrm>
            <a:off x="7134721" y="4811189"/>
            <a:ext cx="4698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Obj</a:t>
            </a:r>
            <a:r>
              <a:rPr lang="en-US" altLang="ko-KR" dirty="0"/>
              <a:t> </a:t>
            </a:r>
            <a:r>
              <a:rPr lang="en-US" altLang="ko-KR" b="1" dirty="0"/>
              <a:t>2</a:t>
            </a:r>
            <a:r>
              <a:rPr lang="en-US" altLang="ko-KR" dirty="0"/>
              <a:t> : ‘</a:t>
            </a:r>
            <a:r>
              <a:rPr lang="ko-KR" altLang="en-US" dirty="0"/>
              <a:t>오염원</a:t>
            </a:r>
            <a:r>
              <a:rPr lang="en-US" altLang="ko-KR" dirty="0"/>
              <a:t>‘(Optional)</a:t>
            </a:r>
          </a:p>
          <a:p>
            <a:r>
              <a:rPr lang="ko-KR" altLang="en-US" dirty="0"/>
              <a:t>포함된 정보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오염원 좌표 </a:t>
            </a:r>
            <a:r>
              <a:rPr lang="en-US" altLang="ko-KR" dirty="0"/>
              <a:t>(</a:t>
            </a:r>
            <a:r>
              <a:rPr lang="ko-KR" altLang="en-US" dirty="0"/>
              <a:t>복수 </a:t>
            </a:r>
            <a:r>
              <a:rPr lang="en-US" altLang="ko-KR" dirty="0"/>
              <a:t>– </a:t>
            </a:r>
            <a:r>
              <a:rPr lang="ko-KR" altLang="en-US" dirty="0"/>
              <a:t>현재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b="1" dirty="0">
                <a:solidFill>
                  <a:srgbClr val="FF0000"/>
                </a:solidFill>
              </a:rPr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해당 값은 </a:t>
            </a:r>
            <a:r>
              <a:rPr lang="en-US" altLang="ko-KR" dirty="0"/>
              <a:t>Obj 1 </a:t>
            </a:r>
            <a:r>
              <a:rPr lang="ko-KR" altLang="en-US" dirty="0"/>
              <a:t>내의 랜덤 포인트를 추출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9BD456-218C-4DFB-94FD-DD6F2BD28870}"/>
              </a:ext>
            </a:extLst>
          </p:cNvPr>
          <p:cNvSpPr/>
          <p:nvPr/>
        </p:nvSpPr>
        <p:spPr>
          <a:xfrm>
            <a:off x="1444126" y="6319876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해당 지역의 환경오염 감시</a:t>
            </a:r>
            <a:r>
              <a:rPr lang="en-US" altLang="ko-KR" b="1" dirty="0"/>
              <a:t>/</a:t>
            </a:r>
            <a:r>
              <a:rPr lang="ko-KR" altLang="en-US" b="1" dirty="0"/>
              <a:t>맵핑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270FA4-19E5-4E35-84B2-7F1304BA979A}"/>
              </a:ext>
            </a:extLst>
          </p:cNvPr>
          <p:cNvSpPr/>
          <p:nvPr/>
        </p:nvSpPr>
        <p:spPr>
          <a:xfrm>
            <a:off x="7226161" y="6348297"/>
            <a:ext cx="2930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지역 내 오염원 </a:t>
            </a:r>
            <a:r>
              <a:rPr lang="en-US" altLang="ko-KR" b="1" dirty="0"/>
              <a:t>(Optional)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5D94AE-3785-442E-8327-EAF455D9C167}"/>
              </a:ext>
            </a:extLst>
          </p:cNvPr>
          <p:cNvSpPr txBox="1"/>
          <p:nvPr/>
        </p:nvSpPr>
        <p:spPr>
          <a:xfrm>
            <a:off x="5121533" y="2803658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Obj1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C1382-B059-4CEF-AB7F-1331E1F22D6C}"/>
              </a:ext>
            </a:extLst>
          </p:cNvPr>
          <p:cNvSpPr txBox="1"/>
          <p:nvPr/>
        </p:nvSpPr>
        <p:spPr>
          <a:xfrm>
            <a:off x="213089" y="2353469"/>
            <a:ext cx="29772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Agent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UAV 6</a:t>
            </a:r>
            <a:r>
              <a:rPr lang="ko-KR" altLang="en-US" sz="1600" dirty="0"/>
              <a:t>대</a:t>
            </a:r>
            <a:r>
              <a:rPr lang="en-US" altLang="ko-KR" sz="1600" dirty="0"/>
              <a:t> (</a:t>
            </a:r>
            <a:r>
              <a:rPr lang="ko-KR" altLang="en-US" sz="1600" dirty="0"/>
              <a:t>모두 카메라</a:t>
            </a:r>
            <a:r>
              <a:rPr lang="en-US" altLang="ko-KR" sz="1600" dirty="0"/>
              <a:t> &amp; </a:t>
            </a:r>
            <a:r>
              <a:rPr lang="ko-KR" altLang="en-US" sz="1600" dirty="0"/>
              <a:t>센서 탑재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UGV 3</a:t>
            </a:r>
            <a:r>
              <a:rPr lang="ko-KR" altLang="en-US" sz="1600" dirty="0"/>
              <a:t>대</a:t>
            </a:r>
            <a:r>
              <a:rPr lang="en-US" altLang="ko-KR" sz="1600" dirty="0"/>
              <a:t> (</a:t>
            </a:r>
            <a:r>
              <a:rPr lang="ko-KR" altLang="en-US" sz="1600" dirty="0"/>
              <a:t>모두 카메라 </a:t>
            </a:r>
            <a:r>
              <a:rPr lang="en-US" altLang="ko-KR" sz="1600" dirty="0"/>
              <a:t>&amp; </a:t>
            </a:r>
            <a:r>
              <a:rPr lang="ko-KR" altLang="en-US" sz="1600" dirty="0"/>
              <a:t>센서 탑재</a:t>
            </a:r>
            <a:r>
              <a:rPr lang="en-US" altLang="ko-KR" sz="16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14E3C9-60D6-4365-A71C-7627AB210603}"/>
              </a:ext>
            </a:extLst>
          </p:cNvPr>
          <p:cNvSpPr txBox="1"/>
          <p:nvPr/>
        </p:nvSpPr>
        <p:spPr>
          <a:xfrm>
            <a:off x="8314239" y="2874861"/>
            <a:ext cx="37152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Base</a:t>
            </a:r>
            <a:r>
              <a:rPr lang="en-US" altLang="ko-K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번 기지 </a:t>
            </a:r>
            <a:r>
              <a:rPr lang="en-US" altLang="ko-KR" dirty="0"/>
              <a:t>: UAV 3</a:t>
            </a:r>
            <a:r>
              <a:rPr lang="ko-KR" altLang="en-US" dirty="0"/>
              <a:t>대 </a:t>
            </a:r>
            <a:r>
              <a:rPr lang="en-US" altLang="ko-KR" dirty="0"/>
              <a:t>(1,2,3)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번 기지 </a:t>
            </a:r>
            <a:r>
              <a:rPr lang="en-US" altLang="ko-KR" dirty="0"/>
              <a:t>: UAV 3</a:t>
            </a:r>
            <a:r>
              <a:rPr lang="ko-KR" altLang="en-US" dirty="0"/>
              <a:t>대 </a:t>
            </a:r>
            <a:r>
              <a:rPr lang="en-US" altLang="ko-KR" dirty="0"/>
              <a:t>(4,5,6)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번 기지 </a:t>
            </a:r>
            <a:r>
              <a:rPr lang="en-US" altLang="ko-KR" dirty="0"/>
              <a:t>: UGV 3</a:t>
            </a:r>
            <a:r>
              <a:rPr lang="ko-KR" altLang="en-US" dirty="0"/>
              <a:t>대 </a:t>
            </a:r>
            <a:r>
              <a:rPr lang="en-US" altLang="ko-KR" dirty="0"/>
              <a:t>(7,8,9)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혹시 서로 다른 출발점인 경우가 고려 </a:t>
            </a:r>
            <a:r>
              <a:rPr lang="en-US" altLang="ko-KR" dirty="0"/>
              <a:t>X</a:t>
            </a:r>
            <a:r>
              <a:rPr lang="ko-KR" altLang="en-US" dirty="0"/>
              <a:t>인 경우 무시바람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3D93DF-FFC0-48D4-81CC-95B292559779}"/>
              </a:ext>
            </a:extLst>
          </p:cNvPr>
          <p:cNvSpPr txBox="1"/>
          <p:nvPr/>
        </p:nvSpPr>
        <p:spPr>
          <a:xfrm>
            <a:off x="4548502" y="372283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UAV 1,2,3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CEDE1-B304-46A0-93FA-075D274A9093}"/>
              </a:ext>
            </a:extLst>
          </p:cNvPr>
          <p:cNvSpPr txBox="1"/>
          <p:nvPr/>
        </p:nvSpPr>
        <p:spPr>
          <a:xfrm>
            <a:off x="6593933" y="353497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UAV 4,5,6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291291-B6BC-41D5-ABEC-57A4C9A76F7D}"/>
              </a:ext>
            </a:extLst>
          </p:cNvPr>
          <p:cNvSpPr txBox="1"/>
          <p:nvPr/>
        </p:nvSpPr>
        <p:spPr>
          <a:xfrm>
            <a:off x="6028010" y="4034580"/>
            <a:ext cx="871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UGV 7,8,9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CE66A9-98AF-4460-8B7C-0F508E0EE39D}"/>
              </a:ext>
            </a:extLst>
          </p:cNvPr>
          <p:cNvSpPr/>
          <p:nvPr/>
        </p:nvSpPr>
        <p:spPr>
          <a:xfrm>
            <a:off x="9832714" y="2364504"/>
            <a:ext cx="2302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(Density 0.02</a:t>
            </a:r>
            <a:r>
              <a:rPr lang="ko-KR" altLang="en-US" dirty="0" err="1"/>
              <a:t>인경우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BDF141-F468-4B73-A12B-B3158BD78B9C}"/>
              </a:ext>
            </a:extLst>
          </p:cNvPr>
          <p:cNvSpPr txBox="1"/>
          <p:nvPr/>
        </p:nvSpPr>
        <p:spPr>
          <a:xfrm>
            <a:off x="6290293" y="2907531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Obj1</a:t>
            </a:r>
            <a:endParaRPr lang="ko-KR" altLang="en-US" sz="12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2EC17B0-E2FF-4835-8681-3F71C1562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231" y="670291"/>
            <a:ext cx="2302233" cy="172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5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8F10236-9AB6-4B8D-8CE5-38DDC0AC4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190" y="1108815"/>
            <a:ext cx="5334000" cy="40005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3166B1A-A4AF-41B8-9C7F-FAC73473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42" y="152667"/>
            <a:ext cx="11826362" cy="78930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환경오염 물질 모니터링 </a:t>
            </a:r>
            <a:r>
              <a:rPr lang="en-US" altLang="ko-KR" dirty="0"/>
              <a:t>– </a:t>
            </a:r>
            <a:r>
              <a:rPr lang="en-US" altLang="ko-KR" dirty="0" err="1"/>
              <a:t>LiCS</a:t>
            </a:r>
            <a:r>
              <a:rPr lang="en-US" altLang="ko-KR" dirty="0"/>
              <a:t> – </a:t>
            </a:r>
            <a:r>
              <a:rPr lang="ko-KR" altLang="en-US" dirty="0"/>
              <a:t>지뢰 맵핑 활용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8E5CB4-BCDE-477D-9EF9-8833139290A6}"/>
              </a:ext>
            </a:extLst>
          </p:cNvPr>
          <p:cNvSpPr txBox="1"/>
          <p:nvPr/>
        </p:nvSpPr>
        <p:spPr>
          <a:xfrm>
            <a:off x="126102" y="4895416"/>
            <a:ext cx="3219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Obj 1 </a:t>
            </a:r>
            <a:r>
              <a:rPr lang="en-US" altLang="ko-KR" dirty="0"/>
              <a:t>: ‘</a:t>
            </a:r>
            <a:r>
              <a:rPr lang="ko-KR" altLang="en-US" dirty="0"/>
              <a:t>환경오염 의심</a:t>
            </a:r>
            <a:r>
              <a:rPr lang="en-US" altLang="ko-KR" dirty="0"/>
              <a:t>/</a:t>
            </a:r>
            <a:r>
              <a:rPr lang="ko-KR" altLang="en-US" dirty="0" err="1"/>
              <a:t>맵핑구역</a:t>
            </a:r>
            <a:r>
              <a:rPr lang="en-US" altLang="ko-KR" dirty="0"/>
              <a:t>‘</a:t>
            </a:r>
          </a:p>
          <a:p>
            <a:r>
              <a:rPr lang="ko-KR" altLang="en-US" dirty="0"/>
              <a:t>포함된 정보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Polygon </a:t>
            </a:r>
            <a:r>
              <a:rPr lang="ko-KR" altLang="en-US" dirty="0"/>
              <a:t>꼭지점 좌표</a:t>
            </a:r>
            <a:r>
              <a:rPr lang="en-US" altLang="ko-KR" dirty="0"/>
              <a:t>(-*)</a:t>
            </a:r>
          </a:p>
          <a:p>
            <a:r>
              <a:rPr lang="ko-KR" altLang="en-US" dirty="0">
                <a:solidFill>
                  <a:srgbClr val="0000FF"/>
                </a:solidFill>
              </a:rPr>
              <a:t>해당 </a:t>
            </a:r>
            <a:r>
              <a:rPr lang="en-US" altLang="ko-KR" dirty="0">
                <a:solidFill>
                  <a:srgbClr val="0000FF"/>
                </a:solidFill>
              </a:rPr>
              <a:t>Polygon </a:t>
            </a:r>
            <a:r>
              <a:rPr lang="ko-KR" altLang="en-US" dirty="0">
                <a:solidFill>
                  <a:srgbClr val="0000FF"/>
                </a:solidFill>
              </a:rPr>
              <a:t>내 </a:t>
            </a:r>
            <a:r>
              <a:rPr lang="en-US" altLang="ko-KR" dirty="0">
                <a:solidFill>
                  <a:srgbClr val="0000FF"/>
                </a:solidFill>
              </a:rPr>
              <a:t>grid points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4FB4CE-FA7A-4318-A929-F3C4EF640912}"/>
              </a:ext>
            </a:extLst>
          </p:cNvPr>
          <p:cNvSpPr/>
          <p:nvPr/>
        </p:nvSpPr>
        <p:spPr>
          <a:xfrm>
            <a:off x="3444775" y="6336001"/>
            <a:ext cx="285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Obj 1</a:t>
            </a:r>
            <a:r>
              <a:rPr lang="ko-KR" altLang="en-US" b="1" dirty="0"/>
              <a:t>에서 </a:t>
            </a:r>
            <a:r>
              <a:rPr lang="en-US" altLang="ko-KR" b="1" dirty="0"/>
              <a:t>Obj2 </a:t>
            </a:r>
            <a:r>
              <a:rPr lang="ko-KR" altLang="en-US" b="1" dirty="0"/>
              <a:t>찾아내기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43E88E-219E-4044-BF68-17D277BE1404}"/>
              </a:ext>
            </a:extLst>
          </p:cNvPr>
          <p:cNvSpPr txBox="1"/>
          <p:nvPr/>
        </p:nvSpPr>
        <p:spPr>
          <a:xfrm>
            <a:off x="6447460" y="3978813"/>
            <a:ext cx="3435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3399"/>
                </a:solidFill>
              </a:rPr>
              <a:t>Obj 3 </a:t>
            </a:r>
            <a:r>
              <a:rPr lang="en-US" altLang="ko-KR" dirty="0"/>
              <a:t>: ‘</a:t>
            </a:r>
            <a:r>
              <a:rPr lang="ko-KR" altLang="en-US" dirty="0"/>
              <a:t>오염원 의심 지역주변</a:t>
            </a:r>
            <a:r>
              <a:rPr lang="en-US" altLang="ko-KR" dirty="0"/>
              <a:t>‘</a:t>
            </a:r>
          </a:p>
          <a:p>
            <a:r>
              <a:rPr lang="ko-KR" altLang="en-US" dirty="0"/>
              <a:t>포함된 정보 </a:t>
            </a:r>
            <a:r>
              <a:rPr lang="en-US" altLang="ko-KR" dirty="0"/>
              <a:t>:</a:t>
            </a:r>
          </a:p>
          <a:p>
            <a:r>
              <a:rPr lang="en-US" altLang="ko-KR" b="1" dirty="0">
                <a:solidFill>
                  <a:srgbClr val="33CC33"/>
                </a:solidFill>
              </a:rPr>
              <a:t>Polygon </a:t>
            </a:r>
            <a:r>
              <a:rPr lang="ko-KR" altLang="en-US" b="1" dirty="0">
                <a:solidFill>
                  <a:srgbClr val="33CC33"/>
                </a:solidFill>
              </a:rPr>
              <a:t>꼭지점 좌표</a:t>
            </a:r>
            <a:r>
              <a:rPr lang="en-US" altLang="ko-KR" b="1" dirty="0">
                <a:solidFill>
                  <a:srgbClr val="33CC33"/>
                </a:solidFill>
              </a:rPr>
              <a:t>(-*)</a:t>
            </a:r>
          </a:p>
          <a:p>
            <a:r>
              <a:rPr lang="ko-KR" altLang="en-US" b="1" dirty="0">
                <a:solidFill>
                  <a:srgbClr val="FF3399"/>
                </a:solidFill>
              </a:rPr>
              <a:t>해당 </a:t>
            </a:r>
            <a:r>
              <a:rPr lang="en-US" altLang="ko-KR" b="1" dirty="0">
                <a:solidFill>
                  <a:srgbClr val="FF3399"/>
                </a:solidFill>
              </a:rPr>
              <a:t>Polygon </a:t>
            </a:r>
            <a:r>
              <a:rPr lang="ko-KR" altLang="en-US" b="1" dirty="0">
                <a:solidFill>
                  <a:srgbClr val="FF3399"/>
                </a:solidFill>
              </a:rPr>
              <a:t>내 </a:t>
            </a:r>
            <a:r>
              <a:rPr lang="en-US" altLang="ko-KR" b="1" dirty="0">
                <a:solidFill>
                  <a:srgbClr val="FF3399"/>
                </a:solidFill>
              </a:rPr>
              <a:t>grid points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025851-0F84-415C-A73E-2B9E1C39F2F7}"/>
              </a:ext>
            </a:extLst>
          </p:cNvPr>
          <p:cNvSpPr/>
          <p:nvPr/>
        </p:nvSpPr>
        <p:spPr>
          <a:xfrm>
            <a:off x="6487746" y="5082984"/>
            <a:ext cx="30850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Obj 2</a:t>
            </a:r>
            <a:r>
              <a:rPr lang="ko-KR" altLang="en-US" b="1" dirty="0"/>
              <a:t>을 중심으로 하는 지역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해당 지역 내의 </a:t>
            </a:r>
            <a:r>
              <a:rPr lang="en-US" altLang="ko-KR" b="1" dirty="0"/>
              <a:t>‘</a:t>
            </a:r>
            <a:r>
              <a:rPr lang="ko-KR" altLang="en-US" b="1" dirty="0"/>
              <a:t>랜덤 </a:t>
            </a:r>
            <a:r>
              <a:rPr lang="en-US" altLang="ko-KR" b="1" dirty="0"/>
              <a:t>grid</a:t>
            </a:r>
          </a:p>
          <a:p>
            <a:r>
              <a:rPr lang="en-US" altLang="ko-KR" b="1" dirty="0"/>
              <a:t>Point’ (=Obj4) </a:t>
            </a:r>
            <a:r>
              <a:rPr lang="ko-KR" altLang="en-US" b="1" dirty="0"/>
              <a:t>가 오염원</a:t>
            </a:r>
            <a:r>
              <a:rPr lang="en-US" altLang="ko-KR" b="1" dirty="0"/>
              <a:t>, </a:t>
            </a:r>
            <a:br>
              <a:rPr lang="en-US" altLang="ko-KR" b="1" dirty="0"/>
            </a:br>
            <a:r>
              <a:rPr lang="ko-KR" altLang="en-US" b="1" dirty="0"/>
              <a:t>정밀탐색 필요</a:t>
            </a:r>
            <a:br>
              <a:rPr lang="en-US" altLang="ko-KR" b="1" dirty="0"/>
            </a:br>
            <a:r>
              <a:rPr lang="en-US" altLang="ko-KR" dirty="0"/>
              <a:t>*Wind speed, direction </a:t>
            </a:r>
            <a:r>
              <a:rPr lang="ko-KR" altLang="en-US" dirty="0"/>
              <a:t>포함시킴 </a:t>
            </a:r>
          </a:p>
          <a:p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82EA68-9E52-4EB4-9783-9E76D97B0A5C}"/>
              </a:ext>
            </a:extLst>
          </p:cNvPr>
          <p:cNvSpPr txBox="1"/>
          <p:nvPr/>
        </p:nvSpPr>
        <p:spPr>
          <a:xfrm>
            <a:off x="3369195" y="4824198"/>
            <a:ext cx="3233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Obj</a:t>
            </a:r>
            <a:r>
              <a:rPr lang="en-US" altLang="ko-KR" dirty="0"/>
              <a:t> </a:t>
            </a:r>
            <a:r>
              <a:rPr lang="en-US" altLang="ko-KR" b="1" dirty="0"/>
              <a:t>2</a:t>
            </a:r>
            <a:r>
              <a:rPr lang="en-US" altLang="ko-KR" dirty="0"/>
              <a:t> : ‘</a:t>
            </a:r>
            <a:r>
              <a:rPr lang="ko-KR" altLang="en-US" dirty="0"/>
              <a:t>오염된 지점 중심</a:t>
            </a:r>
            <a:r>
              <a:rPr lang="en-US" altLang="ko-KR" dirty="0"/>
              <a:t>‘</a:t>
            </a:r>
          </a:p>
          <a:p>
            <a:r>
              <a:rPr lang="ko-KR" altLang="en-US" dirty="0"/>
              <a:t>포함된 정보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좌표 </a:t>
            </a:r>
            <a:r>
              <a:rPr lang="en-US" altLang="ko-KR" dirty="0"/>
              <a:t>(</a:t>
            </a:r>
            <a:r>
              <a:rPr lang="ko-KR" altLang="en-US" dirty="0"/>
              <a:t>복수 </a:t>
            </a:r>
            <a:r>
              <a:rPr lang="en-US" altLang="ko-KR" dirty="0"/>
              <a:t>– </a:t>
            </a:r>
            <a:r>
              <a:rPr lang="ko-KR" altLang="en-US" dirty="0"/>
              <a:t>현재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ko-KR" altLang="en-US" b="1" dirty="0">
                <a:solidFill>
                  <a:srgbClr val="FF0000"/>
                </a:solidFill>
              </a:rPr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해당 값은 </a:t>
            </a:r>
            <a:r>
              <a:rPr lang="en-US" altLang="ko-KR" dirty="0"/>
              <a:t>Obj 1 </a:t>
            </a:r>
            <a:r>
              <a:rPr lang="ko-KR" altLang="en-US" dirty="0"/>
              <a:t>내에서 랜덤으로 추출</a:t>
            </a:r>
            <a:r>
              <a:rPr lang="en-US" altLang="ko-KR" dirty="0"/>
              <a:t>, Obj3</a:t>
            </a:r>
            <a:r>
              <a:rPr lang="ko-KR" altLang="en-US" dirty="0"/>
              <a:t>의 중심점임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6B3D09-EBE1-4DB4-9451-C59680BBB117}"/>
              </a:ext>
            </a:extLst>
          </p:cNvPr>
          <p:cNvSpPr txBox="1"/>
          <p:nvPr/>
        </p:nvSpPr>
        <p:spPr>
          <a:xfrm>
            <a:off x="9572754" y="3995678"/>
            <a:ext cx="2619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Obj</a:t>
            </a:r>
            <a:r>
              <a:rPr lang="en-US" altLang="ko-KR" dirty="0"/>
              <a:t> </a:t>
            </a:r>
            <a:r>
              <a:rPr lang="en-US" altLang="ko-KR" b="1" dirty="0"/>
              <a:t>4</a:t>
            </a:r>
            <a:r>
              <a:rPr lang="en-US" altLang="ko-KR" dirty="0"/>
              <a:t> : </a:t>
            </a:r>
            <a:r>
              <a:rPr lang="en-US" altLang="ko-KR" b="1" dirty="0"/>
              <a:t>‘</a:t>
            </a:r>
            <a:r>
              <a:rPr lang="ko-KR" altLang="en-US" b="1" dirty="0"/>
              <a:t>오염원</a:t>
            </a:r>
            <a:r>
              <a:rPr lang="en-US" altLang="ko-KR" b="1" dirty="0"/>
              <a:t>‘</a:t>
            </a:r>
          </a:p>
          <a:p>
            <a:r>
              <a:rPr lang="ko-KR" altLang="en-US" dirty="0"/>
              <a:t>포함된 정보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좌표 </a:t>
            </a:r>
            <a:r>
              <a:rPr lang="en-US" altLang="ko-KR" dirty="0"/>
              <a:t>(</a:t>
            </a:r>
            <a:r>
              <a:rPr lang="ko-KR" altLang="en-US" dirty="0"/>
              <a:t>복수 </a:t>
            </a:r>
            <a:r>
              <a:rPr lang="en-US" altLang="ko-KR" dirty="0"/>
              <a:t>– </a:t>
            </a:r>
            <a:r>
              <a:rPr lang="ko-KR" altLang="en-US" dirty="0"/>
              <a:t>현재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b="1" dirty="0">
                <a:solidFill>
                  <a:srgbClr val="FF0000"/>
                </a:solidFill>
              </a:rPr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해당 값은 </a:t>
            </a:r>
            <a:r>
              <a:rPr lang="en-US" altLang="ko-KR" dirty="0"/>
              <a:t>Obj 3 </a:t>
            </a:r>
            <a:r>
              <a:rPr lang="ko-KR" altLang="en-US" dirty="0"/>
              <a:t>내의 랜덤 포인트를 추출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(4</a:t>
            </a:r>
            <a:r>
              <a:rPr lang="ko-KR" altLang="en-US" dirty="0"/>
              <a:t>개의 </a:t>
            </a:r>
            <a:r>
              <a:rPr lang="en-US" altLang="ko-KR" dirty="0"/>
              <a:t>obj3 </a:t>
            </a:r>
            <a:r>
              <a:rPr lang="ko-KR" altLang="en-US" dirty="0"/>
              <a:t>구역 전체 중 딱 </a:t>
            </a:r>
            <a:r>
              <a:rPr lang="en-US" altLang="ko-KR" dirty="0"/>
              <a:t>3 point</a:t>
            </a:r>
            <a:r>
              <a:rPr lang="ko-KR" altLang="en-US" dirty="0"/>
              <a:t>가 오염원임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*Wind speed, direction </a:t>
            </a:r>
            <a:r>
              <a:rPr lang="ko-KR" altLang="en-US" dirty="0"/>
              <a:t>포함시킴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D5FF1C-9DB0-4D8C-B149-702DDF91064A}"/>
              </a:ext>
            </a:extLst>
          </p:cNvPr>
          <p:cNvSpPr txBox="1"/>
          <p:nvPr/>
        </p:nvSpPr>
        <p:spPr>
          <a:xfrm>
            <a:off x="213089" y="1599370"/>
            <a:ext cx="29772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Agent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UAV 6</a:t>
            </a:r>
            <a:r>
              <a:rPr lang="ko-KR" altLang="en-US" sz="1600" dirty="0"/>
              <a:t>대</a:t>
            </a:r>
            <a:r>
              <a:rPr lang="en-US" altLang="ko-KR" sz="1600" dirty="0"/>
              <a:t> (</a:t>
            </a:r>
            <a:r>
              <a:rPr lang="ko-KR" altLang="en-US" sz="1600" dirty="0"/>
              <a:t>모두 카메라</a:t>
            </a:r>
            <a:r>
              <a:rPr lang="en-US" altLang="ko-KR" sz="1600" dirty="0"/>
              <a:t> &amp; </a:t>
            </a:r>
            <a:r>
              <a:rPr lang="ko-KR" altLang="en-US" sz="1600" dirty="0"/>
              <a:t>센서 탑재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UGV 3</a:t>
            </a:r>
            <a:r>
              <a:rPr lang="ko-KR" altLang="en-US" sz="1600" dirty="0"/>
              <a:t>대</a:t>
            </a:r>
            <a:r>
              <a:rPr lang="en-US" altLang="ko-KR" sz="1600" dirty="0"/>
              <a:t> (</a:t>
            </a:r>
            <a:r>
              <a:rPr lang="ko-KR" altLang="en-US" sz="1600" dirty="0"/>
              <a:t>모두 카메라 </a:t>
            </a:r>
            <a:r>
              <a:rPr lang="en-US" altLang="ko-KR" sz="1600" dirty="0"/>
              <a:t>&amp; </a:t>
            </a:r>
            <a:r>
              <a:rPr lang="ko-KR" altLang="en-US" sz="1600" dirty="0"/>
              <a:t>센서 탑재</a:t>
            </a:r>
            <a:r>
              <a:rPr lang="en-US" altLang="ko-KR" sz="160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B3AECC-9E75-46AE-9D3B-E9819C3645F5}"/>
              </a:ext>
            </a:extLst>
          </p:cNvPr>
          <p:cNvSpPr txBox="1"/>
          <p:nvPr/>
        </p:nvSpPr>
        <p:spPr>
          <a:xfrm>
            <a:off x="8314239" y="1497771"/>
            <a:ext cx="37152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Base</a:t>
            </a:r>
            <a:r>
              <a:rPr lang="en-US" altLang="ko-K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번 기지 </a:t>
            </a:r>
            <a:r>
              <a:rPr lang="en-US" altLang="ko-KR" dirty="0"/>
              <a:t>: UAV 3</a:t>
            </a:r>
            <a:r>
              <a:rPr lang="ko-KR" altLang="en-US" dirty="0"/>
              <a:t>대 </a:t>
            </a:r>
            <a:r>
              <a:rPr lang="en-US" altLang="ko-KR" dirty="0"/>
              <a:t>(1,2,3)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번 기지 </a:t>
            </a:r>
            <a:r>
              <a:rPr lang="en-US" altLang="ko-KR" dirty="0"/>
              <a:t>: UAV 3</a:t>
            </a:r>
            <a:r>
              <a:rPr lang="ko-KR" altLang="en-US" dirty="0"/>
              <a:t>대 </a:t>
            </a:r>
            <a:r>
              <a:rPr lang="en-US" altLang="ko-KR" dirty="0"/>
              <a:t>(4,5,6)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번 기지 </a:t>
            </a:r>
            <a:r>
              <a:rPr lang="en-US" altLang="ko-KR" dirty="0"/>
              <a:t>: UGV 3</a:t>
            </a:r>
            <a:r>
              <a:rPr lang="ko-KR" altLang="en-US" dirty="0"/>
              <a:t>대 </a:t>
            </a:r>
            <a:r>
              <a:rPr lang="en-US" altLang="ko-KR" dirty="0"/>
              <a:t>(7,8,9)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혹시 서로 다른 출발점인 경우가 고려 </a:t>
            </a:r>
            <a:r>
              <a:rPr lang="en-US" altLang="ko-KR" dirty="0"/>
              <a:t>X</a:t>
            </a:r>
            <a:r>
              <a:rPr lang="ko-KR" altLang="en-US" dirty="0"/>
              <a:t>인 경우 무시바람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AD53A8-5979-464F-898E-241E22A99BC5}"/>
              </a:ext>
            </a:extLst>
          </p:cNvPr>
          <p:cNvSpPr/>
          <p:nvPr/>
        </p:nvSpPr>
        <p:spPr>
          <a:xfrm>
            <a:off x="0" y="6336001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해당 지역의 환경오염 감시</a:t>
            </a:r>
            <a:r>
              <a:rPr lang="en-US" altLang="ko-KR" b="1" dirty="0"/>
              <a:t>/</a:t>
            </a:r>
            <a:r>
              <a:rPr lang="ko-KR" altLang="en-US" b="1" dirty="0"/>
              <a:t>맵핑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D18382-0DBD-4E4B-AD58-E51117D92855}"/>
              </a:ext>
            </a:extLst>
          </p:cNvPr>
          <p:cNvSpPr txBox="1"/>
          <p:nvPr/>
        </p:nvSpPr>
        <p:spPr>
          <a:xfrm>
            <a:off x="4548502" y="372283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UAV 1,2,3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3ED207-436C-44AF-B226-1BC6E7CDC3CC}"/>
              </a:ext>
            </a:extLst>
          </p:cNvPr>
          <p:cNvSpPr txBox="1"/>
          <p:nvPr/>
        </p:nvSpPr>
        <p:spPr>
          <a:xfrm>
            <a:off x="6593933" y="353497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UAV 4,5,6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AFE385-82AA-49AF-AA03-FFD9C3DDFDCF}"/>
              </a:ext>
            </a:extLst>
          </p:cNvPr>
          <p:cNvSpPr txBox="1"/>
          <p:nvPr/>
        </p:nvSpPr>
        <p:spPr>
          <a:xfrm>
            <a:off x="5660111" y="4034580"/>
            <a:ext cx="871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UGV 7,8,9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999D1C-4B25-4372-9BB9-469F3D0D5008}"/>
              </a:ext>
            </a:extLst>
          </p:cNvPr>
          <p:cNvSpPr/>
          <p:nvPr/>
        </p:nvSpPr>
        <p:spPr>
          <a:xfrm>
            <a:off x="203142" y="3165639"/>
            <a:ext cx="29529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*Wind speed : 0~10 </a:t>
            </a:r>
            <a:r>
              <a:rPr lang="ko-KR" altLang="en-US" dirty="0"/>
              <a:t>랜덤</a:t>
            </a:r>
            <a:endParaRPr lang="en-US" altLang="ko-KR" dirty="0"/>
          </a:p>
          <a:p>
            <a:r>
              <a:rPr lang="en-US" altLang="ko-KR" dirty="0"/>
              <a:t>Direction : 0~180deg </a:t>
            </a:r>
            <a:r>
              <a:rPr lang="ko-KR" altLang="en-US" dirty="0"/>
              <a:t>랜덤</a:t>
            </a:r>
            <a:endParaRPr lang="en-US" altLang="ko-KR" dirty="0"/>
          </a:p>
          <a:p>
            <a:r>
              <a:rPr lang="ko-KR" altLang="en-US" dirty="0"/>
              <a:t>원하시는 걸 사용바람</a:t>
            </a:r>
          </a:p>
        </p:txBody>
      </p:sp>
    </p:spTree>
    <p:extLst>
      <p:ext uri="{BB962C8B-B14F-4D97-AF65-F5344CB8AC3E}">
        <p14:creationId xmlns:p14="http://schemas.microsoft.com/office/powerpoint/2010/main" val="4199434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3CFA5-82A0-4D92-B4BF-DBCE6D38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trike="sngStrike" dirty="0"/>
              <a:t>4. </a:t>
            </a:r>
            <a:r>
              <a:rPr lang="ko-KR" altLang="en-US" strike="sngStrike" dirty="0"/>
              <a:t>통신인프라 구축 </a:t>
            </a:r>
            <a:r>
              <a:rPr lang="en-US" altLang="ko-KR" strike="sngStrike" dirty="0"/>
              <a:t>- X</a:t>
            </a:r>
            <a:endParaRPr lang="ko-KR" altLang="en-US" strike="sngStrike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CCC6B809-2A83-45FE-BB74-7438FE313D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9961" r="9961"/>
          <a:stretch/>
        </p:blipFill>
        <p:spPr>
          <a:xfrm>
            <a:off x="3058395" y="1594151"/>
            <a:ext cx="6413266" cy="450507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07481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DF3ECBE-46B9-4CD3-92DE-A30D8AEC9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213" y="1073126"/>
            <a:ext cx="5334000" cy="40005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9D5D231-18F4-4527-9710-66EDC711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48" y="120492"/>
            <a:ext cx="10515600" cy="902570"/>
          </a:xfrm>
        </p:spPr>
        <p:txBody>
          <a:bodyPr/>
          <a:lstStyle/>
          <a:p>
            <a:r>
              <a:rPr lang="en-US" altLang="ko-KR" strike="sngStrike" dirty="0"/>
              <a:t>4. </a:t>
            </a:r>
            <a:r>
              <a:rPr lang="ko-KR" altLang="en-US" strike="sngStrike" dirty="0"/>
              <a:t>통신인프라 구축 </a:t>
            </a:r>
            <a:r>
              <a:rPr lang="en-US" altLang="ko-KR" strike="sngStrike" dirty="0"/>
              <a:t>– X </a:t>
            </a:r>
            <a:r>
              <a:rPr lang="ko-KR" altLang="en-US" strike="sngStrike" dirty="0"/>
              <a:t>환경오염 재활용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48882-0691-48DF-88E9-FD6B5FC7339A}"/>
              </a:ext>
            </a:extLst>
          </p:cNvPr>
          <p:cNvSpPr txBox="1"/>
          <p:nvPr/>
        </p:nvSpPr>
        <p:spPr>
          <a:xfrm>
            <a:off x="1444126" y="5066644"/>
            <a:ext cx="3827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Obj 1 </a:t>
            </a:r>
            <a:r>
              <a:rPr lang="en-US" altLang="ko-KR" dirty="0"/>
              <a:t>: ‘</a:t>
            </a:r>
            <a:r>
              <a:rPr lang="ko-KR" altLang="en-US" dirty="0"/>
              <a:t>통신 커버리지 구역</a:t>
            </a:r>
            <a:r>
              <a:rPr lang="en-US" altLang="ko-KR" dirty="0"/>
              <a:t>‘</a:t>
            </a:r>
          </a:p>
          <a:p>
            <a:r>
              <a:rPr lang="ko-KR" altLang="en-US" dirty="0"/>
              <a:t>포함된 정보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Polygon </a:t>
            </a:r>
            <a:r>
              <a:rPr lang="ko-KR" altLang="en-US" dirty="0"/>
              <a:t>꼭지점 좌표</a:t>
            </a:r>
            <a:r>
              <a:rPr lang="en-US" altLang="ko-KR" dirty="0"/>
              <a:t>(-*)</a:t>
            </a:r>
          </a:p>
          <a:p>
            <a:r>
              <a:rPr lang="ko-KR" altLang="en-US" dirty="0">
                <a:solidFill>
                  <a:srgbClr val="002060"/>
                </a:solidFill>
              </a:rPr>
              <a:t>해당 </a:t>
            </a:r>
            <a:r>
              <a:rPr lang="en-US" altLang="ko-KR" dirty="0">
                <a:solidFill>
                  <a:srgbClr val="002060"/>
                </a:solidFill>
              </a:rPr>
              <a:t>Polygon </a:t>
            </a:r>
            <a:r>
              <a:rPr lang="ko-KR" altLang="en-US" dirty="0">
                <a:solidFill>
                  <a:srgbClr val="002060"/>
                </a:solidFill>
              </a:rPr>
              <a:t>내 </a:t>
            </a:r>
            <a:r>
              <a:rPr lang="en-US" altLang="ko-KR" dirty="0">
                <a:solidFill>
                  <a:srgbClr val="002060"/>
                </a:solidFill>
              </a:rPr>
              <a:t>grid points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389DF-750C-4CED-9D20-8D061E6C4414}"/>
              </a:ext>
            </a:extLst>
          </p:cNvPr>
          <p:cNvSpPr txBox="1"/>
          <p:nvPr/>
        </p:nvSpPr>
        <p:spPr>
          <a:xfrm>
            <a:off x="7134721" y="4811189"/>
            <a:ext cx="4698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Obj</a:t>
            </a:r>
            <a:r>
              <a:rPr lang="en-US" altLang="ko-KR" dirty="0"/>
              <a:t> </a:t>
            </a:r>
            <a:r>
              <a:rPr lang="en-US" altLang="ko-KR" b="1" dirty="0"/>
              <a:t>2</a:t>
            </a:r>
            <a:r>
              <a:rPr lang="en-US" altLang="ko-KR" dirty="0"/>
              <a:t> : ‘-‘(Optional)</a:t>
            </a:r>
          </a:p>
          <a:p>
            <a:r>
              <a:rPr lang="ko-KR" altLang="en-US" dirty="0"/>
              <a:t>포함된 정보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좌표 </a:t>
            </a:r>
            <a:r>
              <a:rPr lang="en-US" altLang="ko-KR" dirty="0"/>
              <a:t>(</a:t>
            </a:r>
            <a:r>
              <a:rPr lang="ko-KR" altLang="en-US" dirty="0"/>
              <a:t>복수 </a:t>
            </a:r>
            <a:r>
              <a:rPr lang="en-US" altLang="ko-KR" dirty="0"/>
              <a:t>– </a:t>
            </a:r>
            <a:r>
              <a:rPr lang="ko-KR" altLang="en-US" dirty="0"/>
              <a:t>현재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b="1" dirty="0">
                <a:solidFill>
                  <a:srgbClr val="FF0000"/>
                </a:solidFill>
              </a:rPr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해당 값은 </a:t>
            </a:r>
            <a:r>
              <a:rPr lang="en-US" altLang="ko-KR" dirty="0"/>
              <a:t>Obj 1 </a:t>
            </a:r>
            <a:r>
              <a:rPr lang="ko-KR" altLang="en-US" dirty="0"/>
              <a:t>내의 랜덤 포인트를 추출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9BD456-218C-4DFB-94FD-DD6F2BD28870}"/>
              </a:ext>
            </a:extLst>
          </p:cNvPr>
          <p:cNvSpPr/>
          <p:nvPr/>
        </p:nvSpPr>
        <p:spPr>
          <a:xfrm>
            <a:off x="1444126" y="6319876"/>
            <a:ext cx="374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해당 지역의 통신 커버리지 최대화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270FA4-19E5-4E35-84B2-7F1304BA979A}"/>
              </a:ext>
            </a:extLst>
          </p:cNvPr>
          <p:cNvSpPr/>
          <p:nvPr/>
        </p:nvSpPr>
        <p:spPr>
          <a:xfrm>
            <a:off x="7226161" y="6348297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(Optional)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5D94AE-3785-442E-8327-EAF455D9C167}"/>
              </a:ext>
            </a:extLst>
          </p:cNvPr>
          <p:cNvSpPr txBox="1"/>
          <p:nvPr/>
        </p:nvSpPr>
        <p:spPr>
          <a:xfrm>
            <a:off x="5121533" y="2803658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Obj1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C1382-B059-4CEF-AB7F-1331E1F22D6C}"/>
              </a:ext>
            </a:extLst>
          </p:cNvPr>
          <p:cNvSpPr txBox="1"/>
          <p:nvPr/>
        </p:nvSpPr>
        <p:spPr>
          <a:xfrm>
            <a:off x="213089" y="2353469"/>
            <a:ext cx="29772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Agent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UAV 6</a:t>
            </a:r>
            <a:r>
              <a:rPr lang="ko-KR" altLang="en-US" sz="1600" dirty="0"/>
              <a:t>대</a:t>
            </a:r>
            <a:r>
              <a:rPr lang="en-US" altLang="ko-KR" sz="1600" dirty="0"/>
              <a:t> (</a:t>
            </a:r>
            <a:r>
              <a:rPr lang="ko-KR" altLang="en-US" sz="1600" dirty="0"/>
              <a:t>모두 카메라</a:t>
            </a:r>
            <a:r>
              <a:rPr lang="en-US" altLang="ko-KR" sz="1600" dirty="0"/>
              <a:t> &amp; </a:t>
            </a:r>
            <a:r>
              <a:rPr lang="ko-KR" altLang="en-US" sz="1600" dirty="0"/>
              <a:t>센서 탑재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UGV 2</a:t>
            </a:r>
            <a:r>
              <a:rPr lang="ko-KR" altLang="en-US" sz="1600" dirty="0"/>
              <a:t>대</a:t>
            </a:r>
            <a:r>
              <a:rPr lang="en-US" altLang="ko-KR" sz="1600" dirty="0"/>
              <a:t> (</a:t>
            </a:r>
            <a:r>
              <a:rPr lang="ko-KR" altLang="en-US" sz="1600" dirty="0"/>
              <a:t>모두 카메라 </a:t>
            </a:r>
            <a:r>
              <a:rPr lang="en-US" altLang="ko-KR" sz="1600" dirty="0"/>
              <a:t>&amp; </a:t>
            </a:r>
            <a:r>
              <a:rPr lang="ko-KR" altLang="en-US" sz="1600" dirty="0"/>
              <a:t>센서 탑재</a:t>
            </a:r>
            <a:r>
              <a:rPr lang="en-US" altLang="ko-KR" sz="16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14E3C9-60D6-4365-A71C-7627AB210603}"/>
              </a:ext>
            </a:extLst>
          </p:cNvPr>
          <p:cNvSpPr txBox="1"/>
          <p:nvPr/>
        </p:nvSpPr>
        <p:spPr>
          <a:xfrm>
            <a:off x="8314239" y="2874861"/>
            <a:ext cx="37152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Base</a:t>
            </a:r>
            <a:r>
              <a:rPr lang="en-US" altLang="ko-K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번 기지 </a:t>
            </a:r>
            <a:r>
              <a:rPr lang="en-US" altLang="ko-KR" dirty="0"/>
              <a:t>: UAV 3</a:t>
            </a:r>
            <a:r>
              <a:rPr lang="ko-KR" altLang="en-US" dirty="0"/>
              <a:t>대 </a:t>
            </a:r>
            <a:r>
              <a:rPr lang="en-US" altLang="ko-KR" dirty="0"/>
              <a:t>(1,2,3)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번 기지 </a:t>
            </a:r>
            <a:r>
              <a:rPr lang="en-US" altLang="ko-KR" dirty="0"/>
              <a:t>: UAV 3</a:t>
            </a:r>
            <a:r>
              <a:rPr lang="ko-KR" altLang="en-US" dirty="0"/>
              <a:t>대 </a:t>
            </a:r>
            <a:r>
              <a:rPr lang="en-US" altLang="ko-KR" dirty="0"/>
              <a:t>(4,5,6)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번 기지 </a:t>
            </a:r>
            <a:r>
              <a:rPr lang="en-US" altLang="ko-KR" dirty="0"/>
              <a:t>: UGV 2</a:t>
            </a:r>
            <a:r>
              <a:rPr lang="ko-KR" altLang="en-US" dirty="0"/>
              <a:t>대 </a:t>
            </a:r>
            <a:r>
              <a:rPr lang="en-US" altLang="ko-KR" dirty="0"/>
              <a:t>(1,2)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혹시 서로 다른 출발점인 경우가 고려 </a:t>
            </a:r>
            <a:r>
              <a:rPr lang="en-US" altLang="ko-KR" dirty="0"/>
              <a:t>X</a:t>
            </a:r>
            <a:r>
              <a:rPr lang="ko-KR" altLang="en-US" dirty="0"/>
              <a:t>인 경우 무시바람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3D93DF-FFC0-48D4-81CC-95B292559779}"/>
              </a:ext>
            </a:extLst>
          </p:cNvPr>
          <p:cNvSpPr txBox="1"/>
          <p:nvPr/>
        </p:nvSpPr>
        <p:spPr>
          <a:xfrm>
            <a:off x="4548502" y="372283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UAV 1,2,3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CEDE1-B304-46A0-93FA-075D274A9093}"/>
              </a:ext>
            </a:extLst>
          </p:cNvPr>
          <p:cNvSpPr txBox="1"/>
          <p:nvPr/>
        </p:nvSpPr>
        <p:spPr>
          <a:xfrm>
            <a:off x="6593933" y="353497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UAV 4,5,6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291291-B6BC-41D5-ABEC-57A4C9A76F7D}"/>
              </a:ext>
            </a:extLst>
          </p:cNvPr>
          <p:cNvSpPr txBox="1"/>
          <p:nvPr/>
        </p:nvSpPr>
        <p:spPr>
          <a:xfrm>
            <a:off x="6028010" y="4034580"/>
            <a:ext cx="753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UGV 7,8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CE66A9-98AF-4460-8B7C-0F508E0EE39D}"/>
              </a:ext>
            </a:extLst>
          </p:cNvPr>
          <p:cNvSpPr/>
          <p:nvPr/>
        </p:nvSpPr>
        <p:spPr>
          <a:xfrm>
            <a:off x="9832714" y="2640131"/>
            <a:ext cx="2302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(Density 0.02</a:t>
            </a:r>
            <a:r>
              <a:rPr lang="ko-KR" altLang="en-US" dirty="0" err="1"/>
              <a:t>인경우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BDF141-F468-4B73-A12B-B3158BD78B9C}"/>
              </a:ext>
            </a:extLst>
          </p:cNvPr>
          <p:cNvSpPr txBox="1"/>
          <p:nvPr/>
        </p:nvSpPr>
        <p:spPr>
          <a:xfrm>
            <a:off x="6290293" y="2907531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Obj1</a:t>
            </a:r>
            <a:endParaRPr lang="ko-KR" altLang="en-US" sz="12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2EC17B0-E2FF-4835-8681-3F71C1562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231" y="945918"/>
            <a:ext cx="2302233" cy="172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0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66B1A-A4AF-41B8-9C7F-FAC73473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정밀 농업 무인화 임무 </a:t>
            </a:r>
            <a:r>
              <a:rPr lang="en-US" altLang="ko-KR" dirty="0"/>
              <a:t>- UNIST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A87DDE-F1C8-4D1C-A7C1-3B233FE73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31667C0F-9336-410F-93EB-494E29B5B5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2212" t="6444" r="4737" b="6861"/>
          <a:stretch/>
        </p:blipFill>
        <p:spPr>
          <a:xfrm>
            <a:off x="1648557" y="1831180"/>
            <a:ext cx="8894885" cy="466169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42927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F3717E98-0279-4A43-9B8E-069837195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68" y="1154430"/>
            <a:ext cx="5334000" cy="40005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3166B1A-A4AF-41B8-9C7F-FAC73473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정밀 농업 무인화 임무 </a:t>
            </a:r>
            <a:r>
              <a:rPr lang="en-US" altLang="ko-KR" dirty="0"/>
              <a:t>- UNIST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8E5CB4-BCDE-477D-9EF9-8833139290A6}"/>
              </a:ext>
            </a:extLst>
          </p:cNvPr>
          <p:cNvSpPr txBox="1"/>
          <p:nvPr/>
        </p:nvSpPr>
        <p:spPr>
          <a:xfrm>
            <a:off x="4114375" y="5028813"/>
            <a:ext cx="3827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Obj 1(=2=3) </a:t>
            </a:r>
            <a:r>
              <a:rPr lang="en-US" altLang="ko-KR" dirty="0"/>
              <a:t>: ‘</a:t>
            </a:r>
            <a:r>
              <a:rPr lang="ko-KR" altLang="en-US" dirty="0"/>
              <a:t>농업 구역</a:t>
            </a:r>
            <a:r>
              <a:rPr lang="en-US" altLang="ko-KR" dirty="0"/>
              <a:t>‘</a:t>
            </a:r>
          </a:p>
          <a:p>
            <a:r>
              <a:rPr lang="ko-KR" altLang="en-US" dirty="0"/>
              <a:t>포함된 정보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Polygon </a:t>
            </a:r>
            <a:r>
              <a:rPr lang="ko-KR" altLang="en-US" dirty="0"/>
              <a:t>꼭지점 좌표</a:t>
            </a:r>
            <a:r>
              <a:rPr lang="en-US" altLang="ko-KR" dirty="0"/>
              <a:t>(-*)</a:t>
            </a:r>
          </a:p>
          <a:p>
            <a:r>
              <a:rPr lang="ko-KR" altLang="en-US" dirty="0">
                <a:solidFill>
                  <a:srgbClr val="002060"/>
                </a:solidFill>
              </a:rPr>
              <a:t>해당 </a:t>
            </a:r>
            <a:r>
              <a:rPr lang="en-US" altLang="ko-KR" dirty="0">
                <a:solidFill>
                  <a:srgbClr val="002060"/>
                </a:solidFill>
              </a:rPr>
              <a:t>Polygon </a:t>
            </a:r>
            <a:r>
              <a:rPr lang="ko-KR" altLang="en-US" dirty="0">
                <a:solidFill>
                  <a:srgbClr val="002060"/>
                </a:solidFill>
              </a:rPr>
              <a:t>내 </a:t>
            </a:r>
            <a:r>
              <a:rPr lang="en-US" altLang="ko-KR" dirty="0">
                <a:solidFill>
                  <a:srgbClr val="002060"/>
                </a:solidFill>
              </a:rPr>
              <a:t>grid points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691DF9-C286-4089-8043-3B438FD1A3BD}"/>
              </a:ext>
            </a:extLst>
          </p:cNvPr>
          <p:cNvSpPr/>
          <p:nvPr/>
        </p:nvSpPr>
        <p:spPr>
          <a:xfrm>
            <a:off x="4114375" y="6282045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해당 농업지역 모니터링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BC8C1-4ED5-48C7-911A-57F793B65451}"/>
              </a:ext>
            </a:extLst>
          </p:cNvPr>
          <p:cNvSpPr txBox="1"/>
          <p:nvPr/>
        </p:nvSpPr>
        <p:spPr>
          <a:xfrm>
            <a:off x="4486799" y="3389529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Obj1-1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18F83-5504-49CC-820B-99AC7009B634}"/>
              </a:ext>
            </a:extLst>
          </p:cNvPr>
          <p:cNvSpPr txBox="1"/>
          <p:nvPr/>
        </p:nvSpPr>
        <p:spPr>
          <a:xfrm>
            <a:off x="213089" y="2353469"/>
            <a:ext cx="29772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Agent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UAV 10</a:t>
            </a:r>
            <a:r>
              <a:rPr lang="ko-KR" altLang="en-US" sz="1600" dirty="0"/>
              <a:t>대</a:t>
            </a:r>
            <a:r>
              <a:rPr lang="en-US" altLang="ko-KR" sz="1600" dirty="0"/>
              <a:t> (</a:t>
            </a:r>
            <a:r>
              <a:rPr lang="ko-KR" altLang="en-US" sz="1600" dirty="0"/>
              <a:t>모두 카메라</a:t>
            </a:r>
            <a:r>
              <a:rPr lang="en-US" altLang="ko-KR" sz="1600" dirty="0"/>
              <a:t> &amp; </a:t>
            </a:r>
            <a:r>
              <a:rPr lang="ko-KR" altLang="en-US" sz="1600" dirty="0"/>
              <a:t>센서 탑재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UGV 3</a:t>
            </a:r>
            <a:r>
              <a:rPr lang="ko-KR" altLang="en-US" sz="1600" dirty="0"/>
              <a:t>대</a:t>
            </a:r>
            <a:r>
              <a:rPr lang="en-US" altLang="ko-KR" sz="1600" dirty="0"/>
              <a:t> (</a:t>
            </a:r>
            <a:r>
              <a:rPr lang="ko-KR" altLang="en-US" sz="1600" dirty="0"/>
              <a:t>모두 카메라 </a:t>
            </a:r>
            <a:r>
              <a:rPr lang="en-US" altLang="ko-KR" sz="1600" dirty="0"/>
              <a:t>&amp; </a:t>
            </a:r>
            <a:r>
              <a:rPr lang="ko-KR" altLang="en-US" sz="1600" dirty="0"/>
              <a:t>센서</a:t>
            </a:r>
            <a:r>
              <a:rPr lang="en-US" altLang="ko-KR" sz="1600" dirty="0"/>
              <a:t>,</a:t>
            </a:r>
            <a:r>
              <a:rPr lang="ko-KR" altLang="en-US" sz="1600" dirty="0"/>
              <a:t>운송장비 탑재</a:t>
            </a:r>
            <a:r>
              <a:rPr lang="en-US" altLang="ko-KR" sz="16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E4BF4A-F4A8-4D11-8520-40794E4E525A}"/>
              </a:ext>
            </a:extLst>
          </p:cNvPr>
          <p:cNvSpPr txBox="1"/>
          <p:nvPr/>
        </p:nvSpPr>
        <p:spPr>
          <a:xfrm>
            <a:off x="8314239" y="2874861"/>
            <a:ext cx="37152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Base</a:t>
            </a:r>
            <a:r>
              <a:rPr lang="en-US" altLang="ko-K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번 기지 </a:t>
            </a:r>
            <a:r>
              <a:rPr lang="en-US" altLang="ko-KR" dirty="0"/>
              <a:t>: UAV 5</a:t>
            </a:r>
            <a:r>
              <a:rPr lang="ko-KR" altLang="en-US" dirty="0"/>
              <a:t>대 </a:t>
            </a:r>
            <a:r>
              <a:rPr lang="en-US" altLang="ko-KR" dirty="0"/>
              <a:t>(1,2,3,4,5)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번 기지 </a:t>
            </a:r>
            <a:r>
              <a:rPr lang="en-US" altLang="ko-KR" dirty="0"/>
              <a:t>: UAV 5</a:t>
            </a:r>
            <a:r>
              <a:rPr lang="ko-KR" altLang="en-US" dirty="0"/>
              <a:t>대 </a:t>
            </a:r>
            <a:r>
              <a:rPr lang="en-US" altLang="ko-KR" dirty="0"/>
              <a:t>(6,7,8,9,10)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번 기지 </a:t>
            </a:r>
            <a:r>
              <a:rPr lang="en-US" altLang="ko-KR" dirty="0"/>
              <a:t>: UGV 2</a:t>
            </a:r>
            <a:r>
              <a:rPr lang="ko-KR" altLang="en-US" dirty="0"/>
              <a:t>대 </a:t>
            </a:r>
            <a:r>
              <a:rPr lang="en-US" altLang="ko-KR" dirty="0"/>
              <a:t>(11,12,13)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혹시 서로 다른 출발점인 경우가 고려 </a:t>
            </a:r>
            <a:r>
              <a:rPr lang="en-US" altLang="ko-KR" dirty="0"/>
              <a:t>X</a:t>
            </a:r>
            <a:r>
              <a:rPr lang="ko-KR" altLang="en-US" dirty="0"/>
              <a:t>인 경우 무시바람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E6D85F-DB70-41DE-830A-C053B34BB8BB}"/>
              </a:ext>
            </a:extLst>
          </p:cNvPr>
          <p:cNvSpPr txBox="1"/>
          <p:nvPr/>
        </p:nvSpPr>
        <p:spPr>
          <a:xfrm>
            <a:off x="4190141" y="4143392"/>
            <a:ext cx="1091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UAV 1,2,3,4,5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1C952-C0B0-4A4F-B557-F4B4661944BD}"/>
              </a:ext>
            </a:extLst>
          </p:cNvPr>
          <p:cNvSpPr txBox="1"/>
          <p:nvPr/>
        </p:nvSpPr>
        <p:spPr>
          <a:xfrm>
            <a:off x="5282107" y="4143392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UAV 6,7,8,9,10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17A91E-EE86-4215-8BF3-3C41EC322CDC}"/>
              </a:ext>
            </a:extLst>
          </p:cNvPr>
          <p:cNvSpPr txBox="1"/>
          <p:nvPr/>
        </p:nvSpPr>
        <p:spPr>
          <a:xfrm>
            <a:off x="6112850" y="3763198"/>
            <a:ext cx="1126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UGV 11,12,13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F5E117-F246-4461-AEF1-113F9C8E2DB0}"/>
              </a:ext>
            </a:extLst>
          </p:cNvPr>
          <p:cNvSpPr/>
          <p:nvPr/>
        </p:nvSpPr>
        <p:spPr>
          <a:xfrm>
            <a:off x="9832714" y="2640131"/>
            <a:ext cx="2302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(Density 0.02</a:t>
            </a:r>
            <a:r>
              <a:rPr lang="ko-KR" altLang="en-US" dirty="0" err="1"/>
              <a:t>인경우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33294B-5CAF-4761-848D-6534D8A9F3D9}"/>
              </a:ext>
            </a:extLst>
          </p:cNvPr>
          <p:cNvSpPr txBox="1"/>
          <p:nvPr/>
        </p:nvSpPr>
        <p:spPr>
          <a:xfrm>
            <a:off x="5418689" y="3389529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Obj1-2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312FF5-3781-4C51-8854-B1C2B3002B3B}"/>
              </a:ext>
            </a:extLst>
          </p:cNvPr>
          <p:cNvSpPr txBox="1"/>
          <p:nvPr/>
        </p:nvSpPr>
        <p:spPr>
          <a:xfrm>
            <a:off x="6400519" y="3389529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Obj1-3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02A58E-EBA9-4026-8FEE-C24F2B3C3C67}"/>
              </a:ext>
            </a:extLst>
          </p:cNvPr>
          <p:cNvSpPr txBox="1"/>
          <p:nvPr/>
        </p:nvSpPr>
        <p:spPr>
          <a:xfrm>
            <a:off x="4486799" y="2426437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Obj1-4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D23A77-C2F5-417E-84E5-7E46FF84E188}"/>
              </a:ext>
            </a:extLst>
          </p:cNvPr>
          <p:cNvSpPr txBox="1"/>
          <p:nvPr/>
        </p:nvSpPr>
        <p:spPr>
          <a:xfrm>
            <a:off x="5418689" y="2426437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Obj1-5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FC710E-3A7E-4761-9AC5-0AD229BBD4C8}"/>
              </a:ext>
            </a:extLst>
          </p:cNvPr>
          <p:cNvSpPr txBox="1"/>
          <p:nvPr/>
        </p:nvSpPr>
        <p:spPr>
          <a:xfrm>
            <a:off x="6400519" y="2426437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Obj1-6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521CFF-DCFC-46D6-90BD-3BDE64CA7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440" y="977066"/>
            <a:ext cx="2217420" cy="16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49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4362D-302C-4940-85EE-A00AE924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75565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지뢰 매핑 및 탐지</a:t>
            </a:r>
            <a:r>
              <a:rPr lang="en-US" altLang="ko-KR" dirty="0"/>
              <a:t>(Beta)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47E95-F257-448F-9A3C-44EC60A2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0">
            <a:extLst>
              <a:ext uri="{FF2B5EF4-FFF2-40B4-BE49-F238E27FC236}">
                <a16:creationId xmlns:a16="http://schemas.microsoft.com/office/drawing/2014/main" id="{F8239308-2C42-4F45-9E2D-8265A857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9209" r="9186"/>
          <a:stretch/>
        </p:blipFill>
        <p:spPr>
          <a:xfrm>
            <a:off x="425952" y="1690688"/>
            <a:ext cx="6859393" cy="472836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894B22-DEEC-4791-B456-3E799F29C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303" y="0"/>
            <a:ext cx="4837697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E8DB6D-C76C-451C-81EA-32FFC3D77D80}"/>
              </a:ext>
            </a:extLst>
          </p:cNvPr>
          <p:cNvSpPr/>
          <p:nvPr/>
        </p:nvSpPr>
        <p:spPr>
          <a:xfrm>
            <a:off x="2762250" y="1424940"/>
            <a:ext cx="68580" cy="5250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486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A825D787-51AF-4EEA-B6CB-372CC552D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42" y="1182685"/>
            <a:ext cx="5334000" cy="40005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3166B1A-A4AF-41B8-9C7F-FAC73473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93"/>
            <a:ext cx="10515600" cy="789305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지뢰 매핑 및 탐지</a:t>
            </a:r>
            <a:r>
              <a:rPr lang="en-US" altLang="ko-KR" dirty="0"/>
              <a:t>(Beta)-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8E5CB4-BCDE-477D-9EF9-8833139290A6}"/>
              </a:ext>
            </a:extLst>
          </p:cNvPr>
          <p:cNvSpPr txBox="1"/>
          <p:nvPr/>
        </p:nvSpPr>
        <p:spPr>
          <a:xfrm>
            <a:off x="213089" y="5161646"/>
            <a:ext cx="3827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Obj 1 </a:t>
            </a:r>
            <a:r>
              <a:rPr lang="en-US" altLang="ko-KR" dirty="0"/>
              <a:t>: ‘</a:t>
            </a:r>
            <a:r>
              <a:rPr lang="ko-KR" altLang="en-US" dirty="0"/>
              <a:t>지뢰매설 의심 구역</a:t>
            </a:r>
            <a:r>
              <a:rPr lang="en-US" altLang="ko-KR" dirty="0"/>
              <a:t>‘</a:t>
            </a:r>
          </a:p>
          <a:p>
            <a:r>
              <a:rPr lang="ko-KR" altLang="en-US" dirty="0"/>
              <a:t>포함된 정보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Polygon </a:t>
            </a:r>
            <a:r>
              <a:rPr lang="ko-KR" altLang="en-US" dirty="0"/>
              <a:t>꼭지점 좌표</a:t>
            </a:r>
            <a:r>
              <a:rPr lang="en-US" altLang="ko-KR" dirty="0"/>
              <a:t>(-*)</a:t>
            </a:r>
          </a:p>
          <a:p>
            <a:r>
              <a:rPr lang="ko-KR" altLang="en-US" dirty="0">
                <a:solidFill>
                  <a:srgbClr val="002060"/>
                </a:solidFill>
              </a:rPr>
              <a:t>해당 </a:t>
            </a:r>
            <a:r>
              <a:rPr lang="en-US" altLang="ko-KR" dirty="0">
                <a:solidFill>
                  <a:srgbClr val="002060"/>
                </a:solidFill>
              </a:rPr>
              <a:t>Polygon </a:t>
            </a:r>
            <a:r>
              <a:rPr lang="ko-KR" altLang="en-US" dirty="0">
                <a:solidFill>
                  <a:srgbClr val="002060"/>
                </a:solidFill>
              </a:rPr>
              <a:t>내 </a:t>
            </a:r>
            <a:r>
              <a:rPr lang="en-US" altLang="ko-KR" dirty="0">
                <a:solidFill>
                  <a:srgbClr val="002060"/>
                </a:solidFill>
              </a:rPr>
              <a:t>grid points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691DF9-C286-4089-8043-3B438FD1A3BD}"/>
              </a:ext>
            </a:extLst>
          </p:cNvPr>
          <p:cNvSpPr/>
          <p:nvPr/>
        </p:nvSpPr>
        <p:spPr>
          <a:xfrm>
            <a:off x="92123" y="6361975"/>
            <a:ext cx="321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지뢰매설 </a:t>
            </a:r>
            <a:r>
              <a:rPr lang="ko-KR" altLang="en-US" b="1"/>
              <a:t>구역 패턴탐색</a:t>
            </a:r>
            <a:r>
              <a:rPr lang="en-US" altLang="ko-KR" b="1" dirty="0"/>
              <a:t>/</a:t>
            </a:r>
            <a:r>
              <a:rPr lang="ko-KR" altLang="en-US" b="1" dirty="0"/>
              <a:t>맵핑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BC8C1-4ED5-48C7-911A-57F793B65451}"/>
              </a:ext>
            </a:extLst>
          </p:cNvPr>
          <p:cNvSpPr txBox="1"/>
          <p:nvPr/>
        </p:nvSpPr>
        <p:spPr>
          <a:xfrm>
            <a:off x="4372499" y="3182935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18F83-5504-49CC-820B-99AC7009B634}"/>
              </a:ext>
            </a:extLst>
          </p:cNvPr>
          <p:cNvSpPr txBox="1"/>
          <p:nvPr/>
        </p:nvSpPr>
        <p:spPr>
          <a:xfrm>
            <a:off x="162496" y="1345068"/>
            <a:ext cx="297722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Agent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UAV 10</a:t>
            </a:r>
            <a:r>
              <a:rPr lang="ko-KR" altLang="en-US" sz="1600" dirty="0"/>
              <a:t>대</a:t>
            </a:r>
            <a:r>
              <a:rPr lang="en-US" altLang="ko-KR" sz="1600" dirty="0"/>
              <a:t> (</a:t>
            </a:r>
            <a:r>
              <a:rPr lang="ko-KR" altLang="en-US" sz="1600" dirty="0"/>
              <a:t>모두 카메라</a:t>
            </a:r>
            <a:r>
              <a:rPr lang="en-US" altLang="ko-KR" sz="1600" dirty="0"/>
              <a:t> &amp; </a:t>
            </a:r>
            <a:r>
              <a:rPr lang="ko-KR" altLang="en-US" sz="1600" dirty="0"/>
              <a:t>센서 탑재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 err="1"/>
              <a:t>Agent.MineCheckProb</a:t>
            </a:r>
            <a:r>
              <a:rPr lang="en-US" altLang="ko-KR" sz="1600" dirty="0"/>
              <a:t>:</a:t>
            </a:r>
            <a:br>
              <a:rPr lang="en-US" altLang="ko-KR" sz="1600" dirty="0"/>
            </a:br>
            <a:r>
              <a:rPr lang="ko-KR" altLang="en-US" sz="1600" dirty="0"/>
              <a:t>탐지확률 </a:t>
            </a:r>
            <a:r>
              <a:rPr lang="en-US" altLang="ko-KR" sz="1600" dirty="0"/>
              <a:t>0.7</a:t>
            </a:r>
            <a:br>
              <a:rPr lang="en-US" altLang="ko-KR" sz="1600" dirty="0"/>
            </a:b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UGV 3</a:t>
            </a:r>
            <a:r>
              <a:rPr lang="ko-KR" altLang="en-US" sz="1600" dirty="0"/>
              <a:t>대</a:t>
            </a:r>
            <a:r>
              <a:rPr lang="en-US" altLang="ko-KR" sz="1600" dirty="0"/>
              <a:t> (</a:t>
            </a:r>
            <a:r>
              <a:rPr lang="ko-KR" altLang="en-US" sz="1600" dirty="0"/>
              <a:t>모두 카메라 </a:t>
            </a:r>
            <a:r>
              <a:rPr lang="en-US" altLang="ko-KR" sz="1600" dirty="0"/>
              <a:t>&amp; </a:t>
            </a:r>
            <a:r>
              <a:rPr lang="ko-KR" altLang="en-US" sz="1600" dirty="0"/>
              <a:t>센서</a:t>
            </a:r>
            <a:r>
              <a:rPr lang="en-US" altLang="ko-KR" sz="1600" dirty="0"/>
              <a:t>,</a:t>
            </a:r>
            <a:r>
              <a:rPr lang="ko-KR" altLang="en-US" sz="1600" dirty="0"/>
              <a:t>운송장비 탑재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Agent.MineCheckProb</a:t>
            </a:r>
            <a:r>
              <a:rPr lang="en-US" altLang="ko-KR" sz="1600" dirty="0"/>
              <a:t>:</a:t>
            </a:r>
            <a:br>
              <a:rPr lang="en-US" altLang="ko-KR" sz="1600" dirty="0"/>
            </a:br>
            <a:r>
              <a:rPr lang="ko-KR" altLang="en-US" sz="1600" dirty="0"/>
              <a:t>탐지확률 </a:t>
            </a:r>
            <a:r>
              <a:rPr lang="en-US" altLang="ko-KR" sz="1600" dirty="0"/>
              <a:t>0.9</a:t>
            </a:r>
            <a:br>
              <a:rPr lang="en-US" altLang="ko-KR" sz="1600" dirty="0"/>
            </a:b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정밀농업 재활용</a:t>
            </a:r>
            <a:br>
              <a:rPr lang="en-US" altLang="ko-KR" sz="1600" dirty="0"/>
            </a:b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E4BF4A-F4A8-4D11-8520-40794E4E525A}"/>
              </a:ext>
            </a:extLst>
          </p:cNvPr>
          <p:cNvSpPr txBox="1"/>
          <p:nvPr/>
        </p:nvSpPr>
        <p:spPr>
          <a:xfrm>
            <a:off x="8314239" y="2112067"/>
            <a:ext cx="3715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Base</a:t>
            </a:r>
            <a:r>
              <a:rPr lang="en-US" altLang="ko-K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번 기지 </a:t>
            </a:r>
            <a:r>
              <a:rPr lang="en-US" altLang="ko-KR" dirty="0"/>
              <a:t>: UAV 5</a:t>
            </a:r>
            <a:r>
              <a:rPr lang="ko-KR" altLang="en-US" dirty="0"/>
              <a:t>대 </a:t>
            </a:r>
            <a:r>
              <a:rPr lang="en-US" altLang="ko-KR" dirty="0"/>
              <a:t>(1,2,3,4,5)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번 기지 </a:t>
            </a:r>
            <a:r>
              <a:rPr lang="en-US" altLang="ko-KR" dirty="0"/>
              <a:t>: UAV 5</a:t>
            </a:r>
            <a:r>
              <a:rPr lang="ko-KR" altLang="en-US" dirty="0"/>
              <a:t>대 </a:t>
            </a:r>
            <a:r>
              <a:rPr lang="en-US" altLang="ko-KR" dirty="0"/>
              <a:t>(6,7,8,9,10)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번 기지 </a:t>
            </a:r>
            <a:r>
              <a:rPr lang="en-US" altLang="ko-KR" dirty="0"/>
              <a:t>: UGV 2</a:t>
            </a:r>
            <a:r>
              <a:rPr lang="ko-KR" altLang="en-US" dirty="0"/>
              <a:t>대 </a:t>
            </a:r>
            <a:r>
              <a:rPr lang="en-US" altLang="ko-KR" dirty="0"/>
              <a:t>(11,12,13)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혹시 서로 다른 출발점인 경우가 고려 </a:t>
            </a:r>
            <a:r>
              <a:rPr lang="en-US" altLang="ko-KR" dirty="0"/>
              <a:t>X</a:t>
            </a:r>
            <a:r>
              <a:rPr lang="ko-KR" altLang="en-US" dirty="0"/>
              <a:t>인 경우 무시바람</a:t>
            </a:r>
            <a:r>
              <a:rPr lang="en-US" altLang="ko-KR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정밀농업 재활용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E6D85F-DB70-41DE-830A-C053B34BB8BB}"/>
              </a:ext>
            </a:extLst>
          </p:cNvPr>
          <p:cNvSpPr txBox="1"/>
          <p:nvPr/>
        </p:nvSpPr>
        <p:spPr>
          <a:xfrm>
            <a:off x="4190141" y="4143392"/>
            <a:ext cx="1091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UAV 1,2,3,4,5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1C952-C0B0-4A4F-B557-F4B4661944BD}"/>
              </a:ext>
            </a:extLst>
          </p:cNvPr>
          <p:cNvSpPr txBox="1"/>
          <p:nvPr/>
        </p:nvSpPr>
        <p:spPr>
          <a:xfrm>
            <a:off x="5282107" y="4143392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UAV 6,7,8,9,10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17A91E-EE86-4215-8BF3-3C41EC322CDC}"/>
              </a:ext>
            </a:extLst>
          </p:cNvPr>
          <p:cNvSpPr txBox="1"/>
          <p:nvPr/>
        </p:nvSpPr>
        <p:spPr>
          <a:xfrm>
            <a:off x="5837191" y="3787399"/>
            <a:ext cx="1126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UGV 11,12,13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33294B-5CAF-4761-848D-6534D8A9F3D9}"/>
              </a:ext>
            </a:extLst>
          </p:cNvPr>
          <p:cNvSpPr txBox="1"/>
          <p:nvPr/>
        </p:nvSpPr>
        <p:spPr>
          <a:xfrm>
            <a:off x="6459032" y="3182935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Obj1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02A58E-EBA9-4026-8FEE-C24F2B3C3C67}"/>
              </a:ext>
            </a:extLst>
          </p:cNvPr>
          <p:cNvSpPr txBox="1"/>
          <p:nvPr/>
        </p:nvSpPr>
        <p:spPr>
          <a:xfrm>
            <a:off x="4448938" y="2468453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Obj3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D23A77-C2F5-417E-84E5-7E46FF84E188}"/>
              </a:ext>
            </a:extLst>
          </p:cNvPr>
          <p:cNvSpPr txBox="1"/>
          <p:nvPr/>
        </p:nvSpPr>
        <p:spPr>
          <a:xfrm>
            <a:off x="5870569" y="2214969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Obj3</a:t>
            </a:r>
            <a:endParaRPr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4FB4CE-FA7A-4318-A929-F3C4EF640912}"/>
              </a:ext>
            </a:extLst>
          </p:cNvPr>
          <p:cNvSpPr/>
          <p:nvPr/>
        </p:nvSpPr>
        <p:spPr>
          <a:xfrm>
            <a:off x="3372215" y="6440680"/>
            <a:ext cx="285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Obj 1</a:t>
            </a:r>
            <a:r>
              <a:rPr lang="ko-KR" altLang="en-US" b="1" dirty="0"/>
              <a:t>에서 </a:t>
            </a:r>
            <a:r>
              <a:rPr lang="en-US" altLang="ko-KR" b="1" dirty="0"/>
              <a:t>Obj2 </a:t>
            </a:r>
            <a:r>
              <a:rPr lang="ko-KR" altLang="en-US" b="1" dirty="0"/>
              <a:t>찾아내기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43E88E-219E-4044-BF68-17D277BE1404}"/>
              </a:ext>
            </a:extLst>
          </p:cNvPr>
          <p:cNvSpPr txBox="1"/>
          <p:nvPr/>
        </p:nvSpPr>
        <p:spPr>
          <a:xfrm>
            <a:off x="6447460" y="4433751"/>
            <a:ext cx="3219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Obj 3 </a:t>
            </a:r>
            <a:r>
              <a:rPr lang="en-US" altLang="ko-KR" dirty="0"/>
              <a:t>: ‘</a:t>
            </a:r>
            <a:r>
              <a:rPr lang="ko-KR" altLang="en-US" dirty="0"/>
              <a:t>지뢰 주의 지점 주변</a:t>
            </a:r>
            <a:r>
              <a:rPr lang="en-US" altLang="ko-KR" dirty="0"/>
              <a:t>‘</a:t>
            </a:r>
          </a:p>
          <a:p>
            <a:r>
              <a:rPr lang="ko-KR" altLang="en-US" dirty="0"/>
              <a:t>포함된 정보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Polygon </a:t>
            </a:r>
            <a:r>
              <a:rPr lang="ko-KR" altLang="en-US" dirty="0"/>
              <a:t>꼭지점 좌표</a:t>
            </a:r>
            <a:r>
              <a:rPr lang="en-US" altLang="ko-KR" dirty="0"/>
              <a:t>(-*)</a:t>
            </a:r>
          </a:p>
          <a:p>
            <a:r>
              <a:rPr lang="ko-KR" altLang="en-US" dirty="0">
                <a:solidFill>
                  <a:srgbClr val="002060"/>
                </a:solidFill>
              </a:rPr>
              <a:t>해당 </a:t>
            </a:r>
            <a:r>
              <a:rPr lang="en-US" altLang="ko-KR" dirty="0">
                <a:solidFill>
                  <a:srgbClr val="002060"/>
                </a:solidFill>
              </a:rPr>
              <a:t>Polygon </a:t>
            </a:r>
            <a:r>
              <a:rPr lang="ko-KR" altLang="en-US" dirty="0">
                <a:solidFill>
                  <a:srgbClr val="002060"/>
                </a:solidFill>
              </a:rPr>
              <a:t>내 </a:t>
            </a:r>
            <a:r>
              <a:rPr lang="en-US" altLang="ko-KR" dirty="0">
                <a:solidFill>
                  <a:srgbClr val="002060"/>
                </a:solidFill>
              </a:rPr>
              <a:t>grid points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025851-0F84-415C-A73E-2B9E1C39F2F7}"/>
              </a:ext>
            </a:extLst>
          </p:cNvPr>
          <p:cNvSpPr/>
          <p:nvPr/>
        </p:nvSpPr>
        <p:spPr>
          <a:xfrm>
            <a:off x="6487746" y="5612822"/>
            <a:ext cx="30850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Obj 2</a:t>
            </a:r>
            <a:r>
              <a:rPr lang="ko-KR" altLang="en-US" b="1" dirty="0"/>
              <a:t>을 중심으로 하는 지역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해당 지역 내의 </a:t>
            </a:r>
            <a:r>
              <a:rPr lang="en-US" altLang="ko-KR" b="1" dirty="0"/>
              <a:t>‘</a:t>
            </a:r>
            <a:r>
              <a:rPr lang="ko-KR" altLang="en-US" b="1" dirty="0"/>
              <a:t>랜덤 </a:t>
            </a:r>
            <a:r>
              <a:rPr lang="en-US" altLang="ko-KR" b="1" dirty="0"/>
              <a:t>grid</a:t>
            </a:r>
          </a:p>
          <a:p>
            <a:r>
              <a:rPr lang="en-US" altLang="ko-KR" b="1" dirty="0"/>
              <a:t>Point’ (=Obj4) </a:t>
            </a:r>
            <a:r>
              <a:rPr lang="ko-KR" altLang="en-US" b="1" dirty="0"/>
              <a:t>가 지뢰</a:t>
            </a:r>
            <a:r>
              <a:rPr lang="en-US" altLang="ko-KR" b="1" dirty="0"/>
              <a:t>, </a:t>
            </a:r>
            <a:br>
              <a:rPr lang="en-US" altLang="ko-KR" b="1" dirty="0"/>
            </a:br>
            <a:r>
              <a:rPr lang="ko-KR" altLang="en-US" b="1" dirty="0"/>
              <a:t>정밀탐색 필요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82EA68-9E52-4EB4-9783-9E76D97B0A5C}"/>
              </a:ext>
            </a:extLst>
          </p:cNvPr>
          <p:cNvSpPr txBox="1"/>
          <p:nvPr/>
        </p:nvSpPr>
        <p:spPr>
          <a:xfrm>
            <a:off x="3310642" y="5033916"/>
            <a:ext cx="3164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Obj</a:t>
            </a:r>
            <a:r>
              <a:rPr lang="en-US" altLang="ko-KR" dirty="0"/>
              <a:t> </a:t>
            </a:r>
            <a:r>
              <a:rPr lang="en-US" altLang="ko-KR" b="1" dirty="0"/>
              <a:t>2</a:t>
            </a:r>
            <a:r>
              <a:rPr lang="en-US" altLang="ko-KR" dirty="0"/>
              <a:t> : ‘</a:t>
            </a:r>
            <a:r>
              <a:rPr lang="ko-KR" altLang="en-US" dirty="0"/>
              <a:t>지뢰매설 주의 지점</a:t>
            </a:r>
            <a:r>
              <a:rPr lang="en-US" altLang="ko-KR" dirty="0"/>
              <a:t>‘</a:t>
            </a:r>
          </a:p>
          <a:p>
            <a:r>
              <a:rPr lang="ko-KR" altLang="en-US" dirty="0"/>
              <a:t>포함된 정보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좌표 </a:t>
            </a:r>
            <a:r>
              <a:rPr lang="en-US" altLang="ko-KR" dirty="0"/>
              <a:t>(</a:t>
            </a:r>
            <a:r>
              <a:rPr lang="ko-KR" altLang="en-US" dirty="0"/>
              <a:t>복수 </a:t>
            </a:r>
            <a:r>
              <a:rPr lang="en-US" altLang="ko-KR" dirty="0"/>
              <a:t>– </a:t>
            </a:r>
            <a:r>
              <a:rPr lang="ko-KR" altLang="en-US" dirty="0"/>
              <a:t>현재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ko-KR" altLang="en-US" b="1" dirty="0">
                <a:solidFill>
                  <a:srgbClr val="FF0000"/>
                </a:solidFill>
              </a:rPr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해당 값은 </a:t>
            </a:r>
            <a:r>
              <a:rPr lang="en-US" altLang="ko-KR" dirty="0"/>
              <a:t>Obj 1 </a:t>
            </a:r>
            <a:r>
              <a:rPr lang="ko-KR" altLang="en-US" dirty="0"/>
              <a:t>내의 랜덤 포인트를 추출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6B3D09-EBE1-4DB4-9451-C59680BBB117}"/>
              </a:ext>
            </a:extLst>
          </p:cNvPr>
          <p:cNvSpPr txBox="1"/>
          <p:nvPr/>
        </p:nvSpPr>
        <p:spPr>
          <a:xfrm>
            <a:off x="9572754" y="4746147"/>
            <a:ext cx="2616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Obj</a:t>
            </a:r>
            <a:r>
              <a:rPr lang="en-US" altLang="ko-KR" dirty="0"/>
              <a:t> </a:t>
            </a:r>
            <a:r>
              <a:rPr lang="en-US" altLang="ko-KR" b="1" dirty="0"/>
              <a:t>4</a:t>
            </a:r>
            <a:r>
              <a:rPr lang="en-US" altLang="ko-KR" dirty="0"/>
              <a:t> : ‘</a:t>
            </a:r>
            <a:r>
              <a:rPr lang="ko-KR" altLang="en-US" b="1" dirty="0"/>
              <a:t>지뢰</a:t>
            </a:r>
            <a:r>
              <a:rPr lang="en-US" altLang="ko-KR" dirty="0"/>
              <a:t>‘</a:t>
            </a:r>
          </a:p>
          <a:p>
            <a:r>
              <a:rPr lang="ko-KR" altLang="en-US" dirty="0"/>
              <a:t>포함된 정보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좌표 </a:t>
            </a:r>
            <a:r>
              <a:rPr lang="en-US" altLang="ko-KR" dirty="0"/>
              <a:t>(</a:t>
            </a:r>
            <a:r>
              <a:rPr lang="ko-KR" altLang="en-US" dirty="0"/>
              <a:t>복수 </a:t>
            </a:r>
            <a:r>
              <a:rPr lang="en-US" altLang="ko-KR" dirty="0"/>
              <a:t>– </a:t>
            </a:r>
            <a:r>
              <a:rPr lang="ko-KR" altLang="en-US" dirty="0"/>
              <a:t>현재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>
                <a:solidFill>
                  <a:srgbClr val="FF0000"/>
                </a:solidFill>
              </a:rPr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해당 값은 </a:t>
            </a:r>
            <a:r>
              <a:rPr lang="en-US" altLang="ko-KR" dirty="0"/>
              <a:t>Obj 3 </a:t>
            </a:r>
            <a:r>
              <a:rPr lang="ko-KR" altLang="en-US" dirty="0"/>
              <a:t>내의 랜덤 포인트를 추출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(4</a:t>
            </a:r>
            <a:r>
              <a:rPr lang="ko-KR" altLang="en-US" dirty="0"/>
              <a:t>개의 </a:t>
            </a:r>
            <a:r>
              <a:rPr lang="en-US" altLang="ko-KR" dirty="0"/>
              <a:t>obj3 </a:t>
            </a:r>
            <a:r>
              <a:rPr lang="ko-KR" altLang="en-US" dirty="0"/>
              <a:t>구역 전체 중 딱 </a:t>
            </a:r>
            <a:r>
              <a:rPr lang="en-US" altLang="ko-KR" dirty="0"/>
              <a:t>2 point</a:t>
            </a:r>
            <a:r>
              <a:rPr lang="ko-KR" altLang="en-US" dirty="0"/>
              <a:t>가 지뢰임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7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18B4A-52CD-4D99-A0A2-E9C7ED1B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BaseTable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FA063-E2D4-490D-ACF3-53638039A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54" y="4660139"/>
            <a:ext cx="10933090" cy="18327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Location X, Location Y : </a:t>
            </a:r>
            <a:r>
              <a:rPr lang="ko-KR" altLang="en-US" dirty="0" err="1"/>
              <a:t>좌표값</a:t>
            </a:r>
            <a:r>
              <a:rPr lang="ko-KR" altLang="en-US" dirty="0"/>
              <a:t> </a:t>
            </a:r>
            <a:r>
              <a:rPr lang="en-US" altLang="ko-KR" dirty="0"/>
              <a:t>(0~100) </a:t>
            </a:r>
            <a:r>
              <a:rPr lang="ko-KR" altLang="en-US" dirty="0"/>
              <a:t>사용자 선택 가능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 err="1"/>
              <a:t>isSea_base</a:t>
            </a:r>
            <a:r>
              <a:rPr lang="en-US" altLang="ko-KR" dirty="0"/>
              <a:t>, </a:t>
            </a:r>
            <a:r>
              <a:rPr lang="en-US" altLang="ko-KR" dirty="0" err="1"/>
              <a:t>isAir_base</a:t>
            </a:r>
            <a:r>
              <a:rPr lang="en-US" altLang="ko-KR" dirty="0"/>
              <a:t>, </a:t>
            </a:r>
            <a:r>
              <a:rPr lang="en-US" altLang="ko-KR" dirty="0" err="1"/>
              <a:t>island_base</a:t>
            </a:r>
            <a:r>
              <a:rPr lang="en-US" altLang="ko-KR" dirty="0"/>
              <a:t> : </a:t>
            </a:r>
            <a:br>
              <a:rPr lang="en-US" altLang="ko-KR" dirty="0"/>
            </a:br>
            <a:r>
              <a:rPr lang="ko-KR" altLang="en-US" dirty="0"/>
              <a:t>각각</a:t>
            </a:r>
            <a:r>
              <a:rPr lang="en-US" altLang="ko-KR" dirty="0"/>
              <a:t> </a:t>
            </a:r>
            <a:r>
              <a:rPr lang="ko-KR" altLang="en-US" dirty="0"/>
              <a:t>종류의 </a:t>
            </a:r>
            <a:r>
              <a:rPr lang="en-US" altLang="ko-KR" dirty="0"/>
              <a:t>agent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접근 가능한 시설인지 </a:t>
            </a:r>
            <a:r>
              <a:rPr lang="en-US" altLang="ko-KR" dirty="0"/>
              <a:t>T/F (ex:</a:t>
            </a:r>
            <a:r>
              <a:rPr lang="ko-KR" altLang="en-US" dirty="0"/>
              <a:t> </a:t>
            </a:r>
            <a:r>
              <a:rPr lang="en-US" altLang="ko-KR" dirty="0"/>
              <a:t>USV</a:t>
            </a:r>
            <a:r>
              <a:rPr lang="ko-KR" altLang="en-US" dirty="0"/>
              <a:t>는 </a:t>
            </a:r>
            <a:r>
              <a:rPr lang="en-US" altLang="ko-KR" dirty="0" err="1"/>
              <a:t>isSea_base</a:t>
            </a:r>
            <a:r>
              <a:rPr lang="en-US" altLang="ko-KR" dirty="0"/>
              <a:t>=1</a:t>
            </a:r>
            <a:r>
              <a:rPr lang="ko-KR" altLang="en-US" dirty="0"/>
              <a:t>인 경우 배치</a:t>
            </a:r>
            <a:r>
              <a:rPr lang="en-US" altLang="ko-KR" dirty="0"/>
              <a:t>, </a:t>
            </a:r>
            <a:r>
              <a:rPr lang="ko-KR" altLang="en-US" dirty="0"/>
              <a:t>재급유를 위한 접근 가능</a:t>
            </a:r>
            <a:r>
              <a:rPr lang="en-US" altLang="ko-KR" dirty="0"/>
              <a:t>)</a:t>
            </a:r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9B18CD-89EE-4F5B-8619-DCF80DE2C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23" y="1690688"/>
            <a:ext cx="10272953" cy="286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5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C4248-2D12-4FA3-90F2-58A2AE46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임무 별로 만든 데이터 배포에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C593B-493A-431B-B6E9-085C6C17E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현재 시나리오 순서</a:t>
            </a:r>
            <a:r>
              <a:rPr lang="en-US" altLang="ko-KR" sz="2400" dirty="0"/>
              <a:t>(Task 1 </a:t>
            </a:r>
            <a:r>
              <a:rPr lang="ko-KR" altLang="en-US" sz="2400" dirty="0"/>
              <a:t>완료 후 </a:t>
            </a:r>
            <a:r>
              <a:rPr lang="en-US" altLang="ko-KR" sz="2400" dirty="0"/>
              <a:t>2 ,3 …, Task N </a:t>
            </a:r>
            <a:r>
              <a:rPr lang="ko-KR" altLang="en-US" sz="2400" dirty="0"/>
              <a:t>수행</a:t>
            </a:r>
            <a:r>
              <a:rPr lang="en-US" altLang="ko-KR" sz="2400" dirty="0"/>
              <a:t>) </a:t>
            </a:r>
            <a:r>
              <a:rPr lang="ko-KR" altLang="en-US" sz="2400" dirty="0"/>
              <a:t>과 같은 요소를 구현하기에는 </a:t>
            </a:r>
            <a:r>
              <a:rPr lang="en-US" altLang="ko-KR" sz="2400" dirty="0"/>
              <a:t>10</a:t>
            </a:r>
            <a:r>
              <a:rPr lang="ko-KR" altLang="en-US" sz="2400" dirty="0"/>
              <a:t>월 실증기간이 얼마 남지 않았음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그래서 </a:t>
            </a:r>
            <a:r>
              <a:rPr lang="en-US" altLang="ko-KR" sz="2400" dirty="0"/>
              <a:t>Agent, Base </a:t>
            </a:r>
            <a:r>
              <a:rPr lang="ko-KR" altLang="en-US" sz="2400" dirty="0"/>
              <a:t>초기 위치</a:t>
            </a:r>
            <a:r>
              <a:rPr lang="en-US" altLang="ko-KR" sz="2400" dirty="0"/>
              <a:t>, Objective </a:t>
            </a:r>
            <a:r>
              <a:rPr lang="ko-KR" altLang="en-US" sz="2400" dirty="0"/>
              <a:t>데이터들만 사용하기 바람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Agent Task</a:t>
            </a:r>
            <a:r>
              <a:rPr lang="ko-KR" altLang="en-US" sz="2400" dirty="0"/>
              <a:t>들을 고려하는 건 이번 실증에는 제외해야 할 것으로 보임</a:t>
            </a:r>
            <a:br>
              <a:rPr lang="en-US" altLang="ko-KR" sz="2400" dirty="0"/>
            </a:br>
            <a:r>
              <a:rPr lang="en-US" altLang="ko-KR" sz="2400" dirty="0"/>
              <a:t>(</a:t>
            </a:r>
            <a:r>
              <a:rPr lang="ko-KR" altLang="en-US" sz="2400" dirty="0"/>
              <a:t>일단 </a:t>
            </a:r>
            <a:r>
              <a:rPr lang="en-US" altLang="ko-KR" sz="2400" dirty="0"/>
              <a:t>Obj</a:t>
            </a:r>
            <a:r>
              <a:rPr lang="ko-KR" altLang="en-US" sz="2400" dirty="0"/>
              <a:t>는 단계별로 생성해 놓음</a:t>
            </a:r>
            <a:r>
              <a:rPr lang="en-US" altLang="ko-KR" sz="2400" dirty="0"/>
              <a:t>, </a:t>
            </a:r>
            <a:r>
              <a:rPr lang="ko-KR" altLang="en-US" sz="2400" dirty="0"/>
              <a:t>실증 이후 통합 시에 알고리즘에 </a:t>
            </a:r>
            <a:r>
              <a:rPr lang="en-US" altLang="ko-KR" sz="2400" dirty="0"/>
              <a:t>task </a:t>
            </a:r>
            <a:r>
              <a:rPr lang="ko-KR" altLang="en-US" sz="2400" dirty="0"/>
              <a:t>참고하는 걸 넣어야 할 듯</a:t>
            </a:r>
            <a:r>
              <a:rPr lang="en-US" altLang="ko-KR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Grid Point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density</a:t>
            </a:r>
            <a:r>
              <a:rPr lang="ko-KR" altLang="en-US" sz="2400" b="1" dirty="0"/>
              <a:t>는 면적당 </a:t>
            </a:r>
            <a:r>
              <a:rPr lang="en-US" altLang="ko-KR" sz="2400" b="1" dirty="0"/>
              <a:t>0.1</a:t>
            </a:r>
            <a:r>
              <a:rPr lang="ko-KR" altLang="en-US" sz="2400" b="1" dirty="0"/>
              <a:t>이 기본이나</a:t>
            </a:r>
            <a:r>
              <a:rPr lang="en-US" altLang="ko-KR" sz="2400" b="1" dirty="0"/>
              <a:t>, 0.02</a:t>
            </a:r>
            <a:r>
              <a:rPr lang="ko-KR" altLang="en-US" sz="2400" b="1" dirty="0"/>
              <a:t>파일도 동봉하겠음</a:t>
            </a:r>
          </a:p>
        </p:txBody>
      </p:sp>
    </p:spTree>
    <p:extLst>
      <p:ext uri="{BB962C8B-B14F-4D97-AF65-F5344CB8AC3E}">
        <p14:creationId xmlns:p14="http://schemas.microsoft.com/office/powerpoint/2010/main" val="777039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18B4A-52CD-4D99-A0A2-E9C7ED1B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15"/>
            <a:ext cx="10515600" cy="1325563"/>
          </a:xfrm>
        </p:spPr>
        <p:txBody>
          <a:bodyPr/>
          <a:lstStyle/>
          <a:p>
            <a:r>
              <a:rPr lang="en-US" altLang="ko-KR" dirty="0" err="1"/>
              <a:t>AgentTable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FA063-E2D4-490D-ACF3-53638039A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55" y="4222248"/>
            <a:ext cx="10933090" cy="25025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err="1"/>
              <a:t>Agent_Type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 = UAV, 2= UGV, 3 = USV</a:t>
            </a:r>
          </a:p>
          <a:p>
            <a:pPr>
              <a:lnSpc>
                <a:spcPct val="110000"/>
              </a:lnSpc>
            </a:pPr>
            <a:r>
              <a:rPr lang="en-US" altLang="ko-KR" dirty="0" err="1"/>
              <a:t>Agent_Gear</a:t>
            </a:r>
            <a:r>
              <a:rPr lang="en-US" altLang="ko-KR" dirty="0"/>
              <a:t> : 1 = </a:t>
            </a:r>
            <a:r>
              <a:rPr lang="ko-KR" altLang="en-US" dirty="0"/>
              <a:t>카메라</a:t>
            </a:r>
            <a:r>
              <a:rPr lang="en-US" altLang="ko-KR" dirty="0"/>
              <a:t>, 2=</a:t>
            </a:r>
            <a:r>
              <a:rPr lang="ko-KR" altLang="en-US" dirty="0"/>
              <a:t>센서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), 3=</a:t>
            </a:r>
            <a:r>
              <a:rPr lang="ko-KR" altLang="en-US" dirty="0"/>
              <a:t>운송장비</a:t>
            </a:r>
            <a:r>
              <a:rPr lang="en-US" altLang="ko-KR" dirty="0"/>
              <a:t>/</a:t>
            </a:r>
            <a:r>
              <a:rPr lang="ko-KR" altLang="en-US" dirty="0"/>
              <a:t>들것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 err="1"/>
              <a:t>Agent_BaseDeployment</a:t>
            </a:r>
            <a:r>
              <a:rPr lang="en-US" altLang="ko-KR" dirty="0"/>
              <a:t> : </a:t>
            </a: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가 배치된 기지</a:t>
            </a:r>
            <a:r>
              <a:rPr lang="en-US" altLang="ko-KR" dirty="0"/>
              <a:t> id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Location X, Location Y : </a:t>
            </a:r>
            <a:r>
              <a:rPr lang="ko-KR" altLang="en-US" dirty="0"/>
              <a:t>배치된 기지의 위치로 자동으로 설정됨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7BD3B8-F96F-4E7F-BB47-1424EC327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21" y="1384478"/>
            <a:ext cx="11197558" cy="259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13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18B4A-52CD-4D99-A0A2-E9C7ED1B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15"/>
            <a:ext cx="10515600" cy="1325563"/>
          </a:xfrm>
        </p:spPr>
        <p:txBody>
          <a:bodyPr/>
          <a:lstStyle/>
          <a:p>
            <a:r>
              <a:rPr lang="en-US" altLang="ko-KR" dirty="0" err="1"/>
              <a:t>BigObjTable</a:t>
            </a:r>
            <a:r>
              <a:rPr lang="en-US" altLang="ko-KR" dirty="0"/>
              <a:t>{}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FA063-E2D4-490D-ACF3-53638039A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55" y="3335628"/>
            <a:ext cx="10933090" cy="352237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dirty="0"/>
              <a:t>Cell</a:t>
            </a:r>
            <a:r>
              <a:rPr lang="ko-KR" altLang="en-US" sz="1800" dirty="0"/>
              <a:t>이므로 각 </a:t>
            </a:r>
            <a:r>
              <a:rPr lang="en-US" altLang="ko-KR" sz="1800" dirty="0"/>
              <a:t>Objective</a:t>
            </a:r>
            <a:r>
              <a:rPr lang="ko-KR" altLang="en-US" sz="1800" dirty="0"/>
              <a:t>에 </a:t>
            </a:r>
            <a:r>
              <a:rPr lang="en-US" altLang="ko-KR" sz="1800" dirty="0"/>
              <a:t>access</a:t>
            </a:r>
            <a:r>
              <a:rPr lang="ko-KR" altLang="en-US" sz="1800" dirty="0"/>
              <a:t>시 </a:t>
            </a:r>
            <a:r>
              <a:rPr lang="en-US" altLang="ko-KR" sz="1800" dirty="0" err="1"/>
              <a:t>BigObjTable</a:t>
            </a:r>
            <a:r>
              <a:rPr lang="en-US" altLang="ko-KR" sz="1800" dirty="0"/>
              <a:t>{1} </a:t>
            </a:r>
            <a:r>
              <a:rPr lang="ko-KR" altLang="en-US" sz="1800" dirty="0"/>
              <a:t>이렇게 </a:t>
            </a:r>
            <a:r>
              <a:rPr lang="en-US" altLang="ko-KR" sz="1800" dirty="0"/>
              <a:t>access</a:t>
            </a:r>
            <a:r>
              <a:rPr lang="ko-KR" altLang="en-US" sz="1800" dirty="0"/>
              <a:t>해야함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ko-KR" altLang="en-US" sz="1800" dirty="0"/>
              <a:t>그리고 내부 성분 같은 경우는 </a:t>
            </a:r>
            <a:r>
              <a:rPr lang="en-US" altLang="ko-KR" sz="1800" dirty="0" err="1"/>
              <a:t>BigObjTable</a:t>
            </a:r>
            <a:r>
              <a:rPr lang="en-US" altLang="ko-KR" sz="1800" dirty="0"/>
              <a:t>{1}(</a:t>
            </a:r>
            <a:r>
              <a:rPr lang="en-US" altLang="ko-KR" sz="1800" dirty="0" err="1"/>
              <a:t>id_obj</a:t>
            </a:r>
            <a:r>
              <a:rPr lang="en-US" altLang="ko-KR" sz="1800" dirty="0"/>
              <a:t>,:).</a:t>
            </a:r>
            <a:r>
              <a:rPr lang="en-US" altLang="ko-KR" sz="1800" dirty="0" err="1"/>
              <a:t>Obj_Sea</a:t>
            </a:r>
            <a:r>
              <a:rPr lang="en-US" altLang="ko-KR" sz="1800" dirty="0"/>
              <a:t> </a:t>
            </a:r>
            <a:r>
              <a:rPr lang="ko-KR" altLang="en-US" sz="1800" dirty="0"/>
              <a:t>이런 식으로 </a:t>
            </a:r>
            <a:r>
              <a:rPr lang="en-US" altLang="ko-KR" sz="1800" dirty="0"/>
              <a:t>access</a:t>
            </a:r>
            <a:r>
              <a:rPr lang="ko-KR" altLang="en-US" sz="1800" dirty="0"/>
              <a:t>하길 바람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ko-KR" altLang="en-US" sz="1800" dirty="0"/>
              <a:t>해양사고 </a:t>
            </a:r>
            <a:r>
              <a:rPr lang="en-US" altLang="ko-KR" sz="1800" dirty="0"/>
              <a:t>~ </a:t>
            </a:r>
            <a:r>
              <a:rPr lang="ko-KR" altLang="en-US" sz="1800" dirty="0"/>
              <a:t>복합임무에 대해 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 입력 </a:t>
            </a:r>
            <a:r>
              <a:rPr lang="en-US" altLang="ko-KR" sz="1800" dirty="0"/>
              <a:t>Objective</a:t>
            </a:r>
            <a:r>
              <a:rPr lang="ko-KR" altLang="en-US" sz="1800" dirty="0"/>
              <a:t>를 </a:t>
            </a:r>
            <a:r>
              <a:rPr lang="en-US" altLang="ko-KR" sz="1800" dirty="0"/>
              <a:t>3</a:t>
            </a:r>
            <a:r>
              <a:rPr lang="ko-KR" altLang="en-US" sz="1800" dirty="0"/>
              <a:t>개로 나눔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ko-KR" altLang="en-US" sz="1800" dirty="0"/>
              <a:t>목표지점 </a:t>
            </a:r>
            <a:r>
              <a:rPr lang="en-US" altLang="ko-KR" sz="1800" dirty="0"/>
              <a:t>1 : </a:t>
            </a:r>
            <a:r>
              <a:rPr lang="ko-KR" altLang="en-US" sz="1800" dirty="0"/>
              <a:t>조난자 의심 범위 </a:t>
            </a:r>
            <a:r>
              <a:rPr lang="en-US" altLang="ko-KR" sz="1800" dirty="0"/>
              <a:t>(Area)</a:t>
            </a:r>
          </a:p>
          <a:p>
            <a:pPr>
              <a:lnSpc>
                <a:spcPct val="120000"/>
              </a:lnSpc>
            </a:pPr>
            <a:r>
              <a:rPr lang="ko-KR" altLang="en-US" sz="1800" dirty="0"/>
              <a:t>목표지점 </a:t>
            </a:r>
            <a:r>
              <a:rPr lang="en-US" altLang="ko-KR" sz="1800" dirty="0"/>
              <a:t>2 : </a:t>
            </a:r>
            <a:r>
              <a:rPr lang="ko-KR" altLang="en-US" sz="1800" dirty="0"/>
              <a:t>조난자 </a:t>
            </a:r>
            <a:r>
              <a:rPr lang="ko-KR" altLang="en-US" sz="1800" dirty="0" err="1"/>
              <a:t>의심점</a:t>
            </a:r>
            <a:r>
              <a:rPr lang="en-US" altLang="ko-KR" sz="1800" dirty="0"/>
              <a:t>(Point) </a:t>
            </a:r>
            <a:br>
              <a:rPr lang="en-US" altLang="ko-KR" sz="1800" dirty="0"/>
            </a:br>
            <a:r>
              <a:rPr lang="en-US" altLang="ko-KR" sz="1800" dirty="0"/>
              <a:t>-&gt; </a:t>
            </a:r>
            <a:r>
              <a:rPr lang="ko-KR" altLang="en-US" sz="1800" dirty="0"/>
              <a:t>원래 관측되면 </a:t>
            </a:r>
            <a:r>
              <a:rPr lang="en-US" altLang="ko-KR" sz="1800" dirty="0"/>
              <a:t>popup</a:t>
            </a:r>
            <a:r>
              <a:rPr lang="ko-KR" altLang="en-US" sz="1800" dirty="0"/>
              <a:t>되어야 하나 이번엔 목표지점 </a:t>
            </a:r>
            <a:r>
              <a:rPr lang="en-US" altLang="ko-KR" sz="1800" dirty="0"/>
              <a:t>1</a:t>
            </a:r>
            <a:r>
              <a:rPr lang="ko-KR" altLang="en-US" sz="1800" dirty="0"/>
              <a:t> 내의 점들에 대해  임의로 </a:t>
            </a:r>
            <a:r>
              <a:rPr lang="en-US" altLang="ko-KR" sz="1800" dirty="0"/>
              <a:t>5</a:t>
            </a:r>
            <a:r>
              <a:rPr lang="ko-KR" altLang="en-US" sz="1800" dirty="0"/>
              <a:t>개 나오게 </a:t>
            </a:r>
            <a:r>
              <a:rPr lang="ko-KR" altLang="en-US" sz="1800" dirty="0" err="1"/>
              <a:t>해둠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ko-KR" altLang="en-US" sz="1800" dirty="0"/>
              <a:t>목표지점 </a:t>
            </a:r>
            <a:r>
              <a:rPr lang="en-US" altLang="ko-KR" sz="1800" dirty="0"/>
              <a:t>3 : </a:t>
            </a:r>
            <a:r>
              <a:rPr lang="ko-KR" altLang="en-US" sz="1800" dirty="0"/>
              <a:t>조난자 구조 위치</a:t>
            </a:r>
            <a:r>
              <a:rPr lang="en-US" altLang="ko-KR" sz="1800" dirty="0"/>
              <a:t>(</a:t>
            </a:r>
            <a:r>
              <a:rPr lang="ko-KR" altLang="en-US" sz="1800" dirty="0"/>
              <a:t>병원 같은 곳</a:t>
            </a:r>
            <a:r>
              <a:rPr lang="en-US" altLang="ko-KR" sz="1800" dirty="0"/>
              <a:t>) (Point)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5C84AD-07E5-4783-BDDA-092095D1A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55" y="1384478"/>
            <a:ext cx="6261054" cy="186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86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18B4A-52CD-4D99-A0A2-E9C7ED1B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15"/>
            <a:ext cx="10515600" cy="1325563"/>
          </a:xfrm>
        </p:spPr>
        <p:txBody>
          <a:bodyPr/>
          <a:lstStyle/>
          <a:p>
            <a:r>
              <a:rPr lang="en-US" altLang="ko-KR" dirty="0" err="1"/>
              <a:t>BigObjTable</a:t>
            </a:r>
            <a:r>
              <a:rPr lang="en-US" altLang="ko-KR" dirty="0"/>
              <a:t>{1} : </a:t>
            </a:r>
            <a:r>
              <a:rPr lang="ko-KR" altLang="en-US" dirty="0"/>
              <a:t>조난자 의심 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FA063-E2D4-490D-ACF3-53638039A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55" y="3429000"/>
            <a:ext cx="10933090" cy="352237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1800" dirty="0"/>
              <a:t>내부 성분 같은 경우는 </a:t>
            </a:r>
            <a:r>
              <a:rPr lang="en-US" altLang="ko-KR" sz="1800" dirty="0" err="1"/>
              <a:t>BigObjTable</a:t>
            </a:r>
            <a:r>
              <a:rPr lang="en-US" altLang="ko-KR" sz="1800" dirty="0"/>
              <a:t>{1}(</a:t>
            </a:r>
            <a:r>
              <a:rPr lang="en-US" altLang="ko-KR" sz="1800" dirty="0" err="1"/>
              <a:t>id_obj</a:t>
            </a:r>
            <a:r>
              <a:rPr lang="en-US" altLang="ko-KR" sz="1800" dirty="0"/>
              <a:t>,:).</a:t>
            </a:r>
            <a:r>
              <a:rPr lang="en-US" altLang="ko-KR" sz="1800" dirty="0" err="1"/>
              <a:t>Obj_Sea</a:t>
            </a:r>
            <a:r>
              <a:rPr lang="en-US" altLang="ko-KR" sz="1800" dirty="0"/>
              <a:t> </a:t>
            </a:r>
            <a:r>
              <a:rPr lang="ko-KR" altLang="en-US" sz="1800" dirty="0"/>
              <a:t>이런 식으로 </a:t>
            </a:r>
            <a:r>
              <a:rPr lang="en-US" altLang="ko-KR" sz="1800" dirty="0"/>
              <a:t>access</a:t>
            </a:r>
            <a:r>
              <a:rPr lang="ko-KR" altLang="en-US" sz="1800" dirty="0"/>
              <a:t>하길 바람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ko-KR" altLang="en-US" sz="1800" dirty="0"/>
              <a:t>목표지점 </a:t>
            </a:r>
            <a:r>
              <a:rPr lang="en-US" altLang="ko-KR" sz="1800" dirty="0"/>
              <a:t>1 : </a:t>
            </a:r>
            <a:r>
              <a:rPr lang="ko-KR" altLang="en-US" sz="1800" dirty="0"/>
              <a:t>조난자 의심 범위 </a:t>
            </a:r>
            <a:r>
              <a:rPr lang="en-US" altLang="ko-KR" sz="1800" dirty="0"/>
              <a:t>(Area)</a:t>
            </a:r>
          </a:p>
          <a:p>
            <a:pPr>
              <a:lnSpc>
                <a:spcPct val="120000"/>
              </a:lnSpc>
            </a:pPr>
            <a:r>
              <a:rPr lang="en-US" altLang="ko-KR" sz="1800" dirty="0"/>
              <a:t>Area </a:t>
            </a:r>
            <a:r>
              <a:rPr lang="ko-KR" altLang="en-US" sz="1800" dirty="0"/>
              <a:t>표현을 위해서 </a:t>
            </a:r>
            <a:r>
              <a:rPr lang="en-US" altLang="ko-KR" sz="1800" dirty="0" err="1"/>
              <a:t>Location_Poly_X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Location_Poly_Y</a:t>
            </a:r>
            <a:r>
              <a:rPr lang="ko-KR" altLang="en-US" sz="1800" dirty="0"/>
              <a:t>의 </a:t>
            </a:r>
            <a:r>
              <a:rPr lang="en-US" altLang="ko-KR" sz="1800" dirty="0"/>
              <a:t>Area Polygon</a:t>
            </a:r>
            <a:r>
              <a:rPr lang="ko-KR" altLang="en-US" sz="1800" dirty="0"/>
              <a:t>의 꼭지점</a:t>
            </a:r>
            <a:r>
              <a:rPr lang="en-US" altLang="ko-KR" sz="1800" dirty="0"/>
              <a:t>(vertex)</a:t>
            </a:r>
            <a:r>
              <a:rPr lang="ko-KR" altLang="en-US" sz="1800" dirty="0"/>
              <a:t>를 기록하고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en-US" altLang="ko-KR" sz="1800" dirty="0"/>
              <a:t>Area </a:t>
            </a:r>
            <a:r>
              <a:rPr lang="ko-KR" altLang="en-US" sz="1800" dirty="0"/>
              <a:t>내부 </a:t>
            </a:r>
            <a:r>
              <a:rPr lang="en-US" altLang="ko-KR" sz="1800" dirty="0"/>
              <a:t>grid point</a:t>
            </a:r>
            <a:r>
              <a:rPr lang="ko-KR" altLang="en-US" sz="1800" dirty="0"/>
              <a:t>를 </a:t>
            </a:r>
            <a:r>
              <a:rPr lang="en-US" altLang="ko-KR" sz="1800" dirty="0" err="1"/>
              <a:t>Location_Point_X</a:t>
            </a:r>
            <a:r>
              <a:rPr lang="ko-KR" altLang="en-US" sz="1800" dirty="0"/>
              <a:t>에 넣어두었음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ko-KR" altLang="en-US" sz="1800" dirty="0"/>
              <a:t>값들은 다음과 같이 </a:t>
            </a:r>
            <a:r>
              <a:rPr lang="en-US" altLang="ko-KR" sz="1800" dirty="0"/>
              <a:t>access</a:t>
            </a:r>
            <a:r>
              <a:rPr lang="ko-KR" altLang="en-US" sz="1800" dirty="0"/>
              <a:t>해야함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endParaRPr lang="en-US" altLang="ko-KR" sz="1800" dirty="0"/>
          </a:p>
          <a:p>
            <a:pPr>
              <a:lnSpc>
                <a:spcPct val="120000"/>
              </a:lnSpc>
            </a:pPr>
            <a:endParaRPr lang="en-US" altLang="ko-KR" sz="1800" dirty="0"/>
          </a:p>
          <a:p>
            <a:pPr>
              <a:lnSpc>
                <a:spcPct val="120000"/>
              </a:lnSpc>
            </a:pP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ko-KR" altLang="en-US" sz="1800" dirty="0"/>
              <a:t>임무생성기에서 생성 시에 </a:t>
            </a:r>
            <a:r>
              <a:rPr lang="en-US" altLang="ko-KR" sz="1800" dirty="0"/>
              <a:t>plot </a:t>
            </a:r>
            <a:r>
              <a:rPr lang="ko-KR" altLang="en-US" sz="1800" dirty="0"/>
              <a:t>위의 원하는 지점을 여러 번 클릭 하고 </a:t>
            </a:r>
            <a:r>
              <a:rPr lang="ko-KR" altLang="en-US" sz="1800" dirty="0" err="1"/>
              <a:t>엔터를</a:t>
            </a:r>
            <a:r>
              <a:rPr lang="ko-KR" altLang="en-US" sz="1800" dirty="0"/>
              <a:t> 누르면 됨 </a:t>
            </a:r>
            <a:r>
              <a:rPr lang="en-US" altLang="ko-KR" sz="1800" dirty="0"/>
              <a:t>(</a:t>
            </a:r>
            <a:r>
              <a:rPr lang="ko-KR" altLang="en-US" sz="1800" dirty="0"/>
              <a:t>아직은 </a:t>
            </a:r>
            <a:r>
              <a:rPr lang="en-US" altLang="ko-KR" sz="1800" dirty="0"/>
              <a:t>convex form</a:t>
            </a:r>
            <a:r>
              <a:rPr lang="ko-KR" altLang="en-US" sz="1800" dirty="0"/>
              <a:t>을 추천</a:t>
            </a:r>
            <a:r>
              <a:rPr lang="en-US" altLang="ko-KR" sz="1800" dirty="0"/>
              <a:t>)</a:t>
            </a:r>
          </a:p>
          <a:p>
            <a:pPr>
              <a:lnSpc>
                <a:spcPct val="120000"/>
              </a:lnSpc>
            </a:pP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4D0D82-DBFA-404B-B448-2A7BA1058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148098"/>
            <a:ext cx="9391650" cy="2190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54C84A-5261-4FD8-ABEE-FF84BB0BA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730" y="4865597"/>
            <a:ext cx="3295650" cy="1543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D8286A1-F17A-4F2E-BAE4-A1899D74F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9929" y="5637122"/>
            <a:ext cx="3067050" cy="31432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8E6B0D1-573B-4089-8CA0-402BC7AE167F}"/>
              </a:ext>
            </a:extLst>
          </p:cNvPr>
          <p:cNvCxnSpPr/>
          <p:nvPr/>
        </p:nvCxnSpPr>
        <p:spPr>
          <a:xfrm>
            <a:off x="8400380" y="5794285"/>
            <a:ext cx="4507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794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18B4A-52CD-4D99-A0A2-E9C7ED1B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15"/>
            <a:ext cx="10515600" cy="1325563"/>
          </a:xfrm>
        </p:spPr>
        <p:txBody>
          <a:bodyPr/>
          <a:lstStyle/>
          <a:p>
            <a:r>
              <a:rPr lang="en-US" altLang="ko-KR" dirty="0" err="1"/>
              <a:t>BigObjTable</a:t>
            </a:r>
            <a:r>
              <a:rPr lang="en-US" altLang="ko-KR" dirty="0"/>
              <a:t>{2} : </a:t>
            </a:r>
            <a:r>
              <a:rPr lang="ko-KR" altLang="en-US" dirty="0"/>
              <a:t>조난자 의심 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FA063-E2D4-490D-ACF3-53638039A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55" y="4043965"/>
            <a:ext cx="10933090" cy="31488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1800" dirty="0"/>
              <a:t>내부 성분 같은 경우는 </a:t>
            </a:r>
            <a:r>
              <a:rPr lang="en-US" altLang="ko-KR" sz="1800" dirty="0" err="1"/>
              <a:t>BigObjTable</a:t>
            </a:r>
            <a:r>
              <a:rPr lang="en-US" altLang="ko-KR" sz="1800" dirty="0"/>
              <a:t>{2}(</a:t>
            </a:r>
            <a:r>
              <a:rPr lang="en-US" altLang="ko-KR" sz="1800" dirty="0" err="1"/>
              <a:t>id_obj</a:t>
            </a:r>
            <a:r>
              <a:rPr lang="en-US" altLang="ko-KR" sz="1800" dirty="0"/>
              <a:t>,:).</a:t>
            </a:r>
            <a:r>
              <a:rPr lang="en-US" altLang="ko-KR" sz="1800" dirty="0" err="1"/>
              <a:t>Obj_Sea</a:t>
            </a:r>
            <a:r>
              <a:rPr lang="en-US" altLang="ko-KR" sz="1800" dirty="0"/>
              <a:t> </a:t>
            </a:r>
            <a:r>
              <a:rPr lang="ko-KR" altLang="en-US" sz="1800" dirty="0"/>
              <a:t>이런 식으로 </a:t>
            </a:r>
            <a:r>
              <a:rPr lang="en-US" altLang="ko-KR" sz="1800" dirty="0"/>
              <a:t>access</a:t>
            </a:r>
            <a:r>
              <a:rPr lang="ko-KR" altLang="en-US" sz="1800" dirty="0"/>
              <a:t>하길 바람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ko-KR" altLang="en-US" sz="1800" dirty="0"/>
              <a:t>목표지점 </a:t>
            </a:r>
            <a:r>
              <a:rPr lang="en-US" altLang="ko-KR" sz="1800" dirty="0"/>
              <a:t>2 : </a:t>
            </a:r>
            <a:r>
              <a:rPr lang="ko-KR" altLang="en-US" sz="1800" dirty="0"/>
              <a:t>조난자 </a:t>
            </a:r>
            <a:r>
              <a:rPr lang="ko-KR" altLang="en-US" sz="1800" dirty="0" err="1"/>
              <a:t>의심점</a:t>
            </a:r>
            <a:r>
              <a:rPr lang="ko-KR" altLang="en-US" sz="1800" dirty="0"/>
              <a:t> </a:t>
            </a:r>
            <a:r>
              <a:rPr lang="en-US" altLang="ko-KR" sz="1800" dirty="0"/>
              <a:t>(Point)</a:t>
            </a:r>
          </a:p>
          <a:p>
            <a:pPr>
              <a:lnSpc>
                <a:spcPct val="120000"/>
              </a:lnSpc>
            </a:pPr>
            <a:r>
              <a:rPr lang="ko-KR" altLang="en-US" sz="1800" dirty="0"/>
              <a:t>조난자가 의심되는 단일 점을 기록함</a:t>
            </a:r>
            <a:r>
              <a:rPr lang="en-US" altLang="ko-KR" sz="1800" dirty="0"/>
              <a:t>, </a:t>
            </a:r>
            <a:r>
              <a:rPr lang="ko-KR" altLang="en-US" sz="1800" dirty="0"/>
              <a:t>해당 점은 </a:t>
            </a:r>
            <a:r>
              <a:rPr lang="en-US" altLang="ko-KR" sz="1800" dirty="0" err="1"/>
              <a:t>Poly_X</a:t>
            </a:r>
            <a:r>
              <a:rPr lang="ko-KR" altLang="en-US" sz="1800" dirty="0"/>
              <a:t>에 포함되어 있고</a:t>
            </a:r>
            <a:r>
              <a:rPr lang="en-US" altLang="ko-KR" sz="1800" dirty="0"/>
              <a:t>, </a:t>
            </a:r>
            <a:r>
              <a:rPr lang="ko-KR" altLang="en-US" sz="1800" dirty="0"/>
              <a:t>면적이 아니므로 </a:t>
            </a:r>
            <a:r>
              <a:rPr lang="en-US" altLang="ko-KR" sz="1800" dirty="0" err="1"/>
              <a:t>Point_X</a:t>
            </a:r>
            <a:r>
              <a:rPr lang="ko-KR" altLang="en-US" sz="1800" dirty="0"/>
              <a:t>목록은 없음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ko-KR" altLang="en-US" sz="1800" dirty="0"/>
              <a:t>해당 </a:t>
            </a:r>
            <a:r>
              <a:rPr lang="en-US" altLang="ko-KR" sz="1800" dirty="0" err="1"/>
              <a:t>Poly_XY</a:t>
            </a:r>
            <a:r>
              <a:rPr lang="ko-KR" altLang="en-US" sz="1800" dirty="0"/>
              <a:t>들은 </a:t>
            </a:r>
            <a:r>
              <a:rPr lang="en-US" altLang="ko-KR" sz="1800" dirty="0" err="1"/>
              <a:t>BigObjTable</a:t>
            </a:r>
            <a:r>
              <a:rPr lang="en-US" altLang="ko-KR" sz="1800" dirty="0"/>
              <a:t>{1} </a:t>
            </a:r>
            <a:r>
              <a:rPr lang="ko-KR" altLang="en-US" sz="1800" dirty="0"/>
              <a:t>조난자 의심구역에서 랜덤으로 뽑도록 </a:t>
            </a:r>
            <a:r>
              <a:rPr lang="ko-KR" altLang="en-US" sz="1800" dirty="0" err="1"/>
              <a:t>만듬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E066B9-2E94-4C30-97B8-38FCAFD1C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165404"/>
            <a:ext cx="93916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21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18B4A-52CD-4D99-A0A2-E9C7ED1B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15"/>
            <a:ext cx="10515600" cy="1325563"/>
          </a:xfrm>
        </p:spPr>
        <p:txBody>
          <a:bodyPr/>
          <a:lstStyle/>
          <a:p>
            <a:r>
              <a:rPr lang="en-US" altLang="ko-KR" dirty="0" err="1"/>
              <a:t>BigObjTable</a:t>
            </a:r>
            <a:r>
              <a:rPr lang="en-US" altLang="ko-KR" dirty="0"/>
              <a:t>{3} : </a:t>
            </a:r>
            <a:r>
              <a:rPr lang="ko-KR" altLang="en-US" dirty="0"/>
              <a:t>조난자 의심 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FA063-E2D4-490D-ACF3-53638039A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55" y="3709115"/>
            <a:ext cx="10933090" cy="31488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1800" dirty="0"/>
              <a:t>내부 성분 같은 경우는 </a:t>
            </a:r>
            <a:r>
              <a:rPr lang="en-US" altLang="ko-KR" sz="1800" dirty="0" err="1"/>
              <a:t>BigObjTable</a:t>
            </a:r>
            <a:r>
              <a:rPr lang="en-US" altLang="ko-KR" sz="1800" dirty="0"/>
              <a:t>{3}(</a:t>
            </a:r>
            <a:r>
              <a:rPr lang="en-US" altLang="ko-KR" sz="1800" dirty="0" err="1"/>
              <a:t>id_obj</a:t>
            </a:r>
            <a:r>
              <a:rPr lang="en-US" altLang="ko-KR" sz="1800" dirty="0"/>
              <a:t>,:).</a:t>
            </a:r>
            <a:r>
              <a:rPr lang="en-US" altLang="ko-KR" sz="1800" dirty="0" err="1"/>
              <a:t>Obj_Sea</a:t>
            </a:r>
            <a:r>
              <a:rPr lang="en-US" altLang="ko-KR" sz="1800" dirty="0"/>
              <a:t> </a:t>
            </a:r>
            <a:r>
              <a:rPr lang="ko-KR" altLang="en-US" sz="1800" dirty="0"/>
              <a:t>이런 식으로 </a:t>
            </a:r>
            <a:r>
              <a:rPr lang="en-US" altLang="ko-KR" sz="1800" dirty="0"/>
              <a:t>access</a:t>
            </a:r>
            <a:r>
              <a:rPr lang="ko-KR" altLang="en-US" sz="1800" dirty="0"/>
              <a:t>하길 바람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ko-KR" altLang="en-US" sz="1800" dirty="0"/>
              <a:t>목표지점 </a:t>
            </a:r>
            <a:r>
              <a:rPr lang="en-US" altLang="ko-KR" sz="1800" dirty="0"/>
              <a:t>3 : </a:t>
            </a:r>
            <a:r>
              <a:rPr lang="ko-KR" altLang="en-US" sz="1800" dirty="0"/>
              <a:t>조난자 구조 지점 </a:t>
            </a:r>
            <a:r>
              <a:rPr lang="en-US" altLang="ko-KR" sz="1800" dirty="0"/>
              <a:t>(Point)</a:t>
            </a:r>
          </a:p>
          <a:p>
            <a:pPr>
              <a:lnSpc>
                <a:spcPct val="120000"/>
              </a:lnSpc>
            </a:pPr>
            <a:r>
              <a:rPr lang="ko-KR" altLang="en-US" sz="1800" dirty="0"/>
              <a:t>조난자가 구조된 후 도착해야 하는 병원과 같은 마지막 </a:t>
            </a:r>
            <a:r>
              <a:rPr lang="en-US" altLang="ko-KR" sz="1800" dirty="0"/>
              <a:t>node</a:t>
            </a:r>
            <a:r>
              <a:rPr lang="ko-KR" altLang="en-US" sz="1800" dirty="0"/>
              <a:t>임</a:t>
            </a:r>
            <a:r>
              <a:rPr lang="en-US" altLang="ko-KR" sz="1800" dirty="0"/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800" dirty="0"/>
              <a:t>해당 지점은 면적이 아니어야 하므로 </a:t>
            </a:r>
            <a:r>
              <a:rPr lang="en-US" altLang="ko-KR" sz="1800" dirty="0" err="1"/>
              <a:t>Poly_XY</a:t>
            </a:r>
            <a:r>
              <a:rPr lang="ko-KR" altLang="en-US" sz="1800" dirty="0"/>
              <a:t>에 기록되어 있고 </a:t>
            </a:r>
            <a:r>
              <a:rPr lang="en-US" altLang="ko-KR" sz="1800" dirty="0" err="1"/>
              <a:t>Point_XY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비어있음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ko-KR" altLang="en-US" sz="1800" dirty="0"/>
              <a:t>임무생성기에서 생성 시에 </a:t>
            </a:r>
            <a:r>
              <a:rPr lang="en-US" altLang="ko-KR" sz="1800" dirty="0"/>
              <a:t>plot </a:t>
            </a:r>
            <a:r>
              <a:rPr lang="ko-KR" altLang="en-US" sz="1800" dirty="0"/>
              <a:t>위의 원하는 지점을 클릭 한번 하고 </a:t>
            </a:r>
            <a:r>
              <a:rPr lang="ko-KR" altLang="en-US" sz="1800" dirty="0" err="1"/>
              <a:t>엔터를</a:t>
            </a:r>
            <a:r>
              <a:rPr lang="ko-KR" altLang="en-US" sz="1800" dirty="0"/>
              <a:t> 바로 누르면 됨 </a:t>
            </a:r>
            <a:r>
              <a:rPr lang="en-US" altLang="ko-KR" sz="1800" dirty="0"/>
              <a:t>(point </a:t>
            </a:r>
            <a:r>
              <a:rPr lang="ko-KR" altLang="en-US" sz="1800" dirty="0"/>
              <a:t>하나만 기록됨</a:t>
            </a:r>
            <a:r>
              <a:rPr lang="en-US" altLang="ko-KR" sz="18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4F17EF-5DC1-4E9C-9797-AF361731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11" y="1038761"/>
            <a:ext cx="10848178" cy="25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45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EBB19-57B8-489A-8373-D2F9AD4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혹시 수정이 필요하거나 </a:t>
            </a:r>
            <a:r>
              <a:rPr lang="ko-KR" altLang="en-US" sz="3600" b="1" dirty="0" err="1"/>
              <a:t>다른값이</a:t>
            </a:r>
            <a:r>
              <a:rPr lang="ko-KR" altLang="en-US" sz="3600" b="1" dirty="0"/>
              <a:t> 필요한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A8CC3-560E-49D0-9124-4106A39DD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일단 </a:t>
            </a:r>
            <a:r>
              <a:rPr lang="en-US" altLang="ko-KR" dirty="0"/>
              <a:t>inputUAV_ver1.m</a:t>
            </a:r>
            <a:r>
              <a:rPr lang="ko-KR" altLang="en-US" dirty="0"/>
              <a:t>을 실행시키면 커맨드 창에서 숫자 및 </a:t>
            </a:r>
            <a:r>
              <a:rPr lang="en-US" altLang="ko-KR" dirty="0"/>
              <a:t>plot </a:t>
            </a:r>
            <a:r>
              <a:rPr lang="ko-KR" altLang="en-US" dirty="0"/>
              <a:t>상에서 마우스 클릭으로 임무를 생성할 수 있음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팁</a:t>
            </a:r>
            <a:r>
              <a:rPr lang="en-US" altLang="ko-KR" dirty="0"/>
              <a:t> : </a:t>
            </a:r>
            <a:r>
              <a:rPr lang="ko-KR" altLang="en-US" dirty="0"/>
              <a:t>혹시 값이 변경되어야 하면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Table </a:t>
            </a:r>
            <a:r>
              <a:rPr lang="ko-KR" altLang="en-US" dirty="0"/>
              <a:t>등에 직접 </a:t>
            </a:r>
            <a:r>
              <a:rPr lang="en-US" altLang="ko-KR" dirty="0"/>
              <a:t>access</a:t>
            </a:r>
            <a:r>
              <a:rPr lang="ko-KR" altLang="en-US" dirty="0"/>
              <a:t>하여 변경 후</a:t>
            </a:r>
            <a:r>
              <a:rPr lang="en-US" altLang="ko-KR" dirty="0"/>
              <a:t>Task</a:t>
            </a:r>
            <a:r>
              <a:rPr lang="ko-KR" altLang="en-US" dirty="0"/>
              <a:t> </a:t>
            </a:r>
            <a:r>
              <a:rPr lang="en-US" altLang="ko-KR" dirty="0"/>
              <a:t>generation</a:t>
            </a:r>
            <a:r>
              <a:rPr lang="ko-KR" altLang="en-US" dirty="0"/>
              <a:t> 부분에서 </a:t>
            </a:r>
            <a:r>
              <a:rPr lang="en-US" altLang="ko-KR" dirty="0"/>
              <a:t>		</a:t>
            </a:r>
            <a:r>
              <a:rPr lang="ko-KR" altLang="en-US" dirty="0"/>
              <a:t> 다시 하면 됨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혹시 </a:t>
            </a:r>
            <a:r>
              <a:rPr lang="en-US" altLang="ko-KR" dirty="0"/>
              <a:t>Task</a:t>
            </a:r>
            <a:r>
              <a:rPr lang="ko-KR" altLang="en-US" dirty="0"/>
              <a:t>중 </a:t>
            </a:r>
            <a:r>
              <a:rPr lang="en-US" altLang="ko-KR" dirty="0"/>
              <a:t>available, value </a:t>
            </a:r>
            <a:r>
              <a:rPr lang="ko-KR" altLang="en-US" dirty="0"/>
              <a:t>값이 이상한 것이 있는 경우 피드백을 </a:t>
            </a:r>
            <a:r>
              <a:rPr lang="ko-KR" altLang="en-US" dirty="0" err="1"/>
              <a:t>제공해주시는대로</a:t>
            </a:r>
            <a:r>
              <a:rPr lang="ko-KR" altLang="en-US" dirty="0"/>
              <a:t> 수정하겠음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744D29-190F-41CF-AFB9-8D5DAB110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628" y="4168718"/>
            <a:ext cx="1391724" cy="44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72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B1128-E65C-4F3A-BF4B-5E818750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80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0FBE1-B0E0-4EFB-8E50-DC903E47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변수들 설명 </a:t>
            </a:r>
            <a:r>
              <a:rPr lang="en-US" altLang="ko-KR" dirty="0"/>
              <a:t>(</a:t>
            </a:r>
            <a:r>
              <a:rPr lang="ko-KR" altLang="en-US" dirty="0"/>
              <a:t>생성순서대로 나열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3715BFA-5C67-470C-AB26-D5F434D9E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81560"/>
              </p:ext>
            </p:extLst>
          </p:nvPr>
        </p:nvGraphicFramePr>
        <p:xfrm>
          <a:off x="577402" y="1561900"/>
          <a:ext cx="11037194" cy="4385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622">
                  <a:extLst>
                    <a:ext uri="{9D8B030D-6E8A-4147-A177-3AD203B41FA5}">
                      <a16:colId xmlns:a16="http://schemas.microsoft.com/office/drawing/2014/main" val="354979891"/>
                    </a:ext>
                  </a:extLst>
                </a:gridCol>
                <a:gridCol w="9007572">
                  <a:extLst>
                    <a:ext uri="{9D8B030D-6E8A-4147-A177-3AD203B41FA5}">
                      <a16:colId xmlns:a16="http://schemas.microsoft.com/office/drawing/2014/main" val="3267065727"/>
                    </a:ext>
                  </a:extLst>
                </a:gridCol>
              </a:tblGrid>
              <a:tr h="60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42043"/>
                  </a:ext>
                </a:extLst>
              </a:tr>
              <a:tr h="10441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BaseTable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기지 위치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접근 가능한 </a:t>
                      </a:r>
                      <a:r>
                        <a:rPr lang="en-US" altLang="ko-KR" sz="1800" dirty="0"/>
                        <a:t>agent</a:t>
                      </a:r>
                      <a:r>
                        <a:rPr lang="ko-KR" altLang="en-US" sz="1800" dirty="0"/>
                        <a:t> 종류</a:t>
                      </a:r>
                      <a:r>
                        <a:rPr lang="en-US" altLang="ko-KR" sz="1800" dirty="0"/>
                        <a:t>(UAV,UGV,USV) </a:t>
                      </a:r>
                      <a:r>
                        <a:rPr lang="ko-KR" altLang="en-US" sz="1800" dirty="0"/>
                        <a:t>구분 포함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09961"/>
                  </a:ext>
                </a:extLst>
              </a:tr>
              <a:tr h="14917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AgentTable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배치된 기지</a:t>
                      </a:r>
                      <a:r>
                        <a:rPr lang="en-US" altLang="ko-KR" sz="1800" dirty="0"/>
                        <a:t>, Agent </a:t>
                      </a:r>
                      <a:r>
                        <a:rPr lang="ko-KR" altLang="en-US" sz="1800" dirty="0"/>
                        <a:t>종류</a:t>
                      </a:r>
                      <a:r>
                        <a:rPr lang="en-US" altLang="ko-KR" sz="1800" dirty="0"/>
                        <a:t>(UAV,UGV,USV), </a:t>
                      </a:r>
                      <a:r>
                        <a:rPr lang="ko-KR" altLang="en-US" sz="1800" dirty="0"/>
                        <a:t>탑재 장비</a:t>
                      </a:r>
                      <a:r>
                        <a:rPr lang="en-US" altLang="ko-KR" sz="1800" dirty="0"/>
                        <a:t>(Gear 1 </a:t>
                      </a:r>
                      <a:r>
                        <a:rPr lang="ko-KR" altLang="en-US" sz="1800" dirty="0"/>
                        <a:t>카메라</a:t>
                      </a:r>
                      <a:r>
                        <a:rPr lang="en-US" altLang="ko-KR" sz="1800" dirty="0"/>
                        <a:t>, 2 </a:t>
                      </a:r>
                      <a:r>
                        <a:rPr lang="ko-KR" altLang="en-US" sz="1800" dirty="0"/>
                        <a:t>센서</a:t>
                      </a:r>
                      <a:r>
                        <a:rPr lang="en-US" altLang="ko-KR" sz="1800" dirty="0"/>
                        <a:t>, 3 </a:t>
                      </a:r>
                      <a:r>
                        <a:rPr lang="ko-KR" altLang="en-US" sz="1800" dirty="0"/>
                        <a:t>운송장비</a:t>
                      </a:r>
                      <a:r>
                        <a:rPr lang="en-US" altLang="ko-KR" sz="1800" dirty="0"/>
                        <a:t>) </a:t>
                      </a:r>
                      <a:r>
                        <a:rPr lang="ko-KR" altLang="en-US" sz="1800" dirty="0"/>
                        <a:t>여부 포함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312014"/>
                  </a:ext>
                </a:extLst>
              </a:tr>
              <a:tr h="616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BigObjTable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목표들 포함</a:t>
                      </a:r>
                      <a:r>
                        <a:rPr lang="en-US" altLang="ko-KR" dirty="0"/>
                        <a:t>(1. </a:t>
                      </a:r>
                      <a:r>
                        <a:rPr lang="ko-KR" altLang="en-US" dirty="0"/>
                        <a:t>조난자 수색 범위</a:t>
                      </a:r>
                      <a:r>
                        <a:rPr lang="en-US" altLang="ko-KR" dirty="0"/>
                        <a:t>, 2. Popup threat(</a:t>
                      </a:r>
                      <a:r>
                        <a:rPr lang="ko-KR" altLang="en-US" dirty="0"/>
                        <a:t>조난자 </a:t>
                      </a:r>
                      <a:r>
                        <a:rPr lang="ko-KR" altLang="en-US" dirty="0" err="1"/>
                        <a:t>의심점</a:t>
                      </a:r>
                      <a:r>
                        <a:rPr lang="en-US" altLang="ko-KR" dirty="0"/>
                        <a:t>), 3.</a:t>
                      </a:r>
                      <a:r>
                        <a:rPr lang="ko-KR" altLang="en-US" dirty="0"/>
                        <a:t>병원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구조지점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각 </a:t>
                      </a:r>
                      <a:r>
                        <a:rPr lang="ko-KR" altLang="en-US" dirty="0" err="1"/>
                        <a:t>목표별</a:t>
                      </a:r>
                      <a:r>
                        <a:rPr lang="ko-KR" altLang="en-US" dirty="0"/>
                        <a:t> 위치 및 접근 가능한 </a:t>
                      </a:r>
                      <a:r>
                        <a:rPr lang="en-US" altLang="ko-KR" dirty="0"/>
                        <a:t>agent </a:t>
                      </a:r>
                      <a:r>
                        <a:rPr lang="ko-KR" altLang="en-US" dirty="0"/>
                        <a:t>종류 포함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584623"/>
                  </a:ext>
                </a:extLst>
              </a:tr>
              <a:tr h="604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AgentTask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생성된 </a:t>
                      </a:r>
                      <a:r>
                        <a:rPr lang="en-US" altLang="ko-KR" dirty="0"/>
                        <a:t>task </a:t>
                      </a:r>
                      <a:r>
                        <a:rPr lang="ko-KR" altLang="en-US" dirty="0"/>
                        <a:t>목록들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이번 실증용 데이터에서는 사용 </a:t>
                      </a:r>
                      <a:r>
                        <a:rPr lang="en-US" altLang="ko-KR" dirty="0"/>
                        <a:t>X)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56265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078EC1C-CCBD-4020-92EE-A0617DCCD88A}"/>
              </a:ext>
            </a:extLst>
          </p:cNvPr>
          <p:cNvSpPr/>
          <p:nvPr/>
        </p:nvSpPr>
        <p:spPr>
          <a:xfrm>
            <a:off x="1657124" y="6076610"/>
            <a:ext cx="89739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/>
              <a:t>해당 변수들을 </a:t>
            </a:r>
            <a:r>
              <a:rPr lang="en-US" altLang="ko-KR" sz="2800" b="1" dirty="0" err="1"/>
              <a:t>MissionGen</a:t>
            </a:r>
            <a:r>
              <a:rPr lang="en-US" altLang="ko-KR" sz="2800" dirty="0" err="1"/>
              <a:t>.</a:t>
            </a:r>
            <a:r>
              <a:rPr lang="en-US" altLang="ko-KR" sz="2800" b="1" dirty="0" err="1"/>
              <a:t>mat</a:t>
            </a:r>
            <a:r>
              <a:rPr lang="en-US" altLang="ko-KR" sz="2800" dirty="0"/>
              <a:t> </a:t>
            </a:r>
            <a:r>
              <a:rPr lang="ko-KR" altLang="en-US" sz="2800" dirty="0"/>
              <a:t>파일 내에 저장하였음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7689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C4248-2D12-4FA3-90F2-58A2AE46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Excel </a:t>
            </a:r>
            <a:r>
              <a:rPr lang="ko-KR" altLang="en-US" dirty="0"/>
              <a:t>파일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C593B-493A-431B-B6E9-085C6C17E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현재 </a:t>
            </a:r>
            <a:r>
              <a:rPr lang="en-US" altLang="ko-KR" sz="2400" dirty="0"/>
              <a:t>Task</a:t>
            </a:r>
            <a:r>
              <a:rPr lang="ko-KR" altLang="en-US" sz="2400" dirty="0"/>
              <a:t>는</a:t>
            </a:r>
            <a:r>
              <a:rPr lang="en-US" altLang="ko-KR" sz="2400" dirty="0"/>
              <a:t> </a:t>
            </a:r>
            <a:r>
              <a:rPr lang="ko-KR" altLang="en-US" sz="2400" dirty="0"/>
              <a:t>제외하였으므로 </a:t>
            </a:r>
            <a:r>
              <a:rPr lang="en-US" altLang="ko-KR" sz="2400" dirty="0"/>
              <a:t>csv</a:t>
            </a:r>
            <a:r>
              <a:rPr lang="ko-KR" altLang="en-US" sz="2400" dirty="0"/>
              <a:t>파일로 급하게 만들었음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Polygon </a:t>
            </a:r>
            <a:r>
              <a:rPr lang="ko-KR" altLang="en-US" sz="2400" dirty="0"/>
              <a:t>내에 다수의 </a:t>
            </a:r>
            <a:r>
              <a:rPr lang="en-US" altLang="ko-KR" sz="2400" dirty="0"/>
              <a:t>grid point</a:t>
            </a:r>
            <a:r>
              <a:rPr lang="ko-KR" altLang="en-US" sz="2400" dirty="0"/>
              <a:t>들을 동시에 출력하기 위해서 파일이 수직으로 길게 </a:t>
            </a:r>
            <a:r>
              <a:rPr lang="en-US" altLang="ko-KR" sz="2400" dirty="0"/>
              <a:t>append</a:t>
            </a:r>
            <a:r>
              <a:rPr lang="ko-KR" altLang="en-US" sz="2400" dirty="0"/>
              <a:t>됨 </a:t>
            </a:r>
            <a:r>
              <a:rPr lang="en-US" altLang="ko-KR" sz="2400" dirty="0"/>
              <a:t>(</a:t>
            </a:r>
            <a:r>
              <a:rPr lang="ko-KR" altLang="en-US" sz="2400" dirty="0"/>
              <a:t>수평으로 </a:t>
            </a:r>
            <a:r>
              <a:rPr lang="ko-KR" altLang="en-US" sz="2400" dirty="0" err="1"/>
              <a:t>데이터값</a:t>
            </a:r>
            <a:r>
              <a:rPr lang="ko-KR" altLang="en-US" sz="2400" dirty="0"/>
              <a:t> 출력을 위해</a:t>
            </a:r>
            <a:r>
              <a:rPr lang="en-US" altLang="ko-KR" sz="2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그래서 </a:t>
            </a:r>
            <a:r>
              <a:rPr lang="en-US" altLang="ko-KR" sz="2400" dirty="0"/>
              <a:t>popup point</a:t>
            </a:r>
            <a:r>
              <a:rPr lang="ko-KR" altLang="en-US" sz="2400" dirty="0"/>
              <a:t>와 같이 단일 </a:t>
            </a:r>
            <a:r>
              <a:rPr lang="en-US" altLang="ko-KR" sz="2400" dirty="0"/>
              <a:t>point</a:t>
            </a:r>
            <a:r>
              <a:rPr lang="ko-KR" altLang="en-US" sz="2400" dirty="0"/>
              <a:t>만을 가지고 있어도 수직으로 쌓여 있을 것임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시간문제 상 일부 환경은 공통적인 환경을 사용함</a:t>
            </a:r>
          </a:p>
        </p:txBody>
      </p:sp>
    </p:spTree>
    <p:extLst>
      <p:ext uri="{BB962C8B-B14F-4D97-AF65-F5344CB8AC3E}">
        <p14:creationId xmlns:p14="http://schemas.microsoft.com/office/powerpoint/2010/main" val="165355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6C0C5-A82B-4E35-9A51-9FFB3C31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해양사고 조난자 수색 및 구조 </a:t>
            </a:r>
            <a:r>
              <a:rPr lang="en-US" altLang="ko-KR" dirty="0"/>
              <a:t>- MORIN</a:t>
            </a:r>
            <a:endParaRPr lang="ko-KR" alt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97C6067A-D5E8-4997-AFC2-AD09473CD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rcRect t="6300" b="6131"/>
          <a:stretch>
            <a:fillRect/>
          </a:stretch>
        </p:blipFill>
        <p:spPr>
          <a:xfrm>
            <a:off x="1658943" y="1940584"/>
            <a:ext cx="8874113" cy="437131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5444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5D231-18F4-4527-9710-66EDC711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해양사고 조난자 수색 및 구조 </a:t>
            </a:r>
            <a:r>
              <a:rPr lang="en-US" altLang="ko-KR" dirty="0"/>
              <a:t>- MORIN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48882-0691-48DF-88E9-FD6B5FC7339A}"/>
              </a:ext>
            </a:extLst>
          </p:cNvPr>
          <p:cNvSpPr txBox="1"/>
          <p:nvPr/>
        </p:nvSpPr>
        <p:spPr>
          <a:xfrm>
            <a:off x="257613" y="4800203"/>
            <a:ext cx="3250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Obj 1 </a:t>
            </a:r>
            <a:r>
              <a:rPr lang="en-US" altLang="ko-KR" dirty="0"/>
              <a:t>: ‘</a:t>
            </a:r>
            <a:r>
              <a:rPr lang="ko-KR" altLang="en-US" dirty="0"/>
              <a:t>조난자 의심 구역</a:t>
            </a:r>
            <a:r>
              <a:rPr lang="en-US" altLang="ko-KR" dirty="0"/>
              <a:t>‘</a:t>
            </a:r>
          </a:p>
          <a:p>
            <a:r>
              <a:rPr lang="ko-KR" altLang="en-US" dirty="0"/>
              <a:t>포함된 정보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Polygon </a:t>
            </a:r>
            <a:r>
              <a:rPr lang="ko-KR" altLang="en-US" dirty="0"/>
              <a:t>꼭지점 좌표</a:t>
            </a:r>
            <a:r>
              <a:rPr lang="en-US" altLang="ko-KR" dirty="0"/>
              <a:t>(-*)</a:t>
            </a:r>
          </a:p>
          <a:p>
            <a:r>
              <a:rPr lang="ko-KR" altLang="en-US" dirty="0">
                <a:solidFill>
                  <a:srgbClr val="002060"/>
                </a:solidFill>
              </a:rPr>
              <a:t>해당 </a:t>
            </a:r>
            <a:r>
              <a:rPr lang="en-US" altLang="ko-KR" dirty="0">
                <a:solidFill>
                  <a:srgbClr val="002060"/>
                </a:solidFill>
              </a:rPr>
              <a:t>Polygon </a:t>
            </a:r>
            <a:r>
              <a:rPr lang="ko-KR" altLang="en-US" dirty="0">
                <a:solidFill>
                  <a:srgbClr val="002060"/>
                </a:solidFill>
              </a:rPr>
              <a:t>내 </a:t>
            </a:r>
            <a:r>
              <a:rPr lang="en-US" altLang="ko-KR" dirty="0">
                <a:solidFill>
                  <a:srgbClr val="002060"/>
                </a:solidFill>
              </a:rPr>
              <a:t>grid points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389DF-750C-4CED-9D20-8D061E6C4414}"/>
              </a:ext>
            </a:extLst>
          </p:cNvPr>
          <p:cNvSpPr txBox="1"/>
          <p:nvPr/>
        </p:nvSpPr>
        <p:spPr>
          <a:xfrm>
            <a:off x="3630981" y="4811189"/>
            <a:ext cx="4698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Obj</a:t>
            </a:r>
            <a:r>
              <a:rPr lang="en-US" altLang="ko-KR" dirty="0"/>
              <a:t> </a:t>
            </a:r>
            <a:r>
              <a:rPr lang="en-US" altLang="ko-KR" b="1" dirty="0"/>
              <a:t>2</a:t>
            </a:r>
            <a:r>
              <a:rPr lang="en-US" altLang="ko-KR" dirty="0"/>
              <a:t> : ‘</a:t>
            </a:r>
            <a:r>
              <a:rPr lang="ko-KR" altLang="en-US" dirty="0"/>
              <a:t>조난자</a:t>
            </a:r>
            <a:r>
              <a:rPr lang="en-US" altLang="ko-KR" dirty="0"/>
              <a:t>‘</a:t>
            </a:r>
          </a:p>
          <a:p>
            <a:r>
              <a:rPr lang="ko-KR" altLang="en-US" dirty="0"/>
              <a:t>포함된 정보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조난자 좌표 </a:t>
            </a:r>
            <a:r>
              <a:rPr lang="en-US" altLang="ko-KR" dirty="0"/>
              <a:t>(</a:t>
            </a:r>
            <a:r>
              <a:rPr lang="ko-KR" altLang="en-US" dirty="0"/>
              <a:t>복수 </a:t>
            </a:r>
            <a:r>
              <a:rPr lang="en-US" altLang="ko-KR" dirty="0"/>
              <a:t>– </a:t>
            </a:r>
            <a:r>
              <a:rPr lang="ko-KR" altLang="en-US" dirty="0"/>
              <a:t>현재 </a:t>
            </a:r>
            <a:r>
              <a:rPr lang="en-US" altLang="ko-KR" b="1" dirty="0">
                <a:solidFill>
                  <a:srgbClr val="FF0000"/>
                </a:solidFill>
              </a:rPr>
              <a:t>10</a:t>
            </a:r>
            <a:r>
              <a:rPr lang="ko-KR" altLang="en-US" b="1" dirty="0">
                <a:solidFill>
                  <a:srgbClr val="FF0000"/>
                </a:solidFill>
              </a:rPr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해당 값은 </a:t>
            </a:r>
            <a:r>
              <a:rPr lang="en-US" altLang="ko-KR" dirty="0"/>
              <a:t>Obj 1 </a:t>
            </a:r>
            <a:r>
              <a:rPr lang="ko-KR" altLang="en-US" dirty="0"/>
              <a:t>내의 랜덤 포인트를 추출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DDA78-65CC-404C-8940-CB803B9AB63B}"/>
              </a:ext>
            </a:extLst>
          </p:cNvPr>
          <p:cNvSpPr txBox="1"/>
          <p:nvPr/>
        </p:nvSpPr>
        <p:spPr>
          <a:xfrm>
            <a:off x="8412416" y="4770212"/>
            <a:ext cx="3518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Obj 3 </a:t>
            </a:r>
            <a:r>
              <a:rPr lang="en-US" altLang="ko-KR" dirty="0"/>
              <a:t>: ‘</a:t>
            </a:r>
            <a:r>
              <a:rPr lang="ko-KR" altLang="en-US" dirty="0"/>
              <a:t>구출 장소</a:t>
            </a:r>
            <a:r>
              <a:rPr lang="en-US" altLang="ko-KR" dirty="0"/>
              <a:t>‘</a:t>
            </a:r>
          </a:p>
          <a:p>
            <a:r>
              <a:rPr lang="ko-KR" altLang="en-US" dirty="0"/>
              <a:t>포함된 정보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구출장소 좌표 </a:t>
            </a:r>
            <a:r>
              <a:rPr lang="en-US" altLang="ko-KR" dirty="0"/>
              <a:t>(</a:t>
            </a:r>
            <a:r>
              <a:rPr lang="ko-KR" altLang="en-US" dirty="0"/>
              <a:t>복수 </a:t>
            </a:r>
            <a:r>
              <a:rPr lang="en-US" altLang="ko-KR" dirty="0"/>
              <a:t>– </a:t>
            </a:r>
            <a:r>
              <a:rPr lang="ko-KR" altLang="en-US" dirty="0"/>
              <a:t>현재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임의로 설정했음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9BD456-218C-4DFB-94FD-DD6F2BD28870}"/>
              </a:ext>
            </a:extLst>
          </p:cNvPr>
          <p:cNvSpPr/>
          <p:nvPr/>
        </p:nvSpPr>
        <p:spPr>
          <a:xfrm>
            <a:off x="267117" y="6319876"/>
            <a:ext cx="3029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grid points </a:t>
            </a:r>
            <a:r>
              <a:rPr lang="ko-KR" altLang="en-US" b="1" dirty="0"/>
              <a:t>내 조난자</a:t>
            </a:r>
            <a:r>
              <a:rPr lang="en-US" altLang="ko-KR" b="1" dirty="0"/>
              <a:t> </a:t>
            </a:r>
            <a:r>
              <a:rPr lang="ko-KR" altLang="en-US" b="1" dirty="0"/>
              <a:t>수색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270FA4-19E5-4E35-84B2-7F1304BA979A}"/>
              </a:ext>
            </a:extLst>
          </p:cNvPr>
          <p:cNvSpPr/>
          <p:nvPr/>
        </p:nvSpPr>
        <p:spPr>
          <a:xfrm>
            <a:off x="3630981" y="6348297"/>
            <a:ext cx="3919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조난자</a:t>
            </a:r>
            <a:r>
              <a:rPr lang="en-US" altLang="ko-KR" b="1" dirty="0"/>
              <a:t>(Popup</a:t>
            </a:r>
            <a:r>
              <a:rPr lang="ko-KR" altLang="en-US" b="1" dirty="0"/>
              <a:t> </a:t>
            </a:r>
            <a:r>
              <a:rPr lang="en-US" altLang="ko-KR" b="1" dirty="0"/>
              <a:t>points) </a:t>
            </a:r>
            <a:r>
              <a:rPr lang="ko-KR" altLang="en-US" b="1" dirty="0"/>
              <a:t>추적 및 구출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7D6262-3F46-4330-BCA6-8B3800A9824D}"/>
              </a:ext>
            </a:extLst>
          </p:cNvPr>
          <p:cNvSpPr/>
          <p:nvPr/>
        </p:nvSpPr>
        <p:spPr>
          <a:xfrm>
            <a:off x="8269532" y="6169709"/>
            <a:ext cx="386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조난자</a:t>
            </a:r>
            <a:r>
              <a:rPr lang="en-US" altLang="ko-KR" b="1" dirty="0"/>
              <a:t>(Popup</a:t>
            </a:r>
            <a:r>
              <a:rPr lang="ko-KR" altLang="en-US" b="1" dirty="0"/>
              <a:t> </a:t>
            </a:r>
            <a:r>
              <a:rPr lang="en-US" altLang="ko-KR" b="1" dirty="0"/>
              <a:t>points)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구출장소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ym typeface="Wingdings" panose="05000000000000000000" pitchFamily="2" charset="2"/>
              </a:rPr>
              <a:t>이동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F8C266-80B3-4449-B8EF-E4010DC07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809" y="1027906"/>
            <a:ext cx="5514975" cy="4000500"/>
          </a:xfrm>
          <a:prstGeom prst="rect">
            <a:avLst/>
          </a:prstGeom>
        </p:spPr>
      </p:pic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85F8B3C6-C014-411B-AD26-22BADB88E037}"/>
              </a:ext>
            </a:extLst>
          </p:cNvPr>
          <p:cNvSpPr/>
          <p:nvPr/>
        </p:nvSpPr>
        <p:spPr>
          <a:xfrm>
            <a:off x="4683211" y="2848232"/>
            <a:ext cx="228600" cy="228600"/>
          </a:xfrm>
          <a:prstGeom prst="donut">
            <a:avLst>
              <a:gd name="adj" fmla="val 62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C5303-9972-40A4-8A3B-E922C26119FC}"/>
              </a:ext>
            </a:extLst>
          </p:cNvPr>
          <p:cNvSpPr txBox="1"/>
          <p:nvPr/>
        </p:nvSpPr>
        <p:spPr>
          <a:xfrm>
            <a:off x="4651964" y="3034773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Obj3</a:t>
            </a:r>
            <a:endParaRPr lang="ko-KR" altLang="en-US" sz="1200" dirty="0"/>
          </a:p>
        </p:txBody>
      </p:sp>
      <p:sp>
        <p:nvSpPr>
          <p:cNvPr id="12" name="원형: 비어 있음 11">
            <a:extLst>
              <a:ext uri="{FF2B5EF4-FFF2-40B4-BE49-F238E27FC236}">
                <a16:creationId xmlns:a16="http://schemas.microsoft.com/office/drawing/2014/main" id="{51D29CF3-4679-4322-9E34-FC612E729EB4}"/>
              </a:ext>
            </a:extLst>
          </p:cNvPr>
          <p:cNvSpPr/>
          <p:nvPr/>
        </p:nvSpPr>
        <p:spPr>
          <a:xfrm>
            <a:off x="5682401" y="2046811"/>
            <a:ext cx="228600" cy="228600"/>
          </a:xfrm>
          <a:prstGeom prst="donut">
            <a:avLst>
              <a:gd name="adj" fmla="val 62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5D94AE-3785-442E-8327-EAF455D9C167}"/>
              </a:ext>
            </a:extLst>
          </p:cNvPr>
          <p:cNvSpPr txBox="1"/>
          <p:nvPr/>
        </p:nvSpPr>
        <p:spPr>
          <a:xfrm>
            <a:off x="5651154" y="2233352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Obj3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C1382-B059-4CEF-AB7F-1331E1F22D6C}"/>
              </a:ext>
            </a:extLst>
          </p:cNvPr>
          <p:cNvSpPr txBox="1"/>
          <p:nvPr/>
        </p:nvSpPr>
        <p:spPr>
          <a:xfrm>
            <a:off x="213089" y="2353469"/>
            <a:ext cx="31661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Agent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UAV 6</a:t>
            </a:r>
            <a:r>
              <a:rPr lang="ko-KR" altLang="en-US" sz="1600" dirty="0"/>
              <a:t>대</a:t>
            </a:r>
            <a:r>
              <a:rPr lang="en-US" altLang="ko-KR" sz="1600" dirty="0"/>
              <a:t> (</a:t>
            </a:r>
            <a:r>
              <a:rPr lang="ko-KR" altLang="en-US" sz="1600" dirty="0"/>
              <a:t>모두 카메라 탑재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USV 2</a:t>
            </a:r>
            <a:r>
              <a:rPr lang="ko-KR" altLang="en-US" sz="1600" dirty="0"/>
              <a:t>대</a:t>
            </a:r>
            <a:r>
              <a:rPr lang="en-US" altLang="ko-KR" sz="1600" dirty="0"/>
              <a:t> (</a:t>
            </a:r>
            <a:r>
              <a:rPr lang="ko-KR" altLang="en-US" sz="1600" dirty="0"/>
              <a:t>모두 카메라 </a:t>
            </a:r>
            <a:r>
              <a:rPr lang="en-US" altLang="ko-KR" sz="1600" dirty="0"/>
              <a:t>&amp; </a:t>
            </a:r>
            <a:r>
              <a:rPr lang="ko-KR" altLang="en-US" sz="1600" dirty="0"/>
              <a:t>운송장치 탑재</a:t>
            </a:r>
            <a:r>
              <a:rPr lang="en-US" altLang="ko-KR" sz="16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14E3C9-60D6-4365-A71C-7627AB210603}"/>
              </a:ext>
            </a:extLst>
          </p:cNvPr>
          <p:cNvSpPr txBox="1"/>
          <p:nvPr/>
        </p:nvSpPr>
        <p:spPr>
          <a:xfrm>
            <a:off x="8314239" y="2434609"/>
            <a:ext cx="37152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Base</a:t>
            </a:r>
            <a:r>
              <a:rPr lang="en-US" altLang="ko-K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번 기지 </a:t>
            </a:r>
            <a:r>
              <a:rPr lang="en-US" altLang="ko-KR" dirty="0"/>
              <a:t>: UAV 3</a:t>
            </a:r>
            <a:r>
              <a:rPr lang="ko-KR" altLang="en-US" dirty="0"/>
              <a:t>대 </a:t>
            </a:r>
            <a:r>
              <a:rPr lang="en-US" altLang="ko-KR" dirty="0"/>
              <a:t>(1,2,3)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번 기지 </a:t>
            </a:r>
            <a:r>
              <a:rPr lang="en-US" altLang="ko-KR" dirty="0"/>
              <a:t>: UAV 3</a:t>
            </a:r>
            <a:r>
              <a:rPr lang="ko-KR" altLang="en-US" dirty="0"/>
              <a:t>대 </a:t>
            </a:r>
            <a:r>
              <a:rPr lang="en-US" altLang="ko-KR" dirty="0"/>
              <a:t>(4,5,6)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번 기지 </a:t>
            </a:r>
            <a:r>
              <a:rPr lang="en-US" altLang="ko-KR" dirty="0"/>
              <a:t>: USV 2</a:t>
            </a:r>
            <a:r>
              <a:rPr lang="ko-KR" altLang="en-US" dirty="0"/>
              <a:t>대 </a:t>
            </a:r>
            <a:r>
              <a:rPr lang="en-US" altLang="ko-KR" dirty="0"/>
              <a:t>(1,2)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혹시 서로 다른 출발점인 경우가 고려 </a:t>
            </a:r>
            <a:r>
              <a:rPr lang="en-US" altLang="ko-KR" dirty="0"/>
              <a:t>X</a:t>
            </a:r>
            <a:r>
              <a:rPr lang="ko-KR" altLang="en-US" dirty="0"/>
              <a:t>인 경우 무시바람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3D93DF-FFC0-48D4-81CC-95B292559779}"/>
              </a:ext>
            </a:extLst>
          </p:cNvPr>
          <p:cNvSpPr txBox="1"/>
          <p:nvPr/>
        </p:nvSpPr>
        <p:spPr>
          <a:xfrm>
            <a:off x="4548502" y="372283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UAV 1,2,3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CEDE1-B304-46A0-93FA-075D274A9093}"/>
              </a:ext>
            </a:extLst>
          </p:cNvPr>
          <p:cNvSpPr txBox="1"/>
          <p:nvPr/>
        </p:nvSpPr>
        <p:spPr>
          <a:xfrm>
            <a:off x="6529519" y="404745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UAV 4,5,6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291291-B6BC-41D5-ABEC-57A4C9A76F7D}"/>
              </a:ext>
            </a:extLst>
          </p:cNvPr>
          <p:cNvSpPr txBox="1"/>
          <p:nvPr/>
        </p:nvSpPr>
        <p:spPr>
          <a:xfrm>
            <a:off x="6315588" y="3388595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USV 7,8</a:t>
            </a:r>
            <a:endParaRPr lang="ko-KR" altLang="en-US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846381A-27A9-4066-8BDC-D3D0AFAB6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55" y="174696"/>
            <a:ext cx="2275227" cy="170642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6BE20A-7526-4013-A32B-063CC34462B1}"/>
              </a:ext>
            </a:extLst>
          </p:cNvPr>
          <p:cNvSpPr/>
          <p:nvPr/>
        </p:nvSpPr>
        <p:spPr>
          <a:xfrm>
            <a:off x="9868335" y="1774639"/>
            <a:ext cx="2302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(Density 0.02</a:t>
            </a:r>
            <a:r>
              <a:rPr lang="ko-KR" altLang="en-US" dirty="0" err="1"/>
              <a:t>인경우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09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5D231-18F4-4527-9710-66EDC711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해양사고 조난자 수색 및 구조 </a:t>
            </a:r>
            <a:r>
              <a:rPr lang="en-US" altLang="ko-KR" dirty="0"/>
              <a:t>- MORIN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48882-0691-48DF-88E9-FD6B5FC7339A}"/>
              </a:ext>
            </a:extLst>
          </p:cNvPr>
          <p:cNvSpPr txBox="1"/>
          <p:nvPr/>
        </p:nvSpPr>
        <p:spPr>
          <a:xfrm>
            <a:off x="257613" y="4800203"/>
            <a:ext cx="3250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Obj 1 </a:t>
            </a:r>
            <a:r>
              <a:rPr lang="en-US" altLang="ko-KR" dirty="0"/>
              <a:t>: ‘</a:t>
            </a:r>
            <a:r>
              <a:rPr lang="ko-KR" altLang="en-US" dirty="0"/>
              <a:t>조난자 의심 구역</a:t>
            </a:r>
            <a:r>
              <a:rPr lang="en-US" altLang="ko-KR" dirty="0"/>
              <a:t>‘</a:t>
            </a:r>
          </a:p>
          <a:p>
            <a:r>
              <a:rPr lang="ko-KR" altLang="en-US" dirty="0"/>
              <a:t>포함된 정보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Polygon </a:t>
            </a:r>
            <a:r>
              <a:rPr lang="ko-KR" altLang="en-US" dirty="0"/>
              <a:t>꼭지점 좌표</a:t>
            </a:r>
            <a:r>
              <a:rPr lang="en-US" altLang="ko-KR" dirty="0"/>
              <a:t>(-*)</a:t>
            </a:r>
          </a:p>
          <a:p>
            <a:r>
              <a:rPr lang="ko-KR" altLang="en-US" dirty="0">
                <a:solidFill>
                  <a:srgbClr val="002060"/>
                </a:solidFill>
              </a:rPr>
              <a:t>해당 </a:t>
            </a:r>
            <a:r>
              <a:rPr lang="en-US" altLang="ko-KR" dirty="0">
                <a:solidFill>
                  <a:srgbClr val="002060"/>
                </a:solidFill>
              </a:rPr>
              <a:t>Polygon </a:t>
            </a:r>
            <a:r>
              <a:rPr lang="ko-KR" altLang="en-US" dirty="0">
                <a:solidFill>
                  <a:srgbClr val="002060"/>
                </a:solidFill>
              </a:rPr>
              <a:t>내 </a:t>
            </a:r>
            <a:r>
              <a:rPr lang="en-US" altLang="ko-KR" dirty="0">
                <a:solidFill>
                  <a:srgbClr val="002060"/>
                </a:solidFill>
              </a:rPr>
              <a:t>grid points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389DF-750C-4CED-9D20-8D061E6C4414}"/>
              </a:ext>
            </a:extLst>
          </p:cNvPr>
          <p:cNvSpPr txBox="1"/>
          <p:nvPr/>
        </p:nvSpPr>
        <p:spPr>
          <a:xfrm>
            <a:off x="3630981" y="4811189"/>
            <a:ext cx="4698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Obj</a:t>
            </a:r>
            <a:r>
              <a:rPr lang="en-US" altLang="ko-KR" dirty="0"/>
              <a:t> </a:t>
            </a:r>
            <a:r>
              <a:rPr lang="en-US" altLang="ko-KR" b="1" dirty="0"/>
              <a:t>2</a:t>
            </a:r>
            <a:r>
              <a:rPr lang="en-US" altLang="ko-KR" dirty="0"/>
              <a:t> : ‘</a:t>
            </a:r>
            <a:r>
              <a:rPr lang="ko-KR" altLang="en-US" dirty="0"/>
              <a:t>조난자</a:t>
            </a:r>
            <a:r>
              <a:rPr lang="en-US" altLang="ko-KR" dirty="0"/>
              <a:t>‘</a:t>
            </a:r>
          </a:p>
          <a:p>
            <a:r>
              <a:rPr lang="ko-KR" altLang="en-US" dirty="0"/>
              <a:t>포함된 정보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조난자 좌표 </a:t>
            </a:r>
            <a:r>
              <a:rPr lang="en-US" altLang="ko-KR" dirty="0"/>
              <a:t>(</a:t>
            </a:r>
            <a:r>
              <a:rPr lang="ko-KR" altLang="en-US" dirty="0"/>
              <a:t>복수 </a:t>
            </a:r>
            <a:r>
              <a:rPr lang="en-US" altLang="ko-KR" dirty="0"/>
              <a:t>– </a:t>
            </a:r>
            <a:r>
              <a:rPr lang="ko-KR" altLang="en-US" dirty="0"/>
              <a:t>현재 </a:t>
            </a:r>
            <a:r>
              <a:rPr lang="en-US" altLang="ko-KR" b="1" dirty="0">
                <a:solidFill>
                  <a:srgbClr val="FF0000"/>
                </a:solidFill>
              </a:rPr>
              <a:t>10</a:t>
            </a:r>
            <a:r>
              <a:rPr lang="ko-KR" altLang="en-US" b="1" dirty="0">
                <a:solidFill>
                  <a:srgbClr val="FF0000"/>
                </a:solidFill>
              </a:rPr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해당 값은 </a:t>
            </a:r>
            <a:r>
              <a:rPr lang="en-US" altLang="ko-KR" dirty="0"/>
              <a:t>Obj 1 </a:t>
            </a:r>
            <a:r>
              <a:rPr lang="ko-KR" altLang="en-US" dirty="0"/>
              <a:t>내의 랜덤 포인트를 추출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DDA78-65CC-404C-8940-CB803B9AB63B}"/>
              </a:ext>
            </a:extLst>
          </p:cNvPr>
          <p:cNvSpPr txBox="1"/>
          <p:nvPr/>
        </p:nvSpPr>
        <p:spPr>
          <a:xfrm>
            <a:off x="8412416" y="4770212"/>
            <a:ext cx="3518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Obj 3 </a:t>
            </a:r>
            <a:r>
              <a:rPr lang="en-US" altLang="ko-KR" dirty="0"/>
              <a:t>: ‘</a:t>
            </a:r>
            <a:r>
              <a:rPr lang="ko-KR" altLang="en-US" dirty="0"/>
              <a:t>구출 장소</a:t>
            </a:r>
            <a:r>
              <a:rPr lang="en-US" altLang="ko-KR" dirty="0"/>
              <a:t>‘</a:t>
            </a:r>
          </a:p>
          <a:p>
            <a:r>
              <a:rPr lang="ko-KR" altLang="en-US" dirty="0"/>
              <a:t>포함된 정보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구출장소 좌표 </a:t>
            </a:r>
            <a:r>
              <a:rPr lang="en-US" altLang="ko-KR" dirty="0"/>
              <a:t>(</a:t>
            </a:r>
            <a:r>
              <a:rPr lang="ko-KR" altLang="en-US" dirty="0"/>
              <a:t>복수 </a:t>
            </a:r>
            <a:r>
              <a:rPr lang="en-US" altLang="ko-KR" dirty="0"/>
              <a:t>– </a:t>
            </a:r>
            <a:r>
              <a:rPr lang="ko-KR" altLang="en-US" dirty="0"/>
              <a:t>현재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임의로 설정했음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9BD456-218C-4DFB-94FD-DD6F2BD28870}"/>
              </a:ext>
            </a:extLst>
          </p:cNvPr>
          <p:cNvSpPr/>
          <p:nvPr/>
        </p:nvSpPr>
        <p:spPr>
          <a:xfrm>
            <a:off x="267117" y="6319876"/>
            <a:ext cx="3029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grid points </a:t>
            </a:r>
            <a:r>
              <a:rPr lang="ko-KR" altLang="en-US" b="1" dirty="0"/>
              <a:t>내 조난자</a:t>
            </a:r>
            <a:r>
              <a:rPr lang="en-US" altLang="ko-KR" b="1" dirty="0"/>
              <a:t> </a:t>
            </a:r>
            <a:r>
              <a:rPr lang="ko-KR" altLang="en-US" b="1" dirty="0"/>
              <a:t>수색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270FA4-19E5-4E35-84B2-7F1304BA979A}"/>
              </a:ext>
            </a:extLst>
          </p:cNvPr>
          <p:cNvSpPr/>
          <p:nvPr/>
        </p:nvSpPr>
        <p:spPr>
          <a:xfrm>
            <a:off x="3630981" y="6348297"/>
            <a:ext cx="3919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조난자</a:t>
            </a:r>
            <a:r>
              <a:rPr lang="en-US" altLang="ko-KR" b="1" dirty="0"/>
              <a:t>(Popup</a:t>
            </a:r>
            <a:r>
              <a:rPr lang="ko-KR" altLang="en-US" b="1" dirty="0"/>
              <a:t> </a:t>
            </a:r>
            <a:r>
              <a:rPr lang="en-US" altLang="ko-KR" b="1" dirty="0"/>
              <a:t>points) </a:t>
            </a:r>
            <a:r>
              <a:rPr lang="ko-KR" altLang="en-US" b="1" dirty="0"/>
              <a:t>추적 및 구출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7D6262-3F46-4330-BCA6-8B3800A9824D}"/>
              </a:ext>
            </a:extLst>
          </p:cNvPr>
          <p:cNvSpPr/>
          <p:nvPr/>
        </p:nvSpPr>
        <p:spPr>
          <a:xfrm>
            <a:off x="8269532" y="6169709"/>
            <a:ext cx="386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조난자</a:t>
            </a:r>
            <a:r>
              <a:rPr lang="en-US" altLang="ko-KR" b="1" dirty="0"/>
              <a:t>(Popup</a:t>
            </a:r>
            <a:r>
              <a:rPr lang="ko-KR" altLang="en-US" b="1" dirty="0"/>
              <a:t> </a:t>
            </a:r>
            <a:r>
              <a:rPr lang="en-US" altLang="ko-KR" b="1" dirty="0"/>
              <a:t>points)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구출장소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ym typeface="Wingdings" panose="05000000000000000000" pitchFamily="2" charset="2"/>
              </a:rPr>
              <a:t>이동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F8C266-80B3-4449-B8EF-E4010DC07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809" y="1027906"/>
            <a:ext cx="5514975" cy="4000500"/>
          </a:xfrm>
          <a:prstGeom prst="rect">
            <a:avLst/>
          </a:prstGeom>
        </p:spPr>
      </p:pic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85F8B3C6-C014-411B-AD26-22BADB88E037}"/>
              </a:ext>
            </a:extLst>
          </p:cNvPr>
          <p:cNvSpPr/>
          <p:nvPr/>
        </p:nvSpPr>
        <p:spPr>
          <a:xfrm>
            <a:off x="4683211" y="2848232"/>
            <a:ext cx="228600" cy="228600"/>
          </a:xfrm>
          <a:prstGeom prst="donut">
            <a:avLst>
              <a:gd name="adj" fmla="val 62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C5303-9972-40A4-8A3B-E922C26119FC}"/>
              </a:ext>
            </a:extLst>
          </p:cNvPr>
          <p:cNvSpPr txBox="1"/>
          <p:nvPr/>
        </p:nvSpPr>
        <p:spPr>
          <a:xfrm>
            <a:off x="4651964" y="3034773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Obj3</a:t>
            </a:r>
            <a:endParaRPr lang="ko-KR" altLang="en-US" sz="1200" dirty="0"/>
          </a:p>
        </p:txBody>
      </p:sp>
      <p:sp>
        <p:nvSpPr>
          <p:cNvPr id="12" name="원형: 비어 있음 11">
            <a:extLst>
              <a:ext uri="{FF2B5EF4-FFF2-40B4-BE49-F238E27FC236}">
                <a16:creationId xmlns:a16="http://schemas.microsoft.com/office/drawing/2014/main" id="{51D29CF3-4679-4322-9E34-FC612E729EB4}"/>
              </a:ext>
            </a:extLst>
          </p:cNvPr>
          <p:cNvSpPr/>
          <p:nvPr/>
        </p:nvSpPr>
        <p:spPr>
          <a:xfrm>
            <a:off x="5682401" y="2046811"/>
            <a:ext cx="228600" cy="228600"/>
          </a:xfrm>
          <a:prstGeom prst="donut">
            <a:avLst>
              <a:gd name="adj" fmla="val 62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5D94AE-3785-442E-8327-EAF455D9C167}"/>
              </a:ext>
            </a:extLst>
          </p:cNvPr>
          <p:cNvSpPr txBox="1"/>
          <p:nvPr/>
        </p:nvSpPr>
        <p:spPr>
          <a:xfrm>
            <a:off x="5651154" y="2233352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Obj3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C1382-B059-4CEF-AB7F-1331E1F22D6C}"/>
              </a:ext>
            </a:extLst>
          </p:cNvPr>
          <p:cNvSpPr txBox="1"/>
          <p:nvPr/>
        </p:nvSpPr>
        <p:spPr>
          <a:xfrm>
            <a:off x="213089" y="2353469"/>
            <a:ext cx="31661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Agent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UAV 2</a:t>
            </a:r>
            <a:r>
              <a:rPr lang="ko-KR" altLang="en-US" sz="1600" dirty="0"/>
              <a:t>대</a:t>
            </a:r>
            <a:r>
              <a:rPr lang="en-US" altLang="ko-KR" sz="1600" dirty="0"/>
              <a:t> (</a:t>
            </a:r>
            <a:r>
              <a:rPr lang="ko-KR" altLang="en-US" sz="1600" dirty="0"/>
              <a:t>모두 카메라 탑재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USV 3</a:t>
            </a:r>
            <a:r>
              <a:rPr lang="ko-KR" altLang="en-US" sz="1600" dirty="0"/>
              <a:t>대</a:t>
            </a:r>
            <a:r>
              <a:rPr lang="en-US" altLang="ko-KR" sz="1600" dirty="0"/>
              <a:t> (</a:t>
            </a:r>
            <a:r>
              <a:rPr lang="ko-KR" altLang="en-US" sz="1600" dirty="0"/>
              <a:t>모두 카메라 </a:t>
            </a:r>
            <a:r>
              <a:rPr lang="en-US" altLang="ko-KR" sz="1600" dirty="0"/>
              <a:t>&amp; </a:t>
            </a:r>
            <a:r>
              <a:rPr lang="ko-KR" altLang="en-US" sz="1600" dirty="0"/>
              <a:t>운송장치 탑재</a:t>
            </a:r>
            <a:r>
              <a:rPr lang="en-US" altLang="ko-KR" sz="16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14E3C9-60D6-4365-A71C-7627AB210603}"/>
              </a:ext>
            </a:extLst>
          </p:cNvPr>
          <p:cNvSpPr txBox="1"/>
          <p:nvPr/>
        </p:nvSpPr>
        <p:spPr>
          <a:xfrm>
            <a:off x="8108028" y="2434609"/>
            <a:ext cx="3921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Base</a:t>
            </a:r>
            <a:r>
              <a:rPr lang="en-US" altLang="ko-K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번 기지 </a:t>
            </a:r>
            <a:r>
              <a:rPr lang="en-US" altLang="ko-KR" dirty="0"/>
              <a:t>: UAV 2</a:t>
            </a:r>
            <a:r>
              <a:rPr lang="ko-KR" altLang="en-US" dirty="0"/>
              <a:t>대 </a:t>
            </a:r>
            <a:r>
              <a:rPr lang="en-US" altLang="ko-KR" dirty="0"/>
              <a:t>(1,2) USV 3</a:t>
            </a:r>
            <a:r>
              <a:rPr lang="ko-KR" altLang="en-US" dirty="0"/>
              <a:t>대 </a:t>
            </a:r>
            <a:r>
              <a:rPr lang="en-US" altLang="ko-KR" dirty="0"/>
              <a:t>(3,4,5)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번 기지 </a:t>
            </a:r>
            <a:r>
              <a:rPr lang="en-US" altLang="ko-KR" dirty="0"/>
              <a:t>: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번 기지 </a:t>
            </a:r>
            <a:r>
              <a:rPr lang="en-US" altLang="ko-KR" dirty="0"/>
              <a:t>: -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3D93DF-FFC0-48D4-81CC-95B292559779}"/>
              </a:ext>
            </a:extLst>
          </p:cNvPr>
          <p:cNvSpPr txBox="1"/>
          <p:nvPr/>
        </p:nvSpPr>
        <p:spPr>
          <a:xfrm>
            <a:off x="4548502" y="372283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UAV 1,2,3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CEDE1-B304-46A0-93FA-075D274A9093}"/>
              </a:ext>
            </a:extLst>
          </p:cNvPr>
          <p:cNvSpPr txBox="1"/>
          <p:nvPr/>
        </p:nvSpPr>
        <p:spPr>
          <a:xfrm>
            <a:off x="6529519" y="404745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UAV 4,5,6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291291-B6BC-41D5-ABEC-57A4C9A76F7D}"/>
              </a:ext>
            </a:extLst>
          </p:cNvPr>
          <p:cNvSpPr txBox="1"/>
          <p:nvPr/>
        </p:nvSpPr>
        <p:spPr>
          <a:xfrm>
            <a:off x="6315588" y="3388595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USV 7,8</a:t>
            </a:r>
            <a:endParaRPr lang="ko-KR" altLang="en-US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846381A-27A9-4066-8BDC-D3D0AFAB6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55" y="174696"/>
            <a:ext cx="2275227" cy="170642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6BE20A-7526-4013-A32B-063CC34462B1}"/>
              </a:ext>
            </a:extLst>
          </p:cNvPr>
          <p:cNvSpPr/>
          <p:nvPr/>
        </p:nvSpPr>
        <p:spPr>
          <a:xfrm>
            <a:off x="9868335" y="1774639"/>
            <a:ext cx="2302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(Density 0.02</a:t>
            </a:r>
            <a:r>
              <a:rPr lang="ko-KR" altLang="en-US" dirty="0" err="1"/>
              <a:t>인경우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606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53732-4E32-4E18-B6A9-300FCB5F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불법 조업 및 영해 침범 감시 </a:t>
            </a:r>
            <a:r>
              <a:rPr lang="en-US" altLang="ko-KR" dirty="0"/>
              <a:t>– </a:t>
            </a:r>
            <a:r>
              <a:rPr lang="en-US" altLang="ko-KR" dirty="0" err="1"/>
              <a:t>LiCS</a:t>
            </a:r>
            <a:r>
              <a:rPr lang="en-US" altLang="ko-KR" dirty="0"/>
              <a:t> + 4</a:t>
            </a:r>
            <a:r>
              <a:rPr lang="ko-KR" altLang="en-US" dirty="0"/>
              <a:t>세부</a:t>
            </a:r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F4E6B7FD-B719-4C37-94D1-70D6C1E2B4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8555" r="2682" b="9107"/>
          <a:stretch/>
        </p:blipFill>
        <p:spPr>
          <a:xfrm>
            <a:off x="1302295" y="1690688"/>
            <a:ext cx="9587409" cy="456176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6444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085391BE-AE04-45A5-A29B-87F6635D4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060" y="1027906"/>
            <a:ext cx="5334000" cy="40005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9D5D231-18F4-4527-9710-66EDC711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불법 조업 및 영해 침범 감시 </a:t>
            </a:r>
            <a:r>
              <a:rPr lang="en-US" altLang="ko-KR" dirty="0"/>
              <a:t>– </a:t>
            </a:r>
            <a:r>
              <a:rPr lang="en-US" altLang="ko-KR" dirty="0" err="1"/>
              <a:t>LiCS</a:t>
            </a:r>
            <a:r>
              <a:rPr lang="en-US" altLang="ko-KR" dirty="0"/>
              <a:t> + 4</a:t>
            </a:r>
            <a:r>
              <a:rPr lang="ko-KR" altLang="en-US" dirty="0"/>
              <a:t>세부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48882-0691-48DF-88E9-FD6B5FC7339A}"/>
              </a:ext>
            </a:extLst>
          </p:cNvPr>
          <p:cNvSpPr txBox="1"/>
          <p:nvPr/>
        </p:nvSpPr>
        <p:spPr>
          <a:xfrm>
            <a:off x="257613" y="4800203"/>
            <a:ext cx="3250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Obj 1 </a:t>
            </a:r>
            <a:r>
              <a:rPr lang="en-US" altLang="ko-KR" dirty="0"/>
              <a:t>: ‘</a:t>
            </a:r>
            <a:r>
              <a:rPr lang="ko-KR" altLang="en-US" dirty="0"/>
              <a:t>불법조업 의심 구역</a:t>
            </a:r>
            <a:r>
              <a:rPr lang="en-US" altLang="ko-KR" dirty="0"/>
              <a:t>‘</a:t>
            </a:r>
          </a:p>
          <a:p>
            <a:r>
              <a:rPr lang="ko-KR" altLang="en-US" dirty="0"/>
              <a:t>포함된 정보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Polygon </a:t>
            </a:r>
            <a:r>
              <a:rPr lang="ko-KR" altLang="en-US" dirty="0"/>
              <a:t>꼭지점 좌표</a:t>
            </a:r>
            <a:r>
              <a:rPr lang="en-US" altLang="ko-KR" dirty="0"/>
              <a:t>(-*)</a:t>
            </a:r>
          </a:p>
          <a:p>
            <a:r>
              <a:rPr lang="ko-KR" altLang="en-US" dirty="0">
                <a:solidFill>
                  <a:srgbClr val="002060"/>
                </a:solidFill>
              </a:rPr>
              <a:t>해당 </a:t>
            </a:r>
            <a:r>
              <a:rPr lang="en-US" altLang="ko-KR" dirty="0">
                <a:solidFill>
                  <a:srgbClr val="002060"/>
                </a:solidFill>
              </a:rPr>
              <a:t>Polygon </a:t>
            </a:r>
            <a:r>
              <a:rPr lang="ko-KR" altLang="en-US" dirty="0">
                <a:solidFill>
                  <a:srgbClr val="002060"/>
                </a:solidFill>
              </a:rPr>
              <a:t>내 </a:t>
            </a:r>
            <a:r>
              <a:rPr lang="en-US" altLang="ko-KR" dirty="0">
                <a:solidFill>
                  <a:srgbClr val="002060"/>
                </a:solidFill>
              </a:rPr>
              <a:t>grid points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389DF-750C-4CED-9D20-8D061E6C4414}"/>
              </a:ext>
            </a:extLst>
          </p:cNvPr>
          <p:cNvSpPr txBox="1"/>
          <p:nvPr/>
        </p:nvSpPr>
        <p:spPr>
          <a:xfrm>
            <a:off x="3630981" y="4811189"/>
            <a:ext cx="4698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Obj</a:t>
            </a:r>
            <a:r>
              <a:rPr lang="en-US" altLang="ko-KR" dirty="0"/>
              <a:t> </a:t>
            </a:r>
            <a:r>
              <a:rPr lang="en-US" altLang="ko-KR" b="1" dirty="0"/>
              <a:t>2</a:t>
            </a:r>
            <a:r>
              <a:rPr lang="en-US" altLang="ko-KR" dirty="0"/>
              <a:t> : ‘</a:t>
            </a:r>
            <a:r>
              <a:rPr lang="ko-KR" altLang="en-US" dirty="0"/>
              <a:t>불법 조업어선</a:t>
            </a:r>
            <a:r>
              <a:rPr lang="en-US" altLang="ko-KR" dirty="0"/>
              <a:t>/</a:t>
            </a:r>
            <a:r>
              <a:rPr lang="ko-KR" altLang="en-US" dirty="0"/>
              <a:t>영해 </a:t>
            </a:r>
            <a:r>
              <a:rPr lang="ko-KR" altLang="en-US" dirty="0" err="1"/>
              <a:t>침범자</a:t>
            </a:r>
            <a:r>
              <a:rPr lang="en-US" altLang="ko-KR" dirty="0"/>
              <a:t>‘</a:t>
            </a:r>
          </a:p>
          <a:p>
            <a:r>
              <a:rPr lang="ko-KR" altLang="en-US" dirty="0"/>
              <a:t>포함된 정보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어선 초기좌표 </a:t>
            </a:r>
            <a:r>
              <a:rPr lang="en-US" altLang="ko-KR" dirty="0"/>
              <a:t>(</a:t>
            </a:r>
            <a:r>
              <a:rPr lang="ko-KR" altLang="en-US" dirty="0"/>
              <a:t>복수 </a:t>
            </a:r>
            <a:r>
              <a:rPr lang="en-US" altLang="ko-KR" dirty="0"/>
              <a:t>– </a:t>
            </a:r>
            <a:r>
              <a:rPr lang="ko-KR" altLang="en-US" dirty="0"/>
              <a:t>현재 </a:t>
            </a:r>
            <a:r>
              <a:rPr lang="en-US" altLang="ko-KR" b="1" dirty="0">
                <a:solidFill>
                  <a:srgbClr val="FF0000"/>
                </a:solidFill>
              </a:rPr>
              <a:t>5</a:t>
            </a:r>
            <a:r>
              <a:rPr lang="ko-KR" altLang="en-US" b="1" dirty="0">
                <a:solidFill>
                  <a:srgbClr val="FF0000"/>
                </a:solidFill>
              </a:rPr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해당 값은 </a:t>
            </a:r>
            <a:r>
              <a:rPr lang="en-US" altLang="ko-KR" dirty="0"/>
              <a:t>Obj 1 </a:t>
            </a:r>
            <a:r>
              <a:rPr lang="ko-KR" altLang="en-US" dirty="0"/>
              <a:t>내의 랜덤 포인트를 추출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DDA78-65CC-404C-8940-CB803B9AB63B}"/>
              </a:ext>
            </a:extLst>
          </p:cNvPr>
          <p:cNvSpPr txBox="1"/>
          <p:nvPr/>
        </p:nvSpPr>
        <p:spPr>
          <a:xfrm>
            <a:off x="8412416" y="4770212"/>
            <a:ext cx="3518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Obj 3 </a:t>
            </a:r>
            <a:r>
              <a:rPr lang="en-US" altLang="ko-KR" dirty="0"/>
              <a:t>: ‘</a:t>
            </a:r>
            <a:r>
              <a:rPr lang="ko-KR" altLang="en-US" dirty="0"/>
              <a:t>처리 장소</a:t>
            </a:r>
            <a:r>
              <a:rPr lang="en-US" altLang="ko-KR" dirty="0"/>
              <a:t>‘</a:t>
            </a:r>
          </a:p>
          <a:p>
            <a:r>
              <a:rPr lang="ko-KR" altLang="en-US" dirty="0"/>
              <a:t>포함된 정보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처리장소 좌표 </a:t>
            </a:r>
            <a:r>
              <a:rPr lang="en-US" altLang="ko-KR" dirty="0"/>
              <a:t>(</a:t>
            </a:r>
            <a:r>
              <a:rPr lang="ko-KR" altLang="en-US" dirty="0"/>
              <a:t>복수 </a:t>
            </a:r>
            <a:r>
              <a:rPr lang="en-US" altLang="ko-KR" dirty="0"/>
              <a:t>– </a:t>
            </a:r>
            <a:r>
              <a:rPr lang="ko-KR" altLang="en-US" dirty="0"/>
              <a:t>현재 </a:t>
            </a:r>
            <a:r>
              <a:rPr lang="en-US" altLang="ko-KR" b="1" dirty="0"/>
              <a:t>2</a:t>
            </a:r>
            <a:r>
              <a:rPr lang="ko-KR" altLang="en-US" b="1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임의로 설정했음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9BD456-218C-4DFB-94FD-DD6F2BD28870}"/>
              </a:ext>
            </a:extLst>
          </p:cNvPr>
          <p:cNvSpPr/>
          <p:nvPr/>
        </p:nvSpPr>
        <p:spPr>
          <a:xfrm>
            <a:off x="267117" y="6319876"/>
            <a:ext cx="3029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grid points </a:t>
            </a:r>
            <a:r>
              <a:rPr lang="ko-KR" altLang="en-US" b="1" dirty="0"/>
              <a:t>내 조난자</a:t>
            </a:r>
            <a:r>
              <a:rPr lang="en-US" altLang="ko-KR" b="1" dirty="0"/>
              <a:t> </a:t>
            </a:r>
            <a:r>
              <a:rPr lang="ko-KR" altLang="en-US" b="1" dirty="0"/>
              <a:t>수색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270FA4-19E5-4E35-84B2-7F1304BA979A}"/>
              </a:ext>
            </a:extLst>
          </p:cNvPr>
          <p:cNvSpPr/>
          <p:nvPr/>
        </p:nvSpPr>
        <p:spPr>
          <a:xfrm>
            <a:off x="3630981" y="6348297"/>
            <a:ext cx="3919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조난자</a:t>
            </a:r>
            <a:r>
              <a:rPr lang="en-US" altLang="ko-KR" b="1" dirty="0"/>
              <a:t>(Popup</a:t>
            </a:r>
            <a:r>
              <a:rPr lang="ko-KR" altLang="en-US" b="1" dirty="0"/>
              <a:t> </a:t>
            </a:r>
            <a:r>
              <a:rPr lang="en-US" altLang="ko-KR" b="1" dirty="0"/>
              <a:t>points) </a:t>
            </a:r>
            <a:r>
              <a:rPr lang="ko-KR" altLang="en-US" b="1" dirty="0"/>
              <a:t>추적 및 구출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7D6262-3F46-4330-BCA6-8B3800A9824D}"/>
              </a:ext>
            </a:extLst>
          </p:cNvPr>
          <p:cNvSpPr/>
          <p:nvPr/>
        </p:nvSpPr>
        <p:spPr>
          <a:xfrm>
            <a:off x="8544696" y="6169709"/>
            <a:ext cx="3590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범법자</a:t>
            </a:r>
            <a:r>
              <a:rPr lang="en-US" altLang="ko-KR" b="1" dirty="0"/>
              <a:t>(Popup</a:t>
            </a:r>
            <a:r>
              <a:rPr lang="ko-KR" altLang="en-US" b="1" dirty="0"/>
              <a:t> </a:t>
            </a:r>
            <a:r>
              <a:rPr lang="en-US" altLang="ko-KR" b="1" dirty="0"/>
              <a:t>points) </a:t>
            </a:r>
            <a:br>
              <a:rPr lang="en-US" altLang="ko-KR" b="1" dirty="0"/>
            </a:b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구출장소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이동</a:t>
            </a:r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ym typeface="Wingdings" panose="05000000000000000000" pitchFamily="2" charset="2"/>
              </a:rPr>
              <a:t>필요하면 사용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  <a:endParaRPr lang="ko-KR" altLang="en-US" b="1" dirty="0"/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85F8B3C6-C014-411B-AD26-22BADB88E037}"/>
              </a:ext>
            </a:extLst>
          </p:cNvPr>
          <p:cNvSpPr/>
          <p:nvPr/>
        </p:nvSpPr>
        <p:spPr>
          <a:xfrm>
            <a:off x="4683211" y="2848232"/>
            <a:ext cx="228600" cy="228600"/>
          </a:xfrm>
          <a:prstGeom prst="donut">
            <a:avLst>
              <a:gd name="adj" fmla="val 62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C5303-9972-40A4-8A3B-E922C26119FC}"/>
              </a:ext>
            </a:extLst>
          </p:cNvPr>
          <p:cNvSpPr txBox="1"/>
          <p:nvPr/>
        </p:nvSpPr>
        <p:spPr>
          <a:xfrm>
            <a:off x="4651964" y="3034773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Obj3</a:t>
            </a:r>
            <a:endParaRPr lang="ko-KR" altLang="en-US" sz="1200" dirty="0"/>
          </a:p>
        </p:txBody>
      </p:sp>
      <p:sp>
        <p:nvSpPr>
          <p:cNvPr id="12" name="원형: 비어 있음 11">
            <a:extLst>
              <a:ext uri="{FF2B5EF4-FFF2-40B4-BE49-F238E27FC236}">
                <a16:creationId xmlns:a16="http://schemas.microsoft.com/office/drawing/2014/main" id="{51D29CF3-4679-4322-9E34-FC612E729EB4}"/>
              </a:ext>
            </a:extLst>
          </p:cNvPr>
          <p:cNvSpPr/>
          <p:nvPr/>
        </p:nvSpPr>
        <p:spPr>
          <a:xfrm>
            <a:off x="5682401" y="2046811"/>
            <a:ext cx="228600" cy="228600"/>
          </a:xfrm>
          <a:prstGeom prst="donut">
            <a:avLst>
              <a:gd name="adj" fmla="val 62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5D94AE-3785-442E-8327-EAF455D9C167}"/>
              </a:ext>
            </a:extLst>
          </p:cNvPr>
          <p:cNvSpPr txBox="1"/>
          <p:nvPr/>
        </p:nvSpPr>
        <p:spPr>
          <a:xfrm>
            <a:off x="5651154" y="2233352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Obj3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C1382-B059-4CEF-AB7F-1331E1F22D6C}"/>
              </a:ext>
            </a:extLst>
          </p:cNvPr>
          <p:cNvSpPr txBox="1"/>
          <p:nvPr/>
        </p:nvSpPr>
        <p:spPr>
          <a:xfrm>
            <a:off x="213089" y="2353469"/>
            <a:ext cx="31661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Agent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UAV 6</a:t>
            </a:r>
            <a:r>
              <a:rPr lang="ko-KR" altLang="en-US" sz="1600" dirty="0"/>
              <a:t>대</a:t>
            </a:r>
            <a:r>
              <a:rPr lang="en-US" altLang="ko-KR" sz="1600" dirty="0"/>
              <a:t> (</a:t>
            </a:r>
            <a:r>
              <a:rPr lang="ko-KR" altLang="en-US" sz="1600" dirty="0"/>
              <a:t>모두 카메라 탑재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USV 2</a:t>
            </a:r>
            <a:r>
              <a:rPr lang="ko-KR" altLang="en-US" sz="1600" dirty="0"/>
              <a:t>대</a:t>
            </a:r>
            <a:r>
              <a:rPr lang="en-US" altLang="ko-KR" sz="1600" dirty="0"/>
              <a:t> (</a:t>
            </a:r>
            <a:r>
              <a:rPr lang="ko-KR" altLang="en-US" sz="1600" dirty="0"/>
              <a:t>모두 카메라 </a:t>
            </a:r>
            <a:r>
              <a:rPr lang="en-US" altLang="ko-KR" sz="1600" dirty="0"/>
              <a:t>&amp; </a:t>
            </a:r>
            <a:r>
              <a:rPr lang="ko-KR" altLang="en-US" sz="1600" dirty="0"/>
              <a:t>운송장치 탑재</a:t>
            </a:r>
            <a:r>
              <a:rPr lang="en-US" altLang="ko-KR" sz="16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14E3C9-60D6-4365-A71C-7627AB210603}"/>
              </a:ext>
            </a:extLst>
          </p:cNvPr>
          <p:cNvSpPr txBox="1"/>
          <p:nvPr/>
        </p:nvSpPr>
        <p:spPr>
          <a:xfrm>
            <a:off x="8314239" y="2874861"/>
            <a:ext cx="37152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Base</a:t>
            </a:r>
            <a:r>
              <a:rPr lang="en-US" altLang="ko-K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번 기지 </a:t>
            </a:r>
            <a:r>
              <a:rPr lang="en-US" altLang="ko-KR" dirty="0"/>
              <a:t>: UAV 3</a:t>
            </a:r>
            <a:r>
              <a:rPr lang="ko-KR" altLang="en-US" dirty="0"/>
              <a:t>대 </a:t>
            </a:r>
            <a:r>
              <a:rPr lang="en-US" altLang="ko-KR" dirty="0"/>
              <a:t>(1,2,3)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번 기지 </a:t>
            </a:r>
            <a:r>
              <a:rPr lang="en-US" altLang="ko-KR" dirty="0"/>
              <a:t>: UAV 3</a:t>
            </a:r>
            <a:r>
              <a:rPr lang="ko-KR" altLang="en-US" dirty="0"/>
              <a:t>대 </a:t>
            </a:r>
            <a:r>
              <a:rPr lang="en-US" altLang="ko-KR" dirty="0"/>
              <a:t>(4,5,6)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번 기지 </a:t>
            </a:r>
            <a:r>
              <a:rPr lang="en-US" altLang="ko-KR" dirty="0"/>
              <a:t>: USV 2</a:t>
            </a:r>
            <a:r>
              <a:rPr lang="ko-KR" altLang="en-US" dirty="0"/>
              <a:t>대 </a:t>
            </a:r>
            <a:r>
              <a:rPr lang="en-US" altLang="ko-KR" dirty="0"/>
              <a:t>(1,2)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혹시 서로 다른 출발점인 경우가 고려 </a:t>
            </a:r>
            <a:r>
              <a:rPr lang="en-US" altLang="ko-KR" dirty="0"/>
              <a:t>X</a:t>
            </a:r>
            <a:r>
              <a:rPr lang="ko-KR" altLang="en-US" dirty="0"/>
              <a:t>인 경우 무시바람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3D93DF-FFC0-48D4-81CC-95B292559779}"/>
              </a:ext>
            </a:extLst>
          </p:cNvPr>
          <p:cNvSpPr txBox="1"/>
          <p:nvPr/>
        </p:nvSpPr>
        <p:spPr>
          <a:xfrm>
            <a:off x="4548502" y="372283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UAV 1,2,3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CEDE1-B304-46A0-93FA-075D274A9093}"/>
              </a:ext>
            </a:extLst>
          </p:cNvPr>
          <p:cNvSpPr txBox="1"/>
          <p:nvPr/>
        </p:nvSpPr>
        <p:spPr>
          <a:xfrm>
            <a:off x="6529519" y="404745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UAV 4,5,6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291291-B6BC-41D5-ABEC-57A4C9A76F7D}"/>
              </a:ext>
            </a:extLst>
          </p:cNvPr>
          <p:cNvSpPr txBox="1"/>
          <p:nvPr/>
        </p:nvSpPr>
        <p:spPr>
          <a:xfrm>
            <a:off x="6315588" y="3388595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USV 7,8</a:t>
            </a:r>
            <a:endParaRPr lang="ko-KR" altLang="en-US" sz="12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6843FA8-0135-40E7-9F02-1A2B84AC8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797" y="1073126"/>
            <a:ext cx="1767419" cy="132556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CE66A9-98AF-4460-8B7C-0F508E0EE39D}"/>
              </a:ext>
            </a:extLst>
          </p:cNvPr>
          <p:cNvSpPr/>
          <p:nvPr/>
        </p:nvSpPr>
        <p:spPr>
          <a:xfrm>
            <a:off x="9832714" y="2364504"/>
            <a:ext cx="2302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(Density 0.02</a:t>
            </a:r>
            <a:r>
              <a:rPr lang="ko-KR" altLang="en-US" dirty="0" err="1"/>
              <a:t>인경우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02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8569</TotalTime>
  <Words>2304</Words>
  <Application>Microsoft Office PowerPoint</Application>
  <PresentationFormat>와이드스크린</PresentationFormat>
  <Paragraphs>318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Wingdings</vt:lpstr>
      <vt:lpstr>Office 테마</vt:lpstr>
      <vt:lpstr>10월 실증평가를 위한 Task를 제외한 임무 및 환경 정보 (220902 기준)</vt:lpstr>
      <vt:lpstr>임무 별로 만든 데이터 배포에 앞서</vt:lpstr>
      <vt:lpstr>변수들 설명 (생성순서대로 나열)</vt:lpstr>
      <vt:lpstr>Excel 파일 구성</vt:lpstr>
      <vt:lpstr>1. 해양사고 조난자 수색 및 구조 - MORIN</vt:lpstr>
      <vt:lpstr>1. 해양사고 조난자 수색 및 구조 - MORIN</vt:lpstr>
      <vt:lpstr>1. 해양사고 조난자 수색 및 구조 - MORIN</vt:lpstr>
      <vt:lpstr>2. 불법 조업 및 영해 침범 감시 – LiCS + 4세부</vt:lpstr>
      <vt:lpstr>2. 불법 조업 및 영해 침범 감시 – LiCS + 4세부</vt:lpstr>
      <vt:lpstr>3. 환경오염 물질 모니터링 - LiCS</vt:lpstr>
      <vt:lpstr>3. 환경오염 물질 모니터링 – LiCS(original)</vt:lpstr>
      <vt:lpstr>3. 환경오염 물질 모니터링 – LiCS – 지뢰 맵핑 활용</vt:lpstr>
      <vt:lpstr>4. 통신인프라 구축 - X</vt:lpstr>
      <vt:lpstr>4. 통신인프라 구축 – X 환경오염 재활용</vt:lpstr>
      <vt:lpstr>5. 정밀 농업 무인화 임무 - UNIST</vt:lpstr>
      <vt:lpstr>5. 정밀 농업 무인화 임무 - UNIST</vt:lpstr>
      <vt:lpstr>4. 지뢰 매핑 및 탐지(Beta) </vt:lpstr>
      <vt:lpstr>4. 지뢰 매핑 및 탐지(Beta)- </vt:lpstr>
      <vt:lpstr>BaseTable</vt:lpstr>
      <vt:lpstr>AgentTable</vt:lpstr>
      <vt:lpstr>BigObjTable{}</vt:lpstr>
      <vt:lpstr>BigObjTable{1} : 조난자 의심 범위</vt:lpstr>
      <vt:lpstr>BigObjTable{2} : 조난자 의심 범위</vt:lpstr>
      <vt:lpstr>BigObjTable{3} : 조난자 의심 범위</vt:lpstr>
      <vt:lpstr>혹시 수정이 필요하거나 다른값이 필요한 경우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SAI_chaehwan</dc:creator>
  <cp:lastModifiedBy>SAI_chaehwan</cp:lastModifiedBy>
  <cp:revision>145</cp:revision>
  <dcterms:created xsi:type="dcterms:W3CDTF">2022-05-19T13:43:56Z</dcterms:created>
  <dcterms:modified xsi:type="dcterms:W3CDTF">2022-09-07T11:41:04Z</dcterms:modified>
</cp:coreProperties>
</file>