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65" r:id="rId4"/>
    <p:sldId id="266" r:id="rId6"/>
    <p:sldId id="258" r:id="rId7"/>
    <p:sldId id="259" r:id="rId8"/>
    <p:sldId id="260" r:id="rId9"/>
    <p:sldId id="262" r:id="rId10"/>
    <p:sldId id="263" r:id="rId11"/>
    <p:sldId id="264" r:id="rId12"/>
  </p:sldIdLst>
  <p:sldSz cx="9144000" cy="5143500" type="screen16x9"/>
  <p:notesSz cx="6858000" cy="9144000"/>
  <p:embeddedFontLst>
    <p:embeddedFont>
      <p:font typeface="Lato Black" panose="020F0502020204030203"/>
      <p:bold r:id="rId16"/>
    </p:embeddedFont>
    <p:embeddedFont>
      <p:font typeface="Lato" panose="020F0502020204030203"/>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502020204030203"/>
              <a:buNone/>
              <a:defRPr sz="2800" b="0" i="0" u="none" strike="noStrike" cap="none">
                <a:solidFill>
                  <a:srgbClr val="1F1F50"/>
                </a:solidFill>
                <a:latin typeface="Lato Black" panose="020F0502020204030203"/>
                <a:ea typeface="Lato Black" panose="020F0502020204030203"/>
                <a:cs typeface="Lato Black" panose="020F0502020204030203"/>
                <a:sym typeface="Lato Black" panose="020F05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6.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GB" sz="4000" b="0" dirty="0"/>
              <a:t>PLEDGE TO PROGRESS</a:t>
            </a:r>
            <a:br>
              <a:rPr lang="en-GB" sz="4000" b="0" dirty="0"/>
            </a:br>
            <a:r>
              <a:rPr lang="en-GB"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lang="en-GB" sz="1400" b="0" i="0" u="none" strike="noStrike" cap="none" dirty="0">
              <a:solidFill>
                <a:srgbClr val="222222"/>
              </a:solidFill>
              <a:highlight>
                <a:srgbClr val="FFFFFF"/>
              </a:highlight>
              <a:latin typeface="Lato" panose="020F0502020204030203"/>
              <a:ea typeface="Lato" panose="020F0502020204030203"/>
              <a:cs typeface="Lato" panose="020F0502020204030203"/>
            </a:endParaRPr>
          </a:p>
        </p:txBody>
      </p:sp>
      <p:sp>
        <p:nvSpPr>
          <p:cNvPr id="3" name="TextBox 2"/>
          <p:cNvSpPr txBox="1"/>
          <p:nvPr/>
        </p:nvSpPr>
        <p:spPr>
          <a:xfrm>
            <a:off x="202721" y="2914651"/>
            <a:ext cx="5546784" cy="1599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r>
              <a:rPr lang="en-US" dirty="0"/>
              <a:t>Your Team Name : </a:t>
            </a:r>
            <a:endParaRPr lang="en-US" dirty="0"/>
          </a:p>
          <a:p>
            <a:endParaRPr lang="en-US" dirty="0"/>
          </a:p>
          <a:p>
            <a:r>
              <a:rPr lang="en-US" dirty="0"/>
              <a:t>Your team bio : Damanjeet Kaur (Project Manager in NetProphet Pvt Ltd)</a:t>
            </a:r>
            <a:endParaRPr lang="en-US" dirty="0"/>
          </a:p>
          <a:p>
            <a:endParaRPr lang="en-US" dirty="0"/>
          </a:p>
          <a:p>
            <a:r>
              <a:rPr lang="en-US" dirty="0"/>
              <a:t>Date :24 April 2023</a:t>
            </a:r>
            <a:endParaRPr lang="en-US" dirty="0"/>
          </a:p>
        </p:txBody>
      </p:sp>
      <p:pic>
        <p:nvPicPr>
          <p:cNvPr id="4"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pic>
        <p:nvPicPr>
          <p:cNvPr id="5" name="Picture 5"/>
          <p:cNvPicPr>
            <a:picLocks noChangeAspect="1"/>
          </p:cNvPicPr>
          <p:nvPr/>
        </p:nvPicPr>
        <p:blipFill>
          <a:blip r:embed="rId2"/>
          <a:stretch>
            <a:fillRect/>
          </a:stretch>
        </p:blipFill>
        <p:spPr>
          <a:xfrm>
            <a:off x="4060885" y="1910571"/>
            <a:ext cx="2057400" cy="438150"/>
          </a:xfrm>
          <a:prstGeom prst="rect">
            <a:avLst/>
          </a:prstGeom>
        </p:spPr>
      </p:pic>
      <p:sp>
        <p:nvSpPr>
          <p:cNvPr id="6" name="Google Shape;348;p2"/>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GB" dirty="0">
                <a:highlight>
                  <a:srgbClr val="FFFFFF"/>
                </a:highlight>
                <a:ea typeface="Lato" panose="020F0502020204030203"/>
              </a:rPr>
              <a:t>Sponsored By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252095" y="229235"/>
            <a:ext cx="8522335" cy="11277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sz="2000"/>
              <a:t>MobileApp development methodology for a Green IT environment</a:t>
            </a:r>
            <a:br>
              <a:rPr sz="2000"/>
            </a:br>
            <a:r>
              <a:rPr sz="2000"/>
              <a:t>Under </a:t>
            </a:r>
            <a:br>
              <a:rPr sz="2000"/>
            </a:br>
            <a:r>
              <a:rPr sz="2000"/>
              <a:t>Sustainable Computing </a:t>
            </a:r>
            <a:endParaRPr sz="2000"/>
          </a:p>
        </p:txBody>
      </p:sp>
      <p:sp>
        <p:nvSpPr>
          <p:cNvPr id="348" name="Google Shape;348;p2"/>
          <p:cNvSpPr txBox="1"/>
          <p:nvPr/>
        </p:nvSpPr>
        <p:spPr>
          <a:xfrm>
            <a:off x="252095" y="1428750"/>
            <a:ext cx="8238490" cy="25882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a:solidFill>
                  <a:srgbClr val="222222"/>
                </a:solidFill>
                <a:highlight>
                  <a:srgbClr val="FFFFFF"/>
                </a:highlight>
                <a:latin typeface="Lato" panose="020F0502020204030203"/>
                <a:ea typeface="Lato" panose="020F0502020204030203"/>
                <a:cs typeface="Lato" panose="020F0502020204030203"/>
                <a:sym typeface="Lato" panose="020F0502020204030203"/>
              </a:rPr>
              <a:t>sustainable development needs to satisfy the requirements of three dimensions, which are the society, the economy and the environment.</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sz="1600" b="0" i="0" u="none" strike="noStrike" cap="none">
                <a:solidFill>
                  <a:srgbClr val="000000"/>
                </a:solidFill>
                <a:latin typeface="Lato" panose="020F0502020204030203"/>
                <a:ea typeface="Lato" panose="020F0502020204030203"/>
                <a:cs typeface="Lato" panose="020F0502020204030203"/>
                <a:sym typeface="Lato" panose="020F0502020204030203"/>
              </a:rPr>
              <a:t>• How is it possible to establish sustainable and green software engineering process?</a:t>
            </a:r>
            <a:endParaRPr sz="16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sz="1600" b="0" i="0" u="none" strike="noStrike" cap="none">
                <a:solidFill>
                  <a:srgbClr val="000000"/>
                </a:solidFill>
                <a:latin typeface="Lato" panose="020F0502020204030203"/>
                <a:ea typeface="Lato" panose="020F0502020204030203"/>
                <a:cs typeface="Lato" panose="020F0502020204030203"/>
                <a:sym typeface="Lato" panose="020F0502020204030203"/>
              </a:rPr>
              <a:t>• How to help and guide developers to optimize their source code in order to build efficient, sustainable and green software?</a:t>
            </a:r>
            <a:endParaRPr sz="16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a:buNone/>
            </a:pPr>
            <a:r>
              <a:rPr sz="1600" b="0" i="0" u="none" strike="noStrike" cap="none">
                <a:solidFill>
                  <a:srgbClr val="000000"/>
                </a:solidFill>
                <a:latin typeface="Lato" panose="020F0502020204030203"/>
                <a:ea typeface="Lato" panose="020F0502020204030203"/>
                <a:cs typeface="Lato" panose="020F0502020204030203"/>
                <a:sym typeface="Lato" panose="020F0502020204030203"/>
              </a:rPr>
              <a:t>• How the common quality criteria are important for sustainability of System?</a:t>
            </a:r>
            <a:endParaRPr sz="16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grpSp>
        <p:nvGrpSpPr>
          <p:cNvPr id="1073742860" name="Group 1073742859"/>
          <p:cNvGrpSpPr/>
          <p:nvPr/>
        </p:nvGrpSpPr>
        <p:grpSpPr>
          <a:xfrm>
            <a:off x="209550" y="310515"/>
            <a:ext cx="8733790" cy="4736465"/>
            <a:chOff x="1499" y="4572"/>
            <a:chExt cx="4114" cy="2275"/>
          </a:xfrm>
        </p:grpSpPr>
        <p:grpSp>
          <p:nvGrpSpPr>
            <p:cNvPr id="1073742857" name="Group 1073742856"/>
            <p:cNvGrpSpPr/>
            <p:nvPr/>
          </p:nvGrpSpPr>
          <p:grpSpPr>
            <a:xfrm>
              <a:off x="1499" y="4572"/>
              <a:ext cx="4114" cy="2275"/>
              <a:chOff x="1499" y="4676"/>
              <a:chExt cx="4114" cy="2171"/>
            </a:xfrm>
          </p:grpSpPr>
          <p:sp>
            <p:nvSpPr>
              <p:cNvPr id="1073742850" name="Oval 1073742849"/>
              <p:cNvSpPr/>
              <p:nvPr/>
            </p:nvSpPr>
            <p:spPr>
              <a:xfrm>
                <a:off x="1499" y="4676"/>
                <a:ext cx="4114" cy="2171"/>
              </a:xfrm>
              <a:prstGeom prst="ellipse">
                <a:avLst/>
              </a:prstGeom>
              <a:solidFill>
                <a:srgbClr val="FFFFFF"/>
              </a:solidFill>
              <a:ln w="9525" cap="flat" cmpd="sng">
                <a:solidFill>
                  <a:srgbClr val="00B050"/>
                </a:solidFill>
                <a:prstDash val="solid"/>
                <a:headEnd type="none" w="med" len="med"/>
                <a:tailEnd type="none" w="med" len="med"/>
              </a:ln>
              <a:effectLst>
                <a:outerShdw dist="107763" dir="13499999" algn="ctr" rotWithShape="0">
                  <a:srgbClr val="808080">
                    <a:alpha val="50000"/>
                  </a:srgbClr>
                </a:outerShdw>
              </a:effectLst>
            </p:spPr>
            <p:txBody>
              <a:bodyPr/>
              <a:p>
                <a:r>
                  <a:rPr lang="en-US"/>
                  <a:t>                 Sustainable Software</a:t>
                </a:r>
                <a:endParaRPr lang="en-US"/>
              </a:p>
              <a:p>
                <a:endParaRPr lang="en-US"/>
              </a:p>
              <a:p>
                <a:endParaRPr lang="en-US"/>
              </a:p>
            </p:txBody>
          </p:sp>
          <p:sp>
            <p:nvSpPr>
              <p:cNvPr id="1073742851" name="Oval 1073742850"/>
              <p:cNvSpPr/>
              <p:nvPr/>
            </p:nvSpPr>
            <p:spPr>
              <a:xfrm>
                <a:off x="1844" y="5153"/>
                <a:ext cx="3446" cy="1621"/>
              </a:xfrm>
              <a:prstGeom prst="ellipse">
                <a:avLst/>
              </a:prstGeom>
              <a:solidFill>
                <a:srgbClr val="FFFFFF"/>
              </a:solidFill>
              <a:ln w="9525" cap="flat" cmpd="sng">
                <a:solidFill>
                  <a:srgbClr val="00B050"/>
                </a:solidFill>
                <a:prstDash val="solid"/>
                <a:headEnd type="none" w="med" len="med"/>
                <a:tailEnd type="none" w="med" len="med"/>
              </a:ln>
            </p:spPr>
            <p:txBody>
              <a:bodyPr/>
              <a:p>
                <a:endParaRPr lang="en-US"/>
              </a:p>
            </p:txBody>
          </p:sp>
          <p:sp>
            <p:nvSpPr>
              <p:cNvPr id="1073742854" name="Text Box 1073742853"/>
              <p:cNvSpPr txBox="1"/>
              <p:nvPr/>
            </p:nvSpPr>
            <p:spPr>
              <a:xfrm>
                <a:off x="3012" y="5349"/>
                <a:ext cx="1102" cy="308"/>
              </a:xfrm>
              <a:prstGeom prst="rect">
                <a:avLst/>
              </a:prstGeom>
              <a:solidFill>
                <a:srgbClr val="FFFFFF"/>
              </a:solidFill>
              <a:ln w="9525" cap="flat" cmpd="sng">
                <a:solidFill>
                  <a:srgbClr val="FFFFFF"/>
                </a:solidFill>
                <a:prstDash val="solid"/>
                <a:miter/>
                <a:headEnd type="none" w="med" len="med"/>
                <a:tailEnd type="none" w="med" len="med"/>
              </a:ln>
            </p:spPr>
            <p:txBody>
              <a:bodyPr/>
              <a:p>
                <a:r>
                  <a:rPr lang="en-US"/>
                  <a:t>Green Software</a:t>
                </a:r>
                <a:endParaRPr lang="en-US"/>
              </a:p>
              <a:p>
                <a:endParaRPr lang="en-US"/>
              </a:p>
            </p:txBody>
          </p:sp>
          <p:sp>
            <p:nvSpPr>
              <p:cNvPr id="1073742852" name="Oval 1073742851"/>
              <p:cNvSpPr/>
              <p:nvPr/>
            </p:nvSpPr>
            <p:spPr>
              <a:xfrm>
                <a:off x="2292" y="5437"/>
                <a:ext cx="1132" cy="1205"/>
              </a:xfrm>
              <a:prstGeom prst="ellipse">
                <a:avLst/>
              </a:prstGeom>
              <a:gradFill rotWithShape="0">
                <a:gsLst>
                  <a:gs pos="0">
                    <a:srgbClr val="C2D69B"/>
                  </a:gs>
                  <a:gs pos="50000">
                    <a:srgbClr val="EAF1DD"/>
                  </a:gs>
                  <a:gs pos="100000">
                    <a:srgbClr val="C2D69B"/>
                  </a:gs>
                </a:gsLst>
                <a:lin ang="18900000" scaled="1"/>
                <a:tileRect/>
              </a:gradFill>
              <a:ln w="12700" cap="flat" cmpd="sng">
                <a:solidFill>
                  <a:srgbClr val="C2D69B"/>
                </a:solidFill>
                <a:prstDash val="solid"/>
                <a:headEnd type="none" w="med" len="med"/>
                <a:tailEnd type="none" w="med" len="med"/>
              </a:ln>
              <a:effectLst>
                <a:outerShdw dist="28398" dir="3806096" algn="ctr" rotWithShape="0">
                  <a:srgbClr val="4E6128">
                    <a:alpha val="50000"/>
                  </a:srgbClr>
                </a:outerShdw>
              </a:effectLst>
            </p:spPr>
            <p:txBody>
              <a:bodyPr/>
              <a:p>
                <a:endParaRPr lang="en-US"/>
              </a:p>
            </p:txBody>
          </p:sp>
          <p:sp>
            <p:nvSpPr>
              <p:cNvPr id="1073742853" name="Oval 1073742852"/>
              <p:cNvSpPr/>
              <p:nvPr/>
            </p:nvSpPr>
            <p:spPr>
              <a:xfrm>
                <a:off x="3656" y="5437"/>
                <a:ext cx="1112" cy="1205"/>
              </a:xfrm>
              <a:prstGeom prst="ellipse">
                <a:avLst/>
              </a:prstGeom>
              <a:gradFill rotWithShape="0">
                <a:gsLst>
                  <a:gs pos="0">
                    <a:srgbClr val="C2D69B"/>
                  </a:gs>
                  <a:gs pos="50000">
                    <a:srgbClr val="EAF1DD"/>
                  </a:gs>
                  <a:gs pos="100000">
                    <a:srgbClr val="C2D69B"/>
                  </a:gs>
                </a:gsLst>
                <a:lin ang="18900000" scaled="1"/>
                <a:tileRect/>
              </a:gradFill>
              <a:ln w="12700" cap="flat" cmpd="sng">
                <a:solidFill>
                  <a:srgbClr val="92D050"/>
                </a:solidFill>
                <a:prstDash val="solid"/>
                <a:headEnd type="none" w="med" len="med"/>
                <a:tailEnd type="none" w="med" len="med"/>
              </a:ln>
              <a:effectLst>
                <a:outerShdw dist="28398" dir="3806096" algn="ctr" rotWithShape="0">
                  <a:srgbClr val="4E6128">
                    <a:alpha val="50000"/>
                  </a:srgbClr>
                </a:outerShdw>
              </a:effectLst>
            </p:spPr>
            <p:txBody>
              <a:bodyPr/>
              <a:p>
                <a:endParaRPr lang="en-US"/>
              </a:p>
            </p:txBody>
          </p:sp>
        </p:grpSp>
        <p:sp>
          <p:nvSpPr>
            <p:cNvPr id="1073742858" name="Text Box 1073742857"/>
            <p:cNvSpPr txBox="1"/>
            <p:nvPr/>
          </p:nvSpPr>
          <p:spPr>
            <a:xfrm>
              <a:off x="2454" y="5554"/>
              <a:ext cx="771" cy="882"/>
            </a:xfrm>
            <a:prstGeom prst="rect">
              <a:avLst/>
            </a:prstGeom>
            <a:solidFill>
              <a:srgbClr val="FFFFFF"/>
            </a:solidFill>
            <a:ln w="9525" cap="flat" cmpd="sng">
              <a:solidFill>
                <a:srgbClr val="C2D69B"/>
              </a:solidFill>
              <a:prstDash val="solid"/>
              <a:miter/>
              <a:headEnd type="none" w="med" len="med"/>
              <a:tailEnd type="none" w="med" len="med"/>
            </a:ln>
          </p:spPr>
          <p:txBody>
            <a:bodyPr/>
            <a:p>
              <a:pPr algn="ctr"/>
              <a:r>
                <a:rPr lang="en-US" b="1"/>
                <a:t>Green with Software</a:t>
              </a:r>
              <a:endParaRPr lang="en-US" b="1"/>
            </a:p>
            <a:p>
              <a:pPr algn="ctr"/>
              <a:r>
                <a:rPr lang="en-US" b="1"/>
                <a:t>Cloud </a:t>
              </a:r>
              <a:r>
                <a:rPr lang="en-US"/>
                <a:t>Computing</a:t>
              </a:r>
              <a:endParaRPr lang="en-US"/>
            </a:p>
            <a:p>
              <a:pPr algn="ctr"/>
              <a:r>
                <a:rPr lang="en-US"/>
                <a:t>Internet of Things</a:t>
              </a:r>
              <a:endParaRPr lang="en-US"/>
            </a:p>
            <a:p>
              <a:pPr algn="ctr"/>
              <a:r>
                <a:rPr lang="en-US"/>
                <a:t>Dematerialization</a:t>
              </a:r>
              <a:endParaRPr lang="en-US"/>
            </a:p>
            <a:p>
              <a:pPr algn="ctr"/>
              <a:r>
                <a:rPr lang="en-US"/>
                <a:t>Virtualization</a:t>
              </a:r>
              <a:endParaRPr lang="en-US"/>
            </a:p>
            <a:p>
              <a:pPr algn="ctr"/>
              <a:r>
                <a:rPr lang="en-US"/>
                <a:t>……..</a:t>
              </a:r>
              <a:endParaRPr lang="en-US"/>
            </a:p>
            <a:p>
              <a:endParaRPr lang="en-US"/>
            </a:p>
            <a:p>
              <a:endParaRPr lang="en-US"/>
            </a:p>
            <a:p>
              <a:endParaRPr lang="en-US"/>
            </a:p>
            <a:p>
              <a:endParaRPr lang="en-US"/>
            </a:p>
            <a:p>
              <a:endParaRPr lang="en-US"/>
            </a:p>
          </p:txBody>
        </p:sp>
        <p:sp>
          <p:nvSpPr>
            <p:cNvPr id="1073742859" name="Text Box 1073742858"/>
            <p:cNvSpPr txBox="1"/>
            <p:nvPr/>
          </p:nvSpPr>
          <p:spPr>
            <a:xfrm>
              <a:off x="3828" y="5554"/>
              <a:ext cx="779" cy="882"/>
            </a:xfrm>
            <a:prstGeom prst="rect">
              <a:avLst/>
            </a:prstGeom>
            <a:solidFill>
              <a:srgbClr val="FFFFFF"/>
            </a:solidFill>
            <a:ln w="9525" cap="flat" cmpd="sng">
              <a:solidFill>
                <a:srgbClr val="C2D69B"/>
              </a:solidFill>
              <a:prstDash val="solid"/>
              <a:miter/>
              <a:headEnd type="none" w="med" len="med"/>
              <a:tailEnd type="none" w="med" len="med"/>
            </a:ln>
          </p:spPr>
          <p:txBody>
            <a:bodyPr/>
            <a:p>
              <a:pPr algn="ctr"/>
              <a:r>
                <a:rPr lang="en-US" b="1"/>
                <a:t>Green within Software</a:t>
              </a:r>
              <a:endParaRPr lang="en-US" b="1"/>
            </a:p>
            <a:p>
              <a:pPr algn="ctr"/>
              <a:r>
                <a:rPr lang="en-US"/>
                <a:t>Product</a:t>
              </a:r>
              <a:endParaRPr lang="en-US"/>
            </a:p>
            <a:p>
              <a:pPr algn="ctr"/>
              <a:r>
                <a:rPr lang="en-US"/>
                <a:t>Process</a:t>
              </a:r>
              <a:endParaRPr lang="en-US"/>
            </a:p>
            <a:p>
              <a:pPr algn="ctr"/>
              <a:r>
                <a:rPr lang="en-US"/>
                <a:t>Usage</a:t>
              </a:r>
              <a:endParaRPr lang="en-US"/>
            </a:p>
            <a:p>
              <a:pPr algn="ctr"/>
              <a:r>
                <a:rPr lang="en-US"/>
                <a:t>Design</a:t>
              </a:r>
              <a:endParaRPr lang="en-US"/>
            </a:p>
            <a:p>
              <a:pPr algn="ctr"/>
              <a:r>
                <a:rPr lang="en-US"/>
                <a:t>Development</a:t>
              </a:r>
              <a:endParaRPr lang="en-US"/>
            </a:p>
            <a:p>
              <a:pPr algn="ctr"/>
              <a:r>
                <a:rPr lang="en-US"/>
                <a:t>….</a:t>
              </a:r>
              <a:endParaRPr lang="en-US"/>
            </a:p>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13343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152400" y="742950"/>
            <a:ext cx="8819515" cy="346837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sz="1800" b="0">
                <a:sym typeface="+mn-ea"/>
              </a:rPr>
              <a:t>When we are talking about Green Computing, We have two aspect of discussion. One aspect is ‘Green with Software’ in which we have the concept of Cloud Computing, IOT, Dematerialization, Virtualization etc. that comes under Green IT 1.0  and other aspect is ‘Green within Software’ in which we are giving importance to Product ,Process, Usage, Libraries , Design , Development utilization in effective way that comes under Green IT 2. </a:t>
            </a:r>
            <a:br>
              <a:rPr sz="1800" b="0"/>
            </a:br>
            <a:r>
              <a:rPr sz="1800" b="0"/>
              <a:t>In this area of tools representation, my aim is to briefly present the different organization tools/products that are used in Cross platform mobile application development with their usage. As my area of concern is ‘Green </a:t>
            </a:r>
            <a:r>
              <a:rPr lang="en-US" sz="1800" b="0"/>
              <a:t>with </a:t>
            </a:r>
            <a:r>
              <a:rPr sz="1800" b="0"/>
              <a:t>in Software’ in which I am pushing towards the product usage for maximization.</a:t>
            </a:r>
            <a:br>
              <a:rPr sz="1800" b="0"/>
            </a:br>
            <a:br>
              <a:rPr sz="1800" b="0"/>
            </a:br>
            <a:endParaRPr sz="1800" b="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0" y="0"/>
            <a:ext cx="8279765" cy="4337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pic>
        <p:nvPicPr>
          <p:cNvPr id="2" name="Picture 1"/>
          <p:cNvPicPr>
            <a:picLocks noChangeAspect="1"/>
          </p:cNvPicPr>
          <p:nvPr/>
        </p:nvPicPr>
        <p:blipFill>
          <a:blip r:embed="rId2"/>
          <a:stretch>
            <a:fillRect/>
          </a:stretch>
        </p:blipFill>
        <p:spPr>
          <a:xfrm>
            <a:off x="76200" y="354330"/>
            <a:ext cx="8713470" cy="4813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361950"/>
            <a:ext cx="9209400" cy="4889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44150"/>
            <a:ext cx="8386200" cy="3968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https://github.com/damanjeetkaurchadha/GreenSoftwareheckthone.git</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a:spLocks noGrp="1"/>
          </p:cNvSpPr>
          <p:nvPr>
            <p:ph type="subTitle" idx="1"/>
          </p:nvPr>
        </p:nvSpPr>
        <p:spPr>
          <a:xfrm>
            <a:off x="339725" y="2750820"/>
            <a:ext cx="7425055" cy="80581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US" altLang="en-GB" sz="1500"/>
              <a:t>Damanjeet Kaur</a:t>
            </a:r>
            <a:endParaRPr lang="en-US" altLang="en-GB" sz="1500"/>
          </a:p>
          <a:p>
            <a:pPr marL="0" lvl="0" indent="0" algn="l" rtl="0">
              <a:lnSpc>
                <a:spcPct val="150000"/>
              </a:lnSpc>
              <a:spcBef>
                <a:spcPts val="0"/>
              </a:spcBef>
              <a:spcAft>
                <a:spcPts val="1600"/>
              </a:spcAft>
              <a:buSzPts val="1800"/>
              <a:buNone/>
            </a:pPr>
            <a:r>
              <a:rPr lang="en-US" altLang="en-GB" sz="1500"/>
              <a:t>Project Manager (Netprophets Cyberworks private limited, noida)</a:t>
            </a:r>
            <a:endParaRPr lang="en-US" altLang="en-GB" sz="1500"/>
          </a:p>
        </p:txBody>
      </p:sp>
      <p:pic>
        <p:nvPicPr>
          <p:cNvPr id="3" name="Picture 4" descr="Icon&#10;&#10;Description automatically generated"/>
          <p:cNvPicPr>
            <a:picLocks noChangeAspect="1"/>
          </p:cNvPicPr>
          <p:nvPr/>
        </p:nvPicPr>
        <p:blipFill>
          <a:blip r:embed="rId1"/>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1963</Words>
  <Application>WPS Presentation</Application>
  <PresentationFormat>On-screen Show (16:9)</PresentationFormat>
  <Paragraphs>67</Paragraphs>
  <Slides>8</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Arial</vt:lpstr>
      <vt:lpstr>SimSun</vt:lpstr>
      <vt:lpstr>Wingdings</vt:lpstr>
      <vt:lpstr>Arial</vt:lpstr>
      <vt:lpstr>Lato Black</vt:lpstr>
      <vt:lpstr>Lato</vt:lpstr>
      <vt:lpstr>Microsoft YaHei</vt:lpstr>
      <vt:lpstr>Arial Unicode MS</vt:lpstr>
      <vt:lpstr>TI Template</vt:lpstr>
      <vt:lpstr>TI Template</vt:lpstr>
      <vt:lpstr>PLEDGE TO PROGRESS Sustainability Hackathon </vt:lpstr>
      <vt:lpstr>Problem Statement?</vt:lpstr>
      <vt:lpstr>User Segment &amp; Pain Points</vt:lpstr>
      <vt:lpstr>Pre-Requisite</vt:lpstr>
      <vt:lpstr>Azure tools or resources which are likely to be used by you for the prototype, if your idea gets selected</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damanjeet kaur</cp:lastModifiedBy>
  <cp:revision>63</cp:revision>
  <dcterms:created xsi:type="dcterms:W3CDTF">2023-04-23T13:32:32Z</dcterms:created>
  <dcterms:modified xsi:type="dcterms:W3CDTF">2023-04-23T15:34:47Z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8A541DD660C941A78E45CAB2ED3C2C56</vt:lpwstr>
  </property>
  <property fmtid="{D5CDD505-2E9C-101B-9397-08002B2CF9AE}" pid="3" name="KSOProductBuildVer">
    <vt:lpwstr>1033-11.2.0.11536</vt:lpwstr>
  </property>
</Properties>
</file>