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2" r:id="rId4"/>
    <p:sldId id="258" r:id="rId5"/>
    <p:sldId id="261"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642" autoAdjust="0"/>
  </p:normalViewPr>
  <p:slideViewPr>
    <p:cSldViewPr snapToGrid="0">
      <p:cViewPr>
        <p:scale>
          <a:sx n="112" d="100"/>
          <a:sy n="112" d="100"/>
        </p:scale>
        <p:origin x="492" y="-144"/>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58DBB-331A-45DA-9868-AEBE8E592145}" type="datetimeFigureOut">
              <a:rPr lang="en-US" smtClean="0"/>
              <a:t>7/28/2016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3B37F-EBC9-4D81-AF13-C0640B3DABBD}" type="slidenum">
              <a:rPr lang="en-US" smtClean="0"/>
              <a:t>‹#›</a:t>
            </a:fld>
            <a:endParaRPr lang="en-US"/>
          </a:p>
        </p:txBody>
      </p:sp>
    </p:spTree>
    <p:extLst>
      <p:ext uri="{BB962C8B-B14F-4D97-AF65-F5344CB8AC3E}">
        <p14:creationId xmlns:p14="http://schemas.microsoft.com/office/powerpoint/2010/main" val="182178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Phylogenetic</a:t>
            </a:r>
            <a:r>
              <a:rPr lang="en-US" baseline="0" dirty="0"/>
              <a:t> Tree:</a:t>
            </a:r>
          </a:p>
          <a:p>
            <a:r>
              <a:rPr lang="en-US" baseline="0" dirty="0"/>
              <a:t>Graph that represents an inference about the evolutionary history of different organisms</a:t>
            </a:r>
          </a:p>
          <a:p>
            <a:r>
              <a:rPr lang="en-US" baseline="0" dirty="0"/>
              <a:t>We do this through analyzing the differences in the genetic sequences or protein sequences of different organisms</a:t>
            </a:r>
          </a:p>
          <a:p>
            <a:endParaRPr lang="en-US" baseline="0" dirty="0"/>
          </a:p>
          <a:p>
            <a:r>
              <a:rPr lang="en-US" baseline="0" dirty="0"/>
              <a:t>Now at first glance I thought this project would be fairly straightforward, however I was completely wrong. I thought from the beginning that my program would be able to do all the steps from A-Z but this was not the case. Here I can show you the work flow for how phylogenetic trees are created. </a:t>
            </a:r>
          </a:p>
          <a:p>
            <a:endParaRPr lang="en-US" dirty="0"/>
          </a:p>
        </p:txBody>
      </p:sp>
      <p:sp>
        <p:nvSpPr>
          <p:cNvPr id="4" name="Slide Number Placeholder 3"/>
          <p:cNvSpPr>
            <a:spLocks noGrp="1"/>
          </p:cNvSpPr>
          <p:nvPr>
            <p:ph type="sldNum" sz="quarter" idx="10"/>
          </p:nvPr>
        </p:nvSpPr>
        <p:spPr/>
        <p:txBody>
          <a:bodyPr/>
          <a:lstStyle/>
          <a:p>
            <a:fld id="{25D3B37F-EBC9-4D81-AF13-C0640B3DABBD}" type="slidenum">
              <a:rPr lang="en-US" smtClean="0"/>
              <a:t>1</a:t>
            </a:fld>
            <a:endParaRPr lang="en-US"/>
          </a:p>
        </p:txBody>
      </p:sp>
    </p:spTree>
    <p:extLst>
      <p:ext uri="{BB962C8B-B14F-4D97-AF65-F5344CB8AC3E}">
        <p14:creationId xmlns:p14="http://schemas.microsoft.com/office/powerpoint/2010/main" val="407304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program ultimately made the datasets</a:t>
            </a:r>
            <a:r>
              <a:rPr lang="en-US" baseline="0" dirty="0"/>
              <a:t> that would be used for the two other parts to create the tree. </a:t>
            </a:r>
            <a:endParaRPr lang="en-US" dirty="0"/>
          </a:p>
          <a:p>
            <a:r>
              <a:rPr lang="en-US" dirty="0" err="1"/>
              <a:t>ClustalW</a:t>
            </a:r>
            <a:r>
              <a:rPr lang="en-US" dirty="0"/>
              <a:t>: </a:t>
            </a:r>
            <a:r>
              <a:rPr lang="en-US" dirty="0" err="1"/>
              <a:t>ClustalW</a:t>
            </a:r>
            <a:r>
              <a:rPr lang="en-US" dirty="0"/>
              <a:t> is a popular program used for multiple sequence alignment and for preparing phylogenetic trees. Its portability amongst various computing platforms is the main reason for its widespread use.</a:t>
            </a:r>
          </a:p>
          <a:p>
            <a:r>
              <a:rPr lang="en-US" dirty="0"/>
              <a:t>MEGA: </a:t>
            </a:r>
            <a:r>
              <a:rPr lang="en-US" sz="1200" b="1" i="0"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olecular </a:t>
            </a:r>
            <a:r>
              <a:rPr lang="en-US" sz="1200" b="1" i="0"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volutionary </a:t>
            </a:r>
            <a:r>
              <a:rPr lang="en-US" sz="1200" b="1" i="0" kern="1200" dirty="0">
                <a:solidFill>
                  <a:schemeClr val="tx1"/>
                </a:solidFill>
                <a:effectLst/>
                <a:latin typeface="+mn-lt"/>
                <a:ea typeface="+mn-ea"/>
                <a:cs typeface="+mn-cs"/>
              </a:rPr>
              <a:t>G</a:t>
            </a:r>
            <a:r>
              <a:rPr lang="en-US" sz="1200" b="0" i="0" kern="1200" dirty="0">
                <a:solidFill>
                  <a:schemeClr val="tx1"/>
                </a:solidFill>
                <a:effectLst/>
                <a:latin typeface="+mn-lt"/>
                <a:ea typeface="+mn-ea"/>
                <a:cs typeface="+mn-cs"/>
              </a:rPr>
              <a:t>enetics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nalysis, is a freely available software for conducting statistical analysis of molecular evolution and for constructing </a:t>
            </a:r>
            <a:r>
              <a:rPr lang="en-US" sz="1200" b="0" i="0" u="none" strike="noStrike" kern="1200" dirty="0">
                <a:solidFill>
                  <a:schemeClr val="tx1"/>
                </a:solidFill>
                <a:effectLst/>
                <a:latin typeface="+mn-lt"/>
                <a:ea typeface="+mn-ea"/>
                <a:cs typeface="+mn-cs"/>
              </a:rPr>
              <a:t>phylogenetic trees.</a:t>
            </a:r>
            <a:endParaRPr lang="en-US" dirty="0"/>
          </a:p>
        </p:txBody>
      </p:sp>
      <p:sp>
        <p:nvSpPr>
          <p:cNvPr id="4" name="Slide Number Placeholder 3"/>
          <p:cNvSpPr>
            <a:spLocks noGrp="1"/>
          </p:cNvSpPr>
          <p:nvPr>
            <p:ph type="sldNum" sz="quarter" idx="10"/>
          </p:nvPr>
        </p:nvSpPr>
        <p:spPr/>
        <p:txBody>
          <a:bodyPr/>
          <a:lstStyle/>
          <a:p>
            <a:fld id="{25D3B37F-EBC9-4D81-AF13-C0640B3DABBD}" type="slidenum">
              <a:rPr lang="en-US" smtClean="0"/>
              <a:t>2</a:t>
            </a:fld>
            <a:endParaRPr lang="en-US"/>
          </a:p>
        </p:txBody>
      </p:sp>
    </p:spTree>
    <p:extLst>
      <p:ext uri="{BB962C8B-B14F-4D97-AF65-F5344CB8AC3E}">
        <p14:creationId xmlns:p14="http://schemas.microsoft.com/office/powerpoint/2010/main" val="2613979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dMy</a:t>
            </a:r>
            <a:r>
              <a:rPr lang="en-US" dirty="0"/>
              <a:t> program starts off with user input asking for at least two scientific names for viruses.</a:t>
            </a:r>
          </a:p>
          <a:p>
            <a:r>
              <a:rPr lang="en-US" dirty="0"/>
              <a:t>It then runs a search on the </a:t>
            </a:r>
            <a:r>
              <a:rPr lang="en-US" dirty="0" err="1"/>
              <a:t>ncbi</a:t>
            </a:r>
            <a:r>
              <a:rPr lang="en-US" dirty="0"/>
              <a:t> website using</a:t>
            </a:r>
            <a:r>
              <a:rPr lang="en-US" baseline="0" dirty="0"/>
              <a:t> the database genome to find the complete genome of the virus</a:t>
            </a:r>
          </a:p>
          <a:p>
            <a:r>
              <a:rPr lang="en-US" baseline="0" dirty="0"/>
              <a:t>After finding the results, </a:t>
            </a:r>
            <a:r>
              <a:rPr lang="en-US" baseline="0" dirty="0" err="1"/>
              <a:t>elink</a:t>
            </a:r>
            <a:r>
              <a:rPr lang="en-US" baseline="0" dirty="0"/>
              <a:t> was used to convert the genome id to a </a:t>
            </a:r>
            <a:r>
              <a:rPr lang="en-US" baseline="0" dirty="0" err="1"/>
              <a:t>nuccore</a:t>
            </a:r>
            <a:r>
              <a:rPr lang="en-US" baseline="0" dirty="0"/>
              <a:t> id</a:t>
            </a:r>
          </a:p>
          <a:p>
            <a:r>
              <a:rPr lang="en-US" baseline="0" dirty="0"/>
              <a:t>After finding the </a:t>
            </a:r>
            <a:r>
              <a:rPr lang="en-US" baseline="0" dirty="0" err="1"/>
              <a:t>nuccore</a:t>
            </a:r>
            <a:r>
              <a:rPr lang="en-US" baseline="0" dirty="0"/>
              <a:t> id I used the </a:t>
            </a:r>
            <a:r>
              <a:rPr lang="en-US" baseline="0" dirty="0" err="1"/>
              <a:t>efetch</a:t>
            </a:r>
            <a:r>
              <a:rPr lang="en-US" baseline="0" dirty="0"/>
              <a:t> go grab </a:t>
            </a:r>
            <a:r>
              <a:rPr lang="en-US" baseline="0" dirty="0" err="1"/>
              <a:t>whats</a:t>
            </a:r>
            <a:r>
              <a:rPr lang="en-US" baseline="0" dirty="0"/>
              <a:t> called the accession number and the name of the entry</a:t>
            </a:r>
          </a:p>
          <a:p>
            <a:r>
              <a:rPr lang="en-US" baseline="0" dirty="0"/>
              <a:t>The user will then get asked for input on which accession numbers to use, then the program uses another </a:t>
            </a:r>
            <a:r>
              <a:rPr lang="en-US" baseline="0" dirty="0" err="1"/>
              <a:t>ncbi</a:t>
            </a:r>
            <a:r>
              <a:rPr lang="en-US" baseline="0" dirty="0"/>
              <a:t> tool called blast</a:t>
            </a:r>
          </a:p>
          <a:p>
            <a:r>
              <a:rPr lang="en-US" sz="1200" b="1" i="0" kern="1200" dirty="0">
                <a:solidFill>
                  <a:schemeClr val="tx1"/>
                </a:solidFill>
                <a:effectLst/>
                <a:latin typeface="+mn-lt"/>
                <a:ea typeface="+mn-ea"/>
                <a:cs typeface="+mn-cs"/>
              </a:rPr>
              <a:t>BLAST</a:t>
            </a:r>
            <a:r>
              <a:rPr lang="en-US" sz="1200" b="0" i="0" kern="1200" dirty="0">
                <a:solidFill>
                  <a:schemeClr val="tx1"/>
                </a:solidFill>
                <a:effectLst/>
                <a:latin typeface="+mn-lt"/>
                <a:ea typeface="+mn-ea"/>
                <a:cs typeface="+mn-cs"/>
              </a:rPr>
              <a:t> for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asic </a:t>
            </a:r>
            <a:r>
              <a:rPr lang="en-US" sz="1200" b="1"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ocal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lignment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earch </a:t>
            </a:r>
            <a:r>
              <a:rPr lang="en-US" sz="1200" b="1"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ool is an </a:t>
            </a:r>
            <a:r>
              <a:rPr lang="en-US" sz="1200" b="0" i="0" u="none" strike="noStrike"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for comparing </a:t>
            </a:r>
            <a:r>
              <a:rPr lang="en-US" sz="1200" b="0" i="0" u="none" strike="noStrike" kern="1200" dirty="0">
                <a:solidFill>
                  <a:schemeClr val="tx1"/>
                </a:solidFill>
                <a:effectLst/>
                <a:latin typeface="+mn-lt"/>
                <a:ea typeface="+mn-ea"/>
                <a:cs typeface="+mn-cs"/>
              </a:rPr>
              <a:t>primary</a:t>
            </a:r>
            <a:r>
              <a:rPr lang="en-US" sz="1200" b="0" i="0" kern="1200" dirty="0">
                <a:solidFill>
                  <a:schemeClr val="tx1"/>
                </a:solidFill>
                <a:effectLst/>
                <a:latin typeface="+mn-lt"/>
                <a:ea typeface="+mn-ea"/>
                <a:cs typeface="+mn-cs"/>
              </a:rPr>
              <a:t> biological sequence information, such as the </a:t>
            </a:r>
            <a:r>
              <a:rPr lang="en-US" sz="1200" b="0" i="0" u="none" strike="noStrike" kern="1200" dirty="0">
                <a:solidFill>
                  <a:schemeClr val="tx1"/>
                </a:solidFill>
                <a:effectLst/>
                <a:latin typeface="+mn-lt"/>
                <a:ea typeface="+mn-ea"/>
                <a:cs typeface="+mn-cs"/>
              </a:rPr>
              <a:t>amino-acid</a:t>
            </a:r>
            <a:r>
              <a:rPr lang="en-US" sz="1200" b="0" i="0" kern="1200" dirty="0">
                <a:solidFill>
                  <a:schemeClr val="tx1"/>
                </a:solidFill>
                <a:effectLst/>
                <a:latin typeface="+mn-lt"/>
                <a:ea typeface="+mn-ea"/>
                <a:cs typeface="+mn-cs"/>
              </a:rPr>
              <a:t> sequences of different </a:t>
            </a:r>
            <a:r>
              <a:rPr lang="en-US" sz="1200" b="0" i="0" u="none" strike="noStrike" kern="1200" dirty="0">
                <a:solidFill>
                  <a:schemeClr val="tx1"/>
                </a:solidFill>
                <a:effectLst/>
                <a:latin typeface="+mn-lt"/>
                <a:ea typeface="+mn-ea"/>
                <a:cs typeface="+mn-cs"/>
              </a:rPr>
              <a:t>proteins</a:t>
            </a:r>
            <a:r>
              <a:rPr lang="en-US" sz="1200" b="0" i="0" kern="1200" dirty="0">
                <a:solidFill>
                  <a:schemeClr val="tx1"/>
                </a:solidFill>
                <a:effectLst/>
                <a:latin typeface="+mn-lt"/>
                <a:ea typeface="+mn-ea"/>
                <a:cs typeface="+mn-cs"/>
              </a:rPr>
              <a:t> or the </a:t>
            </a:r>
            <a:r>
              <a:rPr lang="en-US" sz="1200" b="0" i="0" u="none" strike="noStrike" kern="1200" dirty="0">
                <a:solidFill>
                  <a:schemeClr val="tx1"/>
                </a:solidFill>
                <a:effectLst/>
                <a:latin typeface="+mn-lt"/>
                <a:ea typeface="+mn-ea"/>
                <a:cs typeface="+mn-cs"/>
              </a:rPr>
              <a:t>nucleotides</a:t>
            </a:r>
            <a:r>
              <a:rPr lang="en-US" sz="1200" b="0" i="0" kern="1200" dirty="0">
                <a:solidFill>
                  <a:schemeClr val="tx1"/>
                </a:solidFill>
                <a:effectLst/>
                <a:latin typeface="+mn-lt"/>
                <a:ea typeface="+mn-ea"/>
                <a:cs typeface="+mn-cs"/>
              </a:rPr>
              <a:t> of </a:t>
            </a:r>
            <a:r>
              <a:rPr lang="en-US" sz="1200" b="0" i="0" u="none" strike="noStrike" kern="1200" dirty="0">
                <a:solidFill>
                  <a:schemeClr val="tx1"/>
                </a:solidFill>
                <a:effectLst/>
                <a:latin typeface="+mn-lt"/>
                <a:ea typeface="+mn-ea"/>
                <a:cs typeface="+mn-cs"/>
              </a:rPr>
              <a:t>DNA sequences</a:t>
            </a:r>
            <a:r>
              <a:rPr lang="en-US" sz="1200" b="0" i="0" kern="1200" dirty="0">
                <a:solidFill>
                  <a:schemeClr val="tx1"/>
                </a:solidFill>
                <a:effectLst/>
                <a:latin typeface="+mn-lt"/>
                <a:ea typeface="+mn-ea"/>
                <a:cs typeface="+mn-cs"/>
              </a:rPr>
              <a:t>. A BLAST search enables a researcher to compare a query sequence with a library or </a:t>
            </a:r>
            <a:r>
              <a:rPr lang="en-US" sz="1200" b="0" i="0" u="none" strike="noStrike"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 of sequences, and identify library sequences that resemble the query sequence above a certain threshold.</a:t>
            </a:r>
          </a:p>
          <a:p>
            <a:r>
              <a:rPr lang="en-US" sz="1200" b="0" i="0" kern="1200" dirty="0">
                <a:solidFill>
                  <a:schemeClr val="tx1"/>
                </a:solidFill>
                <a:effectLst/>
                <a:latin typeface="+mn-lt"/>
                <a:ea typeface="+mn-ea"/>
                <a:cs typeface="+mn-cs"/>
              </a:rPr>
              <a:t>So with the result from blast I get back a list</a:t>
            </a:r>
            <a:r>
              <a:rPr lang="en-US" sz="1200" b="0" i="0" kern="1200" baseline="0" dirty="0">
                <a:solidFill>
                  <a:schemeClr val="tx1"/>
                </a:solidFill>
                <a:effectLst/>
                <a:latin typeface="+mn-lt"/>
                <a:ea typeface="+mn-ea"/>
                <a:cs typeface="+mn-cs"/>
              </a:rPr>
              <a:t> of all sequences that have an Expect value of 0, and this means that you can expect that there are going to be 0 hits when you search similar sequences in a database</a:t>
            </a:r>
          </a:p>
          <a:p>
            <a:r>
              <a:rPr lang="en-US" sz="1200" b="0" i="0" kern="1200" baseline="0" dirty="0">
                <a:solidFill>
                  <a:schemeClr val="tx1"/>
                </a:solidFill>
                <a:effectLst/>
                <a:latin typeface="+mn-lt"/>
                <a:ea typeface="+mn-ea"/>
                <a:cs typeface="+mn-cs"/>
              </a:rPr>
              <a:t>What this allows us to do is to take into account different strains of viruses to be subjected to this phylogenetic analysis</a:t>
            </a:r>
          </a:p>
          <a:p>
            <a:r>
              <a:rPr lang="en-US" sz="1200" b="0" i="0" kern="1200" baseline="0" dirty="0">
                <a:solidFill>
                  <a:schemeClr val="tx1"/>
                </a:solidFill>
                <a:effectLst/>
                <a:latin typeface="+mn-lt"/>
                <a:ea typeface="+mn-ea"/>
                <a:cs typeface="+mn-cs"/>
              </a:rPr>
              <a:t>Finally using the result from the blast search my program makes one final call to the </a:t>
            </a:r>
            <a:r>
              <a:rPr lang="en-US" sz="1200" b="0" i="0" kern="1200" baseline="0" dirty="0" err="1">
                <a:solidFill>
                  <a:schemeClr val="tx1"/>
                </a:solidFill>
                <a:effectLst/>
                <a:latin typeface="+mn-lt"/>
                <a:ea typeface="+mn-ea"/>
                <a:cs typeface="+mn-cs"/>
              </a:rPr>
              <a:t>ncbi</a:t>
            </a:r>
            <a:r>
              <a:rPr lang="en-US" sz="1200" b="0" i="0" kern="1200" baseline="0" dirty="0">
                <a:solidFill>
                  <a:schemeClr val="tx1"/>
                </a:solidFill>
                <a:effectLst/>
                <a:latin typeface="+mn-lt"/>
                <a:ea typeface="+mn-ea"/>
                <a:cs typeface="+mn-cs"/>
              </a:rPr>
              <a:t> nucleotide database to download the full sequences for the different strains found</a:t>
            </a:r>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10"/>
          </p:nvPr>
        </p:nvSpPr>
        <p:spPr/>
        <p:txBody>
          <a:bodyPr/>
          <a:lstStyle/>
          <a:p>
            <a:fld id="{25D3B37F-EBC9-4D81-AF13-C0640B3DABBD}" type="slidenum">
              <a:rPr lang="en-US" smtClean="0"/>
              <a:t>3</a:t>
            </a:fld>
            <a:endParaRPr lang="en-US"/>
          </a:p>
        </p:txBody>
      </p:sp>
    </p:spTree>
    <p:extLst>
      <p:ext uri="{BB962C8B-B14F-4D97-AF65-F5344CB8AC3E}">
        <p14:creationId xmlns:p14="http://schemas.microsoft.com/office/powerpoint/2010/main" val="32323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with my first run I compared two types of viruses measles and mumps. Now my blast search wielded many different trains, and I decided to keep about 20 of them. Talk about </a:t>
            </a:r>
            <a:r>
              <a:rPr lang="en-US" baseline="0" dirty="0" err="1"/>
              <a:t>clustalW</a:t>
            </a:r>
            <a:r>
              <a:rPr lang="en-US" baseline="0" dirty="0"/>
              <a:t> being slow</a:t>
            </a:r>
            <a:endParaRPr lang="en-US" dirty="0"/>
          </a:p>
        </p:txBody>
      </p:sp>
      <p:sp>
        <p:nvSpPr>
          <p:cNvPr id="4" name="Slide Number Placeholder 3"/>
          <p:cNvSpPr>
            <a:spLocks noGrp="1"/>
          </p:cNvSpPr>
          <p:nvPr>
            <p:ph type="sldNum" sz="quarter" idx="10"/>
          </p:nvPr>
        </p:nvSpPr>
        <p:spPr/>
        <p:txBody>
          <a:bodyPr/>
          <a:lstStyle/>
          <a:p>
            <a:fld id="{25D3B37F-EBC9-4D81-AF13-C0640B3DABBD}" type="slidenum">
              <a:rPr lang="en-US" smtClean="0"/>
              <a:t>4</a:t>
            </a:fld>
            <a:endParaRPr lang="en-US"/>
          </a:p>
        </p:txBody>
      </p:sp>
    </p:spTree>
    <p:extLst>
      <p:ext uri="{BB962C8B-B14F-4D97-AF65-F5344CB8AC3E}">
        <p14:creationId xmlns:p14="http://schemas.microsoft.com/office/powerpoint/2010/main" val="277405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Phylogenetics</a:t>
            </a:r>
            <a:r>
              <a:rPr lang="en-US" sz="1200" b="0" i="0" kern="1200" dirty="0">
                <a:solidFill>
                  <a:schemeClr val="tx1"/>
                </a:solidFill>
                <a:effectLst/>
                <a:latin typeface="+mn-lt"/>
                <a:ea typeface="+mn-ea"/>
                <a:cs typeface="+mn-cs"/>
              </a:rPr>
              <a:t> is important because it enriches our understanding of how genes, genomes, species (and molecular sequences more generally) evolve. Through </a:t>
            </a:r>
            <a:r>
              <a:rPr lang="en-US" sz="1200" b="0" i="0" kern="1200" dirty="0" err="1">
                <a:solidFill>
                  <a:schemeClr val="tx1"/>
                </a:solidFill>
                <a:effectLst/>
                <a:latin typeface="+mn-lt"/>
                <a:ea typeface="+mn-ea"/>
                <a:cs typeface="+mn-cs"/>
              </a:rPr>
              <a:t>phylogenetics</a:t>
            </a:r>
            <a:r>
              <a:rPr lang="en-US" sz="1200" b="0" i="0" kern="1200" dirty="0">
                <a:solidFill>
                  <a:schemeClr val="tx1"/>
                </a:solidFill>
                <a:effectLst/>
                <a:latin typeface="+mn-lt"/>
                <a:ea typeface="+mn-ea"/>
                <a:cs typeface="+mn-cs"/>
              </a:rPr>
              <a:t>, we learn not only how the sequences came to be the way they are today, but also general principles that enable us to predict how they will change in the future. </a:t>
            </a:r>
            <a:endParaRPr lang="en-US" dirty="0"/>
          </a:p>
        </p:txBody>
      </p:sp>
      <p:sp>
        <p:nvSpPr>
          <p:cNvPr id="4" name="Slide Number Placeholder 3"/>
          <p:cNvSpPr>
            <a:spLocks noGrp="1"/>
          </p:cNvSpPr>
          <p:nvPr>
            <p:ph type="sldNum" sz="quarter" idx="10"/>
          </p:nvPr>
        </p:nvSpPr>
        <p:spPr/>
        <p:txBody>
          <a:bodyPr/>
          <a:lstStyle/>
          <a:p>
            <a:fld id="{25D3B37F-EBC9-4D81-AF13-C0640B3DABBD}" type="slidenum">
              <a:rPr lang="en-US" smtClean="0"/>
              <a:t>6</a:t>
            </a:fld>
            <a:endParaRPr lang="en-US"/>
          </a:p>
        </p:txBody>
      </p:sp>
    </p:spTree>
    <p:extLst>
      <p:ext uri="{BB962C8B-B14F-4D97-AF65-F5344CB8AC3E}">
        <p14:creationId xmlns:p14="http://schemas.microsoft.com/office/powerpoint/2010/main" val="181409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the best way to</a:t>
            </a:r>
            <a:r>
              <a:rPr lang="en-US" baseline="0" dirty="0"/>
              <a:t> describe my program is like a baby. Because its very fragile, and if the user isn’t careful their results could be inaccurate. So going forward with this project I think the best additions to make would be to make the program more intelligent so the user doesn’t have to be. For example, in phylogenetic analysis it’s very important not to use sequences of different types such as comparing RNA to DNA and right now my program doesn’t account for that. </a:t>
            </a:r>
            <a:endParaRPr lang="en-US" dirty="0"/>
          </a:p>
        </p:txBody>
      </p:sp>
      <p:sp>
        <p:nvSpPr>
          <p:cNvPr id="4" name="Slide Number Placeholder 3"/>
          <p:cNvSpPr>
            <a:spLocks noGrp="1"/>
          </p:cNvSpPr>
          <p:nvPr>
            <p:ph type="sldNum" sz="quarter" idx="10"/>
          </p:nvPr>
        </p:nvSpPr>
        <p:spPr/>
        <p:txBody>
          <a:bodyPr/>
          <a:lstStyle/>
          <a:p>
            <a:fld id="{25D3B37F-EBC9-4D81-AF13-C0640B3DABBD}" type="slidenum">
              <a:rPr lang="en-US" smtClean="0"/>
              <a:t>7</a:t>
            </a:fld>
            <a:endParaRPr lang="en-US"/>
          </a:p>
        </p:txBody>
      </p:sp>
    </p:spTree>
    <p:extLst>
      <p:ext uri="{BB962C8B-B14F-4D97-AF65-F5344CB8AC3E}">
        <p14:creationId xmlns:p14="http://schemas.microsoft.com/office/powerpoint/2010/main" val="296806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7/28/2016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7/28/2016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7/28/2016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7/28/2016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7/28/2016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Phylogenetic trees from </a:t>
            </a:r>
            <a:r>
              <a:rPr lang="en-US" sz="6000" dirty="0" err="1"/>
              <a:t>dna</a:t>
            </a:r>
            <a:r>
              <a:rPr lang="en-US" sz="6000" dirty="0"/>
              <a:t> sequences</a:t>
            </a:r>
          </a:p>
        </p:txBody>
      </p:sp>
      <p:sp>
        <p:nvSpPr>
          <p:cNvPr id="3" name="Subtitle 2"/>
          <p:cNvSpPr>
            <a:spLocks noGrp="1"/>
          </p:cNvSpPr>
          <p:nvPr>
            <p:ph type="subTitle" idx="1"/>
          </p:nvPr>
        </p:nvSpPr>
        <p:spPr/>
        <p:txBody>
          <a:bodyPr/>
          <a:lstStyle/>
          <a:p>
            <a:r>
              <a:rPr lang="en-US" dirty="0"/>
              <a:t>By: Daman Mulye</a:t>
            </a:r>
          </a:p>
        </p:txBody>
      </p:sp>
    </p:spTree>
    <p:extLst>
      <p:ext uri="{BB962C8B-B14F-4D97-AF65-F5344CB8AC3E}">
        <p14:creationId xmlns:p14="http://schemas.microsoft.com/office/powerpoint/2010/main" val="243022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a:t>
            </a:r>
          </a:p>
        </p:txBody>
      </p:sp>
      <p:sp>
        <p:nvSpPr>
          <p:cNvPr id="3" name="Content Placeholder 2"/>
          <p:cNvSpPr>
            <a:spLocks noGrp="1"/>
          </p:cNvSpPr>
          <p:nvPr>
            <p:ph idx="1"/>
          </p:nvPr>
        </p:nvSpPr>
        <p:spPr/>
        <p:txBody>
          <a:bodyPr/>
          <a:lstStyle/>
          <a:p>
            <a:r>
              <a:rPr lang="en-US" dirty="0"/>
              <a:t>Make the dataset (My Program)</a:t>
            </a:r>
          </a:p>
          <a:p>
            <a:r>
              <a:rPr lang="en-US" dirty="0"/>
              <a:t>Generate a multiple sequence alignment  (</a:t>
            </a:r>
            <a:r>
              <a:rPr lang="en-US" dirty="0" err="1"/>
              <a:t>ClustalW</a:t>
            </a:r>
            <a:r>
              <a:rPr lang="en-US" dirty="0"/>
              <a:t>)</a:t>
            </a:r>
          </a:p>
          <a:p>
            <a:r>
              <a:rPr lang="en-US" dirty="0"/>
              <a:t>Make a neighbor joining tree (MEGA)</a:t>
            </a:r>
          </a:p>
        </p:txBody>
      </p:sp>
    </p:spTree>
    <p:extLst>
      <p:ext uri="{BB962C8B-B14F-4D97-AF65-F5344CB8AC3E}">
        <p14:creationId xmlns:p14="http://schemas.microsoft.com/office/powerpoint/2010/main" val="415773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p:txBody>
          <a:bodyPr/>
          <a:lstStyle/>
          <a:p>
            <a:r>
              <a:rPr lang="en-US" dirty="0"/>
              <a:t>Scientific name for viruses</a:t>
            </a:r>
          </a:p>
          <a:p>
            <a:r>
              <a:rPr lang="en-US" dirty="0"/>
              <a:t>Search in genome</a:t>
            </a:r>
          </a:p>
          <a:p>
            <a:r>
              <a:rPr lang="en-US" dirty="0"/>
              <a:t>Convert genome to nucleotide</a:t>
            </a:r>
          </a:p>
          <a:p>
            <a:r>
              <a:rPr lang="en-US" dirty="0"/>
              <a:t>User selects a couple complete genomes to use</a:t>
            </a:r>
          </a:p>
          <a:p>
            <a:r>
              <a:rPr lang="en-US" dirty="0"/>
              <a:t>BLAST search is used</a:t>
            </a:r>
          </a:p>
          <a:p>
            <a:r>
              <a:rPr lang="en-US" dirty="0"/>
              <a:t>Download sequences from blast search</a:t>
            </a:r>
          </a:p>
          <a:p>
            <a:endParaRPr lang="en-US" dirty="0"/>
          </a:p>
        </p:txBody>
      </p:sp>
    </p:spTree>
    <p:extLst>
      <p:ext uri="{BB962C8B-B14F-4D97-AF65-F5344CB8AC3E}">
        <p14:creationId xmlns:p14="http://schemas.microsoft.com/office/powerpoint/2010/main" val="250112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163154" y="2147487"/>
            <a:ext cx="9809646" cy="3858426"/>
          </a:xfrm>
          <a:prstGeom prst="rect">
            <a:avLst/>
          </a:prstGeom>
        </p:spPr>
      </p:pic>
    </p:spTree>
    <p:extLst>
      <p:ext uri="{BB962C8B-B14F-4D97-AF65-F5344CB8AC3E}">
        <p14:creationId xmlns:p14="http://schemas.microsoft.com/office/powerpoint/2010/main" val="67920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Content Placeholder 3"/>
          <p:cNvPicPr>
            <a:picLocks noGrp="1" noChangeAspect="1"/>
          </p:cNvPicPr>
          <p:nvPr>
            <p:ph idx="1"/>
          </p:nvPr>
        </p:nvPicPr>
        <p:blipFill>
          <a:blip r:embed="rId2"/>
          <a:stretch>
            <a:fillRect/>
          </a:stretch>
        </p:blipFill>
        <p:spPr>
          <a:xfrm>
            <a:off x="2571107" y="2286000"/>
            <a:ext cx="7202186" cy="3581400"/>
          </a:xfrm>
        </p:spPr>
      </p:pic>
    </p:spTree>
    <p:extLst>
      <p:ext uri="{BB962C8B-B14F-4D97-AF65-F5344CB8AC3E}">
        <p14:creationId xmlns:p14="http://schemas.microsoft.com/office/powerpoint/2010/main" val="313894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Improves understanding of evolution</a:t>
            </a:r>
          </a:p>
          <a:p>
            <a:r>
              <a:rPr lang="en-US" dirty="0"/>
              <a:t>Changes in the past can predict the future</a:t>
            </a:r>
          </a:p>
          <a:p>
            <a:endParaRPr lang="en-US" dirty="0"/>
          </a:p>
        </p:txBody>
      </p:sp>
    </p:spTree>
    <p:extLst>
      <p:ext uri="{BB962C8B-B14F-4D97-AF65-F5344CB8AC3E}">
        <p14:creationId xmlns:p14="http://schemas.microsoft.com/office/powerpoint/2010/main" val="172042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program is like a baby</a:t>
            </a:r>
          </a:p>
          <a:p>
            <a:endParaRPr lang="en-US" dirty="0"/>
          </a:p>
        </p:txBody>
      </p:sp>
    </p:spTree>
    <p:extLst>
      <p:ext uri="{BB962C8B-B14F-4D97-AF65-F5344CB8AC3E}">
        <p14:creationId xmlns:p14="http://schemas.microsoft.com/office/powerpoint/2010/main" val="24371263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1499</TotalTime>
  <Words>530</Words>
  <Application>Microsoft Office PowerPoint</Application>
  <PresentationFormat>Widescreen</PresentationFormat>
  <Paragraphs>47</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Franklin Gothic Book</vt:lpstr>
      <vt:lpstr>Crop</vt:lpstr>
      <vt:lpstr>Phylogenetic trees from dna sequences</vt:lpstr>
      <vt:lpstr>Workflow</vt:lpstr>
      <vt:lpstr>Method</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Phylogenetic trees from dna sequences</dc:title>
  <dc:creator>Daman Mulye</dc:creator>
  <cp:lastModifiedBy>Daman Mulye</cp:lastModifiedBy>
  <cp:revision>13</cp:revision>
  <dcterms:created xsi:type="dcterms:W3CDTF">2016-07-28T19:55:11Z</dcterms:created>
  <dcterms:modified xsi:type="dcterms:W3CDTF">2016-07-29T20:54:26Z</dcterms:modified>
</cp:coreProperties>
</file>