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1138337"/>
            <a:ext cx="11364686" cy="709124"/>
          </a:xfrm>
        </p:spPr>
        <p:txBody>
          <a:bodyPr>
            <a:noAutofit/>
          </a:bodyPr>
          <a:lstStyle/>
          <a:p>
            <a:r>
              <a:rPr lang="en-IN" sz="4400" dirty="0"/>
              <a:t>LEAD SCORING CASE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94240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86BFE-E9A8-93FB-C90F-213CBABBF0A5}"/>
              </a:ext>
            </a:extLst>
          </p:cNvPr>
          <p:cNvSpPr txBox="1">
            <a:spLocks/>
          </p:cNvSpPr>
          <p:nvPr/>
        </p:nvSpPr>
        <p:spPr>
          <a:xfrm>
            <a:off x="665580" y="2055845"/>
            <a:ext cx="11364686" cy="7091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Focused business approach using logistic regression technique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9AB01-3418-03F5-CBDE-56443DDE4660}"/>
              </a:ext>
            </a:extLst>
          </p:cNvPr>
          <p:cNvSpPr/>
          <p:nvPr/>
        </p:nvSpPr>
        <p:spPr>
          <a:xfrm>
            <a:off x="127518" y="3768631"/>
            <a:ext cx="11936964" cy="2696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  <a:t>  SUBMITTED BY:</a:t>
            </a:r>
            <a:b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b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  <a:t>  SHRIKANT</a:t>
            </a:r>
            <a:b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  <a:t>  KOMAL</a:t>
            </a:r>
            <a:b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  <a:t>  DAMANPREE</a:t>
            </a:r>
            <a:b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masis MT Pro Black" panose="020F0502020204030204" pitchFamily="18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22738-1DEF-F92C-B7EE-F430A5300286}"/>
              </a:ext>
            </a:extLst>
          </p:cNvPr>
          <p:cNvSpPr/>
          <p:nvPr/>
        </p:nvSpPr>
        <p:spPr>
          <a:xfrm>
            <a:off x="87083" y="6619448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2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Current Occupation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6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Working</a:t>
            </a:r>
            <a:r>
              <a:rPr lang="en-US" sz="1800" spc="-69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Professionals</a:t>
            </a:r>
            <a:r>
              <a:rPr lang="en-US" sz="1800" spc="-35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are</a:t>
            </a:r>
            <a:r>
              <a:rPr lang="en-US" sz="1800" spc="2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most </a:t>
            </a:r>
            <a:r>
              <a:rPr lang="en-US" sz="1800" spc="-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likely</a:t>
            </a:r>
            <a:r>
              <a:rPr lang="en-US" sz="1800" spc="2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5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-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get converted.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0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High</a:t>
            </a:r>
            <a:r>
              <a:rPr lang="en-US" sz="1800" spc="3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conversion</a:t>
            </a:r>
            <a:r>
              <a:rPr lang="en-US" sz="1800" spc="5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rates</a:t>
            </a:r>
            <a:r>
              <a:rPr lang="en-US" sz="1800" spc="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2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for</a:t>
            </a:r>
            <a:r>
              <a:rPr lang="en-US" sz="1800" spc="3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tags</a:t>
            </a:r>
            <a:r>
              <a:rPr lang="en-US" sz="1800" spc="-15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3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spc="19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Will</a:t>
            </a:r>
            <a:r>
              <a:rPr lang="en-US" sz="1800" spc="-68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revert</a:t>
            </a:r>
            <a:r>
              <a:rPr lang="en-US" sz="1800" spc="-69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after</a:t>
            </a:r>
            <a:r>
              <a:rPr lang="en-US" sz="1800" spc="-11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reading</a:t>
            </a:r>
            <a:r>
              <a:rPr lang="en-US" sz="1800" spc="-8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6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-10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’,</a:t>
            </a:r>
            <a:r>
              <a:rPr lang="en-US" sz="1800" spc="-6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spc="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Closed</a:t>
            </a:r>
            <a:r>
              <a:rPr lang="en-US" sz="1800" spc="-7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by </a:t>
            </a:r>
            <a:r>
              <a:rPr lang="en-US" sz="1800" spc="1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Horizon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’,</a:t>
            </a:r>
            <a:r>
              <a:rPr lang="en-US" sz="1800" spc="-9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spc="16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Lost</a:t>
            </a:r>
            <a:r>
              <a:rPr lang="en-US" sz="1800" spc="-7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-58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EINS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’,</a:t>
            </a:r>
            <a:r>
              <a:rPr lang="en-US" sz="1800" spc="-9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</a:t>
            </a:r>
            <a:r>
              <a:rPr lang="en-US" sz="1800" spc="3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spc="1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Busy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Last Notable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Highest</a:t>
            </a:r>
            <a:r>
              <a:rPr lang="en-US" sz="1800" spc="1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conversion</a:t>
            </a:r>
            <a:r>
              <a:rPr lang="en-US" sz="1800" spc="5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rate</a:t>
            </a:r>
            <a:r>
              <a:rPr lang="en-US" sz="1800" spc="2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is</a:t>
            </a:r>
            <a:r>
              <a:rPr lang="en-US" sz="1800" spc="-1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2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for</a:t>
            </a:r>
            <a:r>
              <a:rPr lang="en-US" sz="1800" spc="3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the</a:t>
            </a:r>
            <a:r>
              <a:rPr lang="en-US" sz="1800" spc="-2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last notable</a:t>
            </a:r>
            <a:r>
              <a:rPr lang="en-US" sz="1800" spc="2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activity</a:t>
            </a:r>
            <a:r>
              <a:rPr lang="en-US" sz="1800" spc="-1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5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spc="1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SMS</a:t>
            </a:r>
            <a:r>
              <a:rPr lang="en-US" sz="1800" spc="-4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Sent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1138337"/>
            <a:ext cx="11364686" cy="709124"/>
          </a:xfrm>
        </p:spPr>
        <p:txBody>
          <a:bodyPr>
            <a:noAutofit/>
          </a:bodyPr>
          <a:lstStyle/>
          <a:p>
            <a:r>
              <a:rPr lang="en-IN" sz="4400" u="sng" dirty="0"/>
              <a:t>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140893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FA209-AC0D-B107-5978-C581768E8504}"/>
              </a:ext>
            </a:extLst>
          </p:cNvPr>
          <p:cNvSpPr/>
          <p:nvPr/>
        </p:nvSpPr>
        <p:spPr>
          <a:xfrm>
            <a:off x="105743" y="6610116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0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Final Model Summary: All P-Values are Zero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2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Correlations</a:t>
            </a:r>
            <a:r>
              <a:rPr lang="en-US" sz="1800" spc="-7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between features</a:t>
            </a:r>
            <a:r>
              <a:rPr lang="en-US" sz="1800" spc="4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in the</a:t>
            </a:r>
            <a:r>
              <a:rPr lang="en-US" sz="1800" spc="-3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final</a:t>
            </a:r>
            <a:r>
              <a:rPr lang="en-US" sz="1800" spc="5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model are negligible.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0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61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spc="1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Area</a:t>
            </a:r>
            <a:r>
              <a:rPr lang="en-IN" sz="1800" spc="-26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spc="1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under</a:t>
            </a:r>
            <a:r>
              <a:rPr lang="en-IN" sz="1800" spc="-7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spc="2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curve</a:t>
            </a:r>
            <a:r>
              <a:rPr lang="en-IN" sz="1800" spc="-1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= </a:t>
            </a:r>
            <a:r>
              <a:rPr lang="en-IN" sz="1800" spc="2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0.95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Finding Optimal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Graph</a:t>
            </a:r>
            <a:r>
              <a:rPr lang="en-US" sz="1800" spc="2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showing</a:t>
            </a:r>
            <a:r>
              <a:rPr lang="en-US" sz="1800" spc="1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changes in</a:t>
            </a:r>
            <a:r>
              <a:rPr lang="en-US" sz="1800" spc="2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Sensitivity,</a:t>
            </a:r>
            <a:r>
              <a:rPr lang="en-US" sz="1800" spc="4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Specificity</a:t>
            </a:r>
            <a:r>
              <a:rPr lang="en-US" sz="1800" spc="39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and Accuracy</a:t>
            </a:r>
            <a:r>
              <a:rPr lang="en-US" sz="1800" spc="6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with changes in</a:t>
            </a:r>
            <a:r>
              <a:rPr lang="en-US" sz="1800" spc="24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-2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probability</a:t>
            </a:r>
            <a:r>
              <a:rPr lang="en-US" sz="1800" spc="5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threshold </a:t>
            </a:r>
            <a:r>
              <a:rPr lang="en-US" sz="1800" spc="-1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values </a:t>
            </a:r>
            <a:r>
              <a:rPr lang="en-US" sz="1800" spc="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Optimal</a:t>
            </a:r>
            <a:r>
              <a:rPr lang="en-US" sz="1800" spc="-8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8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cutoff</a:t>
            </a:r>
            <a:r>
              <a:rPr lang="en-US" sz="1800" spc="-86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= </a:t>
            </a:r>
            <a:r>
              <a:rPr lang="en-US" sz="1800" spc="28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0.20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8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348654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spc="-1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train</a:t>
            </a:r>
            <a:r>
              <a:rPr lang="en-IN" sz="1800" spc="-4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43446-EE68-B5AB-9D07-8731E7D733CC}"/>
              </a:ext>
            </a:extLst>
          </p:cNvPr>
          <p:cNvSpPr txBox="1"/>
          <p:nvPr/>
        </p:nvSpPr>
        <p:spPr>
          <a:xfrm>
            <a:off x="8011886" y="1405815"/>
            <a:ext cx="348654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spc="-1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test set</a:t>
            </a:r>
          </a:p>
        </p:txBody>
      </p:sp>
    </p:spTree>
    <p:extLst>
      <p:ext uri="{BB962C8B-B14F-4D97-AF65-F5344CB8AC3E}">
        <p14:creationId xmlns:p14="http://schemas.microsoft.com/office/powerpoint/2010/main" val="263350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Final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Business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66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58"/>
              </a:lnSpc>
            </a:pPr>
            <a:r>
              <a:rPr lang="en-US" sz="1800" spc="-13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1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help</a:t>
            </a:r>
            <a:r>
              <a:rPr lang="en-US" sz="1800" spc="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X Education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select</a:t>
            </a:r>
            <a:r>
              <a:rPr lang="en-US" sz="1800" spc="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most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promising</a:t>
            </a:r>
            <a:r>
              <a:rPr lang="en-US" sz="1800" spc="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leads</a:t>
            </a:r>
            <a:r>
              <a:rPr lang="en-US" sz="1800" spc="6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i="1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(Hot</a:t>
            </a:r>
            <a:r>
              <a:rPr lang="en-US" sz="1800" i="1" spc="-2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1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Leads)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,</a:t>
            </a:r>
            <a:r>
              <a:rPr lang="en-US" sz="1800" spc="-8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i.e. the leads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that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are most 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likely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convert</a:t>
            </a:r>
            <a:r>
              <a:rPr lang="en-US" sz="1800" spc="4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into 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paying</a:t>
            </a:r>
            <a:r>
              <a:rPr lang="en-US" sz="1800" spc="6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F11FC-7871-9752-899E-22D0F9C2C365}"/>
              </a:ext>
            </a:extLst>
          </p:cNvPr>
          <p:cNvSpPr/>
          <p:nvPr/>
        </p:nvSpPr>
        <p:spPr>
          <a:xfrm>
            <a:off x="1530217" y="2699655"/>
            <a:ext cx="2733870" cy="260945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Higher Lead Conversion</a:t>
            </a:r>
          </a:p>
          <a:p>
            <a:pPr algn="ctr"/>
            <a:r>
              <a:rPr lang="en-IN" sz="2000" dirty="0"/>
              <a:t>Rate</a:t>
            </a:r>
          </a:p>
          <a:p>
            <a:pPr algn="ctr"/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6D8C30-D6CC-4547-9666-5ABB5748DAA7}"/>
              </a:ext>
            </a:extLst>
          </p:cNvPr>
          <p:cNvSpPr/>
          <p:nvPr/>
        </p:nvSpPr>
        <p:spPr>
          <a:xfrm>
            <a:off x="5078960" y="2699655"/>
            <a:ext cx="2733870" cy="260945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Focused Marketing</a:t>
            </a:r>
          </a:p>
          <a:p>
            <a:pPr algn="ctr"/>
            <a:endParaRPr lang="en-IN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4C7041-0F48-6556-8B65-0260CD9703C4}"/>
              </a:ext>
            </a:extLst>
          </p:cNvPr>
          <p:cNvSpPr/>
          <p:nvPr/>
        </p:nvSpPr>
        <p:spPr>
          <a:xfrm>
            <a:off x="8627703" y="2699655"/>
            <a:ext cx="2733870" cy="260945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Selection of Hot Leads</a:t>
            </a:r>
          </a:p>
          <a:p>
            <a:pPr algn="ctr"/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0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Relative Importance of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3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1138337"/>
            <a:ext cx="11364686" cy="821092"/>
          </a:xfrm>
        </p:spPr>
        <p:txBody>
          <a:bodyPr>
            <a:noAutofit/>
          </a:bodyPr>
          <a:lstStyle/>
          <a:p>
            <a:r>
              <a:rPr lang="en-IN" sz="4400" u="sng" dirty="0"/>
              <a:t>INFERENCES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140893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FA209-AC0D-B107-5978-C581768E8504}"/>
              </a:ext>
            </a:extLst>
          </p:cNvPr>
          <p:cNvSpPr/>
          <p:nvPr/>
        </p:nvSpPr>
        <p:spPr>
          <a:xfrm>
            <a:off x="105743" y="6610116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0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Feature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332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Three</a:t>
            </a:r>
            <a:r>
              <a:rPr lang="en-US" sz="1800" spc="17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variables</a:t>
            </a:r>
            <a:r>
              <a:rPr lang="en-US" sz="1800" spc="17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which</a:t>
            </a:r>
            <a:r>
              <a:rPr lang="en-US" sz="1800" spc="16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contribute</a:t>
            </a:r>
            <a:r>
              <a:rPr lang="en-US" sz="1800" spc="18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most</a:t>
            </a:r>
            <a:r>
              <a:rPr lang="en-US" sz="1800" spc="15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towards</a:t>
            </a:r>
            <a:r>
              <a:rPr lang="en-US" sz="1800" spc="18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16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probability</a:t>
            </a:r>
            <a:r>
              <a:rPr lang="en-US" sz="1800" spc="19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</a:t>
            </a:r>
            <a:r>
              <a:rPr lang="en-US" sz="1800" spc="15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</a:t>
            </a:r>
            <a:r>
              <a:rPr lang="en-US" sz="1800" spc="17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lead conversion</a:t>
            </a:r>
            <a:r>
              <a:rPr lang="en-US" sz="1800" spc="-7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in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decreasing</a:t>
            </a:r>
            <a:r>
              <a:rPr lang="en-US" sz="1800" spc="-6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order</a:t>
            </a:r>
            <a:r>
              <a:rPr lang="en-US" sz="1800" spc="-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</a:t>
            </a:r>
            <a:r>
              <a:rPr lang="en-US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impact</a:t>
            </a:r>
            <a:r>
              <a:rPr lang="en-US" sz="1800" spc="-5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are:</a:t>
            </a:r>
          </a:p>
          <a:p>
            <a:pPr marL="800100" lvl="1" indent="-342900">
              <a:lnSpc>
                <a:spcPts val="3183"/>
              </a:lnSpc>
              <a:buFont typeface="+mj-lt"/>
              <a:buAutoNum type="alphaLcParenR"/>
            </a:pPr>
            <a:r>
              <a:rPr lang="en-US" sz="1800" i="1" spc="-20" dirty="0" err="1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Tags_Lost</a:t>
            </a:r>
            <a:r>
              <a:rPr lang="en-US" sz="1800" i="1" spc="-4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to</a:t>
            </a:r>
            <a:r>
              <a:rPr lang="en-US" sz="1800" i="1" spc="2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25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EINS</a:t>
            </a:r>
          </a:p>
          <a:p>
            <a:pPr marL="800100" lvl="1" indent="-342900">
              <a:lnSpc>
                <a:spcPts val="3183"/>
              </a:lnSpc>
              <a:buFont typeface="+mj-lt"/>
              <a:buAutoNum type="alphaLcParenR"/>
            </a:pPr>
            <a:r>
              <a:rPr lang="en-US" sz="1800" dirty="0" err="1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Tags_Closed</a:t>
            </a:r>
            <a:r>
              <a:rPr lang="en-US" sz="1800" spc="-5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by</a:t>
            </a:r>
            <a:r>
              <a:rPr lang="en-US" sz="1800" spc="-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1" dirty="0" err="1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Horizzon</a:t>
            </a:r>
            <a:endParaRPr lang="en-US" sz="1800" spc="11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800100" lvl="1" indent="-342900">
              <a:lnSpc>
                <a:spcPts val="3183"/>
              </a:lnSpc>
              <a:buFont typeface="+mj-lt"/>
              <a:buAutoNum type="alphaLcParenR"/>
            </a:pPr>
            <a:r>
              <a:rPr lang="en-US" sz="1800" spc="-12" dirty="0" err="1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Tags_Will</a:t>
            </a:r>
            <a:r>
              <a:rPr lang="en-US" sz="1800" spc="-4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revert</a:t>
            </a:r>
            <a:r>
              <a:rPr lang="en-US" sz="1800" spc="-8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after</a:t>
            </a:r>
            <a:r>
              <a:rPr lang="en-US" sz="1800" spc="-7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reading</a:t>
            </a:r>
            <a:r>
              <a:rPr lang="en-US" sz="1800" spc="-8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-6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email</a:t>
            </a:r>
            <a:endParaRPr lang="en-US" spc="10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These are</a:t>
            </a:r>
            <a:r>
              <a:rPr lang="en-US" sz="1800" spc="-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dummy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features</a:t>
            </a:r>
            <a:r>
              <a:rPr lang="en-US" sz="1800" spc="-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created</a:t>
            </a:r>
            <a:r>
              <a:rPr lang="en-US" sz="1800" spc="-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from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categorical</a:t>
            </a:r>
            <a:r>
              <a:rPr lang="en-US" sz="1800" spc="-6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variable</a:t>
            </a:r>
            <a:r>
              <a:rPr lang="en-US" sz="1800" spc="-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Tags.</a:t>
            </a:r>
          </a:p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All three contribute positively towards the probability of a lead </a:t>
            </a:r>
            <a:r>
              <a:rPr lang="en-IN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conversion.</a:t>
            </a:r>
          </a:p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These results indicate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that the 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company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should 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focus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more 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on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the leads </a:t>
            </a:r>
            <a:r>
              <a:rPr lang="en-IN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with</a:t>
            </a:r>
            <a:r>
              <a:rPr lang="en-IN" sz="1800" spc="-9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spc="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these</a:t>
            </a:r>
            <a:r>
              <a:rPr lang="en-IN" sz="1800" spc="-8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spc="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three</a:t>
            </a:r>
            <a:r>
              <a:rPr lang="en-IN" sz="1800" spc="-4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IN" sz="1800" spc="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tags.</a:t>
            </a:r>
            <a:endParaRPr lang="en-US" sz="1800" spc="10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9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525633"/>
            <a:ext cx="11159412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Situation</a:t>
            </a:r>
            <a:r>
              <a:rPr lang="en-US" sz="1800" spc="-6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1:</a:t>
            </a:r>
            <a:r>
              <a:rPr lang="en-US" sz="1800" spc="-6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Company</a:t>
            </a:r>
            <a:r>
              <a:rPr lang="en-US" sz="1800" spc="4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has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interns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2 months.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They</a:t>
            </a:r>
            <a:r>
              <a:rPr lang="en-US" sz="1800" spc="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wish</a:t>
            </a:r>
            <a:r>
              <a:rPr lang="en-US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make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lead conversion more aggressive.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They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want</a:t>
            </a:r>
            <a:r>
              <a:rPr lang="en-US" sz="1800" spc="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almost</a:t>
            </a:r>
            <a:r>
              <a:rPr lang="en-US" sz="1800" spc="3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all of the potential</a:t>
            </a:r>
            <a:r>
              <a:rPr lang="en-US" sz="1800" spc="3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leads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be converted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and hence,</a:t>
            </a:r>
            <a:r>
              <a:rPr lang="en-US" sz="1800" spc="-2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want</a:t>
            </a:r>
            <a:r>
              <a:rPr lang="en-US" sz="1800" spc="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make</a:t>
            </a:r>
            <a:r>
              <a:rPr lang="en-US" sz="1800" spc="4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phone</a:t>
            </a:r>
            <a:r>
              <a:rPr lang="en-US" sz="1800" spc="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calls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6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much of such people</a:t>
            </a:r>
            <a:r>
              <a:rPr lang="en-US" sz="1800" spc="4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possible.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8F82A-B076-F617-DAEC-7F361CF4F8F1}"/>
              </a:ext>
            </a:extLst>
          </p:cNvPr>
          <p:cNvSpPr txBox="1"/>
          <p:nvPr/>
        </p:nvSpPr>
        <p:spPr>
          <a:xfrm>
            <a:off x="715341" y="1863022"/>
            <a:ext cx="11159412" cy="352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23"/>
              </a:lnSpc>
            </a:pPr>
            <a:r>
              <a:rPr lang="en-IN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Solution:</a:t>
            </a:r>
            <a:r>
              <a:rPr lang="en-US" sz="1800" spc="-6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</a:p>
          <a:p>
            <a:pPr marL="285750" indent="-285750">
              <a:lnSpc>
                <a:spcPts val="2723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 = True Positives / (True Positives + False Negatives)</a:t>
            </a:r>
            <a:endParaRPr lang="en-US" sz="1800" b="1" i="1" spc="-62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285750" marR="0" indent="-285750">
              <a:lnSpc>
                <a:spcPts val="272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can be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defined as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number of</a:t>
            </a:r>
            <a:r>
              <a:rPr lang="en-US" sz="1800" spc="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actual</a:t>
            </a:r>
            <a:r>
              <a:rPr lang="en-US" sz="1800" spc="-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conversions predicted correctly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out of 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total</a:t>
            </a:r>
            <a:r>
              <a:rPr lang="en-US" sz="1800" spc="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number of</a:t>
            </a:r>
            <a:r>
              <a:rPr lang="en-US" sz="1800" spc="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actual</a:t>
            </a:r>
            <a:r>
              <a:rPr lang="en-US" sz="1800" spc="-2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conversions. As </a:t>
            </a:r>
            <a:r>
              <a:rPr lang="en-US" sz="1800" spc="-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we</a:t>
            </a:r>
            <a:r>
              <a:rPr lang="en-US" sz="1800" spc="5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saw</a:t>
            </a:r>
            <a:r>
              <a:rPr lang="en-US" sz="1800" spc="3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earlier,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decreases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the threshold increases.</a:t>
            </a:r>
          </a:p>
          <a:p>
            <a:pPr marL="285750" marR="0" indent="-285750">
              <a:lnSpc>
                <a:spcPts val="272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 sensitivity</a:t>
            </a:r>
            <a:r>
              <a:rPr lang="en-US" sz="1800" spc="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implies</a:t>
            </a:r>
            <a:r>
              <a:rPr lang="en-US" sz="1800" spc="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that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our model will correctly</a:t>
            </a:r>
            <a:r>
              <a:rPr lang="en-US" sz="1800" spc="-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predict</a:t>
            </a:r>
            <a:r>
              <a:rPr lang="en-US" sz="1800" spc="-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almost</a:t>
            </a:r>
            <a:r>
              <a:rPr lang="en-US" sz="1800" spc="3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all leads who</a:t>
            </a:r>
            <a:r>
              <a:rPr lang="en-US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are 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likely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6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convert.</a:t>
            </a:r>
            <a:r>
              <a:rPr lang="en-US" sz="1800" spc="-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At</a:t>
            </a:r>
            <a:r>
              <a:rPr lang="en-US" sz="1800" spc="4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same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time, it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may</a:t>
            </a:r>
            <a:r>
              <a:rPr lang="en-US" sz="1800" spc="3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overestimate</a:t>
            </a:r>
            <a:r>
              <a:rPr lang="en-US" sz="1800" spc="3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and misclassify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some</a:t>
            </a:r>
            <a:r>
              <a:rPr lang="en-US" sz="1800" spc="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 the non-conversions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conversions.</a:t>
            </a:r>
          </a:p>
          <a:p>
            <a:pPr marL="285750" marR="0" indent="-285750">
              <a:lnSpc>
                <a:spcPts val="2723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company</a:t>
            </a:r>
            <a:r>
              <a:rPr lang="en-US" sz="1800" spc="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has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extra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man-power</a:t>
            </a:r>
            <a:r>
              <a:rPr lang="en-US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US" sz="1800" spc="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two</a:t>
            </a:r>
            <a:r>
              <a:rPr lang="en-US" sz="1800" spc="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months and wants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make</a:t>
            </a:r>
            <a:r>
              <a:rPr lang="en-US" sz="1800" spc="4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lead conversion</a:t>
            </a:r>
            <a:r>
              <a:rPr lang="en-US" sz="1800" spc="-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more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aggressive,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it</a:t>
            </a:r>
            <a:r>
              <a:rPr lang="en-US" sz="1800" spc="-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is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 good</a:t>
            </a:r>
            <a:r>
              <a:rPr lang="en-US" sz="1800" spc="-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strategy 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go</a:t>
            </a:r>
            <a:r>
              <a:rPr lang="en-US" sz="1800" spc="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US" sz="1800" spc="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</a:t>
            </a:r>
            <a:r>
              <a:rPr lang="en-US" sz="1800" spc="-7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sensitivity. </a:t>
            </a:r>
            <a:r>
              <a:rPr lang="en-US" sz="1800" spc="-1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10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achieve</a:t>
            </a:r>
            <a:r>
              <a:rPr lang="en-US" sz="1800" spc="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sensitivity,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we</a:t>
            </a:r>
            <a:r>
              <a:rPr lang="en-US" sz="1800" spc="3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need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7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choose</a:t>
            </a:r>
            <a:r>
              <a:rPr lang="en-US" sz="1800" spc="-8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 </a:t>
            </a:r>
            <a:r>
              <a:rPr lang="en-US" sz="1800" spc="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low</a:t>
            </a:r>
            <a:r>
              <a:rPr lang="en-US" sz="1800" spc="-4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threshold</a:t>
            </a:r>
            <a:r>
              <a:rPr lang="en-US" sz="1800" spc="-7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value.</a:t>
            </a:r>
          </a:p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7690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525633"/>
            <a:ext cx="11159412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Situation</a:t>
            </a:r>
            <a:r>
              <a:rPr lang="en-US" sz="1800" spc="-6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3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2:</a:t>
            </a:r>
            <a:r>
              <a:rPr lang="en-US" sz="1800" spc="-6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At</a:t>
            </a:r>
            <a:r>
              <a:rPr lang="en-US" sz="1800" spc="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times,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</a:t>
            </a:r>
            <a:r>
              <a:rPr lang="en-US" sz="1800" spc="-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company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reaches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its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target</a:t>
            </a:r>
            <a:r>
              <a:rPr lang="en-US" sz="1800" spc="-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for</a:t>
            </a:r>
            <a:r>
              <a:rPr lang="en-US" sz="1800" spc="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 quarter before the deadline. It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wants</a:t>
            </a:r>
            <a:r>
              <a:rPr lang="en-US" sz="1800" spc="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sales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team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focus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on some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new</a:t>
            </a:r>
            <a:r>
              <a:rPr lang="en-US" sz="1800" spc="3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work.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So, during this time,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the company’s</a:t>
            </a:r>
            <a:r>
              <a:rPr lang="en-US" sz="1800" spc="21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aim is</a:t>
            </a:r>
            <a:r>
              <a:rPr lang="en-US" sz="1800" spc="-11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to</a:t>
            </a:r>
            <a:r>
              <a:rPr lang="en-US" sz="1800" spc="65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4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not</a:t>
            </a:r>
            <a:r>
              <a:rPr lang="en-US" sz="1800" spc="15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7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make</a:t>
            </a:r>
            <a:r>
              <a:rPr lang="en-US" sz="1800" spc="19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phone</a:t>
            </a:r>
            <a:r>
              <a:rPr lang="en-US" sz="1800" spc="18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calls unless</a:t>
            </a:r>
            <a:r>
              <a:rPr lang="en-US" sz="1800" spc="16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it’s</a:t>
            </a:r>
            <a:r>
              <a:rPr lang="en-US" sz="1800" spc="-11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extremely</a:t>
            </a:r>
            <a:r>
              <a:rPr lang="en-US" sz="1800" spc="15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necessary.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8F82A-B076-F617-DAEC-7F361CF4F8F1}"/>
              </a:ext>
            </a:extLst>
          </p:cNvPr>
          <p:cNvSpPr txBox="1"/>
          <p:nvPr/>
        </p:nvSpPr>
        <p:spPr>
          <a:xfrm>
            <a:off x="715341" y="1863022"/>
            <a:ext cx="11159412" cy="455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23"/>
              </a:lnSpc>
            </a:pPr>
            <a:r>
              <a:rPr lang="en-IN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Solution:</a:t>
            </a:r>
            <a:r>
              <a:rPr lang="en-US" sz="1800" spc="-6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</a:p>
          <a:p>
            <a:pPr marL="285750" indent="-285750">
              <a:lnSpc>
                <a:spcPts val="2723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Sensitivity = True Negatives / (True Negatives + False Positives)</a:t>
            </a:r>
            <a:endParaRPr lang="en-US" b="1" i="1" spc="-62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285750" indent="-285750">
              <a:lnSpc>
                <a:spcPts val="2723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Specificity</a:t>
            </a:r>
            <a:r>
              <a:rPr lang="en-US" sz="1800" spc="-4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can be defined</a:t>
            </a:r>
            <a:r>
              <a:rPr lang="en-US" sz="1800" spc="-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the number of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actual</a:t>
            </a:r>
            <a:r>
              <a:rPr lang="en-US" sz="1800" spc="-2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non-conversions</a:t>
            </a:r>
            <a:r>
              <a:rPr lang="en-US" sz="1800" spc="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predicted correctly</a:t>
            </a:r>
            <a:r>
              <a:rPr lang="en-US" sz="1800" spc="-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out of </a:t>
            </a:r>
            <a:r>
              <a:rPr lang="en-US" sz="1800" spc="-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total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number of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actual</a:t>
            </a:r>
            <a:r>
              <a:rPr lang="en-US" sz="1800" spc="-2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non-conversions.</a:t>
            </a:r>
            <a:r>
              <a:rPr lang="en-US" sz="1800" spc="2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It</a:t>
            </a:r>
            <a:r>
              <a:rPr lang="en-US" sz="1800" spc="-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increases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as the threshold increases.</a:t>
            </a:r>
          </a:p>
          <a:p>
            <a:pPr marL="285750" marR="0" indent="-285750">
              <a:lnSpc>
                <a:spcPts val="2721"/>
              </a:lnSpc>
              <a:spcBef>
                <a:spcPts val="0"/>
              </a:spcBef>
              <a:spcAft>
                <a:spcPts val="0"/>
              </a:spcAft>
              <a:buFont typeface="LVITNU+Wingdings" panose="020B0604020202020204" charset="2"/>
              <a:buChar char="➢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 specificity</a:t>
            </a:r>
            <a:r>
              <a:rPr lang="en-US" sz="1800" spc="-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implies</a:t>
            </a:r>
            <a:r>
              <a:rPr lang="en-US" sz="1800" spc="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that our model will correctly</a:t>
            </a:r>
            <a:r>
              <a:rPr lang="en-US" sz="1800" spc="-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predict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almost</a:t>
            </a:r>
            <a:r>
              <a:rPr lang="en-US" sz="1800" spc="2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all leads who are </a:t>
            </a:r>
            <a:r>
              <a:rPr lang="en-US" sz="1800" spc="-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not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likely</a:t>
            </a:r>
            <a:r>
              <a:rPr lang="en-US" sz="1800" spc="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4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convert.</a:t>
            </a:r>
            <a:r>
              <a:rPr lang="en-US" sz="1800" spc="-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At</a:t>
            </a:r>
            <a:r>
              <a:rPr lang="en-US" sz="1800" spc="3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 same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time, it </a:t>
            </a:r>
            <a:r>
              <a:rPr lang="en-US" sz="1800" spc="-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may</a:t>
            </a:r>
            <a:r>
              <a:rPr lang="en-US" sz="1800" spc="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misclassify</a:t>
            </a:r>
            <a:r>
              <a:rPr lang="en-US" sz="1800" spc="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some</a:t>
            </a:r>
            <a:r>
              <a:rPr lang="en-US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 the conversions as non-conversions.</a:t>
            </a:r>
          </a:p>
          <a:p>
            <a:pPr marL="285750" indent="-285750">
              <a:lnSpc>
                <a:spcPts val="2721"/>
              </a:lnSpc>
              <a:buFont typeface="LVITNU+Wingdings" panose="020B0604020202020204" charset="2"/>
              <a:buChar char="➢"/>
            </a:pPr>
            <a:r>
              <a:rPr lang="en-US" sz="1800" spc="1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As</a:t>
            </a:r>
            <a:r>
              <a:rPr lang="en-US" sz="1800" spc="-2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the </a:t>
            </a:r>
            <a:r>
              <a:rPr lang="en-US" sz="1800" spc="-12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company</a:t>
            </a:r>
            <a:r>
              <a:rPr lang="en-US" sz="1800" spc="22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has</a:t>
            </a:r>
            <a:r>
              <a:rPr lang="en-US" sz="1800" spc="1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already</a:t>
            </a:r>
            <a:r>
              <a:rPr lang="en-US" sz="1800" spc="-12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reached its target</a:t>
            </a:r>
            <a:r>
              <a:rPr lang="en-US" sz="1800" spc="-19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23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for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a</a:t>
            </a:r>
            <a:r>
              <a:rPr lang="en-US" sz="1800" spc="27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quarter and doesn’t want</a:t>
            </a:r>
            <a:r>
              <a:rPr lang="en-US" sz="1800" spc="15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42" dirty="0">
                <a:solidFill>
                  <a:srgbClr val="191B0E"/>
                </a:solidFill>
                <a:latin typeface="SHIFSO+Franklin Gothic Book"/>
                <a:cs typeface="SHIFSO+Franklin Gothic Book"/>
              </a:rPr>
              <a:t>to </a:t>
            </a:r>
            <a:r>
              <a:rPr lang="en-US" sz="1800" spc="-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make</a:t>
            </a:r>
            <a:r>
              <a:rPr lang="en-US" sz="1800" spc="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unnecessary</a:t>
            </a:r>
            <a:r>
              <a:rPr lang="en-US" sz="1800" spc="2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phone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calls,</a:t>
            </a:r>
            <a:r>
              <a:rPr lang="en-US" sz="1800" spc="-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it is a good strategy </a:t>
            </a:r>
            <a:r>
              <a:rPr lang="en-US" sz="1800" spc="-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4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go </a:t>
            </a:r>
            <a:r>
              <a:rPr lang="en-US" sz="1800" spc="-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</a:t>
            </a:r>
            <a:r>
              <a:rPr lang="en-US" sz="1800" spc="-9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specificity.</a:t>
            </a:r>
          </a:p>
          <a:p>
            <a:pPr marL="285750" indent="-285750">
              <a:lnSpc>
                <a:spcPts val="2721"/>
              </a:lnSpc>
              <a:buFont typeface="LVITNU+Wingdings" panose="020B0604020202020204" charset="2"/>
              <a:buChar char="➢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It will ensure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that the phone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calls</a:t>
            </a:r>
            <a:r>
              <a:rPr lang="en-US" sz="1800" spc="-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are only made 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6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customers who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have</a:t>
            </a:r>
            <a:r>
              <a:rPr lang="en-US" sz="1800" spc="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 very high probability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 conversion.</a:t>
            </a:r>
            <a:r>
              <a:rPr lang="en-US" sz="1800" spc="-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1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achieve</a:t>
            </a:r>
            <a:r>
              <a:rPr lang="en-US" sz="1800" spc="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 specificity,</a:t>
            </a:r>
            <a:r>
              <a:rPr lang="en-US" sz="1800" spc="-4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we</a:t>
            </a:r>
            <a:r>
              <a:rPr lang="en-US" sz="1800" spc="5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need </a:t>
            </a:r>
            <a:r>
              <a:rPr lang="en-US" sz="1800" spc="-4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choose</a:t>
            </a:r>
            <a:r>
              <a:rPr lang="en-US" sz="1800" spc="-9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 </a:t>
            </a:r>
            <a:r>
              <a:rPr lang="en-US" sz="1800" spc="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high</a:t>
            </a:r>
            <a:r>
              <a:rPr lang="en-US" sz="1800" spc="-9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threshold</a:t>
            </a:r>
            <a:r>
              <a:rPr lang="en-US" sz="1800" spc="-7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value.</a:t>
            </a:r>
          </a:p>
          <a:p>
            <a:pPr marL="285750" indent="-285750">
              <a:lnSpc>
                <a:spcPts val="2721"/>
              </a:lnSpc>
              <a:buFont typeface="LVITNU+Wingdings" panose="020B0604020202020204" charset="2"/>
              <a:buChar char="➢"/>
            </a:pPr>
            <a:endParaRPr lang="en-US" sz="1800" spc="11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285750" marR="0" indent="-285750">
              <a:lnSpc>
                <a:spcPts val="2721"/>
              </a:lnSpc>
              <a:spcBef>
                <a:spcPts val="0"/>
              </a:spcBef>
              <a:spcAft>
                <a:spcPts val="0"/>
              </a:spcAft>
              <a:buFont typeface="LVITNU+Wingdings" panose="020B0604020202020204" charset="2"/>
              <a:buChar char="➢"/>
            </a:pPr>
            <a:endParaRPr lang="en-US" sz="1800" spc="15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16969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250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spc="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By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referring</a:t>
            </a:r>
            <a:r>
              <a:rPr lang="en-US" sz="1800" spc="3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5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7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data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visualizations,</a:t>
            </a:r>
            <a:r>
              <a:rPr lang="en-US" sz="1800" spc="-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focus</a:t>
            </a:r>
            <a:r>
              <a:rPr lang="en-US" sz="1800" spc="3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on </a:t>
            </a:r>
            <a:r>
              <a:rPr lang="en-US" sz="1800" i="1" spc="-20" dirty="0" err="1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Tags_Lost</a:t>
            </a:r>
            <a:r>
              <a:rPr lang="en-US" sz="1800" i="1" spc="-4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to</a:t>
            </a:r>
            <a:r>
              <a:rPr lang="en-US" sz="1800" i="1" spc="23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25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EINS</a:t>
            </a:r>
          </a:p>
          <a:p>
            <a:pPr marL="800100" lvl="1" indent="-342900">
              <a:lnSpc>
                <a:spcPts val="3183"/>
              </a:lnSpc>
              <a:buFont typeface="+mj-lt"/>
              <a:buAutoNum type="alphaLcParenR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Increasing the conversion rates for the categories generating more leads and</a:t>
            </a:r>
            <a:endParaRPr lang="en-US" sz="1800" spc="11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800100" lvl="1" indent="-342900">
              <a:lnSpc>
                <a:spcPts val="3183"/>
              </a:lnSpc>
              <a:buFont typeface="+mj-lt"/>
              <a:buAutoNum type="alphaLcParenR"/>
            </a:pPr>
            <a:r>
              <a:rPr lang="en-US" sz="1800" spc="-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Generating more leads for categories having high </a:t>
            </a:r>
            <a:r>
              <a:rPr lang="en-IN" sz="1800" i="1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conversion</a:t>
            </a:r>
            <a:r>
              <a:rPr lang="en-IN" sz="1800" i="1" spc="24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IN" sz="1800" i="1" spc="-15" dirty="0">
                <a:solidFill>
                  <a:srgbClr val="191B0E"/>
                </a:solidFill>
                <a:latin typeface="KOBDMT+Franklin Gothic Book Italic"/>
                <a:cs typeface="KOBDMT+Franklin Gothic Book Italic"/>
              </a:rPr>
              <a:t>rates.</a:t>
            </a:r>
            <a:endParaRPr lang="en-US" sz="1800" spc="-37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spc="-4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Pay</a:t>
            </a:r>
            <a:r>
              <a:rPr lang="en-US" sz="1800" spc="27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attention</a:t>
            </a:r>
            <a:r>
              <a:rPr lang="en-US" sz="1800" spc="25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5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spc="3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2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relative</a:t>
            </a:r>
            <a:r>
              <a:rPr lang="en-US" sz="1800" spc="27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importance</a:t>
            </a:r>
            <a:r>
              <a:rPr lang="en-US" sz="1800" spc="2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</a:t>
            </a:r>
            <a:r>
              <a:rPr lang="en-US" sz="1800" spc="2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23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features in</a:t>
            </a:r>
            <a:r>
              <a:rPr lang="en-US" sz="1800" spc="52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5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model</a:t>
            </a:r>
            <a:r>
              <a:rPr lang="en-US" sz="1800" spc="52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and</a:t>
            </a:r>
            <a:r>
              <a:rPr lang="en-US" sz="1800" spc="49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their</a:t>
            </a:r>
            <a:r>
              <a:rPr lang="en-US" sz="1800" spc="52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positive</a:t>
            </a:r>
            <a:r>
              <a:rPr lang="en-US" sz="1800" spc="5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or</a:t>
            </a:r>
            <a:r>
              <a:rPr lang="en-US" sz="1800" spc="5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negative</a:t>
            </a:r>
            <a:r>
              <a:rPr lang="en-US" sz="1800" spc="53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impact</a:t>
            </a:r>
            <a:r>
              <a:rPr lang="en-US" sz="1800" spc="50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on the</a:t>
            </a:r>
            <a:r>
              <a:rPr lang="en-US" sz="1800" spc="18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probability</a:t>
            </a:r>
            <a:r>
              <a:rPr lang="en-US" sz="1800" spc="1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of</a:t>
            </a:r>
            <a:r>
              <a:rPr lang="en-US" sz="1800" spc="-17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conversion.</a:t>
            </a:r>
          </a:p>
          <a:p>
            <a:pPr marL="285750" indent="-285750">
              <a:lnSpc>
                <a:spcPts val="3183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Based on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varying</a:t>
            </a:r>
            <a:r>
              <a:rPr lang="en-US" sz="1800" spc="1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business</a:t>
            </a:r>
            <a:r>
              <a:rPr lang="en-US" sz="1800" spc="2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needs, modify</a:t>
            </a:r>
            <a:r>
              <a:rPr lang="en-US" sz="1800" spc="4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the</a:t>
            </a:r>
            <a:r>
              <a:rPr lang="en-US" sz="1800" spc="2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probability threshold</a:t>
            </a:r>
            <a:r>
              <a:rPr lang="en-US" sz="1800" spc="-16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value </a:t>
            </a:r>
            <a:r>
              <a:rPr lang="en-US" sz="1800" spc="-4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for</a:t>
            </a:r>
            <a:r>
              <a:rPr lang="en-US" sz="1800" spc="5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identifying</a:t>
            </a:r>
            <a:r>
              <a:rPr lang="en-US" sz="1800" spc="1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potential leads.</a:t>
            </a:r>
            <a:endParaRPr lang="en-US" sz="1800" spc="10" dirty="0">
              <a:solidFill>
                <a:srgbClr val="191B0E"/>
              </a:solidFill>
              <a:latin typeface="KCBSAV+Franklin Gothic Book"/>
              <a:cs typeface="KCBSAV+Franklin Gothic Boo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0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6" y="2341051"/>
            <a:ext cx="11364686" cy="1111275"/>
          </a:xfrm>
        </p:spPr>
        <p:txBody>
          <a:bodyPr>
            <a:noAutofit/>
          </a:bodyPr>
          <a:lstStyle/>
          <a:p>
            <a:r>
              <a:rPr lang="en-IN" sz="5400" u="sng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140893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FA209-AC0D-B107-5978-C581768E8504}"/>
              </a:ext>
            </a:extLst>
          </p:cNvPr>
          <p:cNvSpPr/>
          <p:nvPr/>
        </p:nvSpPr>
        <p:spPr>
          <a:xfrm>
            <a:off x="105743" y="6610116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8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1138337"/>
            <a:ext cx="11364686" cy="709124"/>
          </a:xfrm>
        </p:spPr>
        <p:txBody>
          <a:bodyPr>
            <a:noAutofit/>
          </a:bodyPr>
          <a:lstStyle/>
          <a:p>
            <a:r>
              <a:rPr lang="en-IN" sz="4400" u="sng" dirty="0"/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140893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86BFE-E9A8-93FB-C90F-213CBABBF0A5}"/>
              </a:ext>
            </a:extLst>
          </p:cNvPr>
          <p:cNvSpPr txBox="1">
            <a:spLocks/>
          </p:cNvSpPr>
          <p:nvPr/>
        </p:nvSpPr>
        <p:spPr>
          <a:xfrm>
            <a:off x="665580" y="2055844"/>
            <a:ext cx="11364686" cy="14524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KCBSAV+Franklin Gothic Book"/>
              </a:rPr>
              <a:t>To build a Logistic Regression model that assigns lead scores to all leads such that the</a:t>
            </a:r>
          </a:p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KCBSAV+Franklin Gothic Book"/>
              </a:rPr>
              <a:t>customers with higher lead score have a higher conversion chance and vice versa.</a:t>
            </a:r>
          </a:p>
          <a:p>
            <a:pPr marL="0" marR="0">
              <a:lnSpc>
                <a:spcPts val="22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KCBSAV+Franklin Gothic Book"/>
              </a:rPr>
              <a:t>Target Leads Conversion Rate ≈ 80%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FA209-AC0D-B107-5978-C581768E8504}"/>
              </a:ext>
            </a:extLst>
          </p:cNvPr>
          <p:cNvSpPr/>
          <p:nvPr/>
        </p:nvSpPr>
        <p:spPr>
          <a:xfrm>
            <a:off x="105743" y="6610116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C91CD1F-05E6-2327-2E55-8825B841F313}"/>
              </a:ext>
            </a:extLst>
          </p:cNvPr>
          <p:cNvGrpSpPr/>
          <p:nvPr/>
        </p:nvGrpSpPr>
        <p:grpSpPr>
          <a:xfrm>
            <a:off x="513184" y="961058"/>
            <a:ext cx="7287211" cy="1063690"/>
            <a:chOff x="513184" y="849086"/>
            <a:chExt cx="7287211" cy="106369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7F566F-FFFA-9426-B795-CA4DB4125D06}"/>
                </a:ext>
              </a:extLst>
            </p:cNvPr>
            <p:cNvCxnSpPr>
              <a:cxnSpLocks/>
              <a:stCxn id="7" idx="6"/>
              <a:endCxn id="5" idx="1"/>
            </p:cNvCxnSpPr>
            <p:nvPr/>
          </p:nvCxnSpPr>
          <p:spPr>
            <a:xfrm flipV="1">
              <a:off x="4105468" y="1380931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06EAE6-C1CD-DED1-AE37-DB46E4BA962D}"/>
                </a:ext>
              </a:extLst>
            </p:cNvPr>
            <p:cNvGrpSpPr/>
            <p:nvPr/>
          </p:nvGrpSpPr>
          <p:grpSpPr>
            <a:xfrm>
              <a:off x="513184" y="849086"/>
              <a:ext cx="7287211" cy="1063690"/>
              <a:chOff x="513184" y="849086"/>
              <a:chExt cx="7287211" cy="106369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0CA08DB-18D9-7A58-5F0E-6D663AE05455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Reading and</a:t>
                </a:r>
              </a:p>
              <a:p>
                <a:pPr algn="ctr"/>
                <a:r>
                  <a:rPr lang="en-US" dirty="0"/>
                  <a:t>Understanding</a:t>
                </a:r>
              </a:p>
              <a:p>
                <a:pPr algn="ctr"/>
                <a:r>
                  <a:rPr lang="en-US" dirty="0"/>
                  <a:t>the Data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C79689-2418-8A07-C2BB-35D2147A8426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E2327-73E7-8B84-2931-0C11AC36206E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28" marR="0" algn="ctr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Importing and Observing the past data provided by the Company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4140C5-2F50-EF39-3EE9-170F3CAE4BEF}"/>
              </a:ext>
            </a:extLst>
          </p:cNvPr>
          <p:cNvGrpSpPr/>
          <p:nvPr/>
        </p:nvGrpSpPr>
        <p:grpSpPr>
          <a:xfrm>
            <a:off x="510075" y="3663824"/>
            <a:ext cx="7287211" cy="1063690"/>
            <a:chOff x="482082" y="3663824"/>
            <a:chExt cx="7287211" cy="10636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5A5C6-0779-5EB2-D142-ED371F592454}"/>
                </a:ext>
              </a:extLst>
            </p:cNvPr>
            <p:cNvGrpSpPr/>
            <p:nvPr/>
          </p:nvGrpSpPr>
          <p:grpSpPr>
            <a:xfrm>
              <a:off x="482082" y="3663824"/>
              <a:ext cx="7287211" cy="1063690"/>
              <a:chOff x="513184" y="849086"/>
              <a:chExt cx="7287211" cy="106369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F2FB97A-8BBC-8100-AB8A-04F60EBBAA93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2776" marR="0" algn="ctr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Exploratory Data</a:t>
                </a:r>
                <a:r>
                  <a:rPr lang="en-IN" sz="1800" spc="-19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Analysis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E7D059-16C6-9DA0-7A57-80DEA75F18A5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A5960-A837-5102-91DD-1B906EF928A7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Univariate</a:t>
                </a:r>
                <a:r>
                  <a:rPr lang="en-IN" sz="1800" spc="-38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and</a:t>
                </a:r>
                <a:r>
                  <a:rPr lang="en-IN" sz="1800" spc="-13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Bivariate analysis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AC48FC-9B7E-0024-9A82-85DF2DDF2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377" y="4193337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1AE5B1-6209-7F2C-C923-51722B00ADEF}"/>
              </a:ext>
            </a:extLst>
          </p:cNvPr>
          <p:cNvGrpSpPr/>
          <p:nvPr/>
        </p:nvGrpSpPr>
        <p:grpSpPr>
          <a:xfrm>
            <a:off x="4369837" y="2317104"/>
            <a:ext cx="7287211" cy="1063690"/>
            <a:chOff x="4369837" y="2307773"/>
            <a:chExt cx="7287211" cy="10636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81DF82-04F6-815D-0F58-8CB9EA381122}"/>
                </a:ext>
              </a:extLst>
            </p:cNvPr>
            <p:cNvGrpSpPr/>
            <p:nvPr/>
          </p:nvGrpSpPr>
          <p:grpSpPr>
            <a:xfrm flipH="1">
              <a:off x="4369837" y="2307773"/>
              <a:ext cx="7287211" cy="1063690"/>
              <a:chOff x="513184" y="849086"/>
              <a:chExt cx="7287211" cy="10636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6442927-832D-C59B-4469-84DA0DB9B32A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Data</a:t>
                </a:r>
                <a:r>
                  <a:rPr lang="en-IN" sz="1800" spc="-19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Cleaning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A2BED1-3B5C-430B-6A0E-A22C094784D3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C122C5-82E7-4951-E39B-C6C535B8103A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latin typeface="PPQBNA+Arial"/>
                    <a:cs typeface="PPQBNA+Arial"/>
                  </a:rPr>
                  <a:t>•</a:t>
                </a:r>
                <a:r>
                  <a:rPr lang="en-US" sz="1800" spc="1176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Missing</a:t>
                </a:r>
                <a:r>
                  <a:rPr lang="en-US" sz="1800" spc="-16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value imputation</a:t>
                </a:r>
              </a:p>
              <a:p>
                <a:pPr marL="0" marR="0">
                  <a:lnSpc>
                    <a:spcPts val="2043"/>
                  </a:lnSpc>
                  <a:spcBef>
                    <a:spcPts val="166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latin typeface="PPQBNA+Arial"/>
                    <a:cs typeface="PPQBNA+Arial"/>
                  </a:rPr>
                  <a:t>•</a:t>
                </a:r>
                <a:r>
                  <a:rPr lang="en-US" sz="1800" spc="1176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Removing duplicate</a:t>
                </a:r>
                <a:r>
                  <a:rPr lang="en-US" sz="1800" spc="-15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data</a:t>
                </a:r>
              </a:p>
              <a:p>
                <a:pPr marL="286511" marR="0">
                  <a:lnSpc>
                    <a:spcPts val="2040"/>
                  </a:lnSpc>
                  <a:spcBef>
                    <a:spcPts val="171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and</a:t>
                </a:r>
                <a:r>
                  <a:rPr lang="en-US" sz="1800" spc="-12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other redundancies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6539FE-DF91-E169-DAB7-5A7503311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4845" y="2834955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B9CEB0-7ED8-DFE3-DC34-9741B4573F66}"/>
              </a:ext>
            </a:extLst>
          </p:cNvPr>
          <p:cNvGrpSpPr/>
          <p:nvPr/>
        </p:nvGrpSpPr>
        <p:grpSpPr>
          <a:xfrm>
            <a:off x="4338734" y="5019873"/>
            <a:ext cx="7287211" cy="1218982"/>
            <a:chOff x="4441375" y="5057197"/>
            <a:chExt cx="7287211" cy="121898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951417-EB97-8AB2-8DE4-3CBA04AA9BA8}"/>
                </a:ext>
              </a:extLst>
            </p:cNvPr>
            <p:cNvGrpSpPr/>
            <p:nvPr/>
          </p:nvGrpSpPr>
          <p:grpSpPr>
            <a:xfrm flipH="1">
              <a:off x="4441375" y="5057197"/>
              <a:ext cx="7287211" cy="1218982"/>
              <a:chOff x="513184" y="849086"/>
              <a:chExt cx="7287211" cy="121898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77D8CAB-B38B-D821-E42F-8BEEA8338998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32232" marR="0" algn="ctr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Data Preparation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9F2F3CE-3B5F-7B91-E823-57DB448BAFAE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2A9DBD-17F8-881C-CAC2-9E4F332E2026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• Dropping unnecessary columns</a:t>
                </a:r>
              </a:p>
              <a:p>
                <a:r>
                  <a:rPr lang="en-US" dirty="0"/>
                  <a:t>• Dummy variable creation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• </a:t>
                </a:r>
                <a:r>
                  <a:rPr lang="en-IN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Outlier</a:t>
                </a:r>
                <a:r>
                  <a:rPr lang="en-IN" sz="1800" spc="1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treatment</a:t>
                </a:r>
              </a:p>
              <a:p>
                <a:r>
                  <a:rPr lang="en-US" dirty="0"/>
                  <a:t>• Feature standardization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B53C1E-06B5-706C-B3EF-A17601AA7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828" y="5584379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30806B2-7A35-AFBB-9766-8BA4AA0099FA}"/>
              </a:ext>
            </a:extLst>
          </p:cNvPr>
          <p:cNvSpPr/>
          <p:nvPr/>
        </p:nvSpPr>
        <p:spPr>
          <a:xfrm>
            <a:off x="83976" y="112905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821407-3282-8756-038D-1D34260D4A1E}"/>
              </a:ext>
            </a:extLst>
          </p:cNvPr>
          <p:cNvSpPr/>
          <p:nvPr/>
        </p:nvSpPr>
        <p:spPr>
          <a:xfrm>
            <a:off x="49761" y="6610116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C91CD1F-05E6-2327-2E55-8825B841F313}"/>
              </a:ext>
            </a:extLst>
          </p:cNvPr>
          <p:cNvGrpSpPr/>
          <p:nvPr/>
        </p:nvGrpSpPr>
        <p:grpSpPr>
          <a:xfrm>
            <a:off x="513184" y="961058"/>
            <a:ext cx="7287211" cy="1393388"/>
            <a:chOff x="513184" y="849086"/>
            <a:chExt cx="7287211" cy="13933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7F566F-FFFA-9426-B795-CA4DB4125D06}"/>
                </a:ext>
              </a:extLst>
            </p:cNvPr>
            <p:cNvCxnSpPr>
              <a:cxnSpLocks/>
              <a:stCxn id="7" idx="6"/>
              <a:endCxn id="5" idx="1"/>
            </p:cNvCxnSpPr>
            <p:nvPr/>
          </p:nvCxnSpPr>
          <p:spPr>
            <a:xfrm flipV="1">
              <a:off x="4105468" y="1380931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06EAE6-C1CD-DED1-AE37-DB46E4BA962D}"/>
                </a:ext>
              </a:extLst>
            </p:cNvPr>
            <p:cNvGrpSpPr/>
            <p:nvPr/>
          </p:nvGrpSpPr>
          <p:grpSpPr>
            <a:xfrm>
              <a:off x="513184" y="849086"/>
              <a:ext cx="7287211" cy="1393388"/>
              <a:chOff x="513184" y="849086"/>
              <a:chExt cx="7287211" cy="139338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0CA08DB-18D9-7A58-5F0E-6D663AE05455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Reading and</a:t>
                </a:r>
              </a:p>
              <a:p>
                <a:pPr algn="ctr"/>
                <a:r>
                  <a:rPr lang="en-US" dirty="0"/>
                  <a:t>Understanding</a:t>
                </a:r>
              </a:p>
              <a:p>
                <a:pPr algn="ctr"/>
                <a:r>
                  <a:rPr lang="en-US" dirty="0"/>
                  <a:t>the Data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C79689-2418-8A07-C2BB-35D2147A8426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E2327-73E7-8B84-2931-0C11AC36206E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9278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Feature selection using RFE</a:t>
                </a:r>
              </a:p>
              <a:p>
                <a:pPr marL="319278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Manual feature elimination based on p-values and VIFs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4140C5-2F50-EF39-3EE9-170F3CAE4BEF}"/>
              </a:ext>
            </a:extLst>
          </p:cNvPr>
          <p:cNvGrpSpPr/>
          <p:nvPr/>
        </p:nvGrpSpPr>
        <p:grpSpPr>
          <a:xfrm>
            <a:off x="510075" y="3523859"/>
            <a:ext cx="7287211" cy="1063690"/>
            <a:chOff x="482082" y="3663824"/>
            <a:chExt cx="7287211" cy="10636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5A5C6-0779-5EB2-D142-ED371F592454}"/>
                </a:ext>
              </a:extLst>
            </p:cNvPr>
            <p:cNvGrpSpPr/>
            <p:nvPr/>
          </p:nvGrpSpPr>
          <p:grpSpPr>
            <a:xfrm>
              <a:off x="482082" y="3663824"/>
              <a:ext cx="7287211" cy="1063690"/>
              <a:chOff x="513184" y="849086"/>
              <a:chExt cx="7287211" cy="106369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F2FB97A-8BBC-8100-AB8A-04F60EBBAA93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2776" marR="0" algn="ctr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Exploratory Data</a:t>
                </a:r>
                <a:r>
                  <a:rPr lang="en-IN" sz="1800" spc="-19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Analysis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E7D059-16C6-9DA0-7A57-80DEA75F18A5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A5960-A837-5102-91DD-1B906EF928A7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Building another model using PCA</a:t>
                </a:r>
              </a:p>
              <a:p>
                <a:pPr marL="285750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Comparing the two models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AC48FC-9B7E-0024-9A82-85DF2DDF2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377" y="4193337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1AE5B1-6209-7F2C-C923-51722B00ADEF}"/>
              </a:ext>
            </a:extLst>
          </p:cNvPr>
          <p:cNvGrpSpPr/>
          <p:nvPr/>
        </p:nvGrpSpPr>
        <p:grpSpPr>
          <a:xfrm>
            <a:off x="4369837" y="2205132"/>
            <a:ext cx="7287211" cy="1136908"/>
            <a:chOff x="4369837" y="2307773"/>
            <a:chExt cx="7287211" cy="113690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81DF82-04F6-815D-0F58-8CB9EA381122}"/>
                </a:ext>
              </a:extLst>
            </p:cNvPr>
            <p:cNvGrpSpPr/>
            <p:nvPr/>
          </p:nvGrpSpPr>
          <p:grpSpPr>
            <a:xfrm flipH="1">
              <a:off x="4369837" y="2307773"/>
              <a:ext cx="7287211" cy="1136908"/>
              <a:chOff x="513184" y="849086"/>
              <a:chExt cx="7287211" cy="113690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6442927-832D-C59B-4469-84DA0DB9B32A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Data</a:t>
                </a:r>
                <a:r>
                  <a:rPr lang="en-IN" sz="1800" spc="-19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Cleaning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A2BED1-3B5C-430B-6A0E-A22C094784D3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C122C5-82E7-4951-E39B-C6C535B8103A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PPQBNA+Arial"/>
                    <a:cs typeface="PPQBNA+Arial"/>
                  </a:rPr>
                  <a:t>Evaluating model based on various evaluation Metrics</a:t>
                </a:r>
              </a:p>
              <a:p>
                <a:pPr marL="285750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PPQBNA+Arial"/>
                    <a:cs typeface="PPQBNA+Arial"/>
                  </a:rPr>
                  <a:t>Finding the optimal probability threshold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6539FE-DF91-E169-DAB7-5A7503311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4845" y="2834955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B9CEB0-7ED8-DFE3-DC34-9741B4573F66}"/>
              </a:ext>
            </a:extLst>
          </p:cNvPr>
          <p:cNvGrpSpPr/>
          <p:nvPr/>
        </p:nvGrpSpPr>
        <p:grpSpPr>
          <a:xfrm>
            <a:off x="4338734" y="4869338"/>
            <a:ext cx="7287211" cy="1700824"/>
            <a:chOff x="4441375" y="5057197"/>
            <a:chExt cx="7287211" cy="17324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951417-EB97-8AB2-8DE4-3CBA04AA9BA8}"/>
                </a:ext>
              </a:extLst>
            </p:cNvPr>
            <p:cNvGrpSpPr/>
            <p:nvPr/>
          </p:nvGrpSpPr>
          <p:grpSpPr>
            <a:xfrm flipH="1">
              <a:off x="4441375" y="5057197"/>
              <a:ext cx="7287211" cy="1732455"/>
              <a:chOff x="513184" y="849086"/>
              <a:chExt cx="7287211" cy="173245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77D8CAB-B38B-D821-E42F-8BEEA8338998}"/>
                  </a:ext>
                </a:extLst>
              </p:cNvPr>
              <p:cNvSpPr/>
              <p:nvPr/>
            </p:nvSpPr>
            <p:spPr>
              <a:xfrm>
                <a:off x="4366727" y="849086"/>
                <a:ext cx="3433668" cy="1063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32232" marR="0" algn="ctr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FFFFFF"/>
                    </a:solidFill>
                    <a:latin typeface="KCBSAV+Franklin Gothic Book"/>
                    <a:cs typeface="KCBSAV+Franklin Gothic Book"/>
                  </a:rPr>
                  <a:t>Data Preparation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9F2F3CE-3B5F-7B91-E823-57DB448BAFAE}"/>
                  </a:ext>
                </a:extLst>
              </p:cNvPr>
              <p:cNvSpPr/>
              <p:nvPr/>
            </p:nvSpPr>
            <p:spPr>
              <a:xfrm>
                <a:off x="3890864" y="1278292"/>
                <a:ext cx="214604" cy="214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2A9DBD-17F8-881C-CAC2-9E4F332E2026}"/>
                  </a:ext>
                </a:extLst>
              </p:cNvPr>
              <p:cNvSpPr txBox="1"/>
              <p:nvPr/>
            </p:nvSpPr>
            <p:spPr>
              <a:xfrm>
                <a:off x="513184" y="867739"/>
                <a:ext cx="3303036" cy="171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indent="-285750">
                  <a:lnSpc>
                    <a:spcPts val="204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Finalizing</a:t>
                </a:r>
                <a:r>
                  <a:rPr lang="en-US" sz="1800" spc="-15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the</a:t>
                </a:r>
                <a:r>
                  <a:rPr lang="en-US" sz="1800" spc="-23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first</a:t>
                </a:r>
                <a:r>
                  <a:rPr lang="en-US" sz="1800" spc="28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model</a:t>
                </a:r>
              </a:p>
              <a:p>
                <a:pPr marL="285750" marR="0" indent="-285750">
                  <a:lnSpc>
                    <a:spcPts val="2043"/>
                  </a:lnSpc>
                  <a:spcBef>
                    <a:spcPts val="166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Using</a:t>
                </a:r>
                <a:r>
                  <a:rPr lang="en-US" sz="1800" spc="1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predicted probabilities</a:t>
                </a:r>
                <a:r>
                  <a:rPr lang="en-US" sz="1800" spc="13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spc="-26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to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calculate</a:t>
                </a:r>
                <a:r>
                  <a:rPr lang="en-US" sz="1800" spc="-4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KCBSAV+Franklin Gothic Book"/>
                    <a:cs typeface="KCBSAV+Franklin Gothic Book"/>
                  </a:rPr>
                  <a:t>Lead Scores : Lead Score = Probability * 100</a:t>
                </a:r>
              </a:p>
              <a:p>
                <a:pPr marL="286766" marR="0">
                  <a:lnSpc>
                    <a:spcPts val="2040"/>
                  </a:lnSpc>
                  <a:spcBef>
                    <a:spcPts val="171"/>
                  </a:spcBef>
                  <a:spcAft>
                    <a:spcPts val="0"/>
                  </a:spcAft>
                </a:pPr>
                <a:endParaRPr lang="en-US" sz="1800" dirty="0">
                  <a:solidFill>
                    <a:srgbClr val="000000"/>
                  </a:solidFill>
                  <a:latin typeface="KCBSAV+Franklin Gothic Book"/>
                  <a:cs typeface="KCBSAV+Franklin Gothic Book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B53C1E-06B5-706C-B3EF-A17601AA7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828" y="5584379"/>
              <a:ext cx="261259" cy="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30806B2-7A35-AFBB-9766-8BA4AA0099FA}"/>
              </a:ext>
            </a:extLst>
          </p:cNvPr>
          <p:cNvSpPr/>
          <p:nvPr/>
        </p:nvSpPr>
        <p:spPr>
          <a:xfrm>
            <a:off x="83976" y="112905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821407-3282-8756-038D-1D34260D4A1E}"/>
              </a:ext>
            </a:extLst>
          </p:cNvPr>
          <p:cNvSpPr/>
          <p:nvPr/>
        </p:nvSpPr>
        <p:spPr>
          <a:xfrm>
            <a:off x="49761" y="6610116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6F586-C46E-0702-0EDD-7FD604DB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1138337"/>
            <a:ext cx="11364686" cy="709124"/>
          </a:xfrm>
        </p:spPr>
        <p:txBody>
          <a:bodyPr>
            <a:noAutofit/>
          </a:bodyPr>
          <a:lstStyle/>
          <a:p>
            <a:r>
              <a:rPr lang="en-IN" sz="4400" u="sng" dirty="0"/>
              <a:t>D ATA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37721-AAAC-C66A-559C-BFB3521D7F71}"/>
              </a:ext>
            </a:extLst>
          </p:cNvPr>
          <p:cNvSpPr/>
          <p:nvPr/>
        </p:nvSpPr>
        <p:spPr>
          <a:xfrm>
            <a:off x="83976" y="140893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86BFE-E9A8-93FB-C90F-213CBABBF0A5}"/>
              </a:ext>
            </a:extLst>
          </p:cNvPr>
          <p:cNvSpPr txBox="1">
            <a:spLocks/>
          </p:cNvSpPr>
          <p:nvPr/>
        </p:nvSpPr>
        <p:spPr>
          <a:xfrm>
            <a:off x="665580" y="2055844"/>
            <a:ext cx="11364686" cy="14524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cs typeface="KCBSAV+Franklin Gothic Book"/>
              </a:rPr>
              <a:t>To identify important features</a:t>
            </a:r>
          </a:p>
          <a:p>
            <a:pPr marL="45720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cs typeface="KCBSAV+Franklin Gothic Book"/>
              </a:rPr>
              <a:t>To get insights</a:t>
            </a:r>
            <a:endParaRPr lang="en-US" sz="2000" dirty="0">
              <a:solidFill>
                <a:schemeClr val="tx1"/>
              </a:solidFill>
              <a:cs typeface="KCBSAV+Franklin Gothic Boo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FA209-AC0D-B107-5978-C581768E8504}"/>
              </a:ext>
            </a:extLst>
          </p:cNvPr>
          <p:cNvSpPr/>
          <p:nvPr/>
        </p:nvSpPr>
        <p:spPr>
          <a:xfrm>
            <a:off x="105743" y="6610116"/>
            <a:ext cx="1198050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5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Numerical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People</a:t>
            </a:r>
            <a:r>
              <a:rPr lang="en-US" sz="1800" spc="-7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spending</a:t>
            </a:r>
            <a:r>
              <a:rPr lang="en-US" sz="1800" spc="-8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more</a:t>
            </a:r>
            <a:r>
              <a:rPr lang="en-US" sz="1800" spc="-8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time</a:t>
            </a:r>
            <a:r>
              <a:rPr lang="en-US" sz="1800" spc="-9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on</a:t>
            </a:r>
            <a:r>
              <a:rPr lang="en-US" sz="1800" spc="-44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website</a:t>
            </a:r>
            <a:r>
              <a:rPr lang="en-US" sz="1800" spc="-6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3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are</a:t>
            </a:r>
            <a:r>
              <a:rPr lang="en-US" sz="1800" spc="-8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21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more</a:t>
            </a:r>
            <a:r>
              <a:rPr lang="en-US" sz="1800" spc="-8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likely</a:t>
            </a:r>
            <a:r>
              <a:rPr lang="en-US" sz="1800" spc="-89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2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to</a:t>
            </a:r>
            <a:r>
              <a:rPr lang="en-US" sz="18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get</a:t>
            </a:r>
            <a:r>
              <a:rPr lang="en-US" sz="1800" spc="-35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 err="1">
                <a:solidFill>
                  <a:srgbClr val="191B0E"/>
                </a:solidFill>
                <a:latin typeface="KCBSAV+Franklin Gothic Book"/>
                <a:cs typeface="KCBSAV+Franklin Gothic Book"/>
              </a:rPr>
              <a:t>conver</a:t>
            </a:r>
            <a:r>
              <a:rPr lang="en-US" sz="1800" spc="-592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3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ted</a:t>
            </a:r>
            <a:r>
              <a:rPr lang="en-US" sz="1400" dirty="0">
                <a:solidFill>
                  <a:srgbClr val="191B0E"/>
                </a:solidFill>
                <a:latin typeface="KCBSAV+Franklin Gothic Book"/>
                <a:cs typeface="KCBSAV+Franklin Gothic Book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9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Lead 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127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ts val="225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i="1" spc="19" dirty="0">
                <a:solidFill>
                  <a:srgbClr val="000000"/>
                </a:solidFill>
                <a:latin typeface="BFGPBF+Franklin Gothic Book Italic"/>
                <a:cs typeface="BFGPBF+Franklin Gothic Book Italic"/>
              </a:rPr>
              <a:t>‘API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</a:t>
            </a:r>
            <a:r>
              <a:rPr lang="en-US" sz="1800" spc="-6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 </a:t>
            </a:r>
            <a:r>
              <a:rPr lang="en-US" sz="1800" spc="1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i="1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Landing</a:t>
            </a:r>
            <a:r>
              <a:rPr lang="en-US" sz="1800" i="1" spc="-78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14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Page</a:t>
            </a:r>
            <a:r>
              <a:rPr lang="en-US" sz="1800" i="1" spc="-44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12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Submission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</a:t>
            </a:r>
            <a:r>
              <a:rPr lang="en-US" sz="1800" spc="-6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generate</a:t>
            </a:r>
            <a:r>
              <a:rPr lang="en-US" sz="1800" spc="2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the</a:t>
            </a:r>
            <a:r>
              <a:rPr lang="en-US" sz="1800" spc="-3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most</a:t>
            </a:r>
            <a:r>
              <a:rPr lang="en-US" sz="1800" spc="-1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leads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but </a:t>
            </a:r>
            <a:r>
              <a:rPr lang="en-US" sz="1800" spc="-27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have</a:t>
            </a:r>
            <a:r>
              <a:rPr lang="en-US" sz="1800" spc="4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less </a:t>
            </a:r>
            <a:r>
              <a:rPr lang="en-US" sz="1800" spc="-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conversion</a:t>
            </a:r>
            <a:r>
              <a:rPr lang="en-US" sz="1800" spc="7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rates, whereas</a:t>
            </a:r>
            <a:r>
              <a:rPr lang="en-US" sz="1800" spc="3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25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i="1" spc="11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Lead</a:t>
            </a:r>
            <a:r>
              <a:rPr lang="en-US" sz="1800" i="1" spc="-76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13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Add</a:t>
            </a:r>
            <a:r>
              <a:rPr lang="en-US" sz="1800" i="1" spc="-54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 </a:t>
            </a:r>
            <a:r>
              <a:rPr lang="en-US" sz="1800" i="1" spc="16" dirty="0">
                <a:solidFill>
                  <a:srgbClr val="000000"/>
                </a:solidFill>
                <a:latin typeface="KOBDMT+Franklin Gothic Book Italic"/>
                <a:cs typeface="KOBDMT+Franklin Gothic Book Italic"/>
              </a:rPr>
              <a:t>Form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</a:t>
            </a:r>
            <a:r>
              <a:rPr lang="en-US" sz="1800" spc="-8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generates</a:t>
            </a:r>
            <a:r>
              <a:rPr lang="en-US" sz="1800" spc="35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less</a:t>
            </a:r>
            <a:r>
              <a:rPr lang="en-US" sz="1800" spc="-1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leads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but </a:t>
            </a:r>
            <a:r>
              <a:rPr lang="en-US" sz="1800" spc="-13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conversion</a:t>
            </a:r>
            <a:r>
              <a:rPr lang="en-US" sz="1800" spc="78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rate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is</a:t>
            </a:r>
            <a:r>
              <a:rPr lang="en-US" sz="1800" spc="-1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great.</a:t>
            </a:r>
          </a:p>
          <a:p>
            <a:pPr marL="285750" marR="0" indent="-285750">
              <a:lnSpc>
                <a:spcPts val="2261"/>
              </a:lnSpc>
              <a:spcBef>
                <a:spcPts val="139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spc="-2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Try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to</a:t>
            </a:r>
            <a:r>
              <a:rPr lang="en-US" sz="1800" spc="-3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increase</a:t>
            </a:r>
            <a:r>
              <a:rPr lang="en-US" sz="1800" spc="-87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conversion</a:t>
            </a:r>
            <a:r>
              <a:rPr lang="en-US" sz="1800" spc="-5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rate</a:t>
            </a:r>
            <a:r>
              <a:rPr lang="en-US" sz="1800" spc="-6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for</a:t>
            </a:r>
            <a:r>
              <a:rPr lang="en-US" sz="1800" spc="-5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7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‘API’</a:t>
            </a:r>
            <a:r>
              <a:rPr lang="en-US" sz="1800" spc="-8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2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</a:t>
            </a:r>
            <a:r>
              <a:rPr lang="en-US" sz="1800" spc="-3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‘Landing</a:t>
            </a:r>
            <a:r>
              <a:rPr lang="en-US" sz="1800" spc="-7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Page</a:t>
            </a:r>
            <a:r>
              <a:rPr lang="en-US" sz="1800" spc="-7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Submission’</a:t>
            </a:r>
            <a:r>
              <a:rPr lang="en-US" sz="1800" spc="-6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2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 </a:t>
            </a:r>
            <a:r>
              <a:rPr lang="en-US" sz="1800" spc="1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increase</a:t>
            </a:r>
            <a:r>
              <a:rPr lang="en-US" sz="1800" spc="-89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leads</a:t>
            </a:r>
            <a:r>
              <a:rPr lang="en-US" sz="1800" spc="-7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generation</a:t>
            </a:r>
            <a:r>
              <a:rPr lang="en-US" sz="1800" spc="-8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2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using</a:t>
            </a:r>
            <a:r>
              <a:rPr lang="en-US" sz="1800" spc="-8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‘Lead</a:t>
            </a:r>
            <a:r>
              <a:rPr lang="en-US" sz="1800" spc="-8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Add</a:t>
            </a:r>
            <a:r>
              <a:rPr lang="en-US" sz="1800" spc="-2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2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Form’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1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88BD6-8606-CAF1-47C1-27218BCDC9B6}"/>
              </a:ext>
            </a:extLst>
          </p:cNvPr>
          <p:cNvSpPr txBox="1"/>
          <p:nvPr/>
        </p:nvSpPr>
        <p:spPr>
          <a:xfrm>
            <a:off x="531845" y="485193"/>
            <a:ext cx="11187404" cy="79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Lead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3FC8-3012-F42B-9B0B-5B952F4735E9}"/>
              </a:ext>
            </a:extLst>
          </p:cNvPr>
          <p:cNvSpPr txBox="1"/>
          <p:nvPr/>
        </p:nvSpPr>
        <p:spPr>
          <a:xfrm>
            <a:off x="674913" y="1328063"/>
            <a:ext cx="1115941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ts val="226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spc="-1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Very</a:t>
            </a:r>
            <a:r>
              <a:rPr lang="en-US" sz="1800" spc="26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high </a:t>
            </a:r>
            <a:r>
              <a:rPr lang="en-US" sz="1800" spc="-13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conversion</a:t>
            </a:r>
            <a:r>
              <a:rPr lang="en-US" sz="1800" spc="78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1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rates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25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for</a:t>
            </a:r>
            <a:r>
              <a:rPr lang="en-US" sz="1800" spc="3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lead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sources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49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Reference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</a:t>
            </a:r>
            <a:r>
              <a:rPr lang="en-US" sz="1800" spc="-87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</a:t>
            </a:r>
            <a:r>
              <a:rPr lang="en-US" sz="1800" spc="31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</a:t>
            </a:r>
            <a:r>
              <a:rPr lang="en-US" sz="1800" dirty="0" err="1">
                <a:solidFill>
                  <a:srgbClr val="000000"/>
                </a:solidFill>
                <a:latin typeface="KCBSAV+Franklin Gothic Book"/>
                <a:cs typeface="KCBSAV+Franklin Gothic Book"/>
              </a:rPr>
              <a:t>Welingak</a:t>
            </a:r>
            <a:r>
              <a:rPr lang="en-US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Website’.</a:t>
            </a:r>
          </a:p>
          <a:p>
            <a:pPr marL="285750" marR="0" indent="-285750">
              <a:lnSpc>
                <a:spcPts val="2261"/>
              </a:lnSpc>
              <a:spcBef>
                <a:spcPts val="139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Most</a:t>
            </a:r>
            <a:r>
              <a:rPr lang="en-US" sz="1800" spc="17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leads are</a:t>
            </a:r>
            <a:r>
              <a:rPr lang="en-US" sz="1800" spc="2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generated</a:t>
            </a:r>
            <a:r>
              <a:rPr lang="en-US" sz="1800" spc="12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-11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through</a:t>
            </a:r>
            <a:r>
              <a:rPr lang="en-US" sz="1800" spc="65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 </a:t>
            </a:r>
            <a:r>
              <a:rPr lang="en-US" sz="1800" spc="1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‘Direct</a:t>
            </a:r>
            <a:r>
              <a:rPr lang="en-US" sz="1800" spc="-72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-25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Traf</a:t>
            </a:r>
            <a:r>
              <a:rPr lang="en-US" sz="1800" spc="-429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spc="17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fic’</a:t>
            </a:r>
            <a:r>
              <a:rPr lang="en-US" sz="1800" spc="-104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and ‘</a:t>
            </a:r>
            <a:r>
              <a:rPr lang="en-US" sz="1800" spc="16" dirty="0">
                <a:solidFill>
                  <a:srgbClr val="000000"/>
                </a:solidFill>
                <a:latin typeface="KCBSAV+Franklin Gothic Book"/>
                <a:cs typeface="KCBSAV+Franklin Gothic Book"/>
              </a:rPr>
              <a:t>Google</a:t>
            </a:r>
            <a:r>
              <a:rPr lang="en-US" sz="1800" spc="-20" dirty="0">
                <a:solidFill>
                  <a:srgbClr val="000000"/>
                </a:solidFill>
                <a:latin typeface="SHIFSO+Franklin Gothic Book"/>
                <a:cs typeface="SHIFSO+Franklin Gothic Book"/>
              </a:rPr>
              <a:t>’.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13F33-72AF-2726-A1AF-F4D637FC6436}"/>
              </a:ext>
            </a:extLst>
          </p:cNvPr>
          <p:cNvSpPr/>
          <p:nvPr/>
        </p:nvSpPr>
        <p:spPr>
          <a:xfrm>
            <a:off x="83976" y="84910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671AB-874D-030F-48E6-8DCFF68CFC69}"/>
              </a:ext>
            </a:extLst>
          </p:cNvPr>
          <p:cNvSpPr/>
          <p:nvPr/>
        </p:nvSpPr>
        <p:spPr>
          <a:xfrm>
            <a:off x="49761" y="6572792"/>
            <a:ext cx="11980506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584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</TotalTime>
  <Words>977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Amasis MT Pro Black</vt:lpstr>
      <vt:lpstr>Arial</vt:lpstr>
      <vt:lpstr>BFGPBF+Franklin Gothic Book Italic</vt:lpstr>
      <vt:lpstr>Gill Sans MT</vt:lpstr>
      <vt:lpstr>KCBSAV+Franklin Gothic Book</vt:lpstr>
      <vt:lpstr>KOBDMT+Franklin Gothic Book Italic</vt:lpstr>
      <vt:lpstr>LVITNU+Wingdings</vt:lpstr>
      <vt:lpstr>PPQBNA+Arial</vt:lpstr>
      <vt:lpstr>SHIFSO+Franklin Gothic Book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Dalvi</dc:creator>
  <cp:lastModifiedBy>Komal Dalvi</cp:lastModifiedBy>
  <cp:revision>4</cp:revision>
  <dcterms:created xsi:type="dcterms:W3CDTF">2023-10-15T11:05:26Z</dcterms:created>
  <dcterms:modified xsi:type="dcterms:W3CDTF">2023-10-15T12:56:31Z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2023-10-15T12:09:58Z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9008c89d-73ef-4bda-9895-4b620235d616</vt:lpwstr>
  </property>
  <property fmtid="{D5CDD505-2E9C-101B-9397-08002B2CF9AE}" pid="7" name="MSIP_Label_defa4170-0d19-0005-0004-bc88714345d2_ActionId">
    <vt:lpwstr>a9865ead-a631-4ce7-b576-9645af569776</vt:lpwstr>
  </property>
  <property fmtid="{D5CDD505-2E9C-101B-9397-08002B2CF9AE}" pid="8" name="MSIP_Label_defa4170-0d19-0005-0004-bc88714345d2_ContentBits">
    <vt:lpwstr>0</vt:lpwstr>
  </property>
</Properties>
</file>