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4" r:id="rId16"/>
    <p:sldId id="273"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2" initials="A2" lastIdx="1" clrIdx="0">
    <p:extLst>
      <p:ext uri="{19B8F6BF-5375-455C-9EA6-DF929625EA0E}">
        <p15:presenceInfo xmlns:p15="http://schemas.microsoft.com/office/powerpoint/2012/main" userId="Author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81929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62590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36531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CF182C3-EF14-4437-B321-C89FA34849A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478421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53999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2876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70087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28105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419376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182C3-EF14-4437-B321-C89FA34849A7}"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29476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182C3-EF14-4437-B321-C89FA34849A7}"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35159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82C3-EF14-4437-B321-C89FA34849A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4135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7821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7535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CF182C3-EF14-4437-B321-C89FA34849A7}" type="datetimeFigureOut">
              <a:rPr lang="en-US" smtClean="0"/>
              <a:t>4/15/2025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8116A2B-B64F-4792-827A-E2B8A87C96B3}" type="slidenum">
              <a:rPr lang="en-US" smtClean="0"/>
              <a:t>‹#›</a:t>
            </a:fld>
            <a:endParaRPr lang="en-US"/>
          </a:p>
        </p:txBody>
      </p:sp>
    </p:spTree>
    <p:extLst>
      <p:ext uri="{BB962C8B-B14F-4D97-AF65-F5344CB8AC3E}">
        <p14:creationId xmlns:p14="http://schemas.microsoft.com/office/powerpoint/2010/main" val="353027685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B159-8517-2769-C9ED-6F7A987705C7}"/>
              </a:ext>
            </a:extLst>
          </p:cNvPr>
          <p:cNvSpPr>
            <a:spLocks noGrp="1"/>
          </p:cNvSpPr>
          <p:nvPr>
            <p:ph type="ctrTitle"/>
          </p:nvPr>
        </p:nvSpPr>
        <p:spPr>
          <a:xfrm>
            <a:off x="810001" y="2578813"/>
            <a:ext cx="10572000" cy="1841385"/>
          </a:xfrm>
        </p:spPr>
        <p:txBody>
          <a:bodyPr/>
          <a:lstStyle/>
          <a:p>
            <a:r>
              <a:rPr lang="en-US" sz="4800" i="1" dirty="0"/>
              <a:t>Global Fashion Retail Sales – Interactive Dashboard Project</a:t>
            </a:r>
            <a:endParaRPr lang="en-US" sz="4800" dirty="0"/>
          </a:p>
        </p:txBody>
      </p:sp>
      <p:sp>
        <p:nvSpPr>
          <p:cNvPr id="3" name="Subtitle 2">
            <a:extLst>
              <a:ext uri="{FF2B5EF4-FFF2-40B4-BE49-F238E27FC236}">
                <a16:creationId xmlns:a16="http://schemas.microsoft.com/office/drawing/2014/main" id="{5411F18B-81D5-E4C4-7989-98BB27AB2D6E}"/>
              </a:ext>
            </a:extLst>
          </p:cNvPr>
          <p:cNvSpPr>
            <a:spLocks noGrp="1"/>
          </p:cNvSpPr>
          <p:nvPr>
            <p:ph type="subTitle" idx="1"/>
          </p:nvPr>
        </p:nvSpPr>
        <p:spPr>
          <a:xfrm>
            <a:off x="810000" y="4315076"/>
            <a:ext cx="10572000" cy="434974"/>
          </a:xfrm>
        </p:spPr>
        <p:txBody>
          <a:bodyPr/>
          <a:lstStyle/>
          <a:p>
            <a:r>
              <a:rPr lang="en-US" b="1" i="1" dirty="0"/>
              <a:t>Tableau | Data-Driven Retail Insights</a:t>
            </a:r>
            <a:endParaRPr lang="en-US" b="1" dirty="0"/>
          </a:p>
        </p:txBody>
      </p:sp>
      <p:sp>
        <p:nvSpPr>
          <p:cNvPr id="5" name="TextBox 4">
            <a:extLst>
              <a:ext uri="{FF2B5EF4-FFF2-40B4-BE49-F238E27FC236}">
                <a16:creationId xmlns:a16="http://schemas.microsoft.com/office/drawing/2014/main" id="{3067B715-14E7-7E8C-2ACB-6332AA06ADCE}"/>
              </a:ext>
            </a:extLst>
          </p:cNvPr>
          <p:cNvSpPr txBox="1"/>
          <p:nvPr/>
        </p:nvSpPr>
        <p:spPr>
          <a:xfrm>
            <a:off x="810000" y="5421027"/>
            <a:ext cx="6102848" cy="731162"/>
          </a:xfrm>
          <a:prstGeom prst="rect">
            <a:avLst/>
          </a:prstGeom>
          <a:noFill/>
        </p:spPr>
        <p:txBody>
          <a:bodyPr wrap="square">
            <a:spAutoFit/>
          </a:bodyPr>
          <a:lstStyle/>
          <a:p>
            <a:r>
              <a:rPr lang="en-US" i="1" dirty="0">
                <a:solidFill>
                  <a:schemeClr val="accent1">
                    <a:lumMod val="75000"/>
                  </a:schemeClr>
                </a:solidFill>
              </a:rPr>
              <a:t>Task: 4 </a:t>
            </a:r>
            <a:r>
              <a:rPr lang="en-US" i="1" dirty="0"/>
              <a:t>| Dashboard Design</a:t>
            </a:r>
          </a:p>
          <a:p>
            <a:pPr>
              <a:lnSpc>
                <a:spcPct val="150000"/>
              </a:lnSpc>
            </a:pPr>
            <a:r>
              <a:rPr lang="en-US" b="1" i="1" dirty="0">
                <a:solidFill>
                  <a:schemeClr val="accent1">
                    <a:lumMod val="75000"/>
                  </a:schemeClr>
                </a:solidFill>
              </a:rPr>
              <a:t>Elevate Labs</a:t>
            </a:r>
            <a:endParaRPr lang="en-US" b="1" dirty="0">
              <a:solidFill>
                <a:schemeClr val="accent1">
                  <a:lumMod val="75000"/>
                </a:schemeClr>
              </a:solidFill>
            </a:endParaRPr>
          </a:p>
        </p:txBody>
      </p:sp>
      <p:sp>
        <p:nvSpPr>
          <p:cNvPr id="7" name="TextBox 6">
            <a:extLst>
              <a:ext uri="{FF2B5EF4-FFF2-40B4-BE49-F238E27FC236}">
                <a16:creationId xmlns:a16="http://schemas.microsoft.com/office/drawing/2014/main" id="{0781682D-4D2E-D2EF-7139-B16CE2EC9A9D}"/>
              </a:ext>
            </a:extLst>
          </p:cNvPr>
          <p:cNvSpPr txBox="1"/>
          <p:nvPr/>
        </p:nvSpPr>
        <p:spPr>
          <a:xfrm>
            <a:off x="5536006" y="5421027"/>
            <a:ext cx="6102848" cy="1061829"/>
          </a:xfrm>
          <a:prstGeom prst="rect">
            <a:avLst/>
          </a:prstGeom>
          <a:noFill/>
        </p:spPr>
        <p:txBody>
          <a:bodyPr wrap="square">
            <a:spAutoFit/>
          </a:bodyPr>
          <a:lstStyle/>
          <a:p>
            <a:pPr algn="r">
              <a:lnSpc>
                <a:spcPct val="150000"/>
              </a:lnSpc>
            </a:pPr>
            <a:r>
              <a:rPr lang="en-US" b="1" dirty="0">
                <a:solidFill>
                  <a:schemeClr val="accent1">
                    <a:lumMod val="75000"/>
                  </a:schemeClr>
                </a:solidFill>
              </a:rPr>
              <a:t>Damanti Murmu</a:t>
            </a:r>
          </a:p>
          <a:p>
            <a:pPr algn="r"/>
            <a:r>
              <a:rPr lang="en-US" dirty="0"/>
              <a:t>Data Analyst</a:t>
            </a:r>
          </a:p>
          <a:p>
            <a:pPr algn="r"/>
            <a:r>
              <a:rPr lang="en-US" dirty="0"/>
              <a:t>Intern</a:t>
            </a:r>
          </a:p>
        </p:txBody>
      </p:sp>
    </p:spTree>
    <p:extLst>
      <p:ext uri="{BB962C8B-B14F-4D97-AF65-F5344CB8AC3E}">
        <p14:creationId xmlns:p14="http://schemas.microsoft.com/office/powerpoint/2010/main" val="411833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04A4-5467-1AD9-4660-C140F6FA911D}"/>
              </a:ext>
            </a:extLst>
          </p:cNvPr>
          <p:cNvSpPr>
            <a:spLocks noGrp="1"/>
          </p:cNvSpPr>
          <p:nvPr>
            <p:ph type="title"/>
          </p:nvPr>
        </p:nvSpPr>
        <p:spPr/>
        <p:txBody>
          <a:bodyPr/>
          <a:lstStyle/>
          <a:p>
            <a:r>
              <a:rPr lang="en-US" dirty="0"/>
              <a:t>Bottom 5 Store Performance</a:t>
            </a:r>
          </a:p>
        </p:txBody>
      </p:sp>
      <p:pic>
        <p:nvPicPr>
          <p:cNvPr id="19" name="Picture 18">
            <a:extLst>
              <a:ext uri="{FF2B5EF4-FFF2-40B4-BE49-F238E27FC236}">
                <a16:creationId xmlns:a16="http://schemas.microsoft.com/office/drawing/2014/main" id="{50A8EBC2-05B1-2DBA-E20E-23F6D1D9FB4B}"/>
              </a:ext>
            </a:extLst>
          </p:cNvPr>
          <p:cNvPicPr>
            <a:picLocks noChangeAspect="1"/>
          </p:cNvPicPr>
          <p:nvPr/>
        </p:nvPicPr>
        <p:blipFill>
          <a:blip r:embed="rId2"/>
          <a:srcRect l="85197" t="25210" b="60219"/>
          <a:stretch/>
        </p:blipFill>
        <p:spPr>
          <a:xfrm>
            <a:off x="9626885" y="446088"/>
            <a:ext cx="2036106" cy="904779"/>
          </a:xfrm>
          <a:prstGeom prst="rect">
            <a:avLst/>
          </a:prstGeom>
        </p:spPr>
      </p:pic>
      <p:pic>
        <p:nvPicPr>
          <p:cNvPr id="21" name="Picture 20">
            <a:extLst>
              <a:ext uri="{FF2B5EF4-FFF2-40B4-BE49-F238E27FC236}">
                <a16:creationId xmlns:a16="http://schemas.microsoft.com/office/drawing/2014/main" id="{95CA3999-29F6-50BC-8D50-257BD9A1E7B9}"/>
              </a:ext>
            </a:extLst>
          </p:cNvPr>
          <p:cNvPicPr>
            <a:picLocks noChangeAspect="1"/>
          </p:cNvPicPr>
          <p:nvPr/>
        </p:nvPicPr>
        <p:blipFill>
          <a:blip r:embed="rId2"/>
          <a:srcRect l="14327" r="60078" b="86724"/>
          <a:stretch/>
        </p:blipFill>
        <p:spPr>
          <a:xfrm>
            <a:off x="4867271" y="446087"/>
            <a:ext cx="3208217" cy="903669"/>
          </a:xfrm>
          <a:prstGeom prst="rect">
            <a:avLst/>
          </a:prstGeom>
        </p:spPr>
      </p:pic>
      <p:pic>
        <p:nvPicPr>
          <p:cNvPr id="23" name="Picture 22">
            <a:extLst>
              <a:ext uri="{FF2B5EF4-FFF2-40B4-BE49-F238E27FC236}">
                <a16:creationId xmlns:a16="http://schemas.microsoft.com/office/drawing/2014/main" id="{B3680B55-3297-1B6F-2344-B6177A46BECB}"/>
              </a:ext>
            </a:extLst>
          </p:cNvPr>
          <p:cNvPicPr>
            <a:picLocks noChangeAspect="1"/>
          </p:cNvPicPr>
          <p:nvPr/>
        </p:nvPicPr>
        <p:blipFill>
          <a:blip r:embed="rId2"/>
          <a:srcRect l="1011" t="70598" r="86011" b="9636"/>
          <a:stretch/>
        </p:blipFill>
        <p:spPr>
          <a:xfrm>
            <a:off x="8166747" y="437977"/>
            <a:ext cx="1325975" cy="911779"/>
          </a:xfrm>
          <a:prstGeom prst="rect">
            <a:avLst/>
          </a:prstGeom>
        </p:spPr>
      </p:pic>
      <p:sp>
        <p:nvSpPr>
          <p:cNvPr id="26" name="Rectangle 9">
            <a:extLst>
              <a:ext uri="{FF2B5EF4-FFF2-40B4-BE49-F238E27FC236}">
                <a16:creationId xmlns:a16="http://schemas.microsoft.com/office/drawing/2014/main" id="{894998C1-8F7A-C552-320B-4A80872DE7FE}"/>
              </a:ext>
            </a:extLst>
          </p:cNvPr>
          <p:cNvSpPr>
            <a:spLocks noChangeArrowheads="1"/>
          </p:cNvSpPr>
          <p:nvPr/>
        </p:nvSpPr>
        <p:spPr bwMode="auto">
          <a:xfrm>
            <a:off x="4875584" y="5388759"/>
            <a:ext cx="6795720" cy="116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
                <a:schemeClr val="accent1">
                  <a:lumMod val="75000"/>
                </a:schemeClr>
              </a:buClr>
            </a:pPr>
            <a:r>
              <a:rPr lang="en-US" sz="1200" b="1" dirty="0">
                <a:solidFill>
                  <a:schemeClr val="accent1">
                    <a:lumMod val="75000"/>
                  </a:schemeClr>
                </a:solidFill>
              </a:rPr>
              <a:t>Recommendations: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Boost UK stores through </a:t>
            </a:r>
            <a:r>
              <a:rPr kumimoji="0" lang="en-US" altLang="en-US" sz="1200" b="1" i="0" u="none" strike="noStrike" cap="none" normalizeH="0" baseline="0" dirty="0">
                <a:ln>
                  <a:noFill/>
                </a:ln>
                <a:solidFill>
                  <a:schemeClr val="tx1"/>
                </a:solidFill>
                <a:effectLst/>
                <a:latin typeface="Arial" panose="020B0604020202020204" pitchFamily="34" charset="0"/>
              </a:rPr>
              <a:t>product bundling, upselling &amp; local campaigns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Leverage </a:t>
            </a:r>
            <a:r>
              <a:rPr kumimoji="0" lang="en-US" altLang="en-US" sz="1200" b="1" i="0" u="none" strike="noStrike" cap="none" normalizeH="0" baseline="0" dirty="0">
                <a:ln>
                  <a:noFill/>
                </a:ln>
                <a:solidFill>
                  <a:schemeClr val="tx1"/>
                </a:solidFill>
                <a:effectLst/>
                <a:latin typeface="Arial" panose="020B0604020202020204" pitchFamily="34" charset="0"/>
              </a:rPr>
              <a:t>high avg. invoice stores (Valencia, Frankfurt)</a:t>
            </a:r>
            <a:r>
              <a:rPr kumimoji="0" lang="en-US" altLang="en-US" sz="1200" b="0" i="0" u="none" strike="noStrike" cap="none" normalizeH="0" baseline="0" dirty="0">
                <a:ln>
                  <a:noFill/>
                </a:ln>
                <a:solidFill>
                  <a:schemeClr val="tx1"/>
                </a:solidFill>
                <a:effectLst/>
                <a:latin typeface="Arial" panose="020B0604020202020204" pitchFamily="34" charset="0"/>
              </a:rPr>
              <a:t> with better footfall strategies</a:t>
            </a: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a:t>
            </a:r>
            <a:r>
              <a:rPr kumimoji="0" lang="en-US" altLang="en-US" sz="1200" b="1" i="0" u="none" strike="noStrike" cap="none" normalizeH="0" baseline="0" dirty="0">
                <a:ln>
                  <a:noFill/>
                </a:ln>
                <a:solidFill>
                  <a:schemeClr val="tx1"/>
                </a:solidFill>
                <a:effectLst/>
                <a:latin typeface="Arial" panose="020B0604020202020204" pitchFamily="34" charset="0"/>
              </a:rPr>
              <a:t>store traffic vs. conversion</a:t>
            </a:r>
            <a:r>
              <a:rPr kumimoji="0" lang="en-US" altLang="en-US" sz="1200" b="0" i="0" u="none" strike="noStrike" cap="none" normalizeH="0" baseline="0" dirty="0">
                <a:ln>
                  <a:noFill/>
                </a:ln>
                <a:solidFill>
                  <a:schemeClr val="tx1"/>
                </a:solidFill>
                <a:effectLst/>
                <a:latin typeface="Arial" panose="020B0604020202020204" pitchFamily="34" charset="0"/>
              </a:rPr>
              <a:t> to improve lower-performing locations</a:t>
            </a:r>
          </a:p>
        </p:txBody>
      </p:sp>
      <p:pic>
        <p:nvPicPr>
          <p:cNvPr id="30" name="Content Placeholder 29">
            <a:extLst>
              <a:ext uri="{FF2B5EF4-FFF2-40B4-BE49-F238E27FC236}">
                <a16:creationId xmlns:a16="http://schemas.microsoft.com/office/drawing/2014/main" id="{9B2FC950-CB35-6DB0-915B-20EAB12C9E1A}"/>
              </a:ext>
            </a:extLst>
          </p:cNvPr>
          <p:cNvPicPr>
            <a:picLocks noGrp="1" noChangeAspect="1"/>
          </p:cNvPicPr>
          <p:nvPr>
            <p:ph idx="1"/>
          </p:nvPr>
        </p:nvPicPr>
        <p:blipFill>
          <a:blip r:embed="rId3"/>
          <a:stretch>
            <a:fillRect/>
          </a:stretch>
        </p:blipFill>
        <p:spPr>
          <a:xfrm>
            <a:off x="4856163" y="1433050"/>
            <a:ext cx="6804033" cy="3745125"/>
          </a:xfrm>
        </p:spPr>
      </p:pic>
      <p:sp>
        <p:nvSpPr>
          <p:cNvPr id="33" name="Text Placeholder 32">
            <a:extLst>
              <a:ext uri="{FF2B5EF4-FFF2-40B4-BE49-F238E27FC236}">
                <a16:creationId xmlns:a16="http://schemas.microsoft.com/office/drawing/2014/main" id="{BB025DEA-9EF4-899D-8DB9-D0AE21421125}"/>
              </a:ext>
            </a:extLst>
          </p:cNvPr>
          <p:cNvSpPr>
            <a:spLocks noGrp="1"/>
          </p:cNvSpPr>
          <p:nvPr>
            <p:ph type="body" sz="half" idx="2"/>
          </p:nvPr>
        </p:nvSpPr>
        <p:spPr>
          <a:xfrm>
            <a:off x="1073151" y="2260738"/>
            <a:ext cx="3547533" cy="4294174"/>
          </a:xfrm>
        </p:spPr>
        <p:txBody>
          <a:bodyPr>
            <a:noAutofit/>
          </a:bodyPr>
          <a:lstStyle/>
          <a:p>
            <a:pPr>
              <a:buNone/>
            </a:pPr>
            <a:r>
              <a:rPr lang="en-US" sz="1200" b="1" dirty="0">
                <a:solidFill>
                  <a:schemeClr val="accent1">
                    <a:lumMod val="75000"/>
                  </a:schemeClr>
                </a:solidFill>
              </a:rPr>
              <a:t>Observations:</a:t>
            </a:r>
          </a:p>
          <a:p>
            <a:pPr marL="171450" indent="-171450">
              <a:buFont typeface="Arial" panose="020B0604020202020204" pitchFamily="34" charset="0"/>
              <a:buChar char="•"/>
            </a:pPr>
            <a:r>
              <a:rPr lang="en-US" sz="1200" b="1" dirty="0"/>
              <a:t>Glasgow</a:t>
            </a:r>
            <a:r>
              <a:rPr lang="en-US" sz="1200" dirty="0"/>
              <a:t> recorded the </a:t>
            </a:r>
            <a:r>
              <a:rPr lang="en-US" sz="1200" b="1" dirty="0"/>
              <a:t>lowest total sales</a:t>
            </a:r>
            <a:r>
              <a:rPr lang="en-US" sz="1200" dirty="0"/>
              <a:t> at </a:t>
            </a:r>
            <a:r>
              <a:rPr lang="en-US" sz="1200" b="1" dirty="0"/>
              <a:t>$3.78M</a:t>
            </a:r>
            <a:r>
              <a:rPr lang="en-US" sz="1200" dirty="0"/>
              <a:t> and lowest avg. invoice (</a:t>
            </a:r>
            <a:r>
              <a:rPr lang="en-US" sz="1200" b="1" dirty="0"/>
              <a:t>$58.92</a:t>
            </a:r>
            <a:r>
              <a:rPr lang="en-US" sz="1200" dirty="0"/>
              <a:t>)</a:t>
            </a:r>
          </a:p>
          <a:p>
            <a:pPr marL="171450" indent="-171450">
              <a:buFont typeface="Arial" panose="020B0604020202020204" pitchFamily="34" charset="0"/>
              <a:buChar char="•"/>
            </a:pPr>
            <a:r>
              <a:rPr lang="en-US" sz="1200" b="1" dirty="0"/>
              <a:t>Liverpool</a:t>
            </a:r>
            <a:r>
              <a:rPr lang="en-US" sz="1200" dirty="0"/>
              <a:t> had </a:t>
            </a:r>
            <a:r>
              <a:rPr lang="en-US" sz="1200" b="1" dirty="0"/>
              <a:t>$4.17M</a:t>
            </a:r>
            <a:r>
              <a:rPr lang="en-US" sz="1200" dirty="0"/>
              <a:t> in sales with an avg. invoice of </a:t>
            </a:r>
            <a:r>
              <a:rPr lang="en-US" sz="1200" b="1" dirty="0"/>
              <a:t>$61.24</a:t>
            </a:r>
            <a:endParaRPr lang="en-US" sz="1200" dirty="0"/>
          </a:p>
          <a:p>
            <a:pPr marL="171450" indent="-171450">
              <a:buFont typeface="Arial" panose="020B0604020202020204" pitchFamily="34" charset="0"/>
              <a:buChar char="•"/>
            </a:pPr>
            <a:r>
              <a:rPr lang="en-US" sz="1200" b="1" dirty="0"/>
              <a:t>Valencia</a:t>
            </a:r>
            <a:r>
              <a:rPr lang="en-US" sz="1200" dirty="0"/>
              <a:t> and </a:t>
            </a:r>
            <a:r>
              <a:rPr lang="en-US" sz="1200" b="1" dirty="0"/>
              <a:t>Frankfurt</a:t>
            </a:r>
            <a:r>
              <a:rPr lang="en-US" sz="1200" dirty="0"/>
              <a:t>, while at the bottom, show </a:t>
            </a:r>
            <a:r>
              <a:rPr lang="en-US" sz="1200" b="1" dirty="0"/>
              <a:t>high avg. invoice values</a:t>
            </a:r>
            <a:r>
              <a:rPr lang="en-US" sz="1200" dirty="0"/>
              <a:t>: </a:t>
            </a:r>
            <a:r>
              <a:rPr lang="en-US" sz="1200" b="1" dirty="0"/>
              <a:t>$86.42</a:t>
            </a:r>
            <a:r>
              <a:rPr lang="en-US" sz="1200" dirty="0"/>
              <a:t> and </a:t>
            </a:r>
            <a:r>
              <a:rPr lang="en-US" sz="1200" b="1" dirty="0"/>
              <a:t>$86.01</a:t>
            </a:r>
            <a:r>
              <a:rPr lang="en-US" sz="1200" dirty="0"/>
              <a:t> respectively</a:t>
            </a:r>
          </a:p>
          <a:p>
            <a:pPr marL="171450" indent="-171450">
              <a:buFont typeface="Arial" panose="020B0604020202020204" pitchFamily="34" charset="0"/>
              <a:buChar char="•"/>
            </a:pPr>
            <a:r>
              <a:rPr lang="en-US" sz="1200" b="1" dirty="0"/>
              <a:t>Barcelona</a:t>
            </a:r>
            <a:r>
              <a:rPr lang="en-US" sz="1200" dirty="0"/>
              <a:t>, though part of the bottom set, had the </a:t>
            </a:r>
            <a:r>
              <a:rPr lang="en-US" sz="1200" b="1" dirty="0"/>
              <a:t>highest sales</a:t>
            </a:r>
            <a:r>
              <a:rPr lang="en-US" sz="1200" dirty="0"/>
              <a:t> at </a:t>
            </a:r>
            <a:r>
              <a:rPr lang="en-US" sz="1200" b="1" dirty="0"/>
              <a:t>$5.66M</a:t>
            </a:r>
            <a:endParaRPr lang="en-US" sz="1200" dirty="0"/>
          </a:p>
          <a:p>
            <a:r>
              <a:rPr lang="en-US" sz="1200" b="1" dirty="0">
                <a:solidFill>
                  <a:schemeClr val="accent1">
                    <a:lumMod val="75000"/>
                  </a:schemeClr>
                </a:solidFill>
              </a:rPr>
              <a:t>Insights:</a:t>
            </a:r>
          </a:p>
          <a:p>
            <a:pPr marL="171450" indent="-171450">
              <a:buFont typeface="Arial" panose="020B0604020202020204" pitchFamily="34" charset="0"/>
              <a:buChar char="•"/>
            </a:pPr>
            <a:r>
              <a:rPr lang="en-US" sz="1200" dirty="0"/>
              <a:t>UK stores (Glasgow, Liverpool) underperform on both revenue and avg. invoice</a:t>
            </a:r>
          </a:p>
          <a:p>
            <a:pPr marL="171450" indent="-171450">
              <a:buFont typeface="Arial" panose="020B0604020202020204" pitchFamily="34" charset="0"/>
              <a:buChar char="•"/>
            </a:pPr>
            <a:r>
              <a:rPr lang="en-US" sz="1200" b="1" dirty="0"/>
              <a:t>High invoice value ≠ high revenue</a:t>
            </a:r>
            <a:r>
              <a:rPr lang="en-US" sz="1200" dirty="0"/>
              <a:t> – seen in Valencia and Frankfurt</a:t>
            </a:r>
          </a:p>
          <a:p>
            <a:pPr marL="171450" indent="-171450">
              <a:buFont typeface="Arial" panose="020B0604020202020204" pitchFamily="34" charset="0"/>
              <a:buChar char="•"/>
            </a:pPr>
            <a:r>
              <a:rPr lang="en-US" sz="1200" dirty="0"/>
              <a:t>Possible underutilization of strong purchase intent in high-invoice stores</a:t>
            </a:r>
          </a:p>
        </p:txBody>
      </p:sp>
    </p:spTree>
    <p:extLst>
      <p:ext uri="{BB962C8B-B14F-4D97-AF65-F5344CB8AC3E}">
        <p14:creationId xmlns:p14="http://schemas.microsoft.com/office/powerpoint/2010/main" val="200462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C77383-5188-632E-C56F-D1D02155880F}"/>
              </a:ext>
            </a:extLst>
          </p:cNvPr>
          <p:cNvPicPr>
            <a:picLocks noChangeAspect="1"/>
          </p:cNvPicPr>
          <p:nvPr/>
        </p:nvPicPr>
        <p:blipFill>
          <a:blip r:embed="rId2"/>
          <a:srcRect l="84185" t="13058" b="60259"/>
          <a:stretch/>
        </p:blipFill>
        <p:spPr>
          <a:xfrm>
            <a:off x="10612833" y="446088"/>
            <a:ext cx="989810" cy="833339"/>
          </a:xfrm>
          <a:prstGeom prst="rect">
            <a:avLst/>
          </a:prstGeom>
        </p:spPr>
      </p:pic>
      <p:pic>
        <p:nvPicPr>
          <p:cNvPr id="14" name="Picture 13">
            <a:extLst>
              <a:ext uri="{FF2B5EF4-FFF2-40B4-BE49-F238E27FC236}">
                <a16:creationId xmlns:a16="http://schemas.microsoft.com/office/drawing/2014/main" id="{BB1CDCD1-99DB-4C42-A98E-AC039246B8AA}"/>
              </a:ext>
            </a:extLst>
          </p:cNvPr>
          <p:cNvPicPr>
            <a:picLocks noChangeAspect="1"/>
          </p:cNvPicPr>
          <p:nvPr/>
        </p:nvPicPr>
        <p:blipFill>
          <a:blip r:embed="rId2"/>
          <a:srcRect r="57023" b="86957"/>
          <a:stretch/>
        </p:blipFill>
        <p:spPr>
          <a:xfrm>
            <a:off x="4856163" y="460845"/>
            <a:ext cx="5405290" cy="818582"/>
          </a:xfrm>
          <a:prstGeom prst="rect">
            <a:avLst/>
          </a:prstGeom>
        </p:spPr>
      </p:pic>
      <p:sp>
        <p:nvSpPr>
          <p:cNvPr id="17" name="Title 16">
            <a:extLst>
              <a:ext uri="{FF2B5EF4-FFF2-40B4-BE49-F238E27FC236}">
                <a16:creationId xmlns:a16="http://schemas.microsoft.com/office/drawing/2014/main" id="{E9A50C34-0D2B-5252-88A7-3F21B6266802}"/>
              </a:ext>
            </a:extLst>
          </p:cNvPr>
          <p:cNvSpPr>
            <a:spLocks noGrp="1"/>
          </p:cNvSpPr>
          <p:nvPr>
            <p:ph type="title"/>
          </p:nvPr>
        </p:nvSpPr>
        <p:spPr/>
        <p:txBody>
          <a:bodyPr/>
          <a:lstStyle/>
          <a:p>
            <a:r>
              <a:rPr lang="en-US" dirty="0"/>
              <a:t>Discount Impact Analysis by Category</a:t>
            </a:r>
          </a:p>
        </p:txBody>
      </p:sp>
      <p:pic>
        <p:nvPicPr>
          <p:cNvPr id="25" name="Content Placeholder 24">
            <a:extLst>
              <a:ext uri="{FF2B5EF4-FFF2-40B4-BE49-F238E27FC236}">
                <a16:creationId xmlns:a16="http://schemas.microsoft.com/office/drawing/2014/main" id="{9BEF8C45-6A31-F9F4-BAB4-FD3ADD7C53D6}"/>
              </a:ext>
            </a:extLst>
          </p:cNvPr>
          <p:cNvPicPr>
            <a:picLocks noGrp="1" noChangeAspect="1"/>
          </p:cNvPicPr>
          <p:nvPr>
            <p:ph idx="1"/>
          </p:nvPr>
        </p:nvPicPr>
        <p:blipFill>
          <a:blip r:embed="rId3"/>
          <a:stretch>
            <a:fillRect/>
          </a:stretch>
        </p:blipFill>
        <p:spPr>
          <a:xfrm>
            <a:off x="4856163" y="1541217"/>
            <a:ext cx="6752022" cy="3482846"/>
          </a:xfrm>
        </p:spPr>
      </p:pic>
      <p:sp>
        <p:nvSpPr>
          <p:cNvPr id="19" name="Text Placeholder 18">
            <a:extLst>
              <a:ext uri="{FF2B5EF4-FFF2-40B4-BE49-F238E27FC236}">
                <a16:creationId xmlns:a16="http://schemas.microsoft.com/office/drawing/2014/main" id="{2C3AC257-2634-D9AF-5896-6B0BC6B0C1C8}"/>
              </a:ext>
            </a:extLst>
          </p:cNvPr>
          <p:cNvSpPr>
            <a:spLocks noGrp="1"/>
          </p:cNvSpPr>
          <p:nvPr>
            <p:ph type="body" sz="half" idx="2"/>
          </p:nvPr>
        </p:nvSpPr>
        <p:spPr>
          <a:xfrm>
            <a:off x="1073151" y="2335855"/>
            <a:ext cx="3547533" cy="4522145"/>
          </a:xfrm>
        </p:spPr>
        <p:txBody>
          <a:bodyPr>
            <a:noAutofit/>
          </a:bodyPr>
          <a:lstStyle/>
          <a:p>
            <a:pPr algn="just"/>
            <a:r>
              <a:rPr lang="en-US" sz="1200" b="1" dirty="0">
                <a:solidFill>
                  <a:schemeClr val="accent1">
                    <a:lumMod val="75000"/>
                  </a:schemeClr>
                </a:solidFill>
              </a:rPr>
              <a:t>Observations</a:t>
            </a:r>
          </a:p>
          <a:p>
            <a:pPr marL="171450" indent="-171450" algn="just">
              <a:buFont typeface="Arial" panose="020B0604020202020204" pitchFamily="34" charset="0"/>
              <a:buChar char="•"/>
            </a:pPr>
            <a:r>
              <a:rPr lang="en-US" sz="1200" b="1" dirty="0"/>
              <a:t>0–10% discount</a:t>
            </a:r>
            <a:r>
              <a:rPr lang="en-US" sz="1200" dirty="0"/>
              <a:t> brackets generate the </a:t>
            </a:r>
            <a:r>
              <a:rPr lang="en-US" sz="1200" b="1" dirty="0"/>
              <a:t>highest revenue</a:t>
            </a:r>
            <a:r>
              <a:rPr lang="en-US" sz="1200" dirty="0"/>
              <a:t> across all categories:</a:t>
            </a:r>
          </a:p>
          <a:p>
            <a:pPr marL="742950" lvl="1" indent="-285750" algn="just">
              <a:buFont typeface="Arial" panose="020B0604020202020204" pitchFamily="34" charset="0"/>
              <a:buChar char="•"/>
            </a:pPr>
            <a:r>
              <a:rPr lang="en-US" b="1" dirty="0"/>
              <a:t>Feminine:</a:t>
            </a:r>
            <a:r>
              <a:rPr lang="en-US" dirty="0"/>
              <a:t> ₹577.19M</a:t>
            </a:r>
          </a:p>
          <a:p>
            <a:pPr marL="742950" lvl="1" indent="-285750" algn="just">
              <a:buFont typeface="Arial" panose="020B0604020202020204" pitchFamily="34" charset="0"/>
              <a:buChar char="•"/>
            </a:pPr>
            <a:r>
              <a:rPr lang="en-US" b="1" dirty="0"/>
              <a:t>Masculine:</a:t>
            </a:r>
            <a:r>
              <a:rPr lang="en-US" dirty="0"/>
              <a:t> ₹544.33M</a:t>
            </a:r>
          </a:p>
          <a:p>
            <a:pPr marL="742950" lvl="1" indent="-285750" algn="just">
              <a:buFont typeface="Arial" panose="020B0604020202020204" pitchFamily="34" charset="0"/>
              <a:buChar char="•"/>
            </a:pPr>
            <a:r>
              <a:rPr lang="en-US" b="1" dirty="0"/>
              <a:t>Children:</a:t>
            </a:r>
            <a:r>
              <a:rPr lang="en-US" dirty="0"/>
              <a:t> ₹102.51M</a:t>
            </a:r>
          </a:p>
          <a:p>
            <a:pPr marL="171450" indent="-171450" algn="just">
              <a:buFont typeface="Arial" panose="020B0604020202020204" pitchFamily="34" charset="0"/>
              <a:buChar char="•"/>
            </a:pPr>
            <a:r>
              <a:rPr lang="en-US" sz="1200" dirty="0"/>
              <a:t>As discounts increase, revenue </a:t>
            </a:r>
            <a:r>
              <a:rPr lang="en-US" sz="1200" b="1" dirty="0"/>
              <a:t>significantly drops</a:t>
            </a:r>
            <a:r>
              <a:rPr lang="en-US" sz="1200" dirty="0"/>
              <a:t>, especially above 20%</a:t>
            </a:r>
          </a:p>
          <a:p>
            <a:pPr marL="171450" indent="-171450" algn="just">
              <a:buFont typeface="Arial" panose="020B0604020202020204" pitchFamily="34" charset="0"/>
              <a:buChar char="•"/>
            </a:pPr>
            <a:r>
              <a:rPr lang="en-US" sz="1200" b="1" dirty="0"/>
              <a:t>60% discount range</a:t>
            </a:r>
            <a:r>
              <a:rPr lang="en-US" sz="1200" dirty="0"/>
              <a:t> contributes the least</a:t>
            </a:r>
          </a:p>
          <a:p>
            <a:pPr algn="just"/>
            <a:r>
              <a:rPr lang="en-US" sz="1200" b="1" dirty="0">
                <a:solidFill>
                  <a:schemeClr val="accent1">
                    <a:lumMod val="75000"/>
                  </a:schemeClr>
                </a:solidFill>
              </a:rPr>
              <a:t>Insights</a:t>
            </a:r>
          </a:p>
          <a:p>
            <a:pPr marL="171450" indent="-171450" algn="just">
              <a:buFont typeface="Arial" panose="020B0604020202020204" pitchFamily="34" charset="0"/>
              <a:buChar char="•"/>
            </a:pPr>
            <a:r>
              <a:rPr lang="en-US" sz="1200" dirty="0"/>
              <a:t>Customers purchase more at </a:t>
            </a:r>
            <a:r>
              <a:rPr lang="en-US" sz="1200" b="1" dirty="0"/>
              <a:t>lower discount ranges</a:t>
            </a:r>
            <a:r>
              <a:rPr lang="en-US" sz="1200" dirty="0"/>
              <a:t>, indicating strong brand or product loyalty</a:t>
            </a:r>
          </a:p>
          <a:p>
            <a:pPr marL="171450" indent="-171450" algn="just">
              <a:buFont typeface="Arial" panose="020B0604020202020204" pitchFamily="34" charset="0"/>
              <a:buChar char="•"/>
            </a:pPr>
            <a:r>
              <a:rPr lang="en-US" sz="1200" b="1" dirty="0"/>
              <a:t>Higher discounts</a:t>
            </a:r>
            <a:r>
              <a:rPr lang="en-US" sz="1200" dirty="0"/>
              <a:t> don't proportionally boost revenue — possible over-discounting</a:t>
            </a:r>
          </a:p>
          <a:p>
            <a:pPr marL="171450" indent="-171450" algn="just">
              <a:buFont typeface="Arial" panose="020B0604020202020204" pitchFamily="34" charset="0"/>
              <a:buChar char="•"/>
            </a:pPr>
            <a:r>
              <a:rPr lang="en-US" sz="1200" b="1" dirty="0"/>
              <a:t>Children’s segment</a:t>
            </a:r>
            <a:r>
              <a:rPr lang="en-US" sz="1200" dirty="0"/>
              <a:t> consistently lags behind others in revenue, regardless of discount</a:t>
            </a:r>
          </a:p>
        </p:txBody>
      </p:sp>
      <p:sp>
        <p:nvSpPr>
          <p:cNvPr id="26" name="Text Placeholder 18">
            <a:extLst>
              <a:ext uri="{FF2B5EF4-FFF2-40B4-BE49-F238E27FC236}">
                <a16:creationId xmlns:a16="http://schemas.microsoft.com/office/drawing/2014/main" id="{4E6AA9C1-D19C-03EA-EBFB-79A128822006}"/>
              </a:ext>
            </a:extLst>
          </p:cNvPr>
          <p:cNvSpPr txBox="1">
            <a:spLocks/>
          </p:cNvSpPr>
          <p:nvPr/>
        </p:nvSpPr>
        <p:spPr>
          <a:xfrm>
            <a:off x="4856163" y="5047926"/>
            <a:ext cx="6746480" cy="18100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sz="1200" b="1" dirty="0">
                <a:solidFill>
                  <a:schemeClr val="accent1">
                    <a:lumMod val="75000"/>
                  </a:schemeClr>
                </a:solidFill>
              </a:rPr>
              <a:t>Recommendations</a:t>
            </a:r>
          </a:p>
          <a:p>
            <a:pPr marL="171450" indent="-171450">
              <a:buFont typeface="Arial" panose="020B0604020202020204" pitchFamily="34" charset="0"/>
              <a:buChar char="•"/>
            </a:pPr>
            <a:r>
              <a:rPr lang="en-US" sz="1200" dirty="0"/>
              <a:t>Focus on </a:t>
            </a:r>
            <a:r>
              <a:rPr lang="en-US" sz="1200" b="1" dirty="0"/>
              <a:t>maintaining 0–10% discount strategies</a:t>
            </a:r>
            <a:r>
              <a:rPr lang="en-US" sz="1200" dirty="0"/>
              <a:t> to </a:t>
            </a:r>
            <a:r>
              <a:rPr lang="en-US" sz="1200" b="1" dirty="0"/>
              <a:t>maximize profitability</a:t>
            </a:r>
            <a:endParaRPr lang="en-US" sz="1200" dirty="0"/>
          </a:p>
          <a:p>
            <a:pPr marL="171450" indent="-171450">
              <a:buFont typeface="Arial" panose="020B0604020202020204" pitchFamily="34" charset="0"/>
              <a:buChar char="•"/>
            </a:pPr>
            <a:r>
              <a:rPr lang="en-US" sz="1200" dirty="0"/>
              <a:t>Use </a:t>
            </a:r>
            <a:r>
              <a:rPr lang="en-US" sz="1200" b="1" dirty="0"/>
              <a:t>higher discounts (40%+) only on overstocked or aging inventory</a:t>
            </a:r>
            <a:endParaRPr lang="en-US" sz="1200" dirty="0"/>
          </a:p>
          <a:p>
            <a:pPr marL="171450" indent="-171450">
              <a:buFont typeface="Arial" panose="020B0604020202020204" pitchFamily="34" charset="0"/>
              <a:buChar char="•"/>
            </a:pPr>
            <a:r>
              <a:rPr lang="en-US" sz="1200" dirty="0"/>
              <a:t>Reevaluate pricing &amp; promotion strategies for the </a:t>
            </a:r>
            <a:r>
              <a:rPr lang="en-US" sz="1200" b="1" dirty="0"/>
              <a:t>Children's category</a:t>
            </a:r>
            <a:endParaRPr lang="en-US" sz="1200" dirty="0"/>
          </a:p>
          <a:p>
            <a:pPr marL="171450" indent="-171450">
              <a:buFont typeface="Arial" panose="020B0604020202020204" pitchFamily="34" charset="0"/>
              <a:buChar char="•"/>
            </a:pPr>
            <a:r>
              <a:rPr lang="en-US" sz="1200" dirty="0"/>
              <a:t>A/B test </a:t>
            </a:r>
            <a:r>
              <a:rPr lang="en-US" sz="1200" b="1" dirty="0"/>
              <a:t>20–40% ranges</a:t>
            </a:r>
            <a:r>
              <a:rPr lang="en-US" sz="1200" dirty="0"/>
              <a:t> to find optimal balance between discount and volume</a:t>
            </a:r>
          </a:p>
        </p:txBody>
      </p:sp>
    </p:spTree>
    <p:extLst>
      <p:ext uri="{BB962C8B-B14F-4D97-AF65-F5344CB8AC3E}">
        <p14:creationId xmlns:p14="http://schemas.microsoft.com/office/powerpoint/2010/main" val="291161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D382-7B24-7A1B-C3F8-28012B52103B}"/>
              </a:ext>
            </a:extLst>
          </p:cNvPr>
          <p:cNvSpPr>
            <a:spLocks noGrp="1"/>
          </p:cNvSpPr>
          <p:nvPr>
            <p:ph type="title"/>
          </p:nvPr>
        </p:nvSpPr>
        <p:spPr/>
        <p:txBody>
          <a:bodyPr/>
          <a:lstStyle/>
          <a:p>
            <a:r>
              <a:rPr lang="en-US" dirty="0"/>
              <a:t>Preferred Payment Methods</a:t>
            </a:r>
          </a:p>
        </p:txBody>
      </p:sp>
      <p:sp>
        <p:nvSpPr>
          <p:cNvPr id="4" name="Text Placeholder 3">
            <a:extLst>
              <a:ext uri="{FF2B5EF4-FFF2-40B4-BE49-F238E27FC236}">
                <a16:creationId xmlns:a16="http://schemas.microsoft.com/office/drawing/2014/main" id="{C292FB0B-D51C-C099-86D0-06CC88305C67}"/>
              </a:ext>
            </a:extLst>
          </p:cNvPr>
          <p:cNvSpPr>
            <a:spLocks noGrp="1"/>
          </p:cNvSpPr>
          <p:nvPr>
            <p:ph type="body" sz="half" idx="2"/>
          </p:nvPr>
        </p:nvSpPr>
        <p:spPr/>
        <p:txBody>
          <a:bodyPr>
            <a:normAutofit/>
          </a:bodyPr>
          <a:lstStyle/>
          <a:p>
            <a:pPr algn="just">
              <a:buNone/>
            </a:pPr>
            <a:r>
              <a:rPr lang="en-US" sz="1200" b="1" dirty="0">
                <a:solidFill>
                  <a:schemeClr val="accent1">
                    <a:lumMod val="75000"/>
                  </a:schemeClr>
                </a:solidFill>
              </a:rPr>
              <a:t>Observations:</a:t>
            </a:r>
          </a:p>
          <a:p>
            <a:pPr marL="171450" indent="-171450" algn="just">
              <a:buFont typeface="Arial" panose="020B0604020202020204" pitchFamily="34" charset="0"/>
              <a:buChar char="•"/>
            </a:pPr>
            <a:r>
              <a:rPr lang="en-US" sz="1200" b="1" dirty="0"/>
              <a:t>Credit Card</a:t>
            </a:r>
            <a:r>
              <a:rPr lang="en-US" sz="1200" dirty="0"/>
              <a:t> payments dominate with </a:t>
            </a:r>
            <a:r>
              <a:rPr lang="en-US" sz="1200" b="1" dirty="0"/>
              <a:t>₹1,251.77M</a:t>
            </a:r>
            <a:r>
              <a:rPr lang="en-US" sz="1200" dirty="0"/>
              <a:t> in sales</a:t>
            </a:r>
          </a:p>
          <a:p>
            <a:pPr marL="171450" indent="-171450" algn="just">
              <a:buFont typeface="Arial" panose="020B0604020202020204" pitchFamily="34" charset="0"/>
              <a:buChar char="•"/>
            </a:pPr>
            <a:r>
              <a:rPr lang="en-US" sz="1200" b="1" dirty="0"/>
              <a:t>Cash</a:t>
            </a:r>
            <a:r>
              <a:rPr lang="en-US" sz="1200" dirty="0"/>
              <a:t> transactions are significantly lower at </a:t>
            </a:r>
            <a:r>
              <a:rPr lang="en-US" sz="1200" b="1" dirty="0"/>
              <a:t>₹310.90M</a:t>
            </a:r>
            <a:endParaRPr lang="en-US" sz="1200" dirty="0"/>
          </a:p>
          <a:p>
            <a:pPr marL="171450" indent="-171450" algn="just">
              <a:buFont typeface="Arial" panose="020B0604020202020204" pitchFamily="34" charset="0"/>
              <a:buChar char="•"/>
            </a:pPr>
            <a:r>
              <a:rPr lang="en-US" sz="1200" dirty="0"/>
              <a:t>Over </a:t>
            </a:r>
            <a:r>
              <a:rPr lang="en-US" sz="1200" b="1" dirty="0"/>
              <a:t>80% of revenue</a:t>
            </a:r>
            <a:r>
              <a:rPr lang="en-US" sz="1200" dirty="0"/>
              <a:t> is processed through </a:t>
            </a:r>
            <a:r>
              <a:rPr lang="en-US" sz="1200" b="1" dirty="0"/>
              <a:t>credit cards</a:t>
            </a:r>
            <a:endParaRPr lang="en-US" sz="1200" dirty="0"/>
          </a:p>
          <a:p>
            <a:pPr algn="just">
              <a:buNone/>
            </a:pPr>
            <a:r>
              <a:rPr lang="en-US" sz="1200" b="1" dirty="0">
                <a:solidFill>
                  <a:schemeClr val="accent1">
                    <a:lumMod val="75000"/>
                  </a:schemeClr>
                </a:solidFill>
              </a:rPr>
              <a:t>Insights:</a:t>
            </a:r>
          </a:p>
          <a:p>
            <a:pPr marL="171450" indent="-171450" algn="just">
              <a:buFont typeface="Arial" panose="020B0604020202020204" pitchFamily="34" charset="0"/>
              <a:buChar char="•"/>
            </a:pPr>
            <a:r>
              <a:rPr lang="en-US" sz="1200" dirty="0"/>
              <a:t>Customers show a </a:t>
            </a:r>
            <a:r>
              <a:rPr lang="en-US" sz="1200" b="1" dirty="0"/>
              <a:t>strong preference for digital payments</a:t>
            </a:r>
            <a:endParaRPr lang="en-US" sz="1200" dirty="0"/>
          </a:p>
          <a:p>
            <a:pPr marL="171450" indent="-171450" algn="just">
              <a:buFont typeface="Arial" panose="020B0604020202020204" pitchFamily="34" charset="0"/>
              <a:buChar char="•"/>
            </a:pPr>
            <a:r>
              <a:rPr lang="en-US" sz="1200" dirty="0"/>
              <a:t>Higher ticket items may be more likely to be purchased via </a:t>
            </a:r>
            <a:r>
              <a:rPr lang="en-US" sz="1200" b="1" dirty="0"/>
              <a:t>credit cards</a:t>
            </a:r>
            <a:endParaRPr lang="en-US" sz="1200" dirty="0"/>
          </a:p>
          <a:p>
            <a:pPr marL="171450" indent="-171450" algn="just">
              <a:buFont typeface="Arial" panose="020B0604020202020204" pitchFamily="34" charset="0"/>
              <a:buChar char="•"/>
            </a:pPr>
            <a:r>
              <a:rPr lang="en-US" sz="1200" dirty="0"/>
              <a:t>Indicates </a:t>
            </a:r>
            <a:r>
              <a:rPr lang="en-US" sz="1200" b="1" dirty="0"/>
              <a:t>customer trust and comfort</a:t>
            </a:r>
            <a:r>
              <a:rPr lang="en-US" sz="1200" dirty="0"/>
              <a:t> with card-based payments</a:t>
            </a:r>
          </a:p>
        </p:txBody>
      </p:sp>
      <p:sp>
        <p:nvSpPr>
          <p:cNvPr id="7" name="Text Placeholder 3">
            <a:extLst>
              <a:ext uri="{FF2B5EF4-FFF2-40B4-BE49-F238E27FC236}">
                <a16:creationId xmlns:a16="http://schemas.microsoft.com/office/drawing/2014/main" id="{72D059AF-0397-5B29-7BC4-AB65D11A07A8}"/>
              </a:ext>
            </a:extLst>
          </p:cNvPr>
          <p:cNvSpPr txBox="1">
            <a:spLocks/>
          </p:cNvSpPr>
          <p:nvPr/>
        </p:nvSpPr>
        <p:spPr>
          <a:xfrm>
            <a:off x="4867274" y="4143589"/>
            <a:ext cx="6251574" cy="171746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sz="1200" b="1" dirty="0">
                <a:solidFill>
                  <a:schemeClr val="accent1">
                    <a:lumMod val="75000"/>
                  </a:schemeClr>
                </a:solidFill>
              </a:rPr>
              <a:t>Recommendations:</a:t>
            </a:r>
          </a:p>
          <a:p>
            <a:pPr marL="171450" indent="-171450">
              <a:buFont typeface="Arial" panose="020B0604020202020204" pitchFamily="34" charset="0"/>
              <a:buChar char="•"/>
            </a:pPr>
            <a:r>
              <a:rPr lang="en-US" sz="1200" dirty="0"/>
              <a:t>Strengthen </a:t>
            </a:r>
            <a:r>
              <a:rPr lang="en-US" sz="1200" b="1" dirty="0"/>
              <a:t>digital infrastructure</a:t>
            </a:r>
            <a:r>
              <a:rPr lang="en-US" sz="1200" dirty="0"/>
              <a:t> to ensure smooth credit card processing</a:t>
            </a:r>
          </a:p>
          <a:p>
            <a:pPr marL="171450" indent="-171450">
              <a:buFont typeface="Arial" panose="020B0604020202020204" pitchFamily="34" charset="0"/>
              <a:buChar char="•"/>
            </a:pPr>
            <a:r>
              <a:rPr lang="en-US" sz="1200" dirty="0"/>
              <a:t>Offer </a:t>
            </a:r>
            <a:r>
              <a:rPr lang="en-US" sz="1200" b="1" dirty="0"/>
              <a:t>loyalty or cashback incentives</a:t>
            </a:r>
            <a:r>
              <a:rPr lang="en-US" sz="1200" dirty="0"/>
              <a:t> for credit card users</a:t>
            </a:r>
          </a:p>
          <a:p>
            <a:pPr marL="171450" indent="-171450">
              <a:buFont typeface="Arial" panose="020B0604020202020204" pitchFamily="34" charset="0"/>
              <a:buChar char="•"/>
            </a:pPr>
            <a:r>
              <a:rPr lang="en-US" sz="1200" dirty="0"/>
              <a:t>Explore </a:t>
            </a:r>
            <a:r>
              <a:rPr lang="en-US" sz="1200" b="1" dirty="0"/>
              <a:t>BNPL (Buy Now, Pay Later)</a:t>
            </a:r>
            <a:r>
              <a:rPr lang="en-US" sz="1200" dirty="0"/>
              <a:t> or </a:t>
            </a:r>
            <a:r>
              <a:rPr lang="en-US" sz="1200" b="1" dirty="0"/>
              <a:t>EMI options</a:t>
            </a:r>
            <a:r>
              <a:rPr lang="en-US" sz="1200" dirty="0"/>
              <a:t> to boost conversion rates</a:t>
            </a:r>
          </a:p>
          <a:p>
            <a:pPr marL="171450" indent="-171450">
              <a:buFont typeface="Arial" panose="020B0604020202020204" pitchFamily="34" charset="0"/>
              <a:buChar char="•"/>
            </a:pPr>
            <a:r>
              <a:rPr lang="en-US" sz="1200" dirty="0"/>
              <a:t>Streamline cash handling for operational efficiency but </a:t>
            </a:r>
            <a:r>
              <a:rPr lang="en-US" sz="1200" b="1" dirty="0"/>
              <a:t>focus on digital-first strategy</a:t>
            </a:r>
            <a:endParaRPr lang="en-US" sz="1200" dirty="0"/>
          </a:p>
        </p:txBody>
      </p:sp>
      <p:pic>
        <p:nvPicPr>
          <p:cNvPr id="11" name="Content Placeholder 10">
            <a:extLst>
              <a:ext uri="{FF2B5EF4-FFF2-40B4-BE49-F238E27FC236}">
                <a16:creationId xmlns:a16="http://schemas.microsoft.com/office/drawing/2014/main" id="{BF7336B5-97AE-8380-30CB-512656639600}"/>
              </a:ext>
            </a:extLst>
          </p:cNvPr>
          <p:cNvPicPr>
            <a:picLocks noGrp="1" noChangeAspect="1"/>
          </p:cNvPicPr>
          <p:nvPr>
            <p:ph idx="1"/>
          </p:nvPr>
        </p:nvPicPr>
        <p:blipFill>
          <a:blip r:embed="rId2"/>
          <a:stretch>
            <a:fillRect/>
          </a:stretch>
        </p:blipFill>
        <p:spPr>
          <a:xfrm>
            <a:off x="4867274" y="446088"/>
            <a:ext cx="5129481" cy="3576265"/>
          </a:xfrm>
        </p:spPr>
      </p:pic>
      <p:pic>
        <p:nvPicPr>
          <p:cNvPr id="17" name="Picture 16">
            <a:extLst>
              <a:ext uri="{FF2B5EF4-FFF2-40B4-BE49-F238E27FC236}">
                <a16:creationId xmlns:a16="http://schemas.microsoft.com/office/drawing/2014/main" id="{16FD3E4B-F10C-305E-6052-7B42AD5FAAD1}"/>
              </a:ext>
            </a:extLst>
          </p:cNvPr>
          <p:cNvPicPr>
            <a:picLocks noChangeAspect="1"/>
          </p:cNvPicPr>
          <p:nvPr/>
        </p:nvPicPr>
        <p:blipFill>
          <a:blip r:embed="rId3"/>
          <a:stretch>
            <a:fillRect/>
          </a:stretch>
        </p:blipFill>
        <p:spPr>
          <a:xfrm>
            <a:off x="10111586" y="446088"/>
            <a:ext cx="1929726" cy="3576264"/>
          </a:xfrm>
          <a:prstGeom prst="rect">
            <a:avLst/>
          </a:prstGeom>
        </p:spPr>
      </p:pic>
    </p:spTree>
    <p:extLst>
      <p:ext uri="{BB962C8B-B14F-4D97-AF65-F5344CB8AC3E}">
        <p14:creationId xmlns:p14="http://schemas.microsoft.com/office/powerpoint/2010/main" val="2076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80E4-A938-D5E7-B7B3-4B4D7DA65765}"/>
              </a:ext>
            </a:extLst>
          </p:cNvPr>
          <p:cNvSpPr>
            <a:spLocks noGrp="1"/>
          </p:cNvSpPr>
          <p:nvPr>
            <p:ph type="title"/>
          </p:nvPr>
        </p:nvSpPr>
        <p:spPr/>
        <p:txBody>
          <a:bodyPr/>
          <a:lstStyle/>
          <a:p>
            <a:r>
              <a:rPr lang="en-IN" dirty="0"/>
              <a:t>Key Insights</a:t>
            </a:r>
            <a:endParaRPr lang="en-US" dirty="0"/>
          </a:p>
        </p:txBody>
      </p:sp>
      <p:sp>
        <p:nvSpPr>
          <p:cNvPr id="10" name="Rectangle 6">
            <a:extLst>
              <a:ext uri="{FF2B5EF4-FFF2-40B4-BE49-F238E27FC236}">
                <a16:creationId xmlns:a16="http://schemas.microsoft.com/office/drawing/2014/main" id="{504D0740-03F9-C7E2-6A90-AE708CF4C317}"/>
              </a:ext>
            </a:extLst>
          </p:cNvPr>
          <p:cNvSpPr>
            <a:spLocks noChangeArrowheads="1"/>
          </p:cNvSpPr>
          <p:nvPr/>
        </p:nvSpPr>
        <p:spPr bwMode="auto">
          <a:xfrm>
            <a:off x="174661" y="2287806"/>
            <a:ext cx="5599360" cy="4469878"/>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Yearly Sales Trends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Peak sales in </a:t>
            </a:r>
            <a:r>
              <a:rPr kumimoji="0" lang="en-US" altLang="en-US" sz="1100" b="1" i="0" u="none" strike="noStrike" cap="none" normalizeH="0" baseline="0" dirty="0">
                <a:ln>
                  <a:noFill/>
                </a:ln>
                <a:solidFill>
                  <a:schemeClr val="tx1"/>
                </a:solidFill>
                <a:effectLst/>
                <a:latin typeface="Arial" panose="020B0604020202020204" pitchFamily="34" charset="0"/>
              </a:rPr>
              <a:t>2024 (₹816M)</a:t>
            </a:r>
            <a:r>
              <a:rPr kumimoji="0" lang="en-US" altLang="en-US" sz="1100" b="0" i="0" u="none" strike="noStrike" cap="none" normalizeH="0" baseline="0" dirty="0">
                <a:ln>
                  <a:noFill/>
                </a:ln>
                <a:solidFill>
                  <a:schemeClr val="tx1"/>
                </a:solidFill>
                <a:effectLst/>
                <a:latin typeface="Arial" panose="020B0604020202020204" pitchFamily="34" charset="0"/>
              </a:rPr>
              <a:t>, up from </a:t>
            </a:r>
            <a:r>
              <a:rPr kumimoji="0" lang="en-US" altLang="en-US" sz="1100" b="1" i="0" u="none" strike="noStrike" cap="none" normalizeH="0" baseline="0" dirty="0">
                <a:ln>
                  <a:noFill/>
                </a:ln>
                <a:solidFill>
                  <a:schemeClr val="tx1"/>
                </a:solidFill>
                <a:effectLst/>
                <a:latin typeface="Arial" panose="020B0604020202020204" pitchFamily="34" charset="0"/>
              </a:rPr>
              <a:t>₹651M in 2023</a:t>
            </a:r>
            <a:r>
              <a:rPr kumimoji="0" lang="en-US" altLang="en-US" sz="1100" b="0" i="0" u="none" strike="noStrike" cap="none" normalizeH="0" baseline="0" dirty="0">
                <a:ln>
                  <a:noFill/>
                </a:ln>
                <a:solidFill>
                  <a:schemeClr val="tx1"/>
                </a:solidFill>
                <a:effectLst/>
                <a:latin typeface="Arial" panose="020B0604020202020204" pitchFamily="34" charset="0"/>
              </a:rPr>
              <a:t>, but a drastic drop to </a:t>
            </a:r>
            <a:r>
              <a:rPr kumimoji="0" lang="en-US" altLang="en-US" sz="1100" b="1" i="0" u="none" strike="noStrike" cap="none" normalizeH="0" baseline="0" dirty="0">
                <a:ln>
                  <a:noFill/>
                </a:ln>
                <a:solidFill>
                  <a:schemeClr val="tx1"/>
                </a:solidFill>
                <a:effectLst/>
                <a:latin typeface="Arial" panose="020B0604020202020204" pitchFamily="34" charset="0"/>
              </a:rPr>
              <a:t>₹95M in 2025</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Indicates a need to investigate 2025 underperformance.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Top Performing Cities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Shenzhen (₹215M)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Shanghai (₹212M)</a:t>
            </a:r>
            <a:r>
              <a:rPr kumimoji="0" lang="en-US" altLang="en-US" sz="1100" b="0" i="0" u="none" strike="noStrike" cap="none" normalizeH="0" baseline="0" dirty="0">
                <a:ln>
                  <a:noFill/>
                </a:ln>
                <a:solidFill>
                  <a:schemeClr val="tx1"/>
                </a:solidFill>
                <a:effectLst/>
                <a:latin typeface="Arial" panose="020B0604020202020204" pitchFamily="34" charset="0"/>
              </a:rPr>
              <a:t> lead sales.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Non-Asian cities like </a:t>
            </a:r>
            <a:r>
              <a:rPr kumimoji="0" lang="en-US" altLang="en-US" sz="1100" b="1" i="0" u="none" strike="noStrike" cap="none" normalizeH="0" baseline="0" dirty="0">
                <a:ln>
                  <a:noFill/>
                </a:ln>
                <a:solidFill>
                  <a:schemeClr val="tx1"/>
                </a:solidFill>
                <a:effectLst/>
                <a:latin typeface="Arial" panose="020B0604020202020204" pitchFamily="34" charset="0"/>
              </a:rPr>
              <a:t>New York (₹34M)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Houston (₹22M)</a:t>
            </a:r>
            <a:r>
              <a:rPr kumimoji="0" lang="en-US" altLang="en-US" sz="1100" b="0" i="0" u="none" strike="noStrike" cap="none" normalizeH="0" baseline="0" dirty="0">
                <a:ln>
                  <a:noFill/>
                </a:ln>
                <a:solidFill>
                  <a:schemeClr val="tx1"/>
                </a:solidFill>
                <a:effectLst/>
                <a:latin typeface="Arial" panose="020B0604020202020204" pitchFamily="34" charset="0"/>
              </a:rPr>
              <a:t> are underperforming.</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Top 10 Customers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Key customers are mostly concentrated in </a:t>
            </a:r>
            <a:r>
              <a:rPr kumimoji="0" lang="en-US" altLang="en-US" sz="1100" b="1" i="0" u="none" strike="noStrike" cap="none" normalizeH="0" baseline="0" dirty="0">
                <a:ln>
                  <a:noFill/>
                </a:ln>
                <a:solidFill>
                  <a:schemeClr val="tx1"/>
                </a:solidFill>
                <a:effectLst/>
                <a:latin typeface="Arial" panose="020B0604020202020204" pitchFamily="34" charset="0"/>
              </a:rPr>
              <a:t>Asian markets</a:t>
            </a:r>
            <a:r>
              <a:rPr kumimoji="0" lang="en-US" altLang="en-US" sz="1100" b="0" i="0" u="none" strike="noStrike" cap="none" normalizeH="0" baseline="0" dirty="0">
                <a:ln>
                  <a:noFill/>
                </a:ln>
                <a:solidFill>
                  <a:schemeClr val="tx1"/>
                </a:solidFill>
                <a:effectLst/>
                <a:latin typeface="Arial" panose="020B0604020202020204" pitchFamily="34" charset="0"/>
              </a:rPr>
              <a:t>, showing high individual spending (₹843K–₹855K range).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Sales by Country</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Strong presence in </a:t>
            </a:r>
            <a:r>
              <a:rPr kumimoji="0" lang="en-US" altLang="en-US" sz="1100" b="1" i="0" u="none" strike="noStrike" cap="none" normalizeH="0" baseline="0" dirty="0">
                <a:ln>
                  <a:noFill/>
                </a:ln>
                <a:solidFill>
                  <a:schemeClr val="tx1"/>
                </a:solidFill>
                <a:effectLst/>
                <a:latin typeface="Arial" panose="020B0604020202020204" pitchFamily="34" charset="0"/>
              </a:rPr>
              <a:t>East and Southeast Asia</a:t>
            </a:r>
            <a:r>
              <a:rPr kumimoji="0" lang="en-US" altLang="en-US" sz="1100" b="0" i="0" u="none" strike="noStrike" cap="none" normalizeH="0" baseline="0" dirty="0">
                <a:ln>
                  <a:noFill/>
                </a:ln>
                <a:solidFill>
                  <a:schemeClr val="tx1"/>
                </a:solidFill>
                <a:effectLst/>
                <a:latin typeface="Arial" panose="020B0604020202020204" pitchFamily="34" charset="0"/>
              </a:rPr>
              <a:t>, less penetration in the </a:t>
            </a:r>
            <a:r>
              <a:rPr kumimoji="0" lang="en-US" altLang="en-US" sz="1100" b="1" i="0" u="none" strike="noStrike" cap="none" normalizeH="0" baseline="0" dirty="0">
                <a:ln>
                  <a:noFill/>
                </a:ln>
                <a:solidFill>
                  <a:schemeClr val="tx1"/>
                </a:solidFill>
                <a:effectLst/>
                <a:latin typeface="Arial" panose="020B0604020202020204" pitchFamily="34" charset="0"/>
              </a:rPr>
              <a:t>Americas and Europe</a:t>
            </a:r>
            <a:r>
              <a:rPr kumimoji="0" lang="en-US" altLang="en-US" sz="1100" b="0" i="0" u="none" strike="noStrike" cap="none" normalizeH="0" baseline="0" dirty="0">
                <a:ln>
                  <a:noFill/>
                </a:ln>
                <a:solidFill>
                  <a:schemeClr val="tx1"/>
                </a:solidFill>
                <a:effectLst/>
                <a:latin typeface="Arial" panose="020B0604020202020204" pitchFamily="34" charset="0"/>
              </a:rPr>
              <a:t>.</a:t>
            </a:r>
          </a:p>
        </p:txBody>
      </p:sp>
      <p:sp>
        <p:nvSpPr>
          <p:cNvPr id="15" name="Rectangle 6">
            <a:extLst>
              <a:ext uri="{FF2B5EF4-FFF2-40B4-BE49-F238E27FC236}">
                <a16:creationId xmlns:a16="http://schemas.microsoft.com/office/drawing/2014/main" id="{8788A686-C354-7D0D-D734-1A2C5B17488F}"/>
              </a:ext>
            </a:extLst>
          </p:cNvPr>
          <p:cNvSpPr>
            <a:spLocks noChangeArrowheads="1"/>
          </p:cNvSpPr>
          <p:nvPr/>
        </p:nvSpPr>
        <p:spPr bwMode="auto">
          <a:xfrm>
            <a:off x="6417979" y="2414764"/>
            <a:ext cx="5599360" cy="42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Top Performing Sub-Categories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Coats and Blazers (₹100.3M)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Pants and Jeans (₹93.5M)</a:t>
            </a:r>
            <a:r>
              <a:rPr kumimoji="0" lang="en-US" altLang="en-US" sz="1100" b="0" i="0" u="none" strike="noStrike" cap="none" normalizeH="0" baseline="0" dirty="0">
                <a:ln>
                  <a:noFill/>
                </a:ln>
                <a:solidFill>
                  <a:schemeClr val="tx1"/>
                </a:solidFill>
                <a:effectLst/>
                <a:latin typeface="Arial" panose="020B0604020202020204" pitchFamily="34" charset="0"/>
              </a:rPr>
              <a:t> lead sales.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Suits and Sets (₹64.5M)</a:t>
            </a:r>
            <a:r>
              <a:rPr kumimoji="0" lang="en-US" altLang="en-US" sz="1100" b="0" i="0" u="none" strike="noStrike" cap="none" normalizeH="0" baseline="0" dirty="0">
                <a:ln>
                  <a:noFill/>
                </a:ln>
                <a:solidFill>
                  <a:schemeClr val="tx1"/>
                </a:solidFill>
                <a:effectLst/>
                <a:latin typeface="Arial" panose="020B0604020202020204" pitchFamily="34" charset="0"/>
              </a:rPr>
              <a:t> underperform comparatively.</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Discount Impact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High sales (₹1,140M) correlated with </a:t>
            </a:r>
            <a:r>
              <a:rPr kumimoji="0" lang="en-US" altLang="en-US" sz="1100" b="1" i="0" u="none" strike="noStrike" cap="none" normalizeH="0" baseline="0" dirty="0">
                <a:ln>
                  <a:noFill/>
                </a:ln>
                <a:solidFill>
                  <a:schemeClr val="tx1"/>
                </a:solidFill>
                <a:effectLst/>
                <a:latin typeface="Arial" panose="020B0604020202020204" pitchFamily="34" charset="0"/>
              </a:rPr>
              <a:t>minimal discounting</a:t>
            </a:r>
            <a:r>
              <a:rPr kumimoji="0" lang="en-US" altLang="en-US" sz="1100" b="0" i="0" u="none" strike="noStrike" cap="none" normalizeH="0" baseline="0" dirty="0">
                <a:ln>
                  <a:noFill/>
                </a:ln>
                <a:solidFill>
                  <a:schemeClr val="tx1"/>
                </a:solidFill>
                <a:effectLst/>
                <a:latin typeface="Arial" panose="020B0604020202020204" pitchFamily="34" charset="0"/>
              </a:rPr>
              <a:t> (0–10% range).</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Indicates customers are willing to pay full price for value.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Bottom 5 Stores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Poor performance in European stores: </a:t>
            </a:r>
            <a:r>
              <a:rPr kumimoji="0" lang="en-US" altLang="en-US" sz="1100" b="1" i="0" u="none" strike="noStrike" cap="none" normalizeH="0" baseline="0" dirty="0">
                <a:ln>
                  <a:noFill/>
                </a:ln>
                <a:solidFill>
                  <a:schemeClr val="tx1"/>
                </a:solidFill>
                <a:effectLst/>
                <a:latin typeface="Arial" panose="020B0604020202020204" pitchFamily="34" charset="0"/>
              </a:rPr>
              <a:t>Glasgow, Liverpool, Valencia, Frankfurt, Barcelona</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All generated less than ₹6M in sales.</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Preferred Payment Methods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Credit Cards (₹1,251.77M)</a:t>
            </a:r>
            <a:r>
              <a:rPr kumimoji="0" lang="en-US" altLang="en-US" sz="1100" b="0" i="0" u="none" strike="noStrike" cap="none" normalizeH="0" baseline="0" dirty="0">
                <a:ln>
                  <a:noFill/>
                </a:ln>
                <a:solidFill>
                  <a:schemeClr val="tx1"/>
                </a:solidFill>
                <a:effectLst/>
                <a:latin typeface="Arial" panose="020B0604020202020204" pitchFamily="34" charset="0"/>
              </a:rPr>
              <a:t> are dominant over </a:t>
            </a:r>
            <a:r>
              <a:rPr kumimoji="0" lang="en-US" altLang="en-US" sz="1100" b="1" i="0" u="none" strike="noStrike" cap="none" normalizeH="0" baseline="0" dirty="0">
                <a:ln>
                  <a:noFill/>
                </a:ln>
                <a:solidFill>
                  <a:schemeClr val="tx1"/>
                </a:solidFill>
                <a:effectLst/>
                <a:latin typeface="Arial" panose="020B0604020202020204" pitchFamily="34" charset="0"/>
              </a:rPr>
              <a:t>Cash (₹310.90M)</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Reflects high customer comfort with digital payments.</a:t>
            </a:r>
          </a:p>
        </p:txBody>
      </p:sp>
      <p:cxnSp>
        <p:nvCxnSpPr>
          <p:cNvPr id="17" name="Straight Connector 16">
            <a:extLst>
              <a:ext uri="{FF2B5EF4-FFF2-40B4-BE49-F238E27FC236}">
                <a16:creationId xmlns:a16="http://schemas.microsoft.com/office/drawing/2014/main" id="{43C7C49D-6506-2862-3073-BB8E7AA38669}"/>
              </a:ext>
            </a:extLst>
          </p:cNvPr>
          <p:cNvCxnSpPr/>
          <p:nvPr/>
        </p:nvCxnSpPr>
        <p:spPr>
          <a:xfrm>
            <a:off x="6096000" y="2287806"/>
            <a:ext cx="0" cy="4143816"/>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53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8BB2-C878-ABAB-AB00-71DA92829481}"/>
              </a:ext>
            </a:extLst>
          </p:cNvPr>
          <p:cNvSpPr>
            <a:spLocks noGrp="1"/>
          </p:cNvSpPr>
          <p:nvPr>
            <p:ph type="title"/>
          </p:nvPr>
        </p:nvSpPr>
        <p:spPr/>
        <p:txBody>
          <a:bodyPr/>
          <a:lstStyle/>
          <a:p>
            <a:r>
              <a:rPr lang="en-IN" dirty="0"/>
              <a:t>Recommendations</a:t>
            </a:r>
            <a:endParaRPr lang="en-US" dirty="0"/>
          </a:p>
        </p:txBody>
      </p:sp>
      <p:sp>
        <p:nvSpPr>
          <p:cNvPr id="5" name="Rectangle 3">
            <a:extLst>
              <a:ext uri="{FF2B5EF4-FFF2-40B4-BE49-F238E27FC236}">
                <a16:creationId xmlns:a16="http://schemas.microsoft.com/office/drawing/2014/main" id="{19E614D9-B8A9-530E-0E45-52CA07870AA2}"/>
              </a:ext>
            </a:extLst>
          </p:cNvPr>
          <p:cNvSpPr>
            <a:spLocks noChangeArrowheads="1"/>
          </p:cNvSpPr>
          <p:nvPr/>
        </p:nvSpPr>
        <p:spPr bwMode="auto">
          <a:xfrm>
            <a:off x="345339" y="2513217"/>
            <a:ext cx="5750661" cy="317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1" i="0" u="none" strike="noStrike" cap="none" normalizeH="0" baseline="0" dirty="0">
                <a:ln>
                  <a:noFill/>
                </a:ln>
                <a:solidFill>
                  <a:schemeClr val="accent1">
                    <a:lumMod val="60000"/>
                    <a:lumOff val="40000"/>
                  </a:schemeClr>
                </a:solidFill>
                <a:effectLst/>
                <a:latin typeface="Arial" panose="020B0604020202020204" pitchFamily="34" charset="0"/>
              </a:rPr>
              <a:t>Sales Recovery Strategy for 2025</a:t>
            </a:r>
            <a:endParaRPr kumimoji="0" lang="en-US" altLang="en-US" sz="12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Conduct root cause analysis for the sharp sales drop.</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Strengthen promotional campaigns and product launches.</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Geographic Reallocation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Invest further in </a:t>
            </a:r>
            <a:r>
              <a:rPr kumimoji="0" lang="en-US" altLang="en-US" sz="1100" b="1" i="0" u="none" strike="noStrike" cap="none" normalizeH="0" baseline="0" dirty="0">
                <a:ln>
                  <a:noFill/>
                </a:ln>
                <a:solidFill>
                  <a:schemeClr val="tx1"/>
                </a:solidFill>
                <a:effectLst/>
                <a:latin typeface="Arial" panose="020B0604020202020204" pitchFamily="34" charset="0"/>
              </a:rPr>
              <a:t>Asian markets</a:t>
            </a:r>
            <a:r>
              <a:rPr kumimoji="0" lang="en-US" altLang="en-US" sz="1100" b="0" i="0" u="none" strike="noStrike" cap="none" normalizeH="0" baseline="0" dirty="0">
                <a:ln>
                  <a:noFill/>
                </a:ln>
                <a:solidFill>
                  <a:schemeClr val="tx1"/>
                </a:solidFill>
                <a:effectLst/>
                <a:latin typeface="Arial" panose="020B0604020202020204" pitchFamily="34" charset="0"/>
              </a:rPr>
              <a:t> where demand is high.</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Reassess viability of underperforming </a:t>
            </a:r>
            <a:r>
              <a:rPr kumimoji="0" lang="en-US" altLang="en-US" sz="1100" b="1" i="0" u="none" strike="noStrike" cap="none" normalizeH="0" baseline="0" dirty="0">
                <a:ln>
                  <a:noFill/>
                </a:ln>
                <a:solidFill>
                  <a:schemeClr val="tx1"/>
                </a:solidFill>
                <a:effectLst/>
                <a:latin typeface="Arial" panose="020B0604020202020204" pitchFamily="34" charset="0"/>
              </a:rPr>
              <a:t>European stores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defTabSz="914400" eaLnBrk="0" fontAlgn="base" hangingPunct="0">
              <a:lnSpc>
                <a:spcPct val="150000"/>
              </a:lnSpc>
              <a:spcBef>
                <a:spcPct val="0"/>
              </a:spcBef>
              <a:spcAft>
                <a:spcPct val="0"/>
              </a:spcAft>
              <a:buClr>
                <a:schemeClr val="accent1"/>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Product Strategy Optimization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Promote </a:t>
            </a:r>
            <a:r>
              <a:rPr kumimoji="0" lang="en-US" altLang="en-US" sz="1100" b="1" i="0" u="none" strike="noStrike" cap="none" normalizeH="0" baseline="0" dirty="0">
                <a:ln>
                  <a:noFill/>
                </a:ln>
                <a:solidFill>
                  <a:schemeClr val="tx1"/>
                </a:solidFill>
                <a:effectLst/>
                <a:latin typeface="Arial" panose="020B0604020202020204" pitchFamily="34" charset="0"/>
              </a:rPr>
              <a:t>top-selling categories</a:t>
            </a:r>
            <a:r>
              <a:rPr kumimoji="0" lang="en-US" altLang="en-US" sz="1100" b="0" i="0" u="none" strike="noStrike" cap="none" normalizeH="0" baseline="0" dirty="0">
                <a:ln>
                  <a:noFill/>
                </a:ln>
                <a:solidFill>
                  <a:schemeClr val="tx1"/>
                </a:solidFill>
                <a:effectLst/>
                <a:latin typeface="Arial" panose="020B0604020202020204" pitchFamily="34" charset="0"/>
              </a:rPr>
              <a:t> through featured collections and upselling.</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Consider bundling or discounts for </a:t>
            </a:r>
            <a:r>
              <a:rPr kumimoji="0" lang="en-US" altLang="en-US" sz="1100" b="1" i="0" u="none" strike="noStrike" cap="none" normalizeH="0" baseline="0" dirty="0">
                <a:ln>
                  <a:noFill/>
                </a:ln>
                <a:solidFill>
                  <a:schemeClr val="tx1"/>
                </a:solidFill>
                <a:effectLst/>
                <a:latin typeface="Arial" panose="020B0604020202020204" pitchFamily="34" charset="0"/>
              </a:rPr>
              <a:t>lower-performing categories</a:t>
            </a:r>
            <a:r>
              <a:rPr kumimoji="0" lang="en-US" altLang="en-US" sz="1100" b="0" i="0" u="none" strike="noStrike" cap="none" normalizeH="0" baseline="0" dirty="0">
                <a:ln>
                  <a:noFill/>
                </a:ln>
                <a:solidFill>
                  <a:schemeClr val="tx1"/>
                </a:solidFill>
                <a:effectLst/>
                <a:latin typeface="Arial" panose="020B0604020202020204" pitchFamily="34" charset="0"/>
              </a:rPr>
              <a:t> like Suits and Sets.</a:t>
            </a:r>
          </a:p>
        </p:txBody>
      </p:sp>
      <p:sp>
        <p:nvSpPr>
          <p:cNvPr id="8" name="Rectangle 3">
            <a:extLst>
              <a:ext uri="{FF2B5EF4-FFF2-40B4-BE49-F238E27FC236}">
                <a16:creationId xmlns:a16="http://schemas.microsoft.com/office/drawing/2014/main" id="{6DAAF9BC-8837-ACD0-4653-49B5B2BA1580}"/>
              </a:ext>
            </a:extLst>
          </p:cNvPr>
          <p:cNvSpPr>
            <a:spLocks noChangeArrowheads="1"/>
          </p:cNvSpPr>
          <p:nvPr/>
        </p:nvSpPr>
        <p:spPr bwMode="auto">
          <a:xfrm>
            <a:off x="6321472" y="2347118"/>
            <a:ext cx="5525189" cy="317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Customer Retention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Introduce loyalty programs or VIP services for </a:t>
            </a:r>
            <a:r>
              <a:rPr kumimoji="0" lang="en-US" altLang="en-US" sz="1100" b="1" i="0" u="none" strike="noStrike" cap="none" normalizeH="0" baseline="0" dirty="0">
                <a:ln>
                  <a:noFill/>
                </a:ln>
                <a:solidFill>
                  <a:schemeClr val="tx1"/>
                </a:solidFill>
                <a:effectLst/>
                <a:latin typeface="Arial" panose="020B0604020202020204" pitchFamily="34" charset="0"/>
              </a:rPr>
              <a:t>top customers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Personalized marketing based on spending habits.</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defTabSz="914400" eaLnBrk="0" fontAlgn="base" hangingPunct="0">
              <a:lnSpc>
                <a:spcPct val="150000"/>
              </a:lnSpc>
              <a:spcBef>
                <a:spcPct val="0"/>
              </a:spcBef>
              <a:spcAft>
                <a:spcPct val="0"/>
              </a:spcAft>
              <a:buClr>
                <a:schemeClr val="accent1"/>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Payment Strategy</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Enhance digital payment infrastructure.</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Consider adding flexible payment options like </a:t>
            </a:r>
            <a:r>
              <a:rPr kumimoji="0" lang="en-US" altLang="en-US" sz="1100" b="1" i="0" u="none" strike="noStrike" cap="none" normalizeH="0" baseline="0" dirty="0">
                <a:ln>
                  <a:noFill/>
                </a:ln>
                <a:solidFill>
                  <a:schemeClr val="tx1"/>
                </a:solidFill>
                <a:effectLst/>
                <a:latin typeface="Arial" panose="020B0604020202020204" pitchFamily="34" charset="0"/>
              </a:rPr>
              <a:t>BNPL (Buy Now Pay Later)</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Discount Management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Keep discounts limited; maintain focus on </a:t>
            </a:r>
            <a:r>
              <a:rPr kumimoji="0" lang="en-US" altLang="en-US" sz="1100" b="1" i="0" u="none" strike="noStrike" cap="none" normalizeH="0" baseline="0" dirty="0">
                <a:ln>
                  <a:noFill/>
                </a:ln>
                <a:solidFill>
                  <a:schemeClr val="tx1"/>
                </a:solidFill>
                <a:effectLst/>
                <a:latin typeface="Arial" panose="020B0604020202020204" pitchFamily="34" charset="0"/>
              </a:rPr>
              <a:t>value-based pricing</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Leverage occasional markdowns only for aged inventory.</a:t>
            </a:r>
          </a:p>
        </p:txBody>
      </p:sp>
    </p:spTree>
    <p:extLst>
      <p:ext uri="{BB962C8B-B14F-4D97-AF65-F5344CB8AC3E}">
        <p14:creationId xmlns:p14="http://schemas.microsoft.com/office/powerpoint/2010/main" val="2856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DB22-525D-2E57-CE2F-727F75A7C723}"/>
              </a:ext>
            </a:extLst>
          </p:cNvPr>
          <p:cNvSpPr>
            <a:spLocks noGrp="1"/>
          </p:cNvSpPr>
          <p:nvPr>
            <p:ph type="title"/>
          </p:nvPr>
        </p:nvSpPr>
        <p:spPr/>
        <p:txBody>
          <a:bodyPr/>
          <a:lstStyle/>
          <a:p>
            <a:r>
              <a:rPr lang="en-US" b="1" dirty="0"/>
              <a:t>Strategic Implications</a:t>
            </a:r>
            <a:endParaRPr lang="en-US" dirty="0"/>
          </a:p>
        </p:txBody>
      </p:sp>
      <p:sp>
        <p:nvSpPr>
          <p:cNvPr id="4" name="TextBox 3">
            <a:extLst>
              <a:ext uri="{FF2B5EF4-FFF2-40B4-BE49-F238E27FC236}">
                <a16:creationId xmlns:a16="http://schemas.microsoft.com/office/drawing/2014/main" id="{D708151E-A8FB-1352-C109-EA0DD3F148B7}"/>
              </a:ext>
            </a:extLst>
          </p:cNvPr>
          <p:cNvSpPr txBox="1"/>
          <p:nvPr/>
        </p:nvSpPr>
        <p:spPr>
          <a:xfrm>
            <a:off x="810000" y="2333685"/>
            <a:ext cx="10953910" cy="4194674"/>
          </a:xfrm>
          <a:prstGeom prst="rect">
            <a:avLst/>
          </a:prstGeom>
          <a:noFill/>
        </p:spPr>
        <p:txBody>
          <a:bodyPr wrap="square">
            <a:spAutoFit/>
          </a:bodyPr>
          <a:lstStyle/>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Focus on Asian Markets</a:t>
            </a:r>
            <a:r>
              <a:rPr lang="en-US" dirty="0">
                <a:solidFill>
                  <a:schemeClr val="accent1">
                    <a:lumMod val="60000"/>
                    <a:lumOff val="40000"/>
                  </a:schemeClr>
                </a:solidFill>
              </a:rPr>
              <a:t>: </a:t>
            </a:r>
            <a:r>
              <a:rPr lang="en-US" dirty="0"/>
              <a:t>Expand supply chain, marketing, and product range tailored to Asian customers.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Reconsider Western Footprint: </a:t>
            </a:r>
            <a:r>
              <a:rPr lang="en-US" dirty="0"/>
              <a:t>Conduct cost-benefit analysis on underperforming European stores; explore e-commerce-only models in those regions.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Invest in Digital and Data: </a:t>
            </a:r>
            <a:r>
              <a:rPr lang="en-US" dirty="0"/>
              <a:t>Leverage data analytics to anticipate buying patterns, personalize marketing, and strengthen inventory control.</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Protect Brand Value: </a:t>
            </a:r>
            <a:r>
              <a:rPr lang="en-US" dirty="0"/>
              <a:t>Avoid over-discounting; explore premium collections or capsule collaborations.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Elevate Top Customers: </a:t>
            </a:r>
            <a:r>
              <a:rPr lang="en-US" dirty="0"/>
              <a:t>Offer exclusive programs and targeted experiences to top spenders to increase retention and lifetime value.</a:t>
            </a:r>
          </a:p>
        </p:txBody>
      </p:sp>
    </p:spTree>
    <p:extLst>
      <p:ext uri="{BB962C8B-B14F-4D97-AF65-F5344CB8AC3E}">
        <p14:creationId xmlns:p14="http://schemas.microsoft.com/office/powerpoint/2010/main" val="107595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0F58-CA21-AB8D-E4E5-32F873DEC21F}"/>
              </a:ext>
            </a:extLst>
          </p:cNvPr>
          <p:cNvSpPr>
            <a:spLocks noGrp="1"/>
          </p:cNvSpPr>
          <p:nvPr>
            <p:ph type="title"/>
          </p:nvPr>
        </p:nvSpPr>
        <p:spPr/>
        <p:txBody>
          <a:bodyPr/>
          <a:lstStyle/>
          <a:p>
            <a:r>
              <a:rPr lang="en-IN" dirty="0"/>
              <a:t>Summary</a:t>
            </a:r>
            <a:endParaRPr lang="en-US" dirty="0"/>
          </a:p>
        </p:txBody>
      </p:sp>
      <p:sp>
        <p:nvSpPr>
          <p:cNvPr id="7" name="Rectangle 5">
            <a:extLst>
              <a:ext uri="{FF2B5EF4-FFF2-40B4-BE49-F238E27FC236}">
                <a16:creationId xmlns:a16="http://schemas.microsoft.com/office/drawing/2014/main" id="{CFAEEA19-5B88-DB00-7509-C1790B5204B5}"/>
              </a:ext>
            </a:extLst>
          </p:cNvPr>
          <p:cNvSpPr>
            <a:spLocks noChangeArrowheads="1"/>
          </p:cNvSpPr>
          <p:nvPr/>
        </p:nvSpPr>
        <p:spPr bwMode="auto">
          <a:xfrm>
            <a:off x="810000" y="2214792"/>
            <a:ext cx="10571998"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dashboard provides a holistic view of the global sales performance of a fashion retail brand across years, countries, cities, and customer segments. With a peak in 2024 and a subsequent decline in 2025, the focus must shift to diagnosing and addressing this sales dip. Asia, especially cities like Shenzhen and Shanghai, dominates the revenue landscape, with key customer loyalty and preference for premium categories.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dominance of credit card payments signals a mature, digitally fluent customer base. Sub-category analysis indicates product lines like Coats and Blazers are revenue drivers. Strategic decisions on geographical focus, product portfolio refinement, and enhanced customer engagement will be critical for reversing the sales downturn in 2025 and ensuring sustainable growth.</a:t>
            </a:r>
          </a:p>
        </p:txBody>
      </p:sp>
    </p:spTree>
    <p:extLst>
      <p:ext uri="{BB962C8B-B14F-4D97-AF65-F5344CB8AC3E}">
        <p14:creationId xmlns:p14="http://schemas.microsoft.com/office/powerpoint/2010/main" val="949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2983-B74F-A947-8CBA-245BDF5022D9}"/>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41854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E524-5231-18C0-C756-196C49E8C381}"/>
              </a:ext>
            </a:extLst>
          </p:cNvPr>
          <p:cNvSpPr>
            <a:spLocks noGrp="1"/>
          </p:cNvSpPr>
          <p:nvPr>
            <p:ph type="title"/>
          </p:nvPr>
        </p:nvSpPr>
        <p:spPr>
          <a:xfrm>
            <a:off x="810000" y="770562"/>
            <a:ext cx="10571998" cy="647076"/>
          </a:xfrm>
        </p:spPr>
        <p:txBody>
          <a:bodyPr/>
          <a:lstStyle/>
          <a:p>
            <a:pPr>
              <a:buNone/>
            </a:pPr>
            <a:r>
              <a:rPr lang="en-US" i="1" dirty="0"/>
              <a:t>Project Overview &amp; Objective</a:t>
            </a:r>
            <a:endParaRPr lang="en-US" dirty="0"/>
          </a:p>
        </p:txBody>
      </p:sp>
      <p:sp>
        <p:nvSpPr>
          <p:cNvPr id="4" name="TextBox 3">
            <a:extLst>
              <a:ext uri="{FF2B5EF4-FFF2-40B4-BE49-F238E27FC236}">
                <a16:creationId xmlns:a16="http://schemas.microsoft.com/office/drawing/2014/main" id="{D386D77B-918A-9501-C3D7-80CAC3C99BF9}"/>
              </a:ext>
            </a:extLst>
          </p:cNvPr>
          <p:cNvSpPr txBox="1"/>
          <p:nvPr/>
        </p:nvSpPr>
        <p:spPr>
          <a:xfrm>
            <a:off x="676435" y="5556775"/>
            <a:ext cx="11005281" cy="1200329"/>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accent1">
                    <a:lumMod val="75000"/>
                  </a:schemeClr>
                </a:solidFill>
              </a:rPr>
              <a:t>Business objective</a:t>
            </a:r>
            <a:r>
              <a:rPr lang="en-US" dirty="0">
                <a:solidFill>
                  <a:schemeClr val="accent1">
                    <a:lumMod val="75000"/>
                  </a:schemeClr>
                </a:solidFill>
              </a:rPr>
              <a:t>: </a:t>
            </a:r>
            <a:r>
              <a:rPr lang="en-US" dirty="0"/>
              <a:t>“To analyze global fashion retail performance and build a dashboard for stakeholder decision-making.”</a:t>
            </a:r>
          </a:p>
          <a:p>
            <a:pPr>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1">
                    <a:lumMod val="75000"/>
                  </a:schemeClr>
                </a:solidFill>
              </a:rPr>
              <a:t>Tools used: </a:t>
            </a:r>
            <a:r>
              <a:rPr lang="en-US" dirty="0"/>
              <a:t>Tableau and Excel</a:t>
            </a:r>
          </a:p>
        </p:txBody>
      </p:sp>
      <p:graphicFrame>
        <p:nvGraphicFramePr>
          <p:cNvPr id="5" name="Table 4">
            <a:extLst>
              <a:ext uri="{FF2B5EF4-FFF2-40B4-BE49-F238E27FC236}">
                <a16:creationId xmlns:a16="http://schemas.microsoft.com/office/drawing/2014/main" id="{D14FB5C2-C0F8-401D-986E-99AE30F4A0B1}"/>
              </a:ext>
            </a:extLst>
          </p:cNvPr>
          <p:cNvGraphicFramePr>
            <a:graphicFrameLocks noGrp="1"/>
          </p:cNvGraphicFramePr>
          <p:nvPr>
            <p:extLst>
              <p:ext uri="{D42A27DB-BD31-4B8C-83A1-F6EECF244321}">
                <p14:modId xmlns:p14="http://schemas.microsoft.com/office/powerpoint/2010/main" val="871073973"/>
              </p:ext>
            </p:extLst>
          </p:nvPr>
        </p:nvGraphicFramePr>
        <p:xfrm>
          <a:off x="1109718" y="2942290"/>
          <a:ext cx="10571998" cy="2517252"/>
        </p:xfrm>
        <a:graphic>
          <a:graphicData uri="http://schemas.openxmlformats.org/drawingml/2006/table">
            <a:tbl>
              <a:tblPr/>
              <a:tblGrid>
                <a:gridCol w="3102961">
                  <a:extLst>
                    <a:ext uri="{9D8B030D-6E8A-4147-A177-3AD203B41FA5}">
                      <a16:colId xmlns:a16="http://schemas.microsoft.com/office/drawing/2014/main" val="1293891332"/>
                    </a:ext>
                  </a:extLst>
                </a:gridCol>
                <a:gridCol w="7469037">
                  <a:extLst>
                    <a:ext uri="{9D8B030D-6E8A-4147-A177-3AD203B41FA5}">
                      <a16:colId xmlns:a16="http://schemas.microsoft.com/office/drawing/2014/main" val="3221091911"/>
                    </a:ext>
                  </a:extLst>
                </a:gridCol>
              </a:tblGrid>
              <a:tr h="240439">
                <a:tc>
                  <a:txBody>
                    <a:bodyPr/>
                    <a:lstStyle/>
                    <a:p>
                      <a:r>
                        <a:rPr lang="en-US" sz="1700" b="1">
                          <a:effectLst/>
                        </a:rPr>
                        <a:t>Table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b="1">
                          <a:effectLst/>
                        </a:rPr>
                        <a:t>Columns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2961078427"/>
                  </a:ext>
                </a:extLst>
              </a:tr>
              <a:tr h="293140">
                <a:tc>
                  <a:txBody>
                    <a:bodyPr/>
                    <a:lstStyle/>
                    <a:p>
                      <a:r>
                        <a:rPr lang="en-US" sz="1700">
                          <a:effectLst/>
                        </a:rPr>
                        <a:t>customers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a:effectLst/>
                        </a:rPr>
                        <a:t>Customer ID, Name, Gender, DOB, Country, City, etc.</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1930932918"/>
                  </a:ext>
                </a:extLst>
              </a:tr>
              <a:tr h="293140">
                <a:tc>
                  <a:txBody>
                    <a:bodyPr/>
                    <a:lstStyle/>
                    <a:p>
                      <a:r>
                        <a:rPr lang="en-US" sz="1700">
                          <a:effectLst/>
                        </a:rPr>
                        <a:t>discounts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a:effectLst/>
                        </a:rPr>
                        <a:t>Start date, End date, Category, Sub-category, Discount value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789183030"/>
                  </a:ext>
                </a:extLst>
              </a:tr>
              <a:tr h="240439">
                <a:tc>
                  <a:txBody>
                    <a:bodyPr/>
                    <a:lstStyle/>
                    <a:p>
                      <a:r>
                        <a:rPr lang="en-US" sz="1700" dirty="0">
                          <a:effectLst/>
                        </a:rPr>
                        <a:t>employees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dirty="0">
                          <a:effectLst/>
                        </a:rPr>
                        <a:t>Employee ID, Store ID, Name, Position</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544356804"/>
                  </a:ext>
                </a:extLst>
              </a:tr>
              <a:tr h="427906">
                <a:tc>
                  <a:txBody>
                    <a:bodyPr/>
                    <a:lstStyle/>
                    <a:p>
                      <a:r>
                        <a:rPr lang="en-US" sz="1700">
                          <a:effectLst/>
                        </a:rPr>
                        <a:t>products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dirty="0">
                          <a:effectLst/>
                        </a:rPr>
                        <a:t>Product ID, Category, Sub-category, Production cost, Descriptions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3903362819"/>
                  </a:ext>
                </a:extLst>
              </a:tr>
              <a:tr h="293140">
                <a:tc>
                  <a:txBody>
                    <a:bodyPr/>
                    <a:lstStyle/>
                    <a:p>
                      <a:r>
                        <a:rPr lang="en-US" sz="1700">
                          <a:effectLst/>
                        </a:rPr>
                        <a:t>stores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dirty="0">
                          <a:effectLst/>
                        </a:rPr>
                        <a:t>Store ID, Country, City, No. of Employees, Latitude, Longitude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2859055915"/>
                  </a:ext>
                </a:extLst>
              </a:tr>
              <a:tr h="427906">
                <a:tc>
                  <a:txBody>
                    <a:bodyPr/>
                    <a:lstStyle/>
                    <a:p>
                      <a:r>
                        <a:rPr lang="en-US" sz="1700">
                          <a:effectLst/>
                        </a:rPr>
                        <a:t>transactions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dirty="0">
                          <a:effectLst/>
                        </a:rPr>
                        <a:t>Invoice ID, Customer ID, Product ID, Quantity, Price, Store, Employee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1192846484"/>
                  </a:ext>
                </a:extLst>
              </a:tr>
            </a:tbl>
          </a:graphicData>
        </a:graphic>
      </p:graphicFrame>
      <p:sp>
        <p:nvSpPr>
          <p:cNvPr id="8" name="TextBox 7">
            <a:extLst>
              <a:ext uri="{FF2B5EF4-FFF2-40B4-BE49-F238E27FC236}">
                <a16:creationId xmlns:a16="http://schemas.microsoft.com/office/drawing/2014/main" id="{AA31096C-FC9D-2B23-8C42-7A4543928B1A}"/>
              </a:ext>
            </a:extLst>
          </p:cNvPr>
          <p:cNvSpPr txBox="1"/>
          <p:nvPr/>
        </p:nvSpPr>
        <p:spPr>
          <a:xfrm>
            <a:off x="810000" y="2475725"/>
            <a:ext cx="6102848" cy="369332"/>
          </a:xfrm>
          <a:prstGeom prst="rect">
            <a:avLst/>
          </a:prstGeom>
          <a:noFill/>
        </p:spPr>
        <p:txBody>
          <a:bodyPr wrap="square">
            <a:spAutoFit/>
          </a:bodyPr>
          <a:lstStyle/>
          <a:p>
            <a:pPr>
              <a:buNone/>
            </a:pPr>
            <a:r>
              <a:rPr lang="en-US" b="1" dirty="0">
                <a:solidFill>
                  <a:schemeClr val="accent1">
                    <a:lumMod val="75000"/>
                  </a:schemeClr>
                </a:solidFill>
              </a:rPr>
              <a:t>Dataset Overview</a:t>
            </a:r>
            <a:endParaRPr lang="en-US" dirty="0">
              <a:solidFill>
                <a:schemeClr val="accent1">
                  <a:lumMod val="75000"/>
                </a:schemeClr>
              </a:solidFill>
            </a:endParaRPr>
          </a:p>
        </p:txBody>
      </p:sp>
    </p:spTree>
    <p:extLst>
      <p:ext uri="{BB962C8B-B14F-4D97-AF65-F5344CB8AC3E}">
        <p14:creationId xmlns:p14="http://schemas.microsoft.com/office/powerpoint/2010/main" val="284336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C406-0603-91E3-208B-F25BE7B6757D}"/>
              </a:ext>
            </a:extLst>
          </p:cNvPr>
          <p:cNvSpPr>
            <a:spLocks noGrp="1"/>
          </p:cNvSpPr>
          <p:nvPr>
            <p:ph type="title"/>
          </p:nvPr>
        </p:nvSpPr>
        <p:spPr/>
        <p:txBody>
          <a:bodyPr/>
          <a:lstStyle/>
          <a:p>
            <a:r>
              <a:rPr lang="en-US" i="1" dirty="0"/>
              <a:t>Methodology: From Data to Dashboard</a:t>
            </a:r>
            <a:endParaRPr lang="en-US" dirty="0"/>
          </a:p>
        </p:txBody>
      </p:sp>
      <p:sp>
        <p:nvSpPr>
          <p:cNvPr id="6" name="TextBox 5">
            <a:extLst>
              <a:ext uri="{FF2B5EF4-FFF2-40B4-BE49-F238E27FC236}">
                <a16:creationId xmlns:a16="http://schemas.microsoft.com/office/drawing/2014/main" id="{B89DFDE3-D6D4-85E2-3A96-0F72AEE33DAD}"/>
              </a:ext>
            </a:extLst>
          </p:cNvPr>
          <p:cNvSpPr txBox="1"/>
          <p:nvPr/>
        </p:nvSpPr>
        <p:spPr>
          <a:xfrm>
            <a:off x="810000" y="2775904"/>
            <a:ext cx="9792930" cy="2948179"/>
          </a:xfrm>
          <a:prstGeom prst="rect">
            <a:avLst/>
          </a:prstGeom>
          <a:noFill/>
        </p:spPr>
        <p:txBody>
          <a:bodyPr wrap="square">
            <a:spAutoFit/>
          </a:bodyPr>
          <a:lstStyle/>
          <a:p>
            <a:pPr>
              <a:lnSpc>
                <a:spcPct val="150000"/>
              </a:lnSpc>
              <a:buNone/>
            </a:pPr>
            <a:r>
              <a:rPr lang="en-US" b="1" dirty="0">
                <a:solidFill>
                  <a:schemeClr val="accent1">
                    <a:lumMod val="75000"/>
                  </a:schemeClr>
                </a:solidFill>
              </a:rPr>
              <a:t>Layout</a:t>
            </a:r>
            <a:r>
              <a:rPr lang="en-US" dirty="0">
                <a:solidFill>
                  <a:schemeClr val="accent1">
                    <a:lumMod val="75000"/>
                  </a:schemeClr>
                </a:solidFill>
              </a:rPr>
              <a:t>: </a:t>
            </a:r>
            <a:r>
              <a:rPr lang="en-US" dirty="0"/>
              <a:t>5-stage visual process (flowchart or horizontal steps)</a:t>
            </a:r>
          </a:p>
          <a:p>
            <a:pPr>
              <a:lnSpc>
                <a:spcPct val="150000"/>
              </a:lnSpc>
              <a:buNone/>
            </a:pPr>
            <a:br>
              <a:rPr lang="en-US" dirty="0"/>
            </a:br>
            <a:r>
              <a:rPr lang="en-US" b="1" dirty="0">
                <a:solidFill>
                  <a:schemeClr val="accent1">
                    <a:lumMod val="75000"/>
                  </a:schemeClr>
                </a:solidFill>
              </a:rPr>
              <a:t>Steps</a:t>
            </a:r>
            <a:r>
              <a:rPr lang="en-US" dirty="0">
                <a:solidFill>
                  <a:schemeClr val="accent1">
                    <a:lumMod val="75000"/>
                  </a:schemeClr>
                </a:solidFill>
              </a:rPr>
              <a:t>:</a:t>
            </a:r>
          </a:p>
          <a:p>
            <a:pPr marL="342900" indent="-342900">
              <a:lnSpc>
                <a:spcPct val="150000"/>
              </a:lnSpc>
              <a:buClr>
                <a:schemeClr val="accent1">
                  <a:lumMod val="75000"/>
                </a:schemeClr>
              </a:buClr>
              <a:buFont typeface="Arial" panose="020B0604020202020204" pitchFamily="34" charset="0"/>
              <a:buChar char="•"/>
            </a:pPr>
            <a:r>
              <a:rPr lang="en-US" dirty="0"/>
              <a:t>Data Cleaning &amp; Preprocessing</a:t>
            </a:r>
          </a:p>
          <a:p>
            <a:pPr marL="342900" indent="-342900">
              <a:lnSpc>
                <a:spcPct val="150000"/>
              </a:lnSpc>
              <a:buClr>
                <a:schemeClr val="accent1">
                  <a:lumMod val="75000"/>
                </a:schemeClr>
              </a:buClr>
              <a:buFont typeface="Arial" panose="020B0604020202020204" pitchFamily="34" charset="0"/>
              <a:buChar char="•"/>
            </a:pPr>
            <a:r>
              <a:rPr lang="en-US" dirty="0"/>
              <a:t>KPIs Identification</a:t>
            </a:r>
          </a:p>
          <a:p>
            <a:pPr marL="342900" indent="-342900">
              <a:lnSpc>
                <a:spcPct val="150000"/>
              </a:lnSpc>
              <a:buClr>
                <a:schemeClr val="accent1">
                  <a:lumMod val="75000"/>
                </a:schemeClr>
              </a:buClr>
              <a:buFont typeface="Arial" panose="020B0604020202020204" pitchFamily="34" charset="0"/>
              <a:buChar char="•"/>
            </a:pPr>
            <a:r>
              <a:rPr lang="en-US" dirty="0"/>
              <a:t>Visualization Design in Tableau</a:t>
            </a:r>
          </a:p>
          <a:p>
            <a:pPr marL="342900" indent="-342900">
              <a:lnSpc>
                <a:spcPct val="150000"/>
              </a:lnSpc>
              <a:buClr>
                <a:schemeClr val="accent1">
                  <a:lumMod val="75000"/>
                </a:schemeClr>
              </a:buClr>
              <a:buFont typeface="Arial" panose="020B0604020202020204" pitchFamily="34" charset="0"/>
              <a:buChar char="•"/>
            </a:pPr>
            <a:r>
              <a:rPr lang="en-US" dirty="0"/>
              <a:t>Dashboard Interactivity &amp; Testing</a:t>
            </a:r>
          </a:p>
        </p:txBody>
      </p:sp>
    </p:spTree>
    <p:extLst>
      <p:ext uri="{BB962C8B-B14F-4D97-AF65-F5344CB8AC3E}">
        <p14:creationId xmlns:p14="http://schemas.microsoft.com/office/powerpoint/2010/main" val="353420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5283-464E-539C-6567-1527C7B081CB}"/>
              </a:ext>
            </a:extLst>
          </p:cNvPr>
          <p:cNvSpPr>
            <a:spLocks noGrp="1"/>
          </p:cNvSpPr>
          <p:nvPr>
            <p:ph type="title"/>
          </p:nvPr>
        </p:nvSpPr>
        <p:spPr/>
        <p:txBody>
          <a:bodyPr/>
          <a:lstStyle/>
          <a:p>
            <a:r>
              <a:rPr lang="en-US" dirty="0">
                <a:solidFill>
                  <a:srgbClr val="F0F6FC"/>
                </a:solidFill>
              </a:rPr>
              <a:t>Dashboard Features</a:t>
            </a:r>
            <a:endParaRPr lang="en-US" dirty="0"/>
          </a:p>
        </p:txBody>
      </p:sp>
      <p:sp>
        <p:nvSpPr>
          <p:cNvPr id="4" name="TextBox 3">
            <a:extLst>
              <a:ext uri="{FF2B5EF4-FFF2-40B4-BE49-F238E27FC236}">
                <a16:creationId xmlns:a16="http://schemas.microsoft.com/office/drawing/2014/main" id="{737B6079-5541-C9AC-D0D7-A0D0C62C76C9}"/>
              </a:ext>
            </a:extLst>
          </p:cNvPr>
          <p:cNvSpPr txBox="1"/>
          <p:nvPr/>
        </p:nvSpPr>
        <p:spPr>
          <a:xfrm>
            <a:off x="810000" y="2286561"/>
            <a:ext cx="10347735" cy="4440703"/>
          </a:xfrm>
          <a:prstGeom prst="rect">
            <a:avLst/>
          </a:prstGeom>
          <a:noFill/>
        </p:spPr>
        <p:txBody>
          <a:bodyPr wrap="square">
            <a:spAutoFit/>
          </a:bodyPr>
          <a:lstStyle/>
          <a:p>
            <a:pPr marL="285750" indent="-285750" algn="l">
              <a:lnSpc>
                <a:spcPct val="150000"/>
              </a:lnSpc>
              <a:spcAft>
                <a:spcPts val="1200"/>
              </a:spcAft>
              <a:buClr>
                <a:schemeClr val="accent1">
                  <a:lumMod val="75000"/>
                </a:schemeClr>
              </a:buClr>
              <a:buFont typeface="Arial" panose="020B0604020202020204" pitchFamily="34" charset="0"/>
              <a:buChar char="•"/>
            </a:pPr>
            <a:r>
              <a:rPr lang="en-US" b="1" i="0" dirty="0">
                <a:solidFill>
                  <a:schemeClr val="accent1">
                    <a:lumMod val="75000"/>
                  </a:schemeClr>
                </a:solidFill>
                <a:effectLst/>
              </a:rPr>
              <a:t>KPI Cards</a:t>
            </a:r>
            <a:r>
              <a:rPr lang="en-US" b="0" i="0" dirty="0">
                <a:solidFill>
                  <a:schemeClr val="accent1">
                    <a:lumMod val="75000"/>
                  </a:schemeClr>
                </a:solidFill>
                <a:effectLst/>
              </a:rPr>
              <a:t>: </a:t>
            </a:r>
            <a:r>
              <a:rPr lang="en-US" b="0" i="0" dirty="0">
                <a:solidFill>
                  <a:srgbClr val="F0F6FC"/>
                </a:solidFill>
                <a:effectLst/>
              </a:rPr>
              <a:t>Total Sales, Quantity Sold, Discounts Applied</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Geo Maps: </a:t>
            </a:r>
            <a:r>
              <a:rPr lang="en-US" b="0" i="0" dirty="0">
                <a:solidFill>
                  <a:srgbClr val="F0F6FC"/>
                </a:solidFill>
                <a:effectLst/>
              </a:rPr>
              <a:t>Sales by Country &amp; City</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Time Series: </a:t>
            </a:r>
            <a:r>
              <a:rPr lang="en-US" b="0" i="0" dirty="0">
                <a:solidFill>
                  <a:srgbClr val="F0F6FC"/>
                </a:solidFill>
                <a:effectLst/>
              </a:rPr>
              <a:t>Yearly Sales Trend</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i="0" dirty="0">
                <a:solidFill>
                  <a:schemeClr val="accent1">
                    <a:lumMod val="75000"/>
                  </a:schemeClr>
                </a:solidFill>
                <a:effectLst/>
              </a:rPr>
              <a:t>Customer Segmentation</a:t>
            </a:r>
            <a:r>
              <a:rPr lang="en-US" b="0" i="0" dirty="0">
                <a:solidFill>
                  <a:schemeClr val="accent1">
                    <a:lumMod val="75000"/>
                  </a:schemeClr>
                </a:solidFill>
                <a:effectLst/>
              </a:rPr>
              <a:t>: </a:t>
            </a:r>
            <a:r>
              <a:rPr lang="en-US" b="0" i="0" dirty="0">
                <a:solidFill>
                  <a:srgbClr val="F0F6FC"/>
                </a:solidFill>
                <a:effectLst/>
              </a:rPr>
              <a:t>Top 10 customers</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Product Breakdown: </a:t>
            </a:r>
            <a:r>
              <a:rPr lang="en-US" b="0" i="0" dirty="0">
                <a:solidFill>
                  <a:srgbClr val="F0F6FC"/>
                </a:solidFill>
                <a:effectLst/>
              </a:rPr>
              <a:t>Top Performing Subcategories</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Top Transactions: </a:t>
            </a:r>
            <a:r>
              <a:rPr lang="en-US" b="0" i="0" dirty="0">
                <a:solidFill>
                  <a:srgbClr val="F0F6FC"/>
                </a:solidFill>
                <a:effectLst/>
              </a:rPr>
              <a:t>High-value Customers and Stores</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Filters/Slicers: </a:t>
            </a:r>
            <a:r>
              <a:rPr lang="en-US" b="0" i="0" dirty="0">
                <a:solidFill>
                  <a:srgbClr val="F0F6FC"/>
                </a:solidFill>
                <a:effectLst/>
              </a:rPr>
              <a:t>Category, Month</a:t>
            </a:r>
          </a:p>
          <a:p>
            <a:pPr marL="285750" indent="-285750" algn="l">
              <a:lnSpc>
                <a:spcPct val="150000"/>
              </a:lnSpc>
              <a:spcAft>
                <a:spcPts val="1200"/>
              </a:spcAft>
              <a:buClr>
                <a:schemeClr val="accent1">
                  <a:lumMod val="75000"/>
                </a:schemeClr>
              </a:buClr>
              <a:buFont typeface="Arial" panose="020B0604020202020204" pitchFamily="34" charset="0"/>
              <a:buChar char="•"/>
            </a:pPr>
            <a:r>
              <a:rPr lang="en-US" b="1" dirty="0">
                <a:solidFill>
                  <a:schemeClr val="accent1">
                    <a:lumMod val="75000"/>
                  </a:schemeClr>
                </a:solidFill>
              </a:rPr>
              <a:t>Navigation Menu: </a:t>
            </a:r>
            <a:r>
              <a:rPr lang="en-US" b="0" i="0" dirty="0">
                <a:solidFill>
                  <a:srgbClr val="F0F6FC"/>
                </a:solidFill>
                <a:effectLst/>
              </a:rPr>
              <a:t>Monthly Sales Trend</a:t>
            </a:r>
          </a:p>
        </p:txBody>
      </p:sp>
    </p:spTree>
    <p:extLst>
      <p:ext uri="{BB962C8B-B14F-4D97-AF65-F5344CB8AC3E}">
        <p14:creationId xmlns:p14="http://schemas.microsoft.com/office/powerpoint/2010/main" val="334376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5AA70CD-51BB-08D8-E4EC-4A8997D347DC}"/>
              </a:ext>
            </a:extLst>
          </p:cNvPr>
          <p:cNvPicPr>
            <a:picLocks noChangeAspect="1"/>
          </p:cNvPicPr>
          <p:nvPr/>
        </p:nvPicPr>
        <p:blipFill>
          <a:blip r:embed="rId2"/>
          <a:srcRect l="5730" t="10636" r="5871" b="9214"/>
          <a:stretch/>
        </p:blipFill>
        <p:spPr>
          <a:xfrm>
            <a:off x="253940" y="716621"/>
            <a:ext cx="11684120" cy="5959013"/>
          </a:xfrm>
          <a:prstGeom prst="rect">
            <a:avLst/>
          </a:prstGeom>
        </p:spPr>
      </p:pic>
      <p:sp>
        <p:nvSpPr>
          <p:cNvPr id="11" name="TextBox 10">
            <a:extLst>
              <a:ext uri="{FF2B5EF4-FFF2-40B4-BE49-F238E27FC236}">
                <a16:creationId xmlns:a16="http://schemas.microsoft.com/office/drawing/2014/main" id="{474480B8-E5F5-1C3E-5B7A-51CE7EB2A3E7}"/>
              </a:ext>
            </a:extLst>
          </p:cNvPr>
          <p:cNvSpPr txBox="1"/>
          <p:nvPr/>
        </p:nvSpPr>
        <p:spPr>
          <a:xfrm>
            <a:off x="253940" y="182365"/>
            <a:ext cx="11684120" cy="369332"/>
          </a:xfrm>
          <a:prstGeom prst="rect">
            <a:avLst/>
          </a:prstGeom>
          <a:solidFill>
            <a:schemeClr val="accent1">
              <a:lumMod val="75000"/>
            </a:schemeClr>
          </a:solidFill>
        </p:spPr>
        <p:txBody>
          <a:bodyPr wrap="square">
            <a:spAutoFit/>
          </a:bodyPr>
          <a:lstStyle/>
          <a:p>
            <a:pPr marL="0" algn="ctr" rtl="0" eaLnBrk="1" latinLnBrk="0" hangingPunct="1"/>
            <a:r>
              <a:rPr lang="en-US" sz="1800" b="1" kern="1200" dirty="0">
                <a:solidFill>
                  <a:schemeClr val="accent1">
                    <a:lumMod val="40000"/>
                    <a:lumOff val="60000"/>
                  </a:schemeClr>
                </a:solidFill>
                <a:effectLst/>
                <a:latin typeface="Century Gothic" panose="020B0502020202020204" pitchFamily="34" charset="0"/>
                <a:ea typeface="+mn-ea"/>
                <a:cs typeface="+mn-cs"/>
              </a:rPr>
              <a:t>DASHBOARD</a:t>
            </a:r>
            <a:endParaRPr lang="en-US" dirty="0">
              <a:solidFill>
                <a:schemeClr val="accent1">
                  <a:lumMod val="40000"/>
                  <a:lumOff val="60000"/>
                </a:schemeClr>
              </a:solidFill>
              <a:effectLst/>
            </a:endParaRPr>
          </a:p>
        </p:txBody>
      </p:sp>
    </p:spTree>
    <p:extLst>
      <p:ext uri="{BB962C8B-B14F-4D97-AF65-F5344CB8AC3E}">
        <p14:creationId xmlns:p14="http://schemas.microsoft.com/office/powerpoint/2010/main" val="305619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3EE5-18A9-A397-CD18-03830BFD740B}"/>
              </a:ext>
            </a:extLst>
          </p:cNvPr>
          <p:cNvSpPr>
            <a:spLocks noGrp="1"/>
          </p:cNvSpPr>
          <p:nvPr>
            <p:ph type="title"/>
          </p:nvPr>
        </p:nvSpPr>
        <p:spPr/>
        <p:txBody>
          <a:bodyPr/>
          <a:lstStyle/>
          <a:p>
            <a:r>
              <a:rPr lang="en-US" dirty="0"/>
              <a:t>Time Series Analysis</a:t>
            </a:r>
          </a:p>
        </p:txBody>
      </p:sp>
      <p:sp>
        <p:nvSpPr>
          <p:cNvPr id="5" name="Rectangle 1">
            <a:extLst>
              <a:ext uri="{FF2B5EF4-FFF2-40B4-BE49-F238E27FC236}">
                <a16:creationId xmlns:a16="http://schemas.microsoft.com/office/drawing/2014/main" id="{EA528626-AAF8-BDAF-6165-7768F93616BB}"/>
              </a:ext>
            </a:extLst>
          </p:cNvPr>
          <p:cNvSpPr>
            <a:spLocks noGrp="1" noChangeArrowheads="1"/>
          </p:cNvSpPr>
          <p:nvPr>
            <p:ph type="body" sz="half" idx="2"/>
          </p:nvPr>
        </p:nvSpPr>
        <p:spPr bwMode="auto">
          <a:xfrm>
            <a:off x="1073150" y="2319745"/>
            <a:ext cx="3547533"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gn="just">
              <a:buFont typeface="Arial" panose="020B0604020202020204" pitchFamily="34" charset="0"/>
              <a:buChar char="•"/>
            </a:pPr>
            <a:r>
              <a:rPr lang="en-US" sz="1200" dirty="0"/>
              <a:t>Sales have fluctuated but have shown overall increasing trends from Jan 2023 to Mar 2025.</a:t>
            </a:r>
          </a:p>
          <a:p>
            <a:pPr marL="171450" indent="-171450" algn="just">
              <a:buFont typeface="Arial" panose="020B0604020202020204" pitchFamily="34" charset="0"/>
              <a:buChar char="•"/>
            </a:pPr>
            <a:r>
              <a:rPr lang="en-US" sz="1200" dirty="0"/>
              <a:t>Key spikes are observed during December each year, with Dec 2024 hitting the highest at </a:t>
            </a:r>
            <a:r>
              <a:rPr lang="en-US" sz="1200" b="1" dirty="0"/>
              <a:t>70.59M</a:t>
            </a:r>
            <a:r>
              <a:rPr lang="en-US" sz="1200" dirty="0"/>
              <a:t>.</a:t>
            </a:r>
          </a:p>
          <a:p>
            <a:pPr algn="just">
              <a:buNone/>
            </a:pPr>
            <a:r>
              <a:rPr lang="en-US" sz="1200" b="1" dirty="0"/>
              <a:t>🔺 </a:t>
            </a:r>
            <a:r>
              <a:rPr lang="en-US" sz="1200" b="1" dirty="0">
                <a:solidFill>
                  <a:schemeClr val="accent1"/>
                </a:solidFill>
              </a:rPr>
              <a:t>Peak Periods</a:t>
            </a:r>
            <a:r>
              <a:rPr lang="en-US" sz="1200" b="1" dirty="0"/>
              <a:t>:</a:t>
            </a:r>
          </a:p>
          <a:p>
            <a:pPr marL="171450" indent="-171450" algn="just">
              <a:buFont typeface="Arial" panose="020B0604020202020204" pitchFamily="34" charset="0"/>
              <a:buChar char="•"/>
            </a:pPr>
            <a:r>
              <a:rPr lang="en-US" sz="1200" b="1" dirty="0"/>
              <a:t>December</a:t>
            </a:r>
            <a:r>
              <a:rPr lang="en-US" sz="1200" dirty="0"/>
              <a:t> consistently records the </a:t>
            </a:r>
            <a:r>
              <a:rPr lang="en-US" sz="1200" b="1" dirty="0"/>
              <a:t>highest sales</a:t>
            </a:r>
            <a:r>
              <a:rPr lang="en-US" sz="1200" dirty="0"/>
              <a:t>—most likely due to holiday and year-end shopping surges.</a:t>
            </a:r>
          </a:p>
          <a:p>
            <a:pPr algn="just">
              <a:buNone/>
            </a:pPr>
            <a:r>
              <a:rPr lang="en-US" sz="1200" b="1" dirty="0"/>
              <a:t>🔻 </a:t>
            </a:r>
            <a:r>
              <a:rPr lang="en-US" sz="1200" b="1" dirty="0">
                <a:solidFill>
                  <a:schemeClr val="accent1"/>
                </a:solidFill>
              </a:rPr>
              <a:t>Low Sales Months</a:t>
            </a:r>
            <a:r>
              <a:rPr lang="en-US" sz="1200" b="1" dirty="0"/>
              <a:t>:</a:t>
            </a:r>
          </a:p>
          <a:p>
            <a:pPr marL="171450" indent="-171450" algn="just">
              <a:buFont typeface="Arial" panose="020B0604020202020204" pitchFamily="34" charset="0"/>
              <a:buChar char="•"/>
            </a:pPr>
            <a:r>
              <a:rPr lang="en-US" sz="1200" dirty="0"/>
              <a:t>Notable dips in </a:t>
            </a:r>
            <a:r>
              <a:rPr lang="en-US" sz="1200" b="1" dirty="0"/>
              <a:t>February 2023</a:t>
            </a:r>
            <a:r>
              <a:rPr lang="en-US" sz="1200" dirty="0"/>
              <a:t>, </a:t>
            </a:r>
            <a:r>
              <a:rPr lang="en-US" sz="1200" b="1" dirty="0"/>
              <a:t>August 2023</a:t>
            </a:r>
            <a:r>
              <a:rPr lang="en-US" sz="1200" dirty="0"/>
              <a:t>, and </a:t>
            </a:r>
            <a:r>
              <a:rPr lang="en-US" sz="1200" b="1" dirty="0"/>
              <a:t>July 2024</a:t>
            </a:r>
            <a:r>
              <a:rPr lang="en-US" sz="1200" dirty="0"/>
              <a:t>.</a:t>
            </a:r>
          </a:p>
          <a:p>
            <a:pPr algn="just">
              <a:buNone/>
            </a:pPr>
            <a:r>
              <a:rPr lang="en-US" sz="1200" b="1" dirty="0">
                <a:solidFill>
                  <a:schemeClr val="accent1"/>
                </a:solidFill>
              </a:rPr>
              <a:t> Seasonal &amp; Growth Pattern</a:t>
            </a:r>
            <a:r>
              <a:rPr lang="en-US" sz="1200" b="1" dirty="0"/>
              <a:t>:</a:t>
            </a:r>
          </a:p>
          <a:p>
            <a:pPr marL="171450" indent="-171450" algn="just">
              <a:buFont typeface="Arial" panose="020B0604020202020204" pitchFamily="34" charset="0"/>
              <a:buChar char="•"/>
            </a:pPr>
            <a:r>
              <a:rPr lang="en-US" sz="1200" b="1" dirty="0"/>
              <a:t> A clear seasonal trend</a:t>
            </a:r>
            <a:r>
              <a:rPr lang="en-US" sz="1200" dirty="0"/>
              <a:t> of year-end spike suggests a strong holiday season impact.</a:t>
            </a:r>
          </a:p>
          <a:p>
            <a:pPr marL="171450" indent="-171450" algn="just">
              <a:buFont typeface="Arial" panose="020B0604020202020204" pitchFamily="34" charset="0"/>
              <a:buChar char="•"/>
            </a:pPr>
            <a:r>
              <a:rPr lang="en-US" sz="1200" dirty="0"/>
              <a:t>Sales generally </a:t>
            </a:r>
            <a:r>
              <a:rPr lang="en-US" sz="1200" b="1" dirty="0"/>
              <a:t>rebound in Q4</a:t>
            </a:r>
            <a:r>
              <a:rPr lang="en-US" sz="1200" dirty="0"/>
              <a:t> and then drop slightly in Q1 of the following year.</a:t>
            </a:r>
          </a:p>
        </p:txBody>
      </p:sp>
      <p:pic>
        <p:nvPicPr>
          <p:cNvPr id="9" name="Picture 8">
            <a:extLst>
              <a:ext uri="{FF2B5EF4-FFF2-40B4-BE49-F238E27FC236}">
                <a16:creationId xmlns:a16="http://schemas.microsoft.com/office/drawing/2014/main" id="{987876A4-D113-A7B5-CAB4-308251DFC250}"/>
              </a:ext>
            </a:extLst>
          </p:cNvPr>
          <p:cNvPicPr>
            <a:picLocks noChangeAspect="1"/>
          </p:cNvPicPr>
          <p:nvPr/>
        </p:nvPicPr>
        <p:blipFill>
          <a:blip r:embed="rId2"/>
          <a:srcRect t="1" r="35134" b="62"/>
          <a:stretch/>
        </p:blipFill>
        <p:spPr>
          <a:xfrm>
            <a:off x="4925947" y="446907"/>
            <a:ext cx="4813954" cy="624022"/>
          </a:xfrm>
          <a:prstGeom prst="rect">
            <a:avLst/>
          </a:prstGeom>
        </p:spPr>
      </p:pic>
      <p:pic>
        <p:nvPicPr>
          <p:cNvPr id="11" name="Picture 10">
            <a:extLst>
              <a:ext uri="{FF2B5EF4-FFF2-40B4-BE49-F238E27FC236}">
                <a16:creationId xmlns:a16="http://schemas.microsoft.com/office/drawing/2014/main" id="{128CEC8B-3F0E-F972-1E8E-D7320897F5AB}"/>
              </a:ext>
            </a:extLst>
          </p:cNvPr>
          <p:cNvPicPr>
            <a:picLocks noChangeAspect="1"/>
          </p:cNvPicPr>
          <p:nvPr/>
        </p:nvPicPr>
        <p:blipFill>
          <a:blip r:embed="rId3"/>
          <a:stretch>
            <a:fillRect/>
          </a:stretch>
        </p:blipFill>
        <p:spPr>
          <a:xfrm>
            <a:off x="9823313" y="446908"/>
            <a:ext cx="1958561" cy="624021"/>
          </a:xfrm>
          <a:prstGeom prst="rect">
            <a:avLst/>
          </a:prstGeom>
        </p:spPr>
      </p:pic>
      <p:sp>
        <p:nvSpPr>
          <p:cNvPr id="12" name="Rectangle 2">
            <a:extLst>
              <a:ext uri="{FF2B5EF4-FFF2-40B4-BE49-F238E27FC236}">
                <a16:creationId xmlns:a16="http://schemas.microsoft.com/office/drawing/2014/main" id="{6D75498A-B0E3-76F9-699F-D188D42FB8BC}"/>
              </a:ext>
            </a:extLst>
          </p:cNvPr>
          <p:cNvSpPr>
            <a:spLocks noChangeArrowheads="1"/>
          </p:cNvSpPr>
          <p:nvPr/>
        </p:nvSpPr>
        <p:spPr bwMode="auto">
          <a:xfrm>
            <a:off x="4925947" y="5548135"/>
            <a:ext cx="6251575" cy="88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accent1"/>
                </a:solidFill>
                <a:effectLst/>
              </a:rPr>
              <a:t>Recommendations:</a:t>
            </a:r>
            <a:endParaRPr kumimoji="0" lang="en-US" altLang="en-US" sz="1200" b="0" i="0" u="none" strike="noStrike" cap="none" normalizeH="0" baseline="0" dirty="0">
              <a:ln>
                <a:noFill/>
              </a:ln>
              <a:solidFill>
                <a:schemeClr val="accent1"/>
              </a:solidFill>
              <a:effectLst/>
            </a:endParaRPr>
          </a:p>
          <a:p>
            <a:pPr marL="285750" marR="0" lvl="0" indent="-2857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Prioritize year-end promotions &amp; stock planning</a:t>
            </a:r>
          </a:p>
          <a:p>
            <a:pPr marL="285750" marR="0" lvl="0" indent="-2857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Investigate slow months for demand drivers</a:t>
            </a:r>
          </a:p>
        </p:txBody>
      </p:sp>
      <p:sp>
        <p:nvSpPr>
          <p:cNvPr id="14" name="Rectangle 4">
            <a:extLst>
              <a:ext uri="{FF2B5EF4-FFF2-40B4-BE49-F238E27FC236}">
                <a16:creationId xmlns:a16="http://schemas.microsoft.com/office/drawing/2014/main" id="{5BEB6F72-EC83-7AD3-7A74-935D36D2241B}"/>
              </a:ext>
            </a:extLst>
          </p:cNvPr>
          <p:cNvSpPr>
            <a:spLocks noChangeArrowheads="1"/>
          </p:cNvSpPr>
          <p:nvPr/>
        </p:nvSpPr>
        <p:spPr bwMode="auto">
          <a:xfrm>
            <a:off x="3678149" y="29057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endParaRPr>
          </a:p>
        </p:txBody>
      </p:sp>
      <p:pic>
        <p:nvPicPr>
          <p:cNvPr id="20" name="Content Placeholder 19">
            <a:extLst>
              <a:ext uri="{FF2B5EF4-FFF2-40B4-BE49-F238E27FC236}">
                <a16:creationId xmlns:a16="http://schemas.microsoft.com/office/drawing/2014/main" id="{615F821A-474A-7760-CD60-838A5B5295E8}"/>
              </a:ext>
            </a:extLst>
          </p:cNvPr>
          <p:cNvPicPr>
            <a:picLocks noGrp="1" noChangeAspect="1"/>
          </p:cNvPicPr>
          <p:nvPr>
            <p:ph idx="1"/>
          </p:nvPr>
        </p:nvPicPr>
        <p:blipFill>
          <a:blip r:embed="rId4"/>
          <a:stretch>
            <a:fillRect/>
          </a:stretch>
        </p:blipFill>
        <p:spPr>
          <a:xfrm>
            <a:off x="4925947" y="1255286"/>
            <a:ext cx="6855927" cy="4108492"/>
          </a:xfrm>
        </p:spPr>
      </p:pic>
    </p:spTree>
    <p:extLst>
      <p:ext uri="{BB962C8B-B14F-4D97-AF65-F5344CB8AC3E}">
        <p14:creationId xmlns:p14="http://schemas.microsoft.com/office/powerpoint/2010/main" val="358040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57A6-8D47-9E38-ADDF-96265EFD68D7}"/>
              </a:ext>
            </a:extLst>
          </p:cNvPr>
          <p:cNvSpPr>
            <a:spLocks noGrp="1"/>
          </p:cNvSpPr>
          <p:nvPr>
            <p:ph type="title"/>
          </p:nvPr>
        </p:nvSpPr>
        <p:spPr/>
        <p:txBody>
          <a:bodyPr/>
          <a:lstStyle/>
          <a:p>
            <a:r>
              <a:rPr lang="en-US" b="1" dirty="0"/>
              <a:t>Customer Segmentation</a:t>
            </a:r>
            <a:endParaRPr lang="en-US" dirty="0"/>
          </a:p>
        </p:txBody>
      </p:sp>
      <p:pic>
        <p:nvPicPr>
          <p:cNvPr id="6" name="Content Placeholder 5">
            <a:extLst>
              <a:ext uri="{FF2B5EF4-FFF2-40B4-BE49-F238E27FC236}">
                <a16:creationId xmlns:a16="http://schemas.microsoft.com/office/drawing/2014/main" id="{22E02E64-FB94-9EF6-9353-57412C1299ED}"/>
              </a:ext>
            </a:extLst>
          </p:cNvPr>
          <p:cNvPicPr>
            <a:picLocks noGrp="1" noChangeAspect="1"/>
          </p:cNvPicPr>
          <p:nvPr>
            <p:ph idx="1"/>
          </p:nvPr>
        </p:nvPicPr>
        <p:blipFill>
          <a:blip r:embed="rId2"/>
          <a:stretch>
            <a:fillRect/>
          </a:stretch>
        </p:blipFill>
        <p:spPr>
          <a:xfrm>
            <a:off x="4867273" y="446088"/>
            <a:ext cx="6251575" cy="2543692"/>
          </a:xfrm>
        </p:spPr>
      </p:pic>
      <p:sp>
        <p:nvSpPr>
          <p:cNvPr id="8" name="TextBox 7">
            <a:extLst>
              <a:ext uri="{FF2B5EF4-FFF2-40B4-BE49-F238E27FC236}">
                <a16:creationId xmlns:a16="http://schemas.microsoft.com/office/drawing/2014/main" id="{DA2BC70A-3634-D5CB-0D9F-3E3AA51C379F}"/>
              </a:ext>
            </a:extLst>
          </p:cNvPr>
          <p:cNvSpPr txBox="1"/>
          <p:nvPr/>
        </p:nvSpPr>
        <p:spPr>
          <a:xfrm>
            <a:off x="988271" y="5728524"/>
            <a:ext cx="10215458" cy="888256"/>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sz="1200" b="1" dirty="0">
                <a:solidFill>
                  <a:schemeClr val="accent1"/>
                </a:solidFill>
              </a:rPr>
              <a:t>Recommendations</a:t>
            </a:r>
          </a:p>
          <a:p>
            <a:pPr marL="285750" indent="-285750">
              <a:lnSpc>
                <a:spcPct val="150000"/>
              </a:lnSpc>
              <a:buClr>
                <a:schemeClr val="accent1">
                  <a:lumMod val="75000"/>
                </a:schemeClr>
              </a:buClr>
              <a:buFont typeface="Arial" panose="020B0604020202020204" pitchFamily="34" charset="0"/>
              <a:buChar char="•"/>
            </a:pPr>
            <a:r>
              <a:rPr lang="en-US" sz="1200" dirty="0"/>
              <a:t>Target marketing to leading demographics</a:t>
            </a:r>
          </a:p>
          <a:p>
            <a:pPr marL="285750" indent="-285750">
              <a:lnSpc>
                <a:spcPct val="150000"/>
              </a:lnSpc>
              <a:buClr>
                <a:schemeClr val="accent1">
                  <a:lumMod val="75000"/>
                </a:schemeClr>
              </a:buClr>
              <a:buFont typeface="Arial" panose="020B0604020202020204" pitchFamily="34" charset="0"/>
              <a:buChar char="•"/>
            </a:pPr>
            <a:r>
              <a:rPr lang="en-US" sz="1200" dirty="0"/>
              <a:t>Explore new acquisition strategies for underrepresented groups</a:t>
            </a:r>
          </a:p>
        </p:txBody>
      </p:sp>
      <p:sp>
        <p:nvSpPr>
          <p:cNvPr id="15" name="Rectangle 7">
            <a:extLst>
              <a:ext uri="{FF2B5EF4-FFF2-40B4-BE49-F238E27FC236}">
                <a16:creationId xmlns:a16="http://schemas.microsoft.com/office/drawing/2014/main" id="{0BA73CBC-F88D-CFAD-A540-2BBFD2CD64F8}"/>
              </a:ext>
            </a:extLst>
          </p:cNvPr>
          <p:cNvSpPr>
            <a:spLocks noChangeArrowheads="1"/>
          </p:cNvSpPr>
          <p:nvPr/>
        </p:nvSpPr>
        <p:spPr bwMode="auto">
          <a:xfrm>
            <a:off x="988271" y="2485905"/>
            <a:ext cx="3632413" cy="310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 </a:t>
            </a:r>
            <a:r>
              <a:rPr kumimoji="0" lang="en-US" altLang="en-US" sz="1200" b="1" i="0" u="none" strike="noStrike" cap="none" normalizeH="0" baseline="0" dirty="0">
                <a:ln>
                  <a:noFill/>
                </a:ln>
                <a:solidFill>
                  <a:schemeClr val="tx1"/>
                </a:solidFill>
                <a:effectLst/>
              </a:rPr>
              <a:t>top 10 customers</a:t>
            </a:r>
            <a:r>
              <a:rPr kumimoji="0" lang="en-US" altLang="en-US" sz="1200" b="0" i="0" u="none" strike="noStrike" cap="none" normalizeH="0" baseline="0" dirty="0">
                <a:ln>
                  <a:noFill/>
                </a:ln>
                <a:solidFill>
                  <a:schemeClr val="tx1"/>
                </a:solidFill>
                <a:effectLst/>
              </a:rPr>
              <a:t> generated revenues ranging between </a:t>
            </a:r>
            <a:r>
              <a:rPr kumimoji="0" lang="en-US" altLang="en-US" sz="1200" b="1" i="0" u="none" strike="noStrike" cap="none" normalizeH="0" baseline="0" dirty="0">
                <a:ln>
                  <a:noFill/>
                </a:ln>
                <a:solidFill>
                  <a:schemeClr val="tx1"/>
                </a:solidFill>
                <a:effectLst/>
              </a:rPr>
              <a:t>833K to 899K</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Customer "</a:t>
            </a:r>
            <a:r>
              <a:rPr kumimoji="0" lang="en-US" altLang="en-US" sz="1200" b="1" i="0" u="none" strike="noStrike" cap="none" normalizeH="0" baseline="0" dirty="0" err="1">
                <a:ln>
                  <a:noFill/>
                </a:ln>
                <a:solidFill>
                  <a:schemeClr val="tx1"/>
                </a:solidFill>
                <a:effectLst/>
              </a:rPr>
              <a:t>王旭</a:t>
            </a:r>
            <a:r>
              <a:rPr kumimoji="0" lang="en-US" altLang="en-US" sz="1200" b="1" i="0" u="none" strike="noStrike" cap="none" normalizeH="0" baseline="0" dirty="0">
                <a:ln>
                  <a:noFill/>
                </a:ln>
                <a:solidFill>
                  <a:schemeClr val="tx1"/>
                </a:solidFill>
                <a:effectLst/>
              </a:rPr>
              <a:t>"</a:t>
            </a:r>
            <a:r>
              <a:rPr kumimoji="0" lang="en-US" altLang="en-US" sz="1200" b="0" i="0" u="none" strike="noStrike" cap="none" normalizeH="0" baseline="0" dirty="0">
                <a:ln>
                  <a:noFill/>
                </a:ln>
                <a:solidFill>
                  <a:schemeClr val="tx1"/>
                </a:solidFill>
                <a:effectLst/>
              </a:rPr>
              <a:t> leads with the </a:t>
            </a:r>
            <a:r>
              <a:rPr kumimoji="0" lang="en-US" altLang="en-US" sz="1200" b="1" i="0" u="none" strike="noStrike" cap="none" normalizeH="0" baseline="0" dirty="0">
                <a:ln>
                  <a:noFill/>
                </a:ln>
                <a:solidFill>
                  <a:schemeClr val="tx1"/>
                </a:solidFill>
                <a:effectLst/>
              </a:rPr>
              <a:t>highest revenue</a:t>
            </a:r>
            <a:r>
              <a:rPr kumimoji="0" lang="en-US" altLang="en-US" sz="1200" b="0" i="0" u="none" strike="noStrike" cap="none" normalizeH="0" baseline="0" dirty="0">
                <a:ln>
                  <a:noFill/>
                </a:ln>
                <a:solidFill>
                  <a:schemeClr val="tx1"/>
                </a:solidFill>
                <a:effectLst/>
              </a:rPr>
              <a:t> at </a:t>
            </a:r>
            <a:r>
              <a:rPr kumimoji="0" lang="en-US" altLang="en-US" sz="1200" b="1" i="0" u="none" strike="noStrike" cap="none" normalizeH="0" baseline="0" dirty="0">
                <a:ln>
                  <a:noFill/>
                </a:ln>
                <a:solidFill>
                  <a:schemeClr val="tx1"/>
                </a:solidFill>
                <a:effectLst/>
              </a:rPr>
              <a:t>899,035</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There is a relatively </a:t>
            </a:r>
            <a:r>
              <a:rPr kumimoji="0" lang="en-US" altLang="en-US" sz="1200" b="1" i="0" u="none" strike="noStrike" cap="none" normalizeH="0" baseline="0" dirty="0">
                <a:ln>
                  <a:noFill/>
                </a:ln>
                <a:solidFill>
                  <a:schemeClr val="tx1"/>
                </a:solidFill>
                <a:effectLst/>
              </a:rPr>
              <a:t>narrow revenue gap</a:t>
            </a:r>
            <a:r>
              <a:rPr kumimoji="0" lang="en-US" altLang="en-US" sz="1200" b="0" i="0" u="none" strike="noStrike" cap="none" normalizeH="0" baseline="0" dirty="0">
                <a:ln>
                  <a:noFill/>
                </a:ln>
                <a:solidFill>
                  <a:schemeClr val="tx1"/>
                </a:solidFill>
                <a:effectLst/>
              </a:rPr>
              <a:t> among these top contributors, suggesting a </a:t>
            </a:r>
            <a:r>
              <a:rPr kumimoji="0" lang="en-US" altLang="en-US" sz="1200" b="1" i="0" u="none" strike="noStrike" cap="none" normalizeH="0" baseline="0" dirty="0">
                <a:ln>
                  <a:noFill/>
                </a:ln>
                <a:solidFill>
                  <a:schemeClr val="tx1"/>
                </a:solidFill>
                <a:effectLst/>
              </a:rPr>
              <a:t>consistently valuable segment</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Chinese characters in customer names</a:t>
            </a:r>
            <a:r>
              <a:rPr kumimoji="0" lang="en-US" altLang="en-US" sz="1200" b="0" i="0" u="none" strike="noStrike" cap="none" normalizeH="0" baseline="0" dirty="0">
                <a:ln>
                  <a:noFill/>
                </a:ln>
                <a:solidFill>
                  <a:schemeClr val="tx1"/>
                </a:solidFill>
                <a:effectLst/>
              </a:rPr>
              <a:t> indicate that a </a:t>
            </a:r>
            <a:r>
              <a:rPr kumimoji="0" lang="en-US" altLang="en-US" sz="1200" b="1" i="0" u="none" strike="noStrike" cap="none" normalizeH="0" baseline="0" dirty="0">
                <a:ln>
                  <a:noFill/>
                </a:ln>
                <a:solidFill>
                  <a:schemeClr val="tx1"/>
                </a:solidFill>
                <a:effectLst/>
              </a:rPr>
              <a:t>significant revenue share</a:t>
            </a:r>
            <a:r>
              <a:rPr kumimoji="0" lang="en-US" altLang="en-US" sz="1200" b="0" i="0" u="none" strike="noStrike" cap="none" normalizeH="0" baseline="0" dirty="0">
                <a:ln>
                  <a:noFill/>
                </a:ln>
                <a:solidFill>
                  <a:schemeClr val="tx1"/>
                </a:solidFill>
                <a:effectLst/>
              </a:rPr>
              <a:t> is driven by customers from </a:t>
            </a:r>
            <a:r>
              <a:rPr kumimoji="0" lang="en-US" altLang="en-US" sz="1200" b="1" i="0" u="none" strike="noStrike" cap="none" normalizeH="0" baseline="0" dirty="0">
                <a:ln>
                  <a:noFill/>
                </a:ln>
                <a:solidFill>
                  <a:schemeClr val="tx1"/>
                </a:solidFill>
                <a:effectLst/>
              </a:rPr>
              <a:t>Chinese-speaking regions</a:t>
            </a:r>
            <a:r>
              <a:rPr kumimoji="0" lang="en-US" altLang="en-US" sz="1200" b="0" i="0" u="none" strike="noStrike" cap="none" normalizeH="0" baseline="0" dirty="0">
                <a:ln>
                  <a:noFill/>
                </a:ln>
                <a:solidFill>
                  <a:schemeClr val="tx1"/>
                </a:solidFill>
                <a:effectLst/>
              </a:rPr>
              <a:t>.</a:t>
            </a:r>
          </a:p>
        </p:txBody>
      </p:sp>
      <p:sp>
        <p:nvSpPr>
          <p:cNvPr id="17" name="Rectangle 9">
            <a:extLst>
              <a:ext uri="{FF2B5EF4-FFF2-40B4-BE49-F238E27FC236}">
                <a16:creationId xmlns:a16="http://schemas.microsoft.com/office/drawing/2014/main" id="{88F21021-81D0-A23B-73E3-79B2399390A1}"/>
              </a:ext>
            </a:extLst>
          </p:cNvPr>
          <p:cNvSpPr>
            <a:spLocks noChangeArrowheads="1"/>
          </p:cNvSpPr>
          <p:nvPr/>
        </p:nvSpPr>
        <p:spPr bwMode="auto">
          <a:xfrm>
            <a:off x="4748009" y="3258941"/>
            <a:ext cx="6329006" cy="25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pPr>
            <a:r>
              <a:rPr kumimoji="0" lang="en-US" altLang="en-US" sz="1200" b="1" i="0" u="none" strike="noStrike" cap="none" normalizeH="0" baseline="0" dirty="0">
                <a:ln>
                  <a:noFill/>
                </a:ln>
                <a:solidFill>
                  <a:schemeClr val="tx1"/>
                </a:solidFill>
                <a:effectLst/>
              </a:rPr>
              <a:t>🔍 </a:t>
            </a:r>
            <a:r>
              <a:rPr lang="en-US" altLang="en-US" sz="1200" b="1" dirty="0">
                <a:solidFill>
                  <a:schemeClr val="accent1"/>
                </a:solidFill>
              </a:rPr>
              <a:t>Insights:</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A </a:t>
            </a:r>
            <a:r>
              <a:rPr kumimoji="0" lang="en-US" altLang="en-US" sz="1200" b="1" i="0" u="none" strike="noStrike" cap="none" normalizeH="0" baseline="0" dirty="0">
                <a:ln>
                  <a:noFill/>
                </a:ln>
                <a:solidFill>
                  <a:schemeClr val="tx1"/>
                </a:solidFill>
                <a:effectLst/>
              </a:rPr>
              <a:t>loyal, high-value customer base</a:t>
            </a:r>
            <a:r>
              <a:rPr kumimoji="0" lang="en-US" altLang="en-US" sz="1200" b="0" i="0" u="none" strike="noStrike" cap="none" normalizeH="0" baseline="0" dirty="0">
                <a:ln>
                  <a:noFill/>
                </a:ln>
                <a:solidFill>
                  <a:schemeClr val="tx1"/>
                </a:solidFill>
                <a:effectLst/>
              </a:rPr>
              <a:t> could be </a:t>
            </a:r>
            <a:r>
              <a:rPr kumimoji="0" lang="en-US" altLang="en-US" sz="1200" b="1" i="0" u="none" strike="noStrike" cap="none" normalizeH="0" baseline="0" dirty="0">
                <a:ln>
                  <a:noFill/>
                </a:ln>
                <a:solidFill>
                  <a:schemeClr val="tx1"/>
                </a:solidFill>
                <a:effectLst/>
              </a:rPr>
              <a:t>targeted for premium offerings or loyalty programs</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These customers likely exhibit </a:t>
            </a:r>
            <a:r>
              <a:rPr kumimoji="0" lang="en-US" altLang="en-US" sz="1200" b="1" i="0" u="none" strike="noStrike" cap="none" normalizeH="0" baseline="0" dirty="0">
                <a:ln>
                  <a:noFill/>
                </a:ln>
                <a:solidFill>
                  <a:schemeClr val="tx1"/>
                </a:solidFill>
                <a:effectLst/>
              </a:rPr>
              <a:t>frequent or high-volume purchase behavior</a:t>
            </a:r>
            <a:r>
              <a:rPr kumimoji="0" lang="en-US" altLang="en-US" sz="1200" b="0" i="0" u="none" strike="noStrike" cap="none" normalizeH="0" baseline="0" dirty="0">
                <a:ln>
                  <a:noFill/>
                </a:ln>
                <a:solidFill>
                  <a:schemeClr val="tx1"/>
                </a:solidFill>
                <a:effectLst/>
              </a:rPr>
              <a:t> and may respond well to </a:t>
            </a:r>
            <a:r>
              <a:rPr kumimoji="0" lang="en-US" altLang="en-US" sz="1200" b="1" i="0" u="none" strike="noStrike" cap="none" normalizeH="0" baseline="0" dirty="0">
                <a:ln>
                  <a:noFill/>
                </a:ln>
                <a:solidFill>
                  <a:schemeClr val="tx1"/>
                </a:solidFill>
                <a:effectLst/>
              </a:rPr>
              <a:t>personalized engagement strategies</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Retention and upselling</a:t>
            </a:r>
            <a:r>
              <a:rPr kumimoji="0" lang="en-US" altLang="en-US" sz="1200" b="0" i="0" u="none" strike="noStrike" cap="none" normalizeH="0" baseline="0" dirty="0">
                <a:ln>
                  <a:noFill/>
                </a:ln>
                <a:solidFill>
                  <a:schemeClr val="tx1"/>
                </a:solidFill>
                <a:effectLst/>
              </a:rPr>
              <a:t> within this segment could significantly </a:t>
            </a:r>
            <a:r>
              <a:rPr kumimoji="0" lang="en-US" altLang="en-US" sz="1200" b="1" i="0" u="none" strike="noStrike" cap="none" normalizeH="0" baseline="0" dirty="0">
                <a:ln>
                  <a:noFill/>
                </a:ln>
                <a:solidFill>
                  <a:schemeClr val="tx1"/>
                </a:solidFill>
                <a:effectLst/>
              </a:rPr>
              <a:t>boost overall profitability</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Further segmentation by </a:t>
            </a:r>
            <a:r>
              <a:rPr kumimoji="0" lang="en-US" altLang="en-US" sz="1200" b="1" i="0" u="none" strike="noStrike" cap="none" normalizeH="0" baseline="0" dirty="0">
                <a:ln>
                  <a:noFill/>
                </a:ln>
                <a:solidFill>
                  <a:schemeClr val="tx1"/>
                </a:solidFill>
                <a:effectLst/>
              </a:rPr>
              <a:t>region, age, or purchase category</a:t>
            </a:r>
            <a:r>
              <a:rPr kumimoji="0" lang="en-US" altLang="en-US" sz="1200" b="0" i="0" u="none" strike="noStrike" cap="none" normalizeH="0" baseline="0" dirty="0">
                <a:ln>
                  <a:noFill/>
                </a:ln>
                <a:solidFill>
                  <a:schemeClr val="tx1"/>
                </a:solidFill>
                <a:effectLst/>
              </a:rPr>
              <a:t> may uncover deeper behavioral patterns for these top-tier clients.</a:t>
            </a:r>
          </a:p>
        </p:txBody>
      </p:sp>
    </p:spTree>
    <p:extLst>
      <p:ext uri="{BB962C8B-B14F-4D97-AF65-F5344CB8AC3E}">
        <p14:creationId xmlns:p14="http://schemas.microsoft.com/office/powerpoint/2010/main" val="47162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2BBC-CCF7-039E-51EA-DE28D65E68A8}"/>
              </a:ext>
            </a:extLst>
          </p:cNvPr>
          <p:cNvSpPr>
            <a:spLocks noGrp="1"/>
          </p:cNvSpPr>
          <p:nvPr>
            <p:ph type="title"/>
          </p:nvPr>
        </p:nvSpPr>
        <p:spPr/>
        <p:txBody>
          <a:bodyPr/>
          <a:lstStyle/>
          <a:p>
            <a:br>
              <a:rPr lang="en-US" b="1" dirty="0"/>
            </a:br>
            <a:r>
              <a:rPr lang="en-US" dirty="0"/>
              <a:t>Top Performing Product Categories</a:t>
            </a:r>
          </a:p>
        </p:txBody>
      </p:sp>
      <p:pic>
        <p:nvPicPr>
          <p:cNvPr id="6" name="Content Placeholder 5">
            <a:extLst>
              <a:ext uri="{FF2B5EF4-FFF2-40B4-BE49-F238E27FC236}">
                <a16:creationId xmlns:a16="http://schemas.microsoft.com/office/drawing/2014/main" id="{296F4100-117C-4EB7-4CA6-55C49F4462B2}"/>
              </a:ext>
            </a:extLst>
          </p:cNvPr>
          <p:cNvPicPr>
            <a:picLocks noGrp="1" noChangeAspect="1"/>
          </p:cNvPicPr>
          <p:nvPr>
            <p:ph idx="1"/>
          </p:nvPr>
        </p:nvPicPr>
        <p:blipFill>
          <a:blip r:embed="rId2"/>
          <a:srcRect l="127" t="13220" r="18206" b="1700"/>
          <a:stretch/>
        </p:blipFill>
        <p:spPr>
          <a:xfrm>
            <a:off x="4962417" y="1255286"/>
            <a:ext cx="6691626" cy="3848510"/>
          </a:xfrm>
        </p:spPr>
      </p:pic>
      <p:sp>
        <p:nvSpPr>
          <p:cNvPr id="4" name="Text Placeholder 3">
            <a:extLst>
              <a:ext uri="{FF2B5EF4-FFF2-40B4-BE49-F238E27FC236}">
                <a16:creationId xmlns:a16="http://schemas.microsoft.com/office/drawing/2014/main" id="{FB5FAD6D-85DF-A22E-9A37-45E295A95D2D}"/>
              </a:ext>
            </a:extLst>
          </p:cNvPr>
          <p:cNvSpPr>
            <a:spLocks noGrp="1"/>
          </p:cNvSpPr>
          <p:nvPr>
            <p:ph type="body" sz="half" idx="2"/>
          </p:nvPr>
        </p:nvSpPr>
        <p:spPr>
          <a:xfrm>
            <a:off x="1073149" y="2140548"/>
            <a:ext cx="3547533" cy="1941391"/>
          </a:xfrm>
        </p:spPr>
        <p:txBody>
          <a:bodyPr>
            <a:normAutofit/>
          </a:bodyPr>
          <a:lstStyle/>
          <a:p>
            <a:pPr marL="171450" indent="-171450">
              <a:buFont typeface="Arial" panose="020B0604020202020204" pitchFamily="34" charset="0"/>
              <a:buChar char="•"/>
            </a:pPr>
            <a:r>
              <a:rPr lang="en-US" sz="1200" b="1" dirty="0"/>
              <a:t>Suits and Blazers (Masculine) – 75,986,465</a:t>
            </a:r>
          </a:p>
          <a:p>
            <a:pPr marL="171450" indent="-171450">
              <a:buFont typeface="Arial" panose="020B0604020202020204" pitchFamily="34" charset="0"/>
              <a:buChar char="•"/>
            </a:pPr>
            <a:r>
              <a:rPr lang="en-US" sz="1200" b="1" dirty="0"/>
              <a:t>Suits and Sets (Feminine) – 64,478,237</a:t>
            </a:r>
          </a:p>
          <a:p>
            <a:pPr marL="171450" indent="-171450">
              <a:buFont typeface="Arial" panose="020B0604020202020204" pitchFamily="34" charset="0"/>
              <a:buChar char="•"/>
            </a:pPr>
            <a:r>
              <a:rPr lang="en-US" sz="1200" b="1" dirty="0"/>
              <a:t>Coats and Blazers (Masculine) – 54,563,778</a:t>
            </a:r>
          </a:p>
          <a:p>
            <a:pPr marL="171450" indent="-171450">
              <a:buFont typeface="Arial" panose="020B0604020202020204" pitchFamily="34" charset="0"/>
              <a:buChar char="•"/>
            </a:pPr>
            <a:r>
              <a:rPr lang="en-US" sz="1200" b="1" dirty="0"/>
              <a:t>Pants and Jeans (Masculine) – 51,652,271</a:t>
            </a:r>
          </a:p>
          <a:p>
            <a:pPr marL="171450" indent="-171450">
              <a:buFont typeface="Arial" panose="020B0604020202020204" pitchFamily="34" charset="0"/>
              <a:buChar char="•"/>
            </a:pPr>
            <a:r>
              <a:rPr lang="en-US" sz="1200" b="1" dirty="0"/>
              <a:t>Coats and Blazers (Feminine) – 45,716,602</a:t>
            </a:r>
          </a:p>
        </p:txBody>
      </p:sp>
      <p:sp>
        <p:nvSpPr>
          <p:cNvPr id="19" name="Text Placeholder 3">
            <a:extLst>
              <a:ext uri="{FF2B5EF4-FFF2-40B4-BE49-F238E27FC236}">
                <a16:creationId xmlns:a16="http://schemas.microsoft.com/office/drawing/2014/main" id="{759056A2-C9BE-3189-B468-85620919D528}"/>
              </a:ext>
            </a:extLst>
          </p:cNvPr>
          <p:cNvSpPr txBox="1">
            <a:spLocks/>
          </p:cNvSpPr>
          <p:nvPr/>
        </p:nvSpPr>
        <p:spPr>
          <a:xfrm>
            <a:off x="1073150" y="4158003"/>
            <a:ext cx="3547533" cy="250689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algn="just"/>
            <a:r>
              <a:rPr lang="en-US" sz="1200" b="1" dirty="0">
                <a:solidFill>
                  <a:schemeClr val="accent1"/>
                </a:solidFill>
              </a:rPr>
              <a:t>Insight:</a:t>
            </a:r>
          </a:p>
          <a:p>
            <a:pPr marL="285750" indent="-285750" algn="just">
              <a:buFont typeface="Arial" panose="020B0604020202020204" pitchFamily="34" charset="0"/>
              <a:buChar char="•"/>
            </a:pPr>
            <a:r>
              <a:rPr lang="en-US" sz="1200" dirty="0"/>
              <a:t>Masculine Suits and Blazers lead all subcategories in sales.</a:t>
            </a:r>
          </a:p>
          <a:p>
            <a:pPr marL="285750" indent="-285750" algn="just">
              <a:buFont typeface="Arial" panose="020B0604020202020204" pitchFamily="34" charset="0"/>
              <a:buChar char="•"/>
            </a:pPr>
            <a:r>
              <a:rPr lang="en-US" sz="1200" dirty="0"/>
              <a:t>Feminine Suits and Sets are the top-selling product in the feminine category.</a:t>
            </a:r>
          </a:p>
          <a:p>
            <a:pPr marL="285750" indent="-285750" algn="just">
              <a:buFont typeface="Arial" panose="020B0604020202020204" pitchFamily="34" charset="0"/>
              <a:buChar char="•"/>
            </a:pPr>
            <a:r>
              <a:rPr lang="en-US" sz="1200" dirty="0"/>
              <a:t>Outerwear items like </a:t>
            </a:r>
            <a:r>
              <a:rPr lang="en-US" sz="1200" b="1" dirty="0"/>
              <a:t>Coats and Blazers</a:t>
            </a:r>
            <a:r>
              <a:rPr lang="en-US" sz="1200" dirty="0"/>
              <a:t> perform well in both genders.</a:t>
            </a:r>
          </a:p>
          <a:p>
            <a:pPr marL="285750" indent="-285750" algn="just">
              <a:buFont typeface="Arial" panose="020B0604020202020204" pitchFamily="34" charset="0"/>
              <a:buChar char="•"/>
            </a:pPr>
            <a:r>
              <a:rPr lang="en-US" sz="1200" dirty="0"/>
              <a:t>Masculine Pants and Jeans have higher sales than the same feminine category.</a:t>
            </a:r>
          </a:p>
          <a:p>
            <a:pPr marL="285750" indent="-285750" algn="just">
              <a:buFont typeface="Arial" panose="020B0604020202020204" pitchFamily="34" charset="0"/>
              <a:buChar char="•"/>
            </a:pPr>
            <a:r>
              <a:rPr lang="en-US" sz="1200" dirty="0"/>
              <a:t>Sportswear ranks lower in both segments, indicating relatively weaker performance.</a:t>
            </a:r>
          </a:p>
        </p:txBody>
      </p:sp>
      <p:sp>
        <p:nvSpPr>
          <p:cNvPr id="20" name="Rectangle 4">
            <a:extLst>
              <a:ext uri="{FF2B5EF4-FFF2-40B4-BE49-F238E27FC236}">
                <a16:creationId xmlns:a16="http://schemas.microsoft.com/office/drawing/2014/main" id="{1C3E77F1-978C-5638-62E8-2AF981449F1A}"/>
              </a:ext>
            </a:extLst>
          </p:cNvPr>
          <p:cNvSpPr>
            <a:spLocks noChangeArrowheads="1"/>
          </p:cNvSpPr>
          <p:nvPr/>
        </p:nvSpPr>
        <p:spPr bwMode="auto">
          <a:xfrm>
            <a:off x="4962417" y="5222644"/>
            <a:ext cx="5558320" cy="1442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chemeClr val="accent1">
                  <a:lumMod val="75000"/>
                </a:schemeClr>
              </a:buClr>
              <a:buSzTx/>
              <a:tabLst/>
            </a:pPr>
            <a:r>
              <a:rPr kumimoji="0" lang="en-US" altLang="en-US" sz="1200" b="1" i="0" u="none" strike="noStrike" cap="none" normalizeH="0" baseline="0" dirty="0">
                <a:ln>
                  <a:noFill/>
                </a:ln>
                <a:solidFill>
                  <a:schemeClr val="accent1"/>
                </a:solidFill>
                <a:effectLst/>
              </a:rPr>
              <a:t>Recommendations: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Focus on high-margin formalwear for both genders.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Launch bundled outfits (e.g., Blazers + Pants).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Invest in outerwear promotions across seasons.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Rebrand or reassess Sportswear product positioning.</a:t>
            </a:r>
          </a:p>
        </p:txBody>
      </p:sp>
      <p:pic>
        <p:nvPicPr>
          <p:cNvPr id="24" name="Picture 23">
            <a:extLst>
              <a:ext uri="{FF2B5EF4-FFF2-40B4-BE49-F238E27FC236}">
                <a16:creationId xmlns:a16="http://schemas.microsoft.com/office/drawing/2014/main" id="{DC4BB3C9-9B8C-12CE-6889-3C9DE11C1FAD}"/>
              </a:ext>
            </a:extLst>
          </p:cNvPr>
          <p:cNvPicPr>
            <a:picLocks noChangeAspect="1"/>
          </p:cNvPicPr>
          <p:nvPr/>
        </p:nvPicPr>
        <p:blipFill>
          <a:blip r:embed="rId3"/>
          <a:srcRect r="31570" b="87211"/>
          <a:stretch/>
        </p:blipFill>
        <p:spPr>
          <a:xfrm>
            <a:off x="4962417" y="446088"/>
            <a:ext cx="6691626" cy="690350"/>
          </a:xfrm>
          <a:prstGeom prst="rect">
            <a:avLst/>
          </a:prstGeom>
        </p:spPr>
      </p:pic>
    </p:spTree>
    <p:extLst>
      <p:ext uri="{BB962C8B-B14F-4D97-AF65-F5344CB8AC3E}">
        <p14:creationId xmlns:p14="http://schemas.microsoft.com/office/powerpoint/2010/main" val="174569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688D0-F62A-AF9E-A1DF-0EEB6C1BBEA4}"/>
              </a:ext>
            </a:extLst>
          </p:cNvPr>
          <p:cNvPicPr>
            <a:picLocks noChangeAspect="1"/>
          </p:cNvPicPr>
          <p:nvPr/>
        </p:nvPicPr>
        <p:blipFill>
          <a:blip r:embed="rId2"/>
          <a:stretch>
            <a:fillRect/>
          </a:stretch>
        </p:blipFill>
        <p:spPr>
          <a:xfrm>
            <a:off x="228611" y="230539"/>
            <a:ext cx="5707190" cy="971538"/>
          </a:xfrm>
          <a:prstGeom prst="rect">
            <a:avLst/>
          </a:prstGeom>
        </p:spPr>
      </p:pic>
      <p:pic>
        <p:nvPicPr>
          <p:cNvPr id="4" name="Content Placeholder 5">
            <a:extLst>
              <a:ext uri="{FF2B5EF4-FFF2-40B4-BE49-F238E27FC236}">
                <a16:creationId xmlns:a16="http://schemas.microsoft.com/office/drawing/2014/main" id="{E203152D-307F-69BD-8A3E-CFC2927401D5}"/>
              </a:ext>
            </a:extLst>
          </p:cNvPr>
          <p:cNvPicPr>
            <a:picLocks noChangeAspect="1"/>
          </p:cNvPicPr>
          <p:nvPr/>
        </p:nvPicPr>
        <p:blipFill>
          <a:blip r:embed="rId3"/>
          <a:stretch>
            <a:fillRect/>
          </a:stretch>
        </p:blipFill>
        <p:spPr>
          <a:xfrm>
            <a:off x="6256200" y="446088"/>
            <a:ext cx="5354473" cy="2946787"/>
          </a:xfrm>
          <a:prstGeom prst="rect">
            <a:avLst/>
          </a:prstGeom>
        </p:spPr>
      </p:pic>
      <p:sp>
        <p:nvSpPr>
          <p:cNvPr id="6" name="TextBox 5">
            <a:extLst>
              <a:ext uri="{FF2B5EF4-FFF2-40B4-BE49-F238E27FC236}">
                <a16:creationId xmlns:a16="http://schemas.microsoft.com/office/drawing/2014/main" id="{4BE934A5-659C-A44E-B394-40F3E32B4E14}"/>
              </a:ext>
            </a:extLst>
          </p:cNvPr>
          <p:cNvSpPr txBox="1"/>
          <p:nvPr/>
        </p:nvSpPr>
        <p:spPr>
          <a:xfrm>
            <a:off x="228611" y="1202077"/>
            <a:ext cx="2337869" cy="2088585"/>
          </a:xfrm>
          <a:prstGeom prst="rect">
            <a:avLst/>
          </a:prstGeom>
          <a:noFill/>
        </p:spPr>
        <p:txBody>
          <a:bodyPr wrap="square" numCol="1">
            <a:spAutoFit/>
          </a:bodyPr>
          <a:lstStyle/>
          <a:p>
            <a:r>
              <a:rPr lang="en-US" sz="1200" b="1" dirty="0">
                <a:solidFill>
                  <a:schemeClr val="accent1"/>
                </a:solidFill>
              </a:rPr>
              <a:t>Observations:</a:t>
            </a:r>
          </a:p>
          <a:p>
            <a:endParaRPr lang="en-US" sz="1200" dirty="0"/>
          </a:p>
          <a:p>
            <a:pPr>
              <a:lnSpc>
                <a:spcPct val="150000"/>
              </a:lnSpc>
            </a:pPr>
            <a:r>
              <a:rPr lang="en-US" sz="1200" b="1" dirty="0"/>
              <a:t>China</a:t>
            </a:r>
          </a:p>
          <a:p>
            <a:pPr marL="171450" indent="-171450">
              <a:lnSpc>
                <a:spcPct val="150000"/>
              </a:lnSpc>
              <a:buClr>
                <a:schemeClr val="accent1">
                  <a:lumMod val="75000"/>
                </a:schemeClr>
              </a:buClr>
              <a:buFont typeface="Arial" panose="020B0604020202020204" pitchFamily="34" charset="0"/>
              <a:buChar char="•"/>
            </a:pPr>
            <a:r>
              <a:rPr lang="en-US" sz="1200" dirty="0"/>
              <a:t>Shenzhen: $214,152,504</a:t>
            </a:r>
          </a:p>
          <a:p>
            <a:pPr marL="171450" indent="-171450">
              <a:lnSpc>
                <a:spcPct val="150000"/>
              </a:lnSpc>
              <a:buClr>
                <a:schemeClr val="accent1">
                  <a:lumMod val="75000"/>
                </a:schemeClr>
              </a:buClr>
              <a:buFont typeface="Arial" panose="020B0604020202020204" pitchFamily="34" charset="0"/>
              <a:buChar char="•"/>
            </a:pPr>
            <a:r>
              <a:rPr lang="en-US" sz="1200" dirty="0"/>
              <a:t>Shanghai: $211,692,112</a:t>
            </a:r>
          </a:p>
          <a:p>
            <a:pPr marL="171450" indent="-171450">
              <a:lnSpc>
                <a:spcPct val="150000"/>
              </a:lnSpc>
              <a:buClr>
                <a:schemeClr val="accent1">
                  <a:lumMod val="75000"/>
                </a:schemeClr>
              </a:buClr>
              <a:buFont typeface="Arial" panose="020B0604020202020204" pitchFamily="34" charset="0"/>
              <a:buChar char="•"/>
            </a:pPr>
            <a:r>
              <a:rPr lang="en-US" sz="1200" dirty="0"/>
              <a:t>Guangzhou: $203,752,633</a:t>
            </a:r>
          </a:p>
          <a:p>
            <a:pPr marL="171450" indent="-171450">
              <a:lnSpc>
                <a:spcPct val="150000"/>
              </a:lnSpc>
              <a:buClr>
                <a:schemeClr val="accent1">
                  <a:lumMod val="75000"/>
                </a:schemeClr>
              </a:buClr>
              <a:buFont typeface="Arial" panose="020B0604020202020204" pitchFamily="34" charset="0"/>
              <a:buChar char="•"/>
            </a:pPr>
            <a:r>
              <a:rPr lang="en-US" sz="1200" dirty="0"/>
              <a:t>Beijing: $166,763,600</a:t>
            </a:r>
          </a:p>
          <a:p>
            <a:pPr marL="171450" indent="-171450">
              <a:lnSpc>
                <a:spcPct val="150000"/>
              </a:lnSpc>
              <a:buClr>
                <a:schemeClr val="accent1">
                  <a:lumMod val="75000"/>
                </a:schemeClr>
              </a:buClr>
              <a:buFont typeface="Arial" panose="020B0604020202020204" pitchFamily="34" charset="0"/>
              <a:buChar char="•"/>
            </a:pPr>
            <a:r>
              <a:rPr lang="en-US" sz="1200" dirty="0"/>
              <a:t>Chongqing: $113,710,546</a:t>
            </a:r>
          </a:p>
        </p:txBody>
      </p:sp>
      <p:sp>
        <p:nvSpPr>
          <p:cNvPr id="7" name="TextBox 6">
            <a:extLst>
              <a:ext uri="{FF2B5EF4-FFF2-40B4-BE49-F238E27FC236}">
                <a16:creationId xmlns:a16="http://schemas.microsoft.com/office/drawing/2014/main" id="{F74E19B6-E2AD-0D07-A883-049D9065C7BE}"/>
              </a:ext>
            </a:extLst>
          </p:cNvPr>
          <p:cNvSpPr txBox="1"/>
          <p:nvPr/>
        </p:nvSpPr>
        <p:spPr>
          <a:xfrm>
            <a:off x="2990039" y="1495789"/>
            <a:ext cx="2261421" cy="1719125"/>
          </a:xfrm>
          <a:prstGeom prst="rect">
            <a:avLst/>
          </a:prstGeom>
          <a:noFill/>
        </p:spPr>
        <p:txBody>
          <a:bodyPr wrap="square" numCol="1">
            <a:spAutoFit/>
          </a:bodyPr>
          <a:lstStyle/>
          <a:p>
            <a:pPr>
              <a:lnSpc>
                <a:spcPct val="150000"/>
              </a:lnSpc>
            </a:pPr>
            <a:r>
              <a:rPr lang="en-US" sz="1200" b="1" dirty="0"/>
              <a:t>U.S. Cities:</a:t>
            </a:r>
          </a:p>
          <a:p>
            <a:pPr marL="171450" indent="-171450">
              <a:lnSpc>
                <a:spcPct val="150000"/>
              </a:lnSpc>
              <a:buClr>
                <a:schemeClr val="accent1">
                  <a:lumMod val="75000"/>
                </a:schemeClr>
              </a:buClr>
              <a:buFont typeface="Arial" panose="020B0604020202020204" pitchFamily="34" charset="0"/>
              <a:buChar char="•"/>
            </a:pPr>
            <a:r>
              <a:rPr lang="en-US" sz="1200" dirty="0"/>
              <a:t>New York: $33,728,876</a:t>
            </a:r>
          </a:p>
          <a:p>
            <a:pPr marL="171450" indent="-171450">
              <a:lnSpc>
                <a:spcPct val="150000"/>
              </a:lnSpc>
              <a:buClr>
                <a:schemeClr val="accent1">
                  <a:lumMod val="75000"/>
                </a:schemeClr>
              </a:buClr>
              <a:buFont typeface="Arial" panose="020B0604020202020204" pitchFamily="34" charset="0"/>
              <a:buChar char="•"/>
            </a:pPr>
            <a:r>
              <a:rPr lang="en-US" sz="1200" dirty="0"/>
              <a:t>Los Angeles: $32,305,706</a:t>
            </a:r>
          </a:p>
          <a:p>
            <a:pPr marL="171450" indent="-171450">
              <a:lnSpc>
                <a:spcPct val="150000"/>
              </a:lnSpc>
              <a:buClr>
                <a:schemeClr val="accent1">
                  <a:lumMod val="75000"/>
                </a:schemeClr>
              </a:buClr>
              <a:buFont typeface="Arial" panose="020B0604020202020204" pitchFamily="34" charset="0"/>
              <a:buChar char="•"/>
            </a:pPr>
            <a:r>
              <a:rPr lang="en-US" sz="1200" dirty="0"/>
              <a:t>Chicago: $17,941,329</a:t>
            </a:r>
          </a:p>
          <a:p>
            <a:pPr>
              <a:lnSpc>
                <a:spcPct val="150000"/>
              </a:lnSpc>
              <a:buClr>
                <a:schemeClr val="accent1">
                  <a:lumMod val="75000"/>
                </a:schemeClr>
              </a:buClr>
            </a:pPr>
            <a:r>
              <a:rPr lang="en-US" sz="1200" b="1" dirty="0"/>
              <a:t>Germany:</a:t>
            </a:r>
          </a:p>
          <a:p>
            <a:pPr marL="171450" indent="-171450">
              <a:lnSpc>
                <a:spcPct val="150000"/>
              </a:lnSpc>
              <a:buClr>
                <a:schemeClr val="accent1">
                  <a:lumMod val="75000"/>
                </a:schemeClr>
              </a:buClr>
              <a:buFont typeface="Arial" panose="020B0604020202020204" pitchFamily="34" charset="0"/>
              <a:buChar char="•"/>
            </a:pPr>
            <a:r>
              <a:rPr lang="en-US" sz="1200" dirty="0"/>
              <a:t>Berlin: $17,137,695</a:t>
            </a:r>
            <a:endParaRPr lang="en-US" sz="1200" b="1" dirty="0">
              <a:solidFill>
                <a:schemeClr val="accent1"/>
              </a:solidFill>
            </a:endParaRPr>
          </a:p>
        </p:txBody>
      </p:sp>
      <p:sp>
        <p:nvSpPr>
          <p:cNvPr id="8" name="Text Placeholder 3">
            <a:extLst>
              <a:ext uri="{FF2B5EF4-FFF2-40B4-BE49-F238E27FC236}">
                <a16:creationId xmlns:a16="http://schemas.microsoft.com/office/drawing/2014/main" id="{AB905111-6E3C-4D84-BF51-2C1409458C4F}"/>
              </a:ext>
            </a:extLst>
          </p:cNvPr>
          <p:cNvSpPr txBox="1">
            <a:spLocks/>
          </p:cNvSpPr>
          <p:nvPr/>
        </p:nvSpPr>
        <p:spPr>
          <a:xfrm>
            <a:off x="228612" y="3465126"/>
            <a:ext cx="5707190" cy="3250718"/>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1200" b="1" dirty="0">
                <a:solidFill>
                  <a:schemeClr val="accent1"/>
                </a:solidFill>
              </a:rPr>
              <a:t>Insights:</a:t>
            </a:r>
          </a:p>
          <a:p>
            <a:pPr marL="285750" indent="-285750" algn="just">
              <a:buFont typeface="Arial" panose="020B0604020202020204" pitchFamily="34" charset="0"/>
              <a:buChar char="•"/>
            </a:pPr>
            <a:r>
              <a:rPr lang="en-US" sz="1200" dirty="0"/>
              <a:t>China dominates the top 5 spots, each city exceeding $100 million in sales.</a:t>
            </a:r>
          </a:p>
          <a:p>
            <a:pPr marL="285750" indent="-285750" algn="just">
              <a:buFont typeface="Arial" panose="020B0604020202020204" pitchFamily="34" charset="0"/>
              <a:buChar char="•"/>
            </a:pPr>
            <a:r>
              <a:rPr lang="en-US" sz="1200" dirty="0"/>
              <a:t>U.S. cities trail far behind, with New York being the highest at just over $33 million.</a:t>
            </a:r>
          </a:p>
          <a:p>
            <a:pPr marL="285750" indent="-285750" algn="just">
              <a:buFont typeface="Arial" panose="020B0604020202020204" pitchFamily="34" charset="0"/>
              <a:buChar char="•"/>
            </a:pPr>
            <a:r>
              <a:rPr lang="en-US" sz="1200" dirty="0"/>
              <a:t>European cities like Berlin show moderate performance.</a:t>
            </a:r>
            <a:br>
              <a:rPr lang="en-US" sz="1200" dirty="0"/>
            </a:br>
            <a:endParaRPr lang="en-US" sz="1200" dirty="0"/>
          </a:p>
          <a:p>
            <a:pPr marL="0" indent="0" algn="just">
              <a:buNone/>
            </a:pPr>
            <a:r>
              <a:rPr lang="en-US" sz="1200" b="1" dirty="0">
                <a:solidFill>
                  <a:schemeClr val="accent1"/>
                </a:solidFill>
              </a:rPr>
              <a:t>Recommendations:</a:t>
            </a:r>
          </a:p>
          <a:p>
            <a:pPr marL="285750" indent="-285750" algn="just">
              <a:buFont typeface="Arial" panose="020B0604020202020204" pitchFamily="34" charset="0"/>
              <a:buChar char="•"/>
            </a:pPr>
            <a:r>
              <a:rPr lang="en-US" sz="1200" dirty="0"/>
              <a:t>Increase inventory and store presence in top Chinese cities.</a:t>
            </a:r>
          </a:p>
          <a:p>
            <a:pPr marL="285750" indent="-285750" algn="just">
              <a:buFont typeface="Arial" panose="020B0604020202020204" pitchFamily="34" charset="0"/>
              <a:buChar char="•"/>
            </a:pPr>
            <a:r>
              <a:rPr lang="en-US" sz="1200" dirty="0"/>
              <a:t>Launch regional and culturally tailored campaigns.</a:t>
            </a:r>
          </a:p>
          <a:p>
            <a:pPr marL="285750" indent="-285750" algn="just">
              <a:buFont typeface="Arial" panose="020B0604020202020204" pitchFamily="34" charset="0"/>
              <a:buChar char="•"/>
            </a:pPr>
            <a:r>
              <a:rPr lang="en-US" sz="1200" dirty="0"/>
              <a:t>Use geo-targeted e-commerce to grow reach in moderate cities.</a:t>
            </a:r>
          </a:p>
          <a:p>
            <a:pPr marL="285750" indent="-285750" algn="just">
              <a:buFont typeface="Arial" panose="020B0604020202020204" pitchFamily="34" charset="0"/>
              <a:buChar char="•"/>
            </a:pPr>
            <a:r>
              <a:rPr lang="en-US" sz="1200" dirty="0"/>
              <a:t>Promote in Western cities with urban youth-focused marketing.</a:t>
            </a:r>
          </a:p>
        </p:txBody>
      </p:sp>
      <p:sp>
        <p:nvSpPr>
          <p:cNvPr id="10" name="TextBox 9">
            <a:extLst>
              <a:ext uri="{FF2B5EF4-FFF2-40B4-BE49-F238E27FC236}">
                <a16:creationId xmlns:a16="http://schemas.microsoft.com/office/drawing/2014/main" id="{B9356AB1-4006-1F34-435A-8079B687DAAF}"/>
              </a:ext>
            </a:extLst>
          </p:cNvPr>
          <p:cNvSpPr txBox="1"/>
          <p:nvPr/>
        </p:nvSpPr>
        <p:spPr>
          <a:xfrm>
            <a:off x="308734" y="582533"/>
            <a:ext cx="6097712" cy="400110"/>
          </a:xfrm>
          <a:prstGeom prst="rect">
            <a:avLst/>
          </a:prstGeom>
          <a:noFill/>
          <a:effectLst>
            <a:outerShdw blurRad="50800" dist="38100" dir="2700000" algn="tl" rotWithShape="0">
              <a:prstClr val="black">
                <a:alpha val="40000"/>
              </a:prstClr>
            </a:outerShdw>
          </a:effectLst>
        </p:spPr>
        <p:txBody>
          <a:bodyPr wrap="square">
            <a:spAutoFit/>
          </a:bodyPr>
          <a:lstStyle/>
          <a:p>
            <a:pPr>
              <a:spcBef>
                <a:spcPct val="0"/>
              </a:spcBef>
            </a:pPr>
            <a:r>
              <a:rPr lang="en-US" sz="2000" b="1" dirty="0">
                <a:solidFill>
                  <a:srgbClr val="FEFEFE"/>
                </a:solidFill>
                <a:latin typeface="+mj-lt"/>
                <a:ea typeface="+mj-ea"/>
                <a:cs typeface="+mj-cs"/>
              </a:rPr>
              <a:t>Global Sales Trend</a:t>
            </a:r>
          </a:p>
        </p:txBody>
      </p:sp>
      <p:pic>
        <p:nvPicPr>
          <p:cNvPr id="12" name="Picture 11">
            <a:extLst>
              <a:ext uri="{FF2B5EF4-FFF2-40B4-BE49-F238E27FC236}">
                <a16:creationId xmlns:a16="http://schemas.microsoft.com/office/drawing/2014/main" id="{219DF9C7-B76D-A01E-64B6-0FD8FC28FE03}"/>
              </a:ext>
            </a:extLst>
          </p:cNvPr>
          <p:cNvPicPr>
            <a:picLocks noChangeAspect="1"/>
          </p:cNvPicPr>
          <p:nvPr/>
        </p:nvPicPr>
        <p:blipFill>
          <a:blip r:embed="rId4"/>
          <a:stretch>
            <a:fillRect/>
          </a:stretch>
        </p:blipFill>
        <p:spPr>
          <a:xfrm>
            <a:off x="6256199" y="3429000"/>
            <a:ext cx="5354473" cy="2962049"/>
          </a:xfrm>
          <a:prstGeom prst="rect">
            <a:avLst/>
          </a:prstGeom>
        </p:spPr>
      </p:pic>
    </p:spTree>
    <p:extLst>
      <p:ext uri="{BB962C8B-B14F-4D97-AF65-F5344CB8AC3E}">
        <p14:creationId xmlns:p14="http://schemas.microsoft.com/office/powerpoint/2010/main" val="1917480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6585</TotalTime>
  <Words>1767</Words>
  <Application>Microsoft Office PowerPoint</Application>
  <PresentationFormat>Widescreen</PresentationFormat>
  <Paragraphs>219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2</vt:lpstr>
      <vt:lpstr>Quotable</vt:lpstr>
      <vt:lpstr>Global Fashion Retail Sales – Interactive Dashboard Project</vt:lpstr>
      <vt:lpstr>Project Overview &amp; Objective</vt:lpstr>
      <vt:lpstr>Methodology: From Data to Dashboard</vt:lpstr>
      <vt:lpstr>Dashboard Features</vt:lpstr>
      <vt:lpstr>PowerPoint Presentation</vt:lpstr>
      <vt:lpstr>Time Series Analysis</vt:lpstr>
      <vt:lpstr>Customer Segmentation</vt:lpstr>
      <vt:lpstr> Top Performing Product Categories</vt:lpstr>
      <vt:lpstr>PowerPoint Presentation</vt:lpstr>
      <vt:lpstr>Bottom 5 Store Performance</vt:lpstr>
      <vt:lpstr>Discount Impact Analysis by Category</vt:lpstr>
      <vt:lpstr>Preferred Payment Methods</vt:lpstr>
      <vt:lpstr>Key Insights</vt:lpstr>
      <vt:lpstr>Recommendations</vt:lpstr>
      <vt:lpstr>Strategic Implications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Author2</dc:creator>
  <cp:lastModifiedBy>Author2</cp:lastModifiedBy>
  <cp:revision>5</cp:revision>
  <dcterms:created xsi:type="dcterms:W3CDTF">2025-04-14T20:30:21Z</dcterms:created>
  <dcterms:modified xsi:type="dcterms:W3CDTF">2025-04-19T10:15:57Z</dcterms:modified>
</cp:coreProperties>
</file>