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11418" r:id="rId5"/>
    <p:sldId id="11419" r:id="rId6"/>
    <p:sldId id="11420" r:id="rId7"/>
    <p:sldId id="259" r:id="rId8"/>
    <p:sldId id="3685" r:id="rId9"/>
    <p:sldId id="11421" r:id="rId10"/>
    <p:sldId id="260" r:id="rId11"/>
    <p:sldId id="11422" r:id="rId12"/>
    <p:sldId id="11423" r:id="rId13"/>
    <p:sldId id="11424" r:id="rId14"/>
    <p:sldId id="261" r:id="rId15"/>
    <p:sldId id="11425" r:id="rId16"/>
    <p:sldId id="26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17" autoAdjust="0"/>
  </p:normalViewPr>
  <p:slideViewPr>
    <p:cSldViewPr snapToGrid="0">
      <p:cViewPr varScale="1">
        <p:scale>
          <a:sx n="87" d="100"/>
          <a:sy n="87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9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7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4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5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1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5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82440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  <a:pPr/>
              <a:t>2019/6/15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4653316" y="1670215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爱管理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BBDCFA-5568-4546-9CC4-61947A8A0711}"/>
              </a:ext>
            </a:extLst>
          </p:cNvPr>
          <p:cNvSpPr txBox="1"/>
          <p:nvPr/>
        </p:nvSpPr>
        <p:spPr>
          <a:xfrm>
            <a:off x="7641216" y="4181673"/>
            <a:ext cx="1530079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答辩人：文宇豪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259">
            <a:extLst>
              <a:ext uri="{FF2B5EF4-FFF2-40B4-BE49-F238E27FC236}">
                <a16:creationId xmlns:a16="http://schemas.microsoft.com/office/drawing/2014/main" id="{C8D9B928-4DE2-4EE2-BD62-44A95175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501" y="3395394"/>
            <a:ext cx="3026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24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唱跳</a:t>
            </a:r>
            <a:r>
              <a:rPr lang="en-US" altLang="zh-CN" sz="24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rap</a:t>
            </a:r>
            <a:r>
              <a:rPr lang="zh-CN" altLang="en-US" sz="24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编程</a:t>
            </a:r>
            <a:endParaRPr lang="en-US" altLang="zh-CN" sz="2400" cap="all" spc="788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365686-E55E-4907-A906-64B416DCA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49" y="1254197"/>
            <a:ext cx="1812681" cy="181268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A090877-DE52-4516-A7A1-F52B2849F17E}"/>
              </a:ext>
            </a:extLst>
          </p:cNvPr>
          <p:cNvSpPr txBox="1"/>
          <p:nvPr/>
        </p:nvSpPr>
        <p:spPr>
          <a:xfrm>
            <a:off x="7641216" y="4567170"/>
            <a:ext cx="1530079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1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>
            <a:extLst>
              <a:ext uri="{FF2B5EF4-FFF2-40B4-BE49-F238E27FC236}">
                <a16:creationId xmlns:a16="http://schemas.microsoft.com/office/drawing/2014/main" id="{B5D4ACDC-906F-4A57-9248-767E90D8E292}"/>
              </a:ext>
            </a:extLst>
          </p:cNvPr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454280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19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07EC9287-EF8A-4E9F-B600-0A98ECB0F7ED}"/>
              </a:ext>
            </a:extLst>
          </p:cNvPr>
          <p:cNvSpPr txBox="1"/>
          <p:nvPr/>
        </p:nvSpPr>
        <p:spPr>
          <a:xfrm>
            <a:off x="3531435" y="865986"/>
            <a:ext cx="534879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经验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圆角矩形 107">
            <a:extLst>
              <a:ext uri="{FF2B5EF4-FFF2-40B4-BE49-F238E27FC236}">
                <a16:creationId xmlns:a16="http://schemas.microsoft.com/office/drawing/2014/main" id="{B61822A8-CD32-4152-93A4-C4FF76610E4C}"/>
              </a:ext>
            </a:extLst>
          </p:cNvPr>
          <p:cNvSpPr>
            <a:spLocks noChangeAspect="1"/>
          </p:cNvSpPr>
          <p:nvPr/>
        </p:nvSpPr>
        <p:spPr>
          <a:xfrm rot="2700000">
            <a:off x="5601936" y="2487507"/>
            <a:ext cx="1998886" cy="1998886"/>
          </a:xfrm>
          <a:prstGeom prst="roundRect">
            <a:avLst/>
          </a:prstGeom>
          <a:solidFill>
            <a:schemeClr val="accent1">
              <a:lumMod val="10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108">
            <a:extLst>
              <a:ext uri="{FF2B5EF4-FFF2-40B4-BE49-F238E27FC236}">
                <a16:creationId xmlns:a16="http://schemas.microsoft.com/office/drawing/2014/main" id="{5563EB5C-BDEC-4DBF-9A06-C25B2817D5B1}"/>
              </a:ext>
            </a:extLst>
          </p:cNvPr>
          <p:cNvSpPr>
            <a:spLocks noChangeAspect="1"/>
          </p:cNvSpPr>
          <p:nvPr/>
        </p:nvSpPr>
        <p:spPr>
          <a:xfrm rot="2700000">
            <a:off x="6719536" y="2650820"/>
            <a:ext cx="1554857" cy="155636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F2CD6FC-78B2-4F73-8868-1CD6A3438AED}"/>
              </a:ext>
            </a:extLst>
          </p:cNvPr>
          <p:cNvGrpSpPr/>
          <p:nvPr/>
        </p:nvGrpSpPr>
        <p:grpSpPr>
          <a:xfrm>
            <a:off x="7770908" y="2872834"/>
            <a:ext cx="1109321" cy="1110827"/>
            <a:chOff x="8712" y="4631"/>
            <a:chExt cx="1844" cy="1844"/>
          </a:xfrm>
        </p:grpSpPr>
        <p:sp>
          <p:nvSpPr>
            <p:cNvPr id="9" name="圆角矩形 110">
              <a:extLst>
                <a:ext uri="{FF2B5EF4-FFF2-40B4-BE49-F238E27FC236}">
                  <a16:creationId xmlns:a16="http://schemas.microsoft.com/office/drawing/2014/main" id="{A3BD5FF2-93A7-4E26-B9A0-DDC933F62C6F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710" y="4629"/>
              <a:ext cx="1845" cy="1845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BB06C66-E777-4ACF-9E13-C55FBAE436DD}"/>
                </a:ext>
              </a:extLst>
            </p:cNvPr>
            <p:cNvGrpSpPr/>
            <p:nvPr/>
          </p:nvGrpSpPr>
          <p:grpSpPr>
            <a:xfrm>
              <a:off x="9248" y="5253"/>
              <a:ext cx="723" cy="691"/>
              <a:chOff x="1004888" y="993775"/>
              <a:chExt cx="2438400" cy="2332038"/>
            </a:xfrm>
            <a:solidFill>
              <a:srgbClr val="FEFEFE"/>
            </a:solidFill>
          </p:grpSpPr>
          <p:sp>
            <p:nvSpPr>
              <p:cNvPr id="11" name="Freeform 25">
                <a:extLst>
                  <a:ext uri="{FF2B5EF4-FFF2-40B4-BE49-F238E27FC236}">
                    <a16:creationId xmlns:a16="http://schemas.microsoft.com/office/drawing/2014/main" id="{E1FAC16D-BDE1-4B24-AD71-1A3DF63114B5}"/>
                  </a:ext>
                </a:extLst>
              </p:cNvPr>
              <p:cNvSpPr/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pPr fontAlgn="base"/>
                <a:endParaRPr lang="zh-CN" altLang="en-US" noProof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任意多边形 113">
                <a:extLst>
                  <a:ext uri="{FF2B5EF4-FFF2-40B4-BE49-F238E27FC236}">
                    <a16:creationId xmlns:a16="http://schemas.microsoft.com/office/drawing/2014/main" id="{DE4EAC95-D7E9-46F9-A1CC-CB5BE152A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>
                <a:noAutofit/>
              </a:bodyPr>
              <a:lstStyle/>
              <a:p>
                <a:pPr fontAlgn="base"/>
                <a:endParaRPr lang="zh-CN" altLang="en-US" noProof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6576B-80A6-4407-91BD-6D589D6E5FE8}"/>
              </a:ext>
            </a:extLst>
          </p:cNvPr>
          <p:cNvSpPr txBox="1"/>
          <p:nvPr/>
        </p:nvSpPr>
        <p:spPr>
          <a:xfrm>
            <a:off x="5504099" y="3063993"/>
            <a:ext cx="1031051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1757D0-0BE9-4985-80FA-27863D6EE75E}"/>
              </a:ext>
            </a:extLst>
          </p:cNvPr>
          <p:cNvSpPr txBox="1"/>
          <p:nvPr/>
        </p:nvSpPr>
        <p:spPr>
          <a:xfrm>
            <a:off x="6673628" y="3122695"/>
            <a:ext cx="906017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US" altLang="zh-CN" sz="3200" b="1" dirty="0">
              <a:solidFill>
                <a:srgbClr val="FDAD1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A2B7302-CCEB-4693-8343-3D99E12160E2}"/>
              </a:ext>
            </a:extLst>
          </p:cNvPr>
          <p:cNvSpPr txBox="1">
            <a:spLocks/>
          </p:cNvSpPr>
          <p:nvPr/>
        </p:nvSpPr>
        <p:spPr>
          <a:xfrm>
            <a:off x="2698853" y="1872230"/>
            <a:ext cx="2826852" cy="15292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0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我们在设计时，很多小细节都没有考虑到，在实际使用后才发现那些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bug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，在修复这些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bug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时，有时又会引发新的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bug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。另外，在我们设计者看来，有的问题可能不是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bug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，但在一般的使用者眼中却是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bug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C0AE878-CBC7-4846-9BE7-E5CF5B57922A}"/>
              </a:ext>
            </a:extLst>
          </p:cNvPr>
          <p:cNvSpPr txBox="1">
            <a:spLocks/>
          </p:cNvSpPr>
          <p:nvPr/>
        </p:nvSpPr>
        <p:spPr>
          <a:xfrm>
            <a:off x="2698853" y="4104606"/>
            <a:ext cx="2826852" cy="12707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0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每次修改之后，对一个确定的情况进行反复测试，确实帮助我们解决了很大一部分问题。在测试上消耗的时间能够帮助我们更快的完成产品。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988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47 -0.00417 L -0.01341 -0.003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77 -0.01458 L -0.02292 -0.0064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5" grpId="2" bldLvl="0" animBg="1"/>
      <p:bldP spid="6" grpId="0" bldLvl="0" animBg="1"/>
      <p:bldP spid="6" grpId="1" animBg="1"/>
      <p:bldP spid="6" grpId="2" bldLvl="0" animBg="1"/>
      <p:bldP spid="13" grpId="0" animBg="1"/>
      <p:bldP spid="14" grpId="0" animBg="1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07EC9287-EF8A-4E9F-B600-0A98ECB0F7ED}"/>
              </a:ext>
            </a:extLst>
          </p:cNvPr>
          <p:cNvSpPr txBox="1"/>
          <p:nvPr/>
        </p:nvSpPr>
        <p:spPr>
          <a:xfrm>
            <a:off x="3531435" y="865986"/>
            <a:ext cx="534879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教训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984A264-0735-4C2B-AE61-283057C9A58D}"/>
              </a:ext>
            </a:extLst>
          </p:cNvPr>
          <p:cNvCxnSpPr/>
          <p:nvPr/>
        </p:nvCxnSpPr>
        <p:spPr>
          <a:xfrm rot="5400000">
            <a:off x="4019729" y="3807871"/>
            <a:ext cx="357036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1 Rectángulo">
            <a:extLst>
              <a:ext uri="{FF2B5EF4-FFF2-40B4-BE49-F238E27FC236}">
                <a16:creationId xmlns:a16="http://schemas.microsoft.com/office/drawing/2014/main" id="{80C66BF4-FA0F-4B5C-A14B-DDD1A0E5C73E}"/>
              </a:ext>
            </a:extLst>
          </p:cNvPr>
          <p:cNvSpPr/>
          <p:nvPr/>
        </p:nvSpPr>
        <p:spPr>
          <a:xfrm>
            <a:off x="2300561" y="2022689"/>
            <a:ext cx="3164004" cy="12615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出现的问题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42 Rectángulo">
            <a:extLst>
              <a:ext uri="{FF2B5EF4-FFF2-40B4-BE49-F238E27FC236}">
                <a16:creationId xmlns:a16="http://schemas.microsoft.com/office/drawing/2014/main" id="{7BF8F9FF-9040-4AB2-BD63-5961499B7CC6}"/>
              </a:ext>
            </a:extLst>
          </p:cNvPr>
          <p:cNvSpPr/>
          <p:nvPr/>
        </p:nvSpPr>
        <p:spPr>
          <a:xfrm>
            <a:off x="6133392" y="2022690"/>
            <a:ext cx="3164006" cy="1261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详细的安排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79F112-3BCC-4CD3-B190-AA9E114E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47" y="3573780"/>
            <a:ext cx="4026814" cy="1015651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相较于之前的项目计划，主要是在连接数据库时耽误了太多时间，导致进度很慢，后续功能会尽快完成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591645-7325-431F-BD47-8F075708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56" y="3573780"/>
            <a:ext cx="3417541" cy="1015651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由于我们之前没有做过组队工作，大家相互合作的时候会出现许多的问题。</a:t>
            </a:r>
            <a:endParaRPr lang="zh-CN" altLang="en-US" sz="20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3120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07EC9287-EF8A-4E9F-B600-0A98ECB0F7ED}"/>
              </a:ext>
            </a:extLst>
          </p:cNvPr>
          <p:cNvSpPr txBox="1"/>
          <p:nvPr/>
        </p:nvSpPr>
        <p:spPr>
          <a:xfrm>
            <a:off x="3531435" y="848402"/>
            <a:ext cx="534879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对该课程的建议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EB8C28F1-49CC-4BD6-9235-80B73CB57A40}"/>
              </a:ext>
            </a:extLst>
          </p:cNvPr>
          <p:cNvSpPr/>
          <p:nvPr/>
        </p:nvSpPr>
        <p:spPr>
          <a:xfrm>
            <a:off x="2035795" y="2370263"/>
            <a:ext cx="359617" cy="3494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Group 58">
            <a:extLst>
              <a:ext uri="{FF2B5EF4-FFF2-40B4-BE49-F238E27FC236}">
                <a16:creationId xmlns:a16="http://schemas.microsoft.com/office/drawing/2014/main" id="{1F9EDCF8-EB4B-427C-9A8C-0778631819AE}"/>
              </a:ext>
            </a:extLst>
          </p:cNvPr>
          <p:cNvGrpSpPr/>
          <p:nvPr/>
        </p:nvGrpSpPr>
        <p:grpSpPr>
          <a:xfrm>
            <a:off x="2035797" y="1883288"/>
            <a:ext cx="4147380" cy="629320"/>
            <a:chOff x="643467" y="1947984"/>
            <a:chExt cx="4045562" cy="629355"/>
          </a:xfrm>
        </p:grpSpPr>
        <p:sp>
          <p:nvSpPr>
            <p:cNvPr id="6" name="Right Arrow 30">
              <a:extLst>
                <a:ext uri="{FF2B5EF4-FFF2-40B4-BE49-F238E27FC236}">
                  <a16:creationId xmlns:a16="http://schemas.microsoft.com/office/drawing/2014/main" id="{4090DB16-9390-4269-82C7-7390659D61BE}"/>
                </a:ext>
              </a:extLst>
            </p:cNvPr>
            <p:cNvSpPr/>
            <p:nvPr/>
          </p:nvSpPr>
          <p:spPr>
            <a:xfrm>
              <a:off x="1003098" y="1947984"/>
              <a:ext cx="3685931" cy="629355"/>
            </a:xfrm>
            <a:prstGeom prst="rightArrow">
              <a:avLst>
                <a:gd name="adj1" fmla="val 54891"/>
                <a:gd name="adj2" fmla="val 581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Flowchart: Manual Operation 35">
              <a:extLst>
                <a:ext uri="{FF2B5EF4-FFF2-40B4-BE49-F238E27FC236}">
                  <a16:creationId xmlns:a16="http://schemas.microsoft.com/office/drawing/2014/main" id="{0B411CFD-BB09-49D5-8168-1CAE0D602DD5}"/>
                </a:ext>
              </a:extLst>
            </p:cNvPr>
            <p:cNvSpPr/>
            <p:nvPr/>
          </p:nvSpPr>
          <p:spPr>
            <a:xfrm rot="10800000">
              <a:off x="643467" y="2089868"/>
              <a:ext cx="1123849" cy="345114"/>
            </a:xfrm>
            <a:prstGeom prst="flowChartManualOpera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" name="Rectangle 40">
            <a:extLst>
              <a:ext uri="{FF2B5EF4-FFF2-40B4-BE49-F238E27FC236}">
                <a16:creationId xmlns:a16="http://schemas.microsoft.com/office/drawing/2014/main" id="{C98E2DA1-5D10-4E8B-B363-362F0ABE3289}"/>
              </a:ext>
            </a:extLst>
          </p:cNvPr>
          <p:cNvSpPr/>
          <p:nvPr/>
        </p:nvSpPr>
        <p:spPr>
          <a:xfrm>
            <a:off x="2485312" y="2999583"/>
            <a:ext cx="359615" cy="28646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C82421CC-8EB5-4EE2-91A9-BD0F5E754191}"/>
              </a:ext>
            </a:extLst>
          </p:cNvPr>
          <p:cNvGrpSpPr/>
          <p:nvPr/>
        </p:nvGrpSpPr>
        <p:grpSpPr>
          <a:xfrm>
            <a:off x="2485313" y="2512611"/>
            <a:ext cx="3431179" cy="629321"/>
            <a:chOff x="1093007" y="2577339"/>
            <a:chExt cx="3431368" cy="629356"/>
          </a:xfrm>
        </p:grpSpPr>
        <p:sp>
          <p:nvSpPr>
            <p:cNvPr id="10" name="Right Arrow 42">
              <a:extLst>
                <a:ext uri="{FF2B5EF4-FFF2-40B4-BE49-F238E27FC236}">
                  <a16:creationId xmlns:a16="http://schemas.microsoft.com/office/drawing/2014/main" id="{4FEF394F-2093-4924-9360-7CF31F6BDFBC}"/>
                </a:ext>
              </a:extLst>
            </p:cNvPr>
            <p:cNvSpPr/>
            <p:nvPr/>
          </p:nvSpPr>
          <p:spPr>
            <a:xfrm>
              <a:off x="1452637" y="2577339"/>
              <a:ext cx="3071738" cy="629356"/>
            </a:xfrm>
            <a:prstGeom prst="rightArrow">
              <a:avLst>
                <a:gd name="adj1" fmla="val 54891"/>
                <a:gd name="adj2" fmla="val 58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lowchart: Manual Operation 43">
              <a:extLst>
                <a:ext uri="{FF2B5EF4-FFF2-40B4-BE49-F238E27FC236}">
                  <a16:creationId xmlns:a16="http://schemas.microsoft.com/office/drawing/2014/main" id="{10A27651-E3EA-43C7-B631-19F448C07FAC}"/>
                </a:ext>
              </a:extLst>
            </p:cNvPr>
            <p:cNvSpPr/>
            <p:nvPr/>
          </p:nvSpPr>
          <p:spPr>
            <a:xfrm rot="10800000">
              <a:off x="1093007" y="2719223"/>
              <a:ext cx="1123849" cy="345115"/>
            </a:xfrm>
            <a:prstGeom prst="flowChartManualOperat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Rectangle 46">
            <a:extLst>
              <a:ext uri="{FF2B5EF4-FFF2-40B4-BE49-F238E27FC236}">
                <a16:creationId xmlns:a16="http://schemas.microsoft.com/office/drawing/2014/main" id="{C6694515-D50B-45EC-B81B-0A6BE98FEBF8}"/>
              </a:ext>
            </a:extLst>
          </p:cNvPr>
          <p:cNvSpPr/>
          <p:nvPr/>
        </p:nvSpPr>
        <p:spPr>
          <a:xfrm>
            <a:off x="2946205" y="3617507"/>
            <a:ext cx="348236" cy="2246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Group 47">
            <a:extLst>
              <a:ext uri="{FF2B5EF4-FFF2-40B4-BE49-F238E27FC236}">
                <a16:creationId xmlns:a16="http://schemas.microsoft.com/office/drawing/2014/main" id="{208E3A63-E667-49E1-AB8A-0C7610EF5237}"/>
              </a:ext>
            </a:extLst>
          </p:cNvPr>
          <p:cNvGrpSpPr/>
          <p:nvPr/>
        </p:nvGrpSpPr>
        <p:grpSpPr>
          <a:xfrm>
            <a:off x="2934826" y="3130534"/>
            <a:ext cx="2734029" cy="629321"/>
            <a:chOff x="-982317" y="1123950"/>
            <a:chExt cx="3986335" cy="1066800"/>
          </a:xfrm>
        </p:grpSpPr>
        <p:sp>
          <p:nvSpPr>
            <p:cNvPr id="14" name="Right Arrow 48">
              <a:extLst>
                <a:ext uri="{FF2B5EF4-FFF2-40B4-BE49-F238E27FC236}">
                  <a16:creationId xmlns:a16="http://schemas.microsoft.com/office/drawing/2014/main" id="{C9D6770D-A9EA-48E6-AB20-7C3B249B9D02}"/>
                </a:ext>
              </a:extLst>
            </p:cNvPr>
            <p:cNvSpPr/>
            <p:nvPr/>
          </p:nvSpPr>
          <p:spPr>
            <a:xfrm>
              <a:off x="-372717" y="1123950"/>
              <a:ext cx="3376735" cy="1066800"/>
            </a:xfrm>
            <a:prstGeom prst="rightArrow">
              <a:avLst>
                <a:gd name="adj1" fmla="val 54891"/>
                <a:gd name="adj2" fmla="val 5815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Flowchart: Manual Operation 49">
              <a:extLst>
                <a:ext uri="{FF2B5EF4-FFF2-40B4-BE49-F238E27FC236}">
                  <a16:creationId xmlns:a16="http://schemas.microsoft.com/office/drawing/2014/main" id="{9771C7F5-D879-43EB-B781-5C8BC709C4BE}"/>
                </a:ext>
              </a:extLst>
            </p:cNvPr>
            <p:cNvSpPr/>
            <p:nvPr/>
          </p:nvSpPr>
          <p:spPr>
            <a:xfrm rot="10800000">
              <a:off x="-982317" y="1364453"/>
              <a:ext cx="1905000" cy="584993"/>
            </a:xfrm>
            <a:prstGeom prst="flowChartManualOperati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Rectangle 51">
            <a:extLst>
              <a:ext uri="{FF2B5EF4-FFF2-40B4-BE49-F238E27FC236}">
                <a16:creationId xmlns:a16="http://schemas.microsoft.com/office/drawing/2014/main" id="{E976E7D3-A1E2-48F0-8C9E-8A3294B6FEB0}"/>
              </a:ext>
            </a:extLst>
          </p:cNvPr>
          <p:cNvSpPr/>
          <p:nvPr/>
        </p:nvSpPr>
        <p:spPr>
          <a:xfrm>
            <a:off x="3395720" y="4238202"/>
            <a:ext cx="359613" cy="16260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7" name="Group 52">
            <a:extLst>
              <a:ext uri="{FF2B5EF4-FFF2-40B4-BE49-F238E27FC236}">
                <a16:creationId xmlns:a16="http://schemas.microsoft.com/office/drawing/2014/main" id="{8126A988-D5C5-42FD-8DF8-942913CF4217}"/>
              </a:ext>
            </a:extLst>
          </p:cNvPr>
          <p:cNvGrpSpPr/>
          <p:nvPr/>
        </p:nvGrpSpPr>
        <p:grpSpPr>
          <a:xfrm>
            <a:off x="3395721" y="3751228"/>
            <a:ext cx="2060406" cy="629321"/>
            <a:chOff x="304800" y="1123950"/>
            <a:chExt cx="3492723" cy="1066800"/>
          </a:xfrm>
          <a:solidFill>
            <a:schemeClr val="accent4"/>
          </a:solidFill>
        </p:grpSpPr>
        <p:sp>
          <p:nvSpPr>
            <p:cNvPr id="18" name="Right Arrow 53">
              <a:extLst>
                <a:ext uri="{FF2B5EF4-FFF2-40B4-BE49-F238E27FC236}">
                  <a16:creationId xmlns:a16="http://schemas.microsoft.com/office/drawing/2014/main" id="{A98926A3-5D96-48BD-B69B-0DE3FA47E9EF}"/>
                </a:ext>
              </a:extLst>
            </p:cNvPr>
            <p:cNvSpPr/>
            <p:nvPr/>
          </p:nvSpPr>
          <p:spPr>
            <a:xfrm>
              <a:off x="1143000" y="1123950"/>
              <a:ext cx="2654523" cy="1066800"/>
            </a:xfrm>
            <a:prstGeom prst="rightArrow">
              <a:avLst>
                <a:gd name="adj1" fmla="val 54891"/>
                <a:gd name="adj2" fmla="val 581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Flowchart: Manual Operation 54">
              <a:extLst>
                <a:ext uri="{FF2B5EF4-FFF2-40B4-BE49-F238E27FC236}">
                  <a16:creationId xmlns:a16="http://schemas.microsoft.com/office/drawing/2014/main" id="{4D116DD4-7476-4A2B-A16D-1E10A43F2EB7}"/>
                </a:ext>
              </a:extLst>
            </p:cNvPr>
            <p:cNvSpPr/>
            <p:nvPr/>
          </p:nvSpPr>
          <p:spPr>
            <a:xfrm rot="10800000">
              <a:off x="304800" y="1364453"/>
              <a:ext cx="1905000" cy="584993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D96FA66-B2CE-4C80-857C-095ABF38FDC1}"/>
              </a:ext>
            </a:extLst>
          </p:cNvPr>
          <p:cNvSpPr txBox="1">
            <a:spLocks/>
          </p:cNvSpPr>
          <p:nvPr/>
        </p:nvSpPr>
        <p:spPr>
          <a:xfrm>
            <a:off x="5607525" y="2059460"/>
            <a:ext cx="432787" cy="27698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21">
              <a:spcBef>
                <a:spcPct val="20000"/>
              </a:spcBef>
              <a:defRPr/>
            </a:pPr>
            <a:endParaRPr lang="en-US" sz="17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619E86D-6970-41F5-9B63-18ECFCB2C0B7}"/>
              </a:ext>
            </a:extLst>
          </p:cNvPr>
          <p:cNvSpPr txBox="1">
            <a:spLocks/>
          </p:cNvSpPr>
          <p:nvPr/>
        </p:nvSpPr>
        <p:spPr>
          <a:xfrm>
            <a:off x="5331316" y="2684814"/>
            <a:ext cx="432787" cy="27698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21">
              <a:spcBef>
                <a:spcPct val="20000"/>
              </a:spcBef>
              <a:defRPr/>
            </a:pPr>
            <a:endParaRPr lang="en-US" sz="17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B613AC9-BC91-4279-9051-5CA73367413F}"/>
              </a:ext>
            </a:extLst>
          </p:cNvPr>
          <p:cNvSpPr txBox="1">
            <a:spLocks/>
          </p:cNvSpPr>
          <p:nvPr/>
        </p:nvSpPr>
        <p:spPr>
          <a:xfrm>
            <a:off x="4991332" y="3306305"/>
            <a:ext cx="432787" cy="27698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21">
              <a:spcBef>
                <a:spcPct val="20000"/>
              </a:spcBef>
              <a:defRPr/>
            </a:pPr>
            <a:endParaRPr lang="en-US" sz="17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CAEF35C-ACA2-43B3-A156-62C9FA6C4F32}"/>
              </a:ext>
            </a:extLst>
          </p:cNvPr>
          <p:cNvSpPr txBox="1">
            <a:spLocks/>
          </p:cNvSpPr>
          <p:nvPr/>
        </p:nvSpPr>
        <p:spPr>
          <a:xfrm>
            <a:off x="4875382" y="3922222"/>
            <a:ext cx="432787" cy="27698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21">
              <a:spcBef>
                <a:spcPct val="20000"/>
              </a:spcBef>
              <a:defRPr/>
            </a:pPr>
            <a:endParaRPr lang="en-US" sz="17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7" name="Group 69">
            <a:extLst>
              <a:ext uri="{FF2B5EF4-FFF2-40B4-BE49-F238E27FC236}">
                <a16:creationId xmlns:a16="http://schemas.microsoft.com/office/drawing/2014/main" id="{714F724E-8E4D-419B-968A-70907F9AD654}"/>
              </a:ext>
            </a:extLst>
          </p:cNvPr>
          <p:cNvGrpSpPr>
            <a:grpSpLocks noChangeAspect="1"/>
          </p:cNvGrpSpPr>
          <p:nvPr/>
        </p:nvGrpSpPr>
        <p:grpSpPr>
          <a:xfrm>
            <a:off x="6176848" y="3617507"/>
            <a:ext cx="501334" cy="486977"/>
            <a:chOff x="6595471" y="3484651"/>
            <a:chExt cx="723797" cy="703077"/>
          </a:xfrm>
        </p:grpSpPr>
        <p:sp>
          <p:nvSpPr>
            <p:cNvPr id="28" name="Oval 90">
              <a:extLst>
                <a:ext uri="{FF2B5EF4-FFF2-40B4-BE49-F238E27FC236}">
                  <a16:creationId xmlns:a16="http://schemas.microsoft.com/office/drawing/2014/main" id="{AE9A4DF1-E6E8-46AC-B358-318DECFDD13B}"/>
                </a:ext>
              </a:extLst>
            </p:cNvPr>
            <p:cNvSpPr/>
            <p:nvPr/>
          </p:nvSpPr>
          <p:spPr>
            <a:xfrm>
              <a:off x="6595471" y="3484651"/>
              <a:ext cx="723797" cy="70307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FB412BA3-74EC-43BF-95F9-ABF51AC08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9049" y="3619502"/>
              <a:ext cx="296640" cy="433374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Group 67">
            <a:extLst>
              <a:ext uri="{FF2B5EF4-FFF2-40B4-BE49-F238E27FC236}">
                <a16:creationId xmlns:a16="http://schemas.microsoft.com/office/drawing/2014/main" id="{ABDB3CF5-7C22-46ED-BBD6-F9DF24083711}"/>
              </a:ext>
            </a:extLst>
          </p:cNvPr>
          <p:cNvGrpSpPr>
            <a:grpSpLocks noChangeAspect="1"/>
          </p:cNvGrpSpPr>
          <p:nvPr/>
        </p:nvGrpSpPr>
        <p:grpSpPr>
          <a:xfrm>
            <a:off x="6158781" y="2244281"/>
            <a:ext cx="501334" cy="486977"/>
            <a:chOff x="8049780" y="1468406"/>
            <a:chExt cx="723797" cy="703077"/>
          </a:xfrm>
        </p:grpSpPr>
        <p:sp>
          <p:nvSpPr>
            <p:cNvPr id="31" name="Oval 111">
              <a:extLst>
                <a:ext uri="{FF2B5EF4-FFF2-40B4-BE49-F238E27FC236}">
                  <a16:creationId xmlns:a16="http://schemas.microsoft.com/office/drawing/2014/main" id="{7984EECD-1DBF-4464-B915-D116482DD4EB}"/>
                </a:ext>
              </a:extLst>
            </p:cNvPr>
            <p:cNvSpPr/>
            <p:nvPr/>
          </p:nvSpPr>
          <p:spPr>
            <a:xfrm>
              <a:off x="8049780" y="1468406"/>
              <a:ext cx="723797" cy="703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Freeform 217">
              <a:extLst>
                <a:ext uri="{FF2B5EF4-FFF2-40B4-BE49-F238E27FC236}">
                  <a16:creationId xmlns:a16="http://schemas.microsoft.com/office/drawing/2014/main" id="{1C6B8DE2-1037-49FE-81BF-862203D077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2238" y="1677864"/>
              <a:ext cx="378880" cy="284161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2" name="TextBox 27">
            <a:extLst>
              <a:ext uri="{FF2B5EF4-FFF2-40B4-BE49-F238E27FC236}">
                <a16:creationId xmlns:a16="http://schemas.microsoft.com/office/drawing/2014/main" id="{7CE1A2A0-CD85-4391-84EB-DEE4BD61A2CE}"/>
              </a:ext>
            </a:extLst>
          </p:cNvPr>
          <p:cNvSpPr txBox="1"/>
          <p:nvPr/>
        </p:nvSpPr>
        <p:spPr>
          <a:xfrm>
            <a:off x="6826115" y="3750565"/>
            <a:ext cx="3330089" cy="285078"/>
          </a:xfrm>
          <a:prstGeom prst="rect">
            <a:avLst/>
          </a:prstGeom>
          <a:noFill/>
        </p:spPr>
        <p:txBody>
          <a:bodyPr wrap="square" lIns="91412" tIns="0" rIns="91412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把我们学到的知识有效的使用了起来。</a:t>
            </a:r>
          </a:p>
        </p:txBody>
      </p:sp>
      <p:sp>
        <p:nvSpPr>
          <p:cNvPr id="45" name="TextBox 27">
            <a:extLst>
              <a:ext uri="{FF2B5EF4-FFF2-40B4-BE49-F238E27FC236}">
                <a16:creationId xmlns:a16="http://schemas.microsoft.com/office/drawing/2014/main" id="{C34FFB47-3C77-4209-9E84-44BE6A1E79A7}"/>
              </a:ext>
            </a:extLst>
          </p:cNvPr>
          <p:cNvSpPr txBox="1"/>
          <p:nvPr/>
        </p:nvSpPr>
        <p:spPr>
          <a:xfrm>
            <a:off x="6740655" y="2318290"/>
            <a:ext cx="3630208" cy="629321"/>
          </a:xfrm>
          <a:prstGeom prst="rect">
            <a:avLst/>
          </a:prstGeom>
          <a:noFill/>
        </p:spPr>
        <p:txBody>
          <a:bodyPr wrap="square" lIns="91412" tIns="0" rIns="91412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课程很好，通过课程我们学到了很多之前没有学到的东西</a:t>
            </a:r>
          </a:p>
        </p:txBody>
      </p:sp>
    </p:spTree>
    <p:extLst>
      <p:ext uri="{BB962C8B-B14F-4D97-AF65-F5344CB8AC3E}">
        <p14:creationId xmlns:p14="http://schemas.microsoft.com/office/powerpoint/2010/main" val="2612014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6" grpId="0" animBg="1"/>
      <p:bldP spid="20" grpId="0"/>
      <p:bldP spid="21" grpId="0"/>
      <p:bldP spid="22" grpId="0"/>
      <p:bldP spid="23" grpId="0"/>
      <p:bldP spid="42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>
            <a:extLst>
              <a:ext uri="{FF2B5EF4-FFF2-40B4-BE49-F238E27FC236}">
                <a16:creationId xmlns:a16="http://schemas.microsoft.com/office/drawing/2014/main" id="{B5D4ACDC-906F-4A57-9248-767E90D8E292}"/>
              </a:ext>
            </a:extLst>
          </p:cNvPr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软件演示</a:t>
            </a: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FOUR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0482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B32F5BC-44B8-4BED-AA3F-3125DA5F144A}"/>
              </a:ext>
            </a:extLst>
          </p:cNvPr>
          <p:cNvSpPr/>
          <p:nvPr/>
        </p:nvSpPr>
        <p:spPr>
          <a:xfrm>
            <a:off x="1846385" y="1367064"/>
            <a:ext cx="8264769" cy="528528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07EC9287-EF8A-4E9F-B600-0A98ECB0F7ED}"/>
              </a:ext>
            </a:extLst>
          </p:cNvPr>
          <p:cNvSpPr txBox="1"/>
          <p:nvPr/>
        </p:nvSpPr>
        <p:spPr>
          <a:xfrm>
            <a:off x="3531435" y="865986"/>
            <a:ext cx="534879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软件演示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95E9D6-0872-4E76-8FEF-77EB1EA73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74" y="1725939"/>
            <a:ext cx="1981342" cy="39626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89A7A9-7C65-4579-8187-98D7E929F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5" y="1725939"/>
            <a:ext cx="1981342" cy="39626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BBA7E4-3CE2-430B-9737-C27E7113D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53" y="1725939"/>
            <a:ext cx="1981342" cy="39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028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4420735" y="1572241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演讲完毕感谢观看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BBDCFA-5568-4546-9CC4-61947A8A0711}"/>
              </a:ext>
            </a:extLst>
          </p:cNvPr>
          <p:cNvSpPr txBox="1"/>
          <p:nvPr/>
        </p:nvSpPr>
        <p:spPr>
          <a:xfrm>
            <a:off x="4718943" y="3000941"/>
            <a:ext cx="6456298" cy="495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279030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3EBDBF-6A2A-4090-B04B-0FBF7A8EFFD9}"/>
              </a:ext>
            </a:extLst>
          </p:cNvPr>
          <p:cNvGrpSpPr/>
          <p:nvPr/>
        </p:nvGrpSpPr>
        <p:grpSpPr>
          <a:xfrm>
            <a:off x="176073" y="436443"/>
            <a:ext cx="3814267" cy="3954252"/>
            <a:chOff x="176073" y="436443"/>
            <a:chExt cx="3814267" cy="3954252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3614EA70-CE5F-47A6-BF4C-52BF5B16C263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8603499C-CCCF-42FD-B6D1-A866230CBAB4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F26C2D67-DAD3-4DF4-9738-0F3FD0390D8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2B3F5FD-9AA7-48E0-9B41-7C26C4EA2147}"/>
              </a:ext>
            </a:extLst>
          </p:cNvPr>
          <p:cNvSpPr/>
          <p:nvPr/>
        </p:nvSpPr>
        <p:spPr>
          <a:xfrm>
            <a:off x="9646123" y="5513126"/>
            <a:ext cx="2273490" cy="1344874"/>
          </a:xfrm>
          <a:prstGeom prst="triangle">
            <a:avLst/>
          </a:prstGeom>
          <a:solidFill>
            <a:srgbClr val="D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42A1BAB-D2EC-4F17-87F7-4365D4509506}"/>
              </a:ext>
            </a:extLst>
          </p:cNvPr>
          <p:cNvSpPr/>
          <p:nvPr/>
        </p:nvSpPr>
        <p:spPr>
          <a:xfrm>
            <a:off x="9818360" y="4611575"/>
            <a:ext cx="1105469" cy="98718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7D40032-BCA3-491C-8607-795785BF1331}"/>
              </a:ext>
            </a:extLst>
          </p:cNvPr>
          <p:cNvSpPr/>
          <p:nvPr/>
        </p:nvSpPr>
        <p:spPr>
          <a:xfrm rot="2667173">
            <a:off x="10950344" y="4360744"/>
            <a:ext cx="1454193" cy="133236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3B6950-090F-41FD-A46D-4A51281D536F}"/>
              </a:ext>
            </a:extLst>
          </p:cNvPr>
          <p:cNvGrpSpPr/>
          <p:nvPr/>
        </p:nvGrpSpPr>
        <p:grpSpPr>
          <a:xfrm>
            <a:off x="4661430" y="1668680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CD99FFA-2CDD-4840-8E2F-F19C726CC519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AFD6BA2-FFF4-4541-BC74-A2754D58FCDD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3" name="PA-文本框 10">
            <a:extLst>
              <a:ext uri="{FF2B5EF4-FFF2-40B4-BE49-F238E27FC236}">
                <a16:creationId xmlns:a16="http://schemas.microsoft.com/office/drawing/2014/main" id="{F31AEF85-2B7D-4D88-B9E2-0E823680837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212610" y="1809293"/>
            <a:ext cx="3254390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项目完成情况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4929BE6-3F8F-4634-B448-4B8D627CCF28}"/>
              </a:ext>
            </a:extLst>
          </p:cNvPr>
          <p:cNvGrpSpPr/>
          <p:nvPr/>
        </p:nvGrpSpPr>
        <p:grpSpPr>
          <a:xfrm>
            <a:off x="4661430" y="2737641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BF4CD2-A944-4D57-AFB0-3E4DC0E0BF85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9F98BCC-E4A1-47C6-8CBD-363076C287C8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PA-文本框 10">
            <a:extLst>
              <a:ext uri="{FF2B5EF4-FFF2-40B4-BE49-F238E27FC236}">
                <a16:creationId xmlns:a16="http://schemas.microsoft.com/office/drawing/2014/main" id="{9849D803-A455-47A9-A19D-4E39D3ED1CB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12610" y="2878254"/>
            <a:ext cx="3254390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团队项目管理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81CF44-F7F3-46B2-AF1B-DA1C9AD83E42}"/>
              </a:ext>
            </a:extLst>
          </p:cNvPr>
          <p:cNvGrpSpPr/>
          <p:nvPr/>
        </p:nvGrpSpPr>
        <p:grpSpPr>
          <a:xfrm>
            <a:off x="4661430" y="3806602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8025406-2473-49B7-B4A7-4D587DB09865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6478BC79-9CDC-4257-95F2-D649219414E6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PA-文本框 10">
            <a:extLst>
              <a:ext uri="{FF2B5EF4-FFF2-40B4-BE49-F238E27FC236}">
                <a16:creationId xmlns:a16="http://schemas.microsoft.com/office/drawing/2014/main" id="{CCB3555D-1ABB-4133-B5EF-8BD17C67F24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2610" y="3947215"/>
            <a:ext cx="3254390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9080E0C-95E2-4E9A-BC1E-9BD0D6377F1F}"/>
              </a:ext>
            </a:extLst>
          </p:cNvPr>
          <p:cNvGrpSpPr/>
          <p:nvPr/>
        </p:nvGrpSpPr>
        <p:grpSpPr>
          <a:xfrm>
            <a:off x="4661430" y="4875563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A25BA0A-8BD4-44AA-A425-921CAB8FBF7A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8DF868A6-9AB1-4B70-8C57-82FDE92C1203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PA-文本框 10">
            <a:extLst>
              <a:ext uri="{FF2B5EF4-FFF2-40B4-BE49-F238E27FC236}">
                <a16:creationId xmlns:a16="http://schemas.microsoft.com/office/drawing/2014/main" id="{C4E20C7E-5F26-47F8-82FC-CDBD981D88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212610" y="5016176"/>
            <a:ext cx="3254390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软件演示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E43B7DC-9FBD-4391-9DA9-1020A262DB74}"/>
              </a:ext>
            </a:extLst>
          </p:cNvPr>
          <p:cNvSpPr txBox="1"/>
          <p:nvPr/>
        </p:nvSpPr>
        <p:spPr>
          <a:xfrm>
            <a:off x="6989926" y="738650"/>
            <a:ext cx="4724402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5073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>
            <a:extLst>
              <a:ext uri="{FF2B5EF4-FFF2-40B4-BE49-F238E27FC236}">
                <a16:creationId xmlns:a16="http://schemas.microsoft.com/office/drawing/2014/main" id="{B5D4ACDC-906F-4A57-9248-767E90D8E292}"/>
              </a:ext>
            </a:extLst>
          </p:cNvPr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项目完成情况</a:t>
            </a: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671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C813215-95DE-43B2-B668-9D0693B32B69}"/>
              </a:ext>
            </a:extLst>
          </p:cNvPr>
          <p:cNvGrpSpPr/>
          <p:nvPr/>
        </p:nvGrpSpPr>
        <p:grpSpPr>
          <a:xfrm>
            <a:off x="2981985" y="1500110"/>
            <a:ext cx="5792737" cy="3625805"/>
            <a:chOff x="4669152" y="2204864"/>
            <a:chExt cx="2853697" cy="3161994"/>
          </a:xfrm>
        </p:grpSpPr>
        <p:sp>
          <p:nvSpPr>
            <p:cNvPr id="6" name="矩形: 剪去单角 444">
              <a:extLst>
                <a:ext uri="{FF2B5EF4-FFF2-40B4-BE49-F238E27FC236}">
                  <a16:creationId xmlns:a16="http://schemas.microsoft.com/office/drawing/2014/main" id="{FE249412-14C5-4B62-BF9D-E59F96927F6D}"/>
                </a:ext>
              </a:extLst>
            </p:cNvPr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525078A-499D-40E3-9084-203CEDF0DB18}"/>
                </a:ext>
              </a:extLst>
            </p:cNvPr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任意多边形: 形状 445">
              <a:extLst>
                <a:ext uri="{FF2B5EF4-FFF2-40B4-BE49-F238E27FC236}">
                  <a16:creationId xmlns:a16="http://schemas.microsoft.com/office/drawing/2014/main" id="{D78C8833-5DCC-4A06-A18B-2E43D1C1B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042" y="2204864"/>
              <a:ext cx="428807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3" name="TextBox 8">
            <a:extLst>
              <a:ext uri="{FF2B5EF4-FFF2-40B4-BE49-F238E27FC236}">
                <a16:creationId xmlns:a16="http://schemas.microsoft.com/office/drawing/2014/main" id="{07EC9287-EF8A-4E9F-B600-0A98ECB0F7ED}"/>
              </a:ext>
            </a:extLst>
          </p:cNvPr>
          <p:cNvSpPr txBox="1"/>
          <p:nvPr/>
        </p:nvSpPr>
        <p:spPr>
          <a:xfrm>
            <a:off x="3698489" y="734101"/>
            <a:ext cx="534879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需求分析阶段提出的用户需求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683C7A-0951-4893-ABCB-777A9D25C2EF}"/>
              </a:ext>
            </a:extLst>
          </p:cNvPr>
          <p:cNvSpPr/>
          <p:nvPr/>
        </p:nvSpPr>
        <p:spPr>
          <a:xfrm>
            <a:off x="3324886" y="2327674"/>
            <a:ext cx="51069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  <a:cs typeface="+mn-ea"/>
                <a:sym typeface="+mn-lt"/>
              </a:rPr>
              <a:t>小卖部需要处理大量的</a:t>
            </a:r>
            <a:r>
              <a:rPr lang="zh-CN" altLang="en-US" b="1" dirty="0">
                <a:solidFill>
                  <a:schemeClr val="accent4"/>
                </a:solidFill>
                <a:highlight>
                  <a:srgbClr val="FFFF00"/>
                </a:highlight>
                <a:cs typeface="+mn-ea"/>
                <a:sym typeface="+mn-lt"/>
              </a:rPr>
              <a:t>库存信息</a:t>
            </a:r>
            <a:r>
              <a:rPr lang="zh-CN" altLang="en-US" b="1" dirty="0">
                <a:solidFill>
                  <a:schemeClr val="accent4"/>
                </a:solidFill>
                <a:cs typeface="+mn-ea"/>
                <a:sym typeface="+mn-lt"/>
              </a:rPr>
              <a:t>还要时刻</a:t>
            </a:r>
            <a:r>
              <a:rPr lang="zh-CN" altLang="en-US" b="1" dirty="0">
                <a:solidFill>
                  <a:schemeClr val="accent4"/>
                </a:solidFill>
                <a:highlight>
                  <a:srgbClr val="FFFF00"/>
                </a:highlight>
                <a:cs typeface="+mn-ea"/>
                <a:sym typeface="+mn-lt"/>
              </a:rPr>
              <a:t>更新</a:t>
            </a:r>
            <a:r>
              <a:rPr lang="zh-CN" altLang="en-US" b="1" dirty="0">
                <a:solidFill>
                  <a:schemeClr val="accent4"/>
                </a:solidFill>
                <a:cs typeface="+mn-ea"/>
                <a:sym typeface="+mn-lt"/>
              </a:rPr>
              <a:t>产品的销售信息不断添加商品信息面对，不同种类的信息需要合理的</a:t>
            </a:r>
            <a:r>
              <a:rPr lang="zh-CN" altLang="en-US" b="1" dirty="0">
                <a:solidFill>
                  <a:schemeClr val="accent4"/>
                </a:solidFill>
                <a:highlight>
                  <a:srgbClr val="FFFF00"/>
                </a:highlight>
                <a:cs typeface="+mn-ea"/>
                <a:sym typeface="+mn-lt"/>
              </a:rPr>
              <a:t>数据库结构</a:t>
            </a:r>
            <a:r>
              <a:rPr lang="zh-CN" altLang="en-US" b="1" dirty="0">
                <a:solidFill>
                  <a:schemeClr val="accent4"/>
                </a:solidFill>
                <a:cs typeface="+mn-ea"/>
                <a:sym typeface="+mn-lt"/>
              </a:rPr>
              <a:t>来保存数据信息，需要有效的程序结构，支持各种数据操作的执行</a:t>
            </a:r>
            <a:r>
              <a:rPr lang="zh-CN" altLang="en-US" b="1" dirty="0">
                <a:solidFill>
                  <a:schemeClr val="accent4"/>
                </a:solidFill>
                <a:highlight>
                  <a:srgbClr val="FFFF00"/>
                </a:highlight>
                <a:cs typeface="+mn-ea"/>
                <a:sym typeface="+mn-lt"/>
              </a:rPr>
              <a:t>商品自动化</a:t>
            </a:r>
            <a:r>
              <a:rPr lang="zh-CN" altLang="en-US" b="1" dirty="0">
                <a:solidFill>
                  <a:schemeClr val="accent4"/>
                </a:solidFill>
                <a:cs typeface="+mn-ea"/>
                <a:sym typeface="+mn-lt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447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07EC9287-EF8A-4E9F-B600-0A98ECB0F7ED}"/>
              </a:ext>
            </a:extLst>
          </p:cNvPr>
          <p:cNvSpPr txBox="1"/>
          <p:nvPr/>
        </p:nvSpPr>
        <p:spPr>
          <a:xfrm>
            <a:off x="4182066" y="584632"/>
            <a:ext cx="534879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Alpha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版本发布后发现的问题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0FDEDC-0B97-48AB-8178-BA1CD74D8AAF}"/>
              </a:ext>
            </a:extLst>
          </p:cNvPr>
          <p:cNvSpPr/>
          <p:nvPr/>
        </p:nvSpPr>
        <p:spPr>
          <a:xfrm>
            <a:off x="814563" y="2056369"/>
            <a:ext cx="8136006" cy="9252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19">
            <a:extLst>
              <a:ext uri="{FF2B5EF4-FFF2-40B4-BE49-F238E27FC236}">
                <a16:creationId xmlns:a16="http://schemas.microsoft.com/office/drawing/2014/main" id="{7ACDACB3-416F-4D23-86B0-5AEBA6109C58}"/>
              </a:ext>
            </a:extLst>
          </p:cNvPr>
          <p:cNvSpPr txBox="1"/>
          <p:nvPr/>
        </p:nvSpPr>
        <p:spPr>
          <a:xfrm>
            <a:off x="1728843" y="2325258"/>
            <a:ext cx="2453223" cy="422880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zh-CN" altLang="en-US" sz="1400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进度过慢</a:t>
            </a:r>
          </a:p>
        </p:txBody>
      </p:sp>
      <p:sp>
        <p:nvSpPr>
          <p:cNvPr id="9" name="任意多边形 20">
            <a:extLst>
              <a:ext uri="{FF2B5EF4-FFF2-40B4-BE49-F238E27FC236}">
                <a16:creationId xmlns:a16="http://schemas.microsoft.com/office/drawing/2014/main" id="{17EA7876-D555-42FB-9D67-5C5B22BC98BF}"/>
              </a:ext>
            </a:extLst>
          </p:cNvPr>
          <p:cNvSpPr>
            <a:spLocks/>
          </p:cNvSpPr>
          <p:nvPr/>
        </p:nvSpPr>
        <p:spPr bwMode="auto">
          <a:xfrm flipH="1">
            <a:off x="1041518" y="2307549"/>
            <a:ext cx="544713" cy="422880"/>
          </a:xfrm>
          <a:custGeom>
            <a:avLst/>
            <a:gdLst>
              <a:gd name="T0" fmla="*/ 100 w 176"/>
              <a:gd name="T1" fmla="*/ 120 h 144"/>
              <a:gd name="T2" fmla="*/ 116 w 176"/>
              <a:gd name="T3" fmla="*/ 120 h 144"/>
              <a:gd name="T4" fmla="*/ 120 w 176"/>
              <a:gd name="T5" fmla="*/ 116 h 144"/>
              <a:gd name="T6" fmla="*/ 120 w 176"/>
              <a:gd name="T7" fmla="*/ 100 h 144"/>
              <a:gd name="T8" fmla="*/ 116 w 176"/>
              <a:gd name="T9" fmla="*/ 96 h 144"/>
              <a:gd name="T10" fmla="*/ 100 w 176"/>
              <a:gd name="T11" fmla="*/ 96 h 144"/>
              <a:gd name="T12" fmla="*/ 96 w 176"/>
              <a:gd name="T13" fmla="*/ 100 h 144"/>
              <a:gd name="T14" fmla="*/ 96 w 176"/>
              <a:gd name="T15" fmla="*/ 116 h 144"/>
              <a:gd name="T16" fmla="*/ 100 w 176"/>
              <a:gd name="T17" fmla="*/ 120 h 144"/>
              <a:gd name="T18" fmla="*/ 28 w 176"/>
              <a:gd name="T19" fmla="*/ 104 h 144"/>
              <a:gd name="T20" fmla="*/ 76 w 176"/>
              <a:gd name="T21" fmla="*/ 104 h 144"/>
              <a:gd name="T22" fmla="*/ 80 w 176"/>
              <a:gd name="T23" fmla="*/ 100 h 144"/>
              <a:gd name="T24" fmla="*/ 76 w 176"/>
              <a:gd name="T25" fmla="*/ 96 h 144"/>
              <a:gd name="T26" fmla="*/ 28 w 176"/>
              <a:gd name="T27" fmla="*/ 96 h 144"/>
              <a:gd name="T28" fmla="*/ 24 w 176"/>
              <a:gd name="T29" fmla="*/ 100 h 144"/>
              <a:gd name="T30" fmla="*/ 28 w 176"/>
              <a:gd name="T31" fmla="*/ 104 h 144"/>
              <a:gd name="T32" fmla="*/ 28 w 176"/>
              <a:gd name="T33" fmla="*/ 120 h 144"/>
              <a:gd name="T34" fmla="*/ 60 w 176"/>
              <a:gd name="T35" fmla="*/ 120 h 144"/>
              <a:gd name="T36" fmla="*/ 64 w 176"/>
              <a:gd name="T37" fmla="*/ 116 h 144"/>
              <a:gd name="T38" fmla="*/ 60 w 176"/>
              <a:gd name="T39" fmla="*/ 112 h 144"/>
              <a:gd name="T40" fmla="*/ 28 w 176"/>
              <a:gd name="T41" fmla="*/ 112 h 144"/>
              <a:gd name="T42" fmla="*/ 24 w 176"/>
              <a:gd name="T43" fmla="*/ 116 h 144"/>
              <a:gd name="T44" fmla="*/ 28 w 176"/>
              <a:gd name="T45" fmla="*/ 120 h 144"/>
              <a:gd name="T46" fmla="*/ 136 w 176"/>
              <a:gd name="T47" fmla="*/ 32 h 144"/>
              <a:gd name="T48" fmla="*/ 8 w 176"/>
              <a:gd name="T49" fmla="*/ 32 h 144"/>
              <a:gd name="T50" fmla="*/ 0 w 176"/>
              <a:gd name="T51" fmla="*/ 40 h 144"/>
              <a:gd name="T52" fmla="*/ 0 w 176"/>
              <a:gd name="T53" fmla="*/ 136 h 144"/>
              <a:gd name="T54" fmla="*/ 8 w 176"/>
              <a:gd name="T55" fmla="*/ 144 h 144"/>
              <a:gd name="T56" fmla="*/ 136 w 176"/>
              <a:gd name="T57" fmla="*/ 144 h 144"/>
              <a:gd name="T58" fmla="*/ 144 w 176"/>
              <a:gd name="T59" fmla="*/ 136 h 144"/>
              <a:gd name="T60" fmla="*/ 144 w 176"/>
              <a:gd name="T61" fmla="*/ 40 h 144"/>
              <a:gd name="T62" fmla="*/ 136 w 176"/>
              <a:gd name="T63" fmla="*/ 32 h 144"/>
              <a:gd name="T64" fmla="*/ 136 w 176"/>
              <a:gd name="T65" fmla="*/ 136 h 144"/>
              <a:gd name="T66" fmla="*/ 8 w 176"/>
              <a:gd name="T67" fmla="*/ 136 h 144"/>
              <a:gd name="T68" fmla="*/ 8 w 176"/>
              <a:gd name="T69" fmla="*/ 80 h 144"/>
              <a:gd name="T70" fmla="*/ 136 w 176"/>
              <a:gd name="T71" fmla="*/ 80 h 144"/>
              <a:gd name="T72" fmla="*/ 136 w 176"/>
              <a:gd name="T73" fmla="*/ 136 h 144"/>
              <a:gd name="T74" fmla="*/ 136 w 176"/>
              <a:gd name="T75" fmla="*/ 56 h 144"/>
              <a:gd name="T76" fmla="*/ 8 w 176"/>
              <a:gd name="T77" fmla="*/ 56 h 144"/>
              <a:gd name="T78" fmla="*/ 8 w 176"/>
              <a:gd name="T79" fmla="*/ 40 h 144"/>
              <a:gd name="T80" fmla="*/ 136 w 176"/>
              <a:gd name="T81" fmla="*/ 40 h 144"/>
              <a:gd name="T82" fmla="*/ 136 w 176"/>
              <a:gd name="T83" fmla="*/ 56 h 144"/>
              <a:gd name="T84" fmla="*/ 168 w 176"/>
              <a:gd name="T85" fmla="*/ 0 h 144"/>
              <a:gd name="T86" fmla="*/ 40 w 176"/>
              <a:gd name="T87" fmla="*/ 0 h 144"/>
              <a:gd name="T88" fmla="*/ 32 w 176"/>
              <a:gd name="T89" fmla="*/ 8 h 144"/>
              <a:gd name="T90" fmla="*/ 32 w 176"/>
              <a:gd name="T91" fmla="*/ 20 h 144"/>
              <a:gd name="T92" fmla="*/ 36 w 176"/>
              <a:gd name="T93" fmla="*/ 24 h 144"/>
              <a:gd name="T94" fmla="*/ 40 w 176"/>
              <a:gd name="T95" fmla="*/ 20 h 144"/>
              <a:gd name="T96" fmla="*/ 40 w 176"/>
              <a:gd name="T97" fmla="*/ 8 h 144"/>
              <a:gd name="T98" fmla="*/ 168 w 176"/>
              <a:gd name="T99" fmla="*/ 8 h 144"/>
              <a:gd name="T100" fmla="*/ 168 w 176"/>
              <a:gd name="T101" fmla="*/ 104 h 144"/>
              <a:gd name="T102" fmla="*/ 156 w 176"/>
              <a:gd name="T103" fmla="*/ 104 h 144"/>
              <a:gd name="T104" fmla="*/ 152 w 176"/>
              <a:gd name="T105" fmla="*/ 108 h 144"/>
              <a:gd name="T106" fmla="*/ 156 w 176"/>
              <a:gd name="T107" fmla="*/ 112 h 144"/>
              <a:gd name="T108" fmla="*/ 168 w 176"/>
              <a:gd name="T109" fmla="*/ 112 h 144"/>
              <a:gd name="T110" fmla="*/ 176 w 176"/>
              <a:gd name="T111" fmla="*/ 104 h 144"/>
              <a:gd name="T112" fmla="*/ 176 w 176"/>
              <a:gd name="T113" fmla="*/ 8 h 144"/>
              <a:gd name="T114" fmla="*/ 168 w 176"/>
              <a:gd name="T11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6" h="144">
                <a:moveTo>
                  <a:pt x="100" y="120"/>
                </a:moveTo>
                <a:cubicBezTo>
                  <a:pt x="116" y="120"/>
                  <a:pt x="116" y="120"/>
                  <a:pt x="116" y="120"/>
                </a:cubicBezTo>
                <a:cubicBezTo>
                  <a:pt x="118" y="120"/>
                  <a:pt x="120" y="118"/>
                  <a:pt x="120" y="116"/>
                </a:cubicBezTo>
                <a:cubicBezTo>
                  <a:pt x="120" y="100"/>
                  <a:pt x="120" y="100"/>
                  <a:pt x="120" y="100"/>
                </a:cubicBezTo>
                <a:cubicBezTo>
                  <a:pt x="120" y="98"/>
                  <a:pt x="118" y="96"/>
                  <a:pt x="116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6" y="118"/>
                  <a:pt x="98" y="120"/>
                  <a:pt x="100" y="120"/>
                </a:cubicBezTo>
                <a:moveTo>
                  <a:pt x="28" y="104"/>
                </a:moveTo>
                <a:cubicBezTo>
                  <a:pt x="76" y="104"/>
                  <a:pt x="76" y="104"/>
                  <a:pt x="76" y="104"/>
                </a:cubicBezTo>
                <a:cubicBezTo>
                  <a:pt x="78" y="104"/>
                  <a:pt x="80" y="102"/>
                  <a:pt x="80" y="100"/>
                </a:cubicBezTo>
                <a:cubicBezTo>
                  <a:pt x="80" y="98"/>
                  <a:pt x="78" y="96"/>
                  <a:pt x="76" y="96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cubicBezTo>
                  <a:pt x="24" y="102"/>
                  <a:pt x="26" y="104"/>
                  <a:pt x="28" y="104"/>
                </a:cubicBezTo>
                <a:moveTo>
                  <a:pt x="28" y="120"/>
                </a:moveTo>
                <a:cubicBezTo>
                  <a:pt x="60" y="120"/>
                  <a:pt x="60" y="120"/>
                  <a:pt x="60" y="120"/>
                </a:cubicBezTo>
                <a:cubicBezTo>
                  <a:pt x="62" y="120"/>
                  <a:pt x="64" y="118"/>
                  <a:pt x="64" y="116"/>
                </a:cubicBezTo>
                <a:cubicBezTo>
                  <a:pt x="64" y="114"/>
                  <a:pt x="62" y="112"/>
                  <a:pt x="60" y="112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moveTo>
                  <a:pt x="136" y="32"/>
                </a:moveTo>
                <a:cubicBezTo>
                  <a:pt x="8" y="32"/>
                  <a:pt x="8" y="32"/>
                  <a:pt x="8" y="32"/>
                </a:cubicBezTo>
                <a:cubicBezTo>
                  <a:pt x="4" y="32"/>
                  <a:pt x="0" y="36"/>
                  <a:pt x="0" y="40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0"/>
                  <a:pt x="4" y="144"/>
                  <a:pt x="8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40" y="144"/>
                  <a:pt x="144" y="140"/>
                  <a:pt x="144" y="136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4" y="36"/>
                  <a:pt x="140" y="32"/>
                  <a:pt x="136" y="32"/>
                </a:cubicBezTo>
                <a:moveTo>
                  <a:pt x="136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0"/>
                  <a:pt x="8" y="80"/>
                  <a:pt x="8" y="80"/>
                </a:cubicBezTo>
                <a:cubicBezTo>
                  <a:pt x="136" y="80"/>
                  <a:pt x="136" y="80"/>
                  <a:pt x="136" y="80"/>
                </a:cubicBezTo>
                <a:lnTo>
                  <a:pt x="136" y="136"/>
                </a:lnTo>
                <a:close/>
                <a:moveTo>
                  <a:pt x="136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40"/>
                  <a:pt x="8" y="40"/>
                  <a:pt x="8" y="40"/>
                </a:cubicBezTo>
                <a:cubicBezTo>
                  <a:pt x="136" y="40"/>
                  <a:pt x="136" y="40"/>
                  <a:pt x="136" y="40"/>
                </a:cubicBezTo>
                <a:lnTo>
                  <a:pt x="136" y="56"/>
                </a:lnTo>
                <a:close/>
                <a:moveTo>
                  <a:pt x="168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8"/>
                  <a:pt x="40" y="8"/>
                  <a:pt x="40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104"/>
                  <a:pt x="168" y="104"/>
                  <a:pt x="168" y="104"/>
                </a:cubicBezTo>
                <a:cubicBezTo>
                  <a:pt x="156" y="104"/>
                  <a:pt x="156" y="104"/>
                  <a:pt x="156" y="104"/>
                </a:cubicBezTo>
                <a:cubicBezTo>
                  <a:pt x="154" y="104"/>
                  <a:pt x="152" y="106"/>
                  <a:pt x="152" y="108"/>
                </a:cubicBezTo>
                <a:cubicBezTo>
                  <a:pt x="152" y="110"/>
                  <a:pt x="154" y="112"/>
                  <a:pt x="156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72" y="112"/>
                  <a:pt x="176" y="108"/>
                  <a:pt x="176" y="104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011C27-B41D-43B5-878C-2328D011DDAA}"/>
              </a:ext>
            </a:extLst>
          </p:cNvPr>
          <p:cNvSpPr/>
          <p:nvPr/>
        </p:nvSpPr>
        <p:spPr>
          <a:xfrm>
            <a:off x="814563" y="3376205"/>
            <a:ext cx="8136006" cy="9252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4645E2EA-F0C6-419C-83D7-BE01743D56FD}"/>
              </a:ext>
            </a:extLst>
          </p:cNvPr>
          <p:cNvSpPr txBox="1"/>
          <p:nvPr/>
        </p:nvSpPr>
        <p:spPr>
          <a:xfrm>
            <a:off x="1650901" y="3688827"/>
            <a:ext cx="2411287" cy="422880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accent2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注册界面没有那么显眼</a:t>
            </a:r>
          </a:p>
        </p:txBody>
      </p:sp>
      <p:sp>
        <p:nvSpPr>
          <p:cNvPr id="13" name="任意多边形 17">
            <a:extLst>
              <a:ext uri="{FF2B5EF4-FFF2-40B4-BE49-F238E27FC236}">
                <a16:creationId xmlns:a16="http://schemas.microsoft.com/office/drawing/2014/main" id="{6E4C29D4-21CF-451E-99CF-C847974CF450}"/>
              </a:ext>
            </a:extLst>
          </p:cNvPr>
          <p:cNvSpPr>
            <a:spLocks/>
          </p:cNvSpPr>
          <p:nvPr/>
        </p:nvSpPr>
        <p:spPr bwMode="auto">
          <a:xfrm flipH="1">
            <a:off x="1020842" y="3672035"/>
            <a:ext cx="564252" cy="411979"/>
          </a:xfrm>
          <a:custGeom>
            <a:avLst/>
            <a:gdLst>
              <a:gd name="T0" fmla="*/ 156 w 176"/>
              <a:gd name="T1" fmla="*/ 24 h 128"/>
              <a:gd name="T2" fmla="*/ 156 w 176"/>
              <a:gd name="T3" fmla="*/ 16 h 128"/>
              <a:gd name="T4" fmla="*/ 16 w 176"/>
              <a:gd name="T5" fmla="*/ 20 h 128"/>
              <a:gd name="T6" fmla="*/ 36 w 176"/>
              <a:gd name="T7" fmla="*/ 8 h 128"/>
              <a:gd name="T8" fmla="*/ 144 w 176"/>
              <a:gd name="T9" fmla="*/ 4 h 128"/>
              <a:gd name="T10" fmla="*/ 36 w 176"/>
              <a:gd name="T11" fmla="*/ 0 h 128"/>
              <a:gd name="T12" fmla="*/ 36 w 176"/>
              <a:gd name="T13" fmla="*/ 8 h 128"/>
              <a:gd name="T14" fmla="*/ 132 w 176"/>
              <a:gd name="T15" fmla="*/ 104 h 128"/>
              <a:gd name="T16" fmla="*/ 132 w 176"/>
              <a:gd name="T17" fmla="*/ 112 h 128"/>
              <a:gd name="T18" fmla="*/ 144 w 176"/>
              <a:gd name="T19" fmla="*/ 108 h 128"/>
              <a:gd name="T20" fmla="*/ 168 w 176"/>
              <a:gd name="T21" fmla="*/ 32 h 128"/>
              <a:gd name="T22" fmla="*/ 0 w 176"/>
              <a:gd name="T23" fmla="*/ 40 h 128"/>
              <a:gd name="T24" fmla="*/ 8 w 176"/>
              <a:gd name="T25" fmla="*/ 128 h 128"/>
              <a:gd name="T26" fmla="*/ 176 w 176"/>
              <a:gd name="T27" fmla="*/ 120 h 128"/>
              <a:gd name="T28" fmla="*/ 168 w 176"/>
              <a:gd name="T29" fmla="*/ 32 h 128"/>
              <a:gd name="T30" fmla="*/ 16 w 176"/>
              <a:gd name="T31" fmla="*/ 44 h 128"/>
              <a:gd name="T32" fmla="*/ 8 w 176"/>
              <a:gd name="T33" fmla="*/ 44 h 128"/>
              <a:gd name="T34" fmla="*/ 12 w 176"/>
              <a:gd name="T35" fmla="*/ 120 h 128"/>
              <a:gd name="T36" fmla="*/ 12 w 176"/>
              <a:gd name="T37" fmla="*/ 112 h 128"/>
              <a:gd name="T38" fmla="*/ 12 w 176"/>
              <a:gd name="T39" fmla="*/ 120 h 128"/>
              <a:gd name="T40" fmla="*/ 160 w 176"/>
              <a:gd name="T41" fmla="*/ 116 h 128"/>
              <a:gd name="T42" fmla="*/ 168 w 176"/>
              <a:gd name="T43" fmla="*/ 116 h 128"/>
              <a:gd name="T44" fmla="*/ 168 w 176"/>
              <a:gd name="T45" fmla="*/ 105 h 128"/>
              <a:gd name="T46" fmla="*/ 152 w 176"/>
              <a:gd name="T47" fmla="*/ 116 h 128"/>
              <a:gd name="T48" fmla="*/ 23 w 176"/>
              <a:gd name="T49" fmla="*/ 120 h 128"/>
              <a:gd name="T50" fmla="*/ 12 w 176"/>
              <a:gd name="T51" fmla="*/ 104 h 128"/>
              <a:gd name="T52" fmla="*/ 8 w 176"/>
              <a:gd name="T53" fmla="*/ 55 h 128"/>
              <a:gd name="T54" fmla="*/ 24 w 176"/>
              <a:gd name="T55" fmla="*/ 44 h 128"/>
              <a:gd name="T56" fmla="*/ 153 w 176"/>
              <a:gd name="T57" fmla="*/ 40 h 128"/>
              <a:gd name="T58" fmla="*/ 164 w 176"/>
              <a:gd name="T59" fmla="*/ 56 h 128"/>
              <a:gd name="T60" fmla="*/ 168 w 176"/>
              <a:gd name="T61" fmla="*/ 105 h 128"/>
              <a:gd name="T62" fmla="*/ 160 w 176"/>
              <a:gd name="T63" fmla="*/ 44 h 128"/>
              <a:gd name="T64" fmla="*/ 168 w 176"/>
              <a:gd name="T65" fmla="*/ 44 h 128"/>
              <a:gd name="T66" fmla="*/ 88 w 176"/>
              <a:gd name="T67" fmla="*/ 48 h 128"/>
              <a:gd name="T68" fmla="*/ 88 w 176"/>
              <a:gd name="T69" fmla="*/ 112 h 128"/>
              <a:gd name="T70" fmla="*/ 88 w 176"/>
              <a:gd name="T71" fmla="*/ 48 h 128"/>
              <a:gd name="T72" fmla="*/ 95 w 176"/>
              <a:gd name="T73" fmla="*/ 78 h 128"/>
              <a:gd name="T74" fmla="*/ 81 w 176"/>
              <a:gd name="T75" fmla="*/ 79 h 128"/>
              <a:gd name="T76" fmla="*/ 81 w 176"/>
              <a:gd name="T77" fmla="*/ 82 h 128"/>
              <a:gd name="T78" fmla="*/ 93 w 176"/>
              <a:gd name="T79" fmla="*/ 85 h 128"/>
              <a:gd name="T80" fmla="*/ 84 w 176"/>
              <a:gd name="T81" fmla="*/ 92 h 128"/>
              <a:gd name="T82" fmla="*/ 96 w 176"/>
              <a:gd name="T83" fmla="*/ 94 h 128"/>
              <a:gd name="T84" fmla="*/ 100 w 176"/>
              <a:gd name="T85" fmla="*/ 98 h 128"/>
              <a:gd name="T86" fmla="*/ 79 w 176"/>
              <a:gd name="T87" fmla="*/ 95 h 128"/>
              <a:gd name="T88" fmla="*/ 70 w 176"/>
              <a:gd name="T89" fmla="*/ 85 h 128"/>
              <a:gd name="T90" fmla="*/ 74 w 176"/>
              <a:gd name="T91" fmla="*/ 82 h 128"/>
              <a:gd name="T92" fmla="*/ 74 w 176"/>
              <a:gd name="T93" fmla="*/ 80 h 128"/>
              <a:gd name="T94" fmla="*/ 74 w 176"/>
              <a:gd name="T95" fmla="*/ 78 h 128"/>
              <a:gd name="T96" fmla="*/ 71 w 176"/>
              <a:gd name="T97" fmla="*/ 74 h 128"/>
              <a:gd name="T98" fmla="*/ 80 w 176"/>
              <a:gd name="T99" fmla="*/ 64 h 128"/>
              <a:gd name="T100" fmla="*/ 102 w 176"/>
              <a:gd name="T101" fmla="*/ 63 h 128"/>
              <a:gd name="T102" fmla="*/ 91 w 176"/>
              <a:gd name="T103" fmla="*/ 65 h 128"/>
              <a:gd name="T104" fmla="*/ 81 w 176"/>
              <a:gd name="T105" fmla="*/ 74 h 128"/>
              <a:gd name="T106" fmla="*/ 44 w 176"/>
              <a:gd name="T107" fmla="*/ 48 h 128"/>
              <a:gd name="T108" fmla="*/ 32 w 176"/>
              <a:gd name="T109" fmla="*/ 52 h 128"/>
              <a:gd name="T110" fmla="*/ 44 w 176"/>
              <a:gd name="T111" fmla="*/ 56 h 128"/>
              <a:gd name="T112" fmla="*/ 44 w 176"/>
              <a:gd name="T113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28">
                <a:moveTo>
                  <a:pt x="20" y="24"/>
                </a:move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moveTo>
                  <a:pt x="36" y="8"/>
                </a:moveTo>
                <a:cubicBezTo>
                  <a:pt x="140" y="8"/>
                  <a:pt x="140" y="8"/>
                  <a:pt x="140" y="8"/>
                </a:cubicBezTo>
                <a:cubicBezTo>
                  <a:pt x="142" y="8"/>
                  <a:pt x="144" y="6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6"/>
                  <a:pt x="34" y="8"/>
                  <a:pt x="36" y="8"/>
                </a:cubicBezTo>
                <a:moveTo>
                  <a:pt x="140" y="104"/>
                </a:moveTo>
                <a:cubicBezTo>
                  <a:pt x="132" y="104"/>
                  <a:pt x="132" y="104"/>
                  <a:pt x="132" y="104"/>
                </a:cubicBezTo>
                <a:cubicBezTo>
                  <a:pt x="130" y="104"/>
                  <a:pt x="128" y="106"/>
                  <a:pt x="128" y="108"/>
                </a:cubicBezTo>
                <a:cubicBezTo>
                  <a:pt x="128" y="110"/>
                  <a:pt x="130" y="112"/>
                  <a:pt x="132" y="112"/>
                </a:cubicBezTo>
                <a:cubicBezTo>
                  <a:pt x="140" y="112"/>
                  <a:pt x="140" y="112"/>
                  <a:pt x="140" y="112"/>
                </a:cubicBezTo>
                <a:cubicBezTo>
                  <a:pt x="142" y="112"/>
                  <a:pt x="144" y="110"/>
                  <a:pt x="144" y="108"/>
                </a:cubicBezTo>
                <a:cubicBezTo>
                  <a:pt x="144" y="106"/>
                  <a:pt x="142" y="104"/>
                  <a:pt x="140" y="104"/>
                </a:cubicBezTo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4" y="32"/>
                  <a:pt x="0" y="36"/>
                  <a:pt x="0" y="4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40"/>
                  <a:pt x="176" y="40"/>
                  <a:pt x="176" y="40"/>
                </a:cubicBezTo>
                <a:cubicBezTo>
                  <a:pt x="176" y="36"/>
                  <a:pt x="172" y="32"/>
                  <a:pt x="168" y="32"/>
                </a:cubicBezTo>
                <a:moveTo>
                  <a:pt x="12" y="40"/>
                </a:moveTo>
                <a:cubicBezTo>
                  <a:pt x="14" y="40"/>
                  <a:pt x="16" y="42"/>
                  <a:pt x="16" y="44"/>
                </a:cubicBezTo>
                <a:cubicBezTo>
                  <a:pt x="16" y="46"/>
                  <a:pt x="14" y="48"/>
                  <a:pt x="12" y="48"/>
                </a:cubicBezTo>
                <a:cubicBezTo>
                  <a:pt x="10" y="48"/>
                  <a:pt x="8" y="46"/>
                  <a:pt x="8" y="44"/>
                </a:cubicBezTo>
                <a:cubicBezTo>
                  <a:pt x="8" y="42"/>
                  <a:pt x="10" y="40"/>
                  <a:pt x="12" y="40"/>
                </a:cubicBezTo>
                <a:moveTo>
                  <a:pt x="12" y="120"/>
                </a:moveTo>
                <a:cubicBezTo>
                  <a:pt x="10" y="120"/>
                  <a:pt x="8" y="118"/>
                  <a:pt x="8" y="116"/>
                </a:cubicBezTo>
                <a:cubicBezTo>
                  <a:pt x="8" y="114"/>
                  <a:pt x="10" y="112"/>
                  <a:pt x="12" y="112"/>
                </a:cubicBezTo>
                <a:cubicBezTo>
                  <a:pt x="14" y="112"/>
                  <a:pt x="16" y="114"/>
                  <a:pt x="16" y="116"/>
                </a:cubicBezTo>
                <a:cubicBezTo>
                  <a:pt x="16" y="118"/>
                  <a:pt x="14" y="120"/>
                  <a:pt x="12" y="120"/>
                </a:cubicBezTo>
                <a:moveTo>
                  <a:pt x="164" y="120"/>
                </a:moveTo>
                <a:cubicBezTo>
                  <a:pt x="162" y="120"/>
                  <a:pt x="160" y="118"/>
                  <a:pt x="160" y="116"/>
                </a:cubicBezTo>
                <a:cubicBezTo>
                  <a:pt x="160" y="114"/>
                  <a:pt x="162" y="112"/>
                  <a:pt x="164" y="112"/>
                </a:cubicBezTo>
                <a:cubicBezTo>
                  <a:pt x="166" y="112"/>
                  <a:pt x="168" y="114"/>
                  <a:pt x="168" y="116"/>
                </a:cubicBezTo>
                <a:cubicBezTo>
                  <a:pt x="168" y="118"/>
                  <a:pt x="166" y="120"/>
                  <a:pt x="164" y="120"/>
                </a:cubicBezTo>
                <a:moveTo>
                  <a:pt x="168" y="105"/>
                </a:moveTo>
                <a:cubicBezTo>
                  <a:pt x="167" y="104"/>
                  <a:pt x="165" y="104"/>
                  <a:pt x="164" y="104"/>
                </a:cubicBezTo>
                <a:cubicBezTo>
                  <a:pt x="157" y="104"/>
                  <a:pt x="152" y="109"/>
                  <a:pt x="152" y="116"/>
                </a:cubicBezTo>
                <a:cubicBezTo>
                  <a:pt x="152" y="117"/>
                  <a:pt x="152" y="119"/>
                  <a:pt x="153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4" y="119"/>
                  <a:pt x="24" y="117"/>
                  <a:pt x="24" y="116"/>
                </a:cubicBezTo>
                <a:cubicBezTo>
                  <a:pt x="24" y="109"/>
                  <a:pt x="19" y="104"/>
                  <a:pt x="12" y="104"/>
                </a:cubicBezTo>
                <a:cubicBezTo>
                  <a:pt x="11" y="104"/>
                  <a:pt x="9" y="104"/>
                  <a:pt x="8" y="105"/>
                </a:cubicBezTo>
                <a:cubicBezTo>
                  <a:pt x="8" y="55"/>
                  <a:pt x="8" y="55"/>
                  <a:pt x="8" y="55"/>
                </a:cubicBezTo>
                <a:cubicBezTo>
                  <a:pt x="9" y="56"/>
                  <a:pt x="11" y="56"/>
                  <a:pt x="12" y="56"/>
                </a:cubicBezTo>
                <a:cubicBezTo>
                  <a:pt x="19" y="56"/>
                  <a:pt x="24" y="51"/>
                  <a:pt x="24" y="44"/>
                </a:cubicBezTo>
                <a:cubicBezTo>
                  <a:pt x="24" y="43"/>
                  <a:pt x="24" y="41"/>
                  <a:pt x="23" y="40"/>
                </a:cubicBezTo>
                <a:cubicBezTo>
                  <a:pt x="153" y="40"/>
                  <a:pt x="153" y="40"/>
                  <a:pt x="153" y="40"/>
                </a:cubicBezTo>
                <a:cubicBezTo>
                  <a:pt x="152" y="41"/>
                  <a:pt x="152" y="43"/>
                  <a:pt x="152" y="44"/>
                </a:cubicBezTo>
                <a:cubicBezTo>
                  <a:pt x="152" y="51"/>
                  <a:pt x="157" y="56"/>
                  <a:pt x="164" y="56"/>
                </a:cubicBezTo>
                <a:cubicBezTo>
                  <a:pt x="165" y="56"/>
                  <a:pt x="167" y="56"/>
                  <a:pt x="168" y="55"/>
                </a:cubicBezTo>
                <a:lnTo>
                  <a:pt x="168" y="105"/>
                </a:lnTo>
                <a:close/>
                <a:moveTo>
                  <a:pt x="164" y="48"/>
                </a:moveTo>
                <a:cubicBezTo>
                  <a:pt x="162" y="48"/>
                  <a:pt x="160" y="46"/>
                  <a:pt x="160" y="44"/>
                </a:cubicBezTo>
                <a:cubicBezTo>
                  <a:pt x="160" y="42"/>
                  <a:pt x="162" y="40"/>
                  <a:pt x="164" y="40"/>
                </a:cubicBezTo>
                <a:cubicBezTo>
                  <a:pt x="166" y="40"/>
                  <a:pt x="168" y="42"/>
                  <a:pt x="168" y="44"/>
                </a:cubicBezTo>
                <a:cubicBezTo>
                  <a:pt x="168" y="46"/>
                  <a:pt x="166" y="48"/>
                  <a:pt x="164" y="48"/>
                </a:cubicBezTo>
                <a:moveTo>
                  <a:pt x="88" y="48"/>
                </a:moveTo>
                <a:cubicBezTo>
                  <a:pt x="70" y="48"/>
                  <a:pt x="56" y="62"/>
                  <a:pt x="56" y="80"/>
                </a:cubicBezTo>
                <a:cubicBezTo>
                  <a:pt x="56" y="98"/>
                  <a:pt x="70" y="112"/>
                  <a:pt x="88" y="112"/>
                </a:cubicBezTo>
                <a:cubicBezTo>
                  <a:pt x="106" y="112"/>
                  <a:pt x="120" y="98"/>
                  <a:pt x="120" y="80"/>
                </a:cubicBezTo>
                <a:cubicBezTo>
                  <a:pt x="120" y="62"/>
                  <a:pt x="106" y="48"/>
                  <a:pt x="88" y="48"/>
                </a:cubicBezTo>
                <a:moveTo>
                  <a:pt x="97" y="74"/>
                </a:moveTo>
                <a:cubicBezTo>
                  <a:pt x="95" y="78"/>
                  <a:pt x="95" y="78"/>
                  <a:pt x="95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81" y="78"/>
                  <a:pt x="81" y="78"/>
                  <a:pt x="81" y="79"/>
                </a:cubicBezTo>
                <a:cubicBezTo>
                  <a:pt x="81" y="80"/>
                  <a:pt x="81" y="80"/>
                  <a:pt x="81" y="80"/>
                </a:cubicBezTo>
                <a:cubicBezTo>
                  <a:pt x="81" y="81"/>
                  <a:pt x="81" y="81"/>
                  <a:pt x="81" y="82"/>
                </a:cubicBezTo>
                <a:cubicBezTo>
                  <a:pt x="94" y="82"/>
                  <a:pt x="94" y="82"/>
                  <a:pt x="94" y="82"/>
                </a:cubicBezTo>
                <a:cubicBezTo>
                  <a:pt x="93" y="85"/>
                  <a:pt x="93" y="85"/>
                  <a:pt x="93" y="85"/>
                </a:cubicBezTo>
                <a:cubicBezTo>
                  <a:pt x="81" y="85"/>
                  <a:pt x="81" y="85"/>
                  <a:pt x="81" y="85"/>
                </a:cubicBezTo>
                <a:cubicBezTo>
                  <a:pt x="81" y="88"/>
                  <a:pt x="82" y="90"/>
                  <a:pt x="84" y="92"/>
                </a:cubicBezTo>
                <a:cubicBezTo>
                  <a:pt x="86" y="94"/>
                  <a:pt x="88" y="95"/>
                  <a:pt x="91" y="95"/>
                </a:cubicBezTo>
                <a:cubicBezTo>
                  <a:pt x="93" y="95"/>
                  <a:pt x="95" y="95"/>
                  <a:pt x="96" y="94"/>
                </a:cubicBezTo>
                <a:cubicBezTo>
                  <a:pt x="97" y="94"/>
                  <a:pt x="99" y="93"/>
                  <a:pt x="100" y="91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97" y="99"/>
                  <a:pt x="94" y="100"/>
                  <a:pt x="91" y="100"/>
                </a:cubicBezTo>
                <a:cubicBezTo>
                  <a:pt x="86" y="100"/>
                  <a:pt x="82" y="99"/>
                  <a:pt x="79" y="95"/>
                </a:cubicBezTo>
                <a:cubicBezTo>
                  <a:pt x="76" y="93"/>
                  <a:pt x="75" y="89"/>
                  <a:pt x="74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2"/>
                  <a:pt x="71" y="82"/>
                  <a:pt x="71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74" y="81"/>
                  <a:pt x="74" y="81"/>
                  <a:pt x="74" y="81"/>
                </a:cubicBezTo>
                <a:cubicBezTo>
                  <a:pt x="74" y="80"/>
                  <a:pt x="74" y="80"/>
                  <a:pt x="74" y="80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4" y="78"/>
                  <a:pt x="74" y="78"/>
                </a:cubicBezTo>
                <a:cubicBezTo>
                  <a:pt x="70" y="78"/>
                  <a:pt x="70" y="78"/>
                  <a:pt x="70" y="78"/>
                </a:cubicBezTo>
                <a:cubicBezTo>
                  <a:pt x="71" y="74"/>
                  <a:pt x="71" y="74"/>
                  <a:pt x="71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75" y="70"/>
                  <a:pt x="77" y="67"/>
                  <a:pt x="80" y="64"/>
                </a:cubicBezTo>
                <a:cubicBezTo>
                  <a:pt x="83" y="61"/>
                  <a:pt x="86" y="60"/>
                  <a:pt x="91" y="60"/>
                </a:cubicBezTo>
                <a:cubicBezTo>
                  <a:pt x="95" y="60"/>
                  <a:pt x="98" y="61"/>
                  <a:pt x="102" y="63"/>
                </a:cubicBezTo>
                <a:cubicBezTo>
                  <a:pt x="99" y="68"/>
                  <a:pt x="99" y="68"/>
                  <a:pt x="99" y="68"/>
                </a:cubicBezTo>
                <a:cubicBezTo>
                  <a:pt x="96" y="66"/>
                  <a:pt x="94" y="65"/>
                  <a:pt x="91" y="65"/>
                </a:cubicBezTo>
                <a:cubicBezTo>
                  <a:pt x="88" y="65"/>
                  <a:pt x="86" y="66"/>
                  <a:pt x="84" y="68"/>
                </a:cubicBezTo>
                <a:cubicBezTo>
                  <a:pt x="83" y="70"/>
                  <a:pt x="82" y="72"/>
                  <a:pt x="81" y="74"/>
                </a:cubicBezTo>
                <a:lnTo>
                  <a:pt x="97" y="74"/>
                </a:lnTo>
                <a:close/>
                <a:moveTo>
                  <a:pt x="44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4" y="48"/>
                  <a:pt x="32" y="50"/>
                  <a:pt x="32" y="52"/>
                </a:cubicBezTo>
                <a:cubicBezTo>
                  <a:pt x="32" y="54"/>
                  <a:pt x="34" y="56"/>
                  <a:pt x="36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6" y="56"/>
                  <a:pt x="48" y="54"/>
                  <a:pt x="48" y="52"/>
                </a:cubicBezTo>
                <a:cubicBezTo>
                  <a:pt x="48" y="50"/>
                  <a:pt x="46" y="48"/>
                  <a:pt x="44" y="48"/>
                </a:cubicBezTo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26445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07EC9287-EF8A-4E9F-B600-0A98ECB0F7ED}"/>
              </a:ext>
            </a:extLst>
          </p:cNvPr>
          <p:cNvSpPr txBox="1"/>
          <p:nvPr/>
        </p:nvSpPr>
        <p:spPr>
          <a:xfrm>
            <a:off x="4182066" y="584632"/>
            <a:ext cx="534879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Beta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冲刺阶段解决的问题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AE67C8-A511-4640-BDDE-1D37241964F6}"/>
              </a:ext>
            </a:extLst>
          </p:cNvPr>
          <p:cNvGrpSpPr/>
          <p:nvPr/>
        </p:nvGrpSpPr>
        <p:grpSpPr>
          <a:xfrm>
            <a:off x="3597522" y="1293012"/>
            <a:ext cx="5089277" cy="3611016"/>
            <a:chOff x="1703943" y="2324178"/>
            <a:chExt cx="2644657" cy="2930370"/>
          </a:xfrm>
        </p:grpSpPr>
        <p:sp>
          <p:nvSpPr>
            <p:cNvPr id="10" name="矩形: 剪去单角 437">
              <a:extLst>
                <a:ext uri="{FF2B5EF4-FFF2-40B4-BE49-F238E27FC236}">
                  <a16:creationId xmlns:a16="http://schemas.microsoft.com/office/drawing/2014/main" id="{A0BC5A0B-8C1F-495B-8196-4F935D415A2C}"/>
                </a:ext>
              </a:extLst>
            </p:cNvPr>
            <p:cNvSpPr/>
            <p:nvPr/>
          </p:nvSpPr>
          <p:spPr>
            <a:xfrm>
              <a:off x="1703943" y="2324178"/>
              <a:ext cx="2644655" cy="2930370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1F06623-CD36-4A47-A902-ED5614431FE6}"/>
                </a:ext>
              </a:extLst>
            </p:cNvPr>
            <p:cNvSpPr/>
            <p:nvPr/>
          </p:nvSpPr>
          <p:spPr>
            <a:xfrm>
              <a:off x="1703944" y="5140390"/>
              <a:ext cx="2644655" cy="114158"/>
            </a:xfrm>
            <a:prstGeom prst="rect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任意多边形: 形状 438">
              <a:extLst>
                <a:ext uri="{FF2B5EF4-FFF2-40B4-BE49-F238E27FC236}">
                  <a16:creationId xmlns:a16="http://schemas.microsoft.com/office/drawing/2014/main" id="{C18E7F0A-AC18-452D-9349-0FC44C4A0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08" y="2324178"/>
              <a:ext cx="443492" cy="66723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ko-KR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14" name="TextBox 23">
            <a:extLst>
              <a:ext uri="{FF2B5EF4-FFF2-40B4-BE49-F238E27FC236}">
                <a16:creationId xmlns:a16="http://schemas.microsoft.com/office/drawing/2014/main" id="{633B2431-D77C-4A41-9FC4-B2E9054E28D9}"/>
              </a:ext>
            </a:extLst>
          </p:cNvPr>
          <p:cNvSpPr txBox="1"/>
          <p:nvPr/>
        </p:nvSpPr>
        <p:spPr>
          <a:xfrm>
            <a:off x="4537448" y="2804785"/>
            <a:ext cx="2998731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完成了主要功能的设计，并且进一步优化的登录界面关于注册的问题。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930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>
            <a:extLst>
              <a:ext uri="{FF2B5EF4-FFF2-40B4-BE49-F238E27FC236}">
                <a16:creationId xmlns:a16="http://schemas.microsoft.com/office/drawing/2014/main" id="{B5D4ACDC-906F-4A57-9248-767E90D8E292}"/>
              </a:ext>
            </a:extLst>
          </p:cNvPr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团队项目管理</a:t>
            </a: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253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333838" y="1207152"/>
            <a:ext cx="1977654" cy="2191308"/>
            <a:chOff x="4669152" y="2204864"/>
            <a:chExt cx="2853697" cy="3161994"/>
          </a:xfrm>
        </p:grpSpPr>
        <p:sp>
          <p:nvSpPr>
            <p:cNvPr id="28" name="矩形: 剪去单角 444"/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任意多边形: 形状 445"/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599337" y="1214832"/>
            <a:ext cx="1977654" cy="2191308"/>
            <a:chOff x="1703943" y="2324178"/>
            <a:chExt cx="2644657" cy="2930370"/>
          </a:xfrm>
        </p:grpSpPr>
        <p:sp>
          <p:nvSpPr>
            <p:cNvPr id="25" name="矩形: 剪去单角 437"/>
            <p:cNvSpPr/>
            <p:nvPr/>
          </p:nvSpPr>
          <p:spPr>
            <a:xfrm>
              <a:off x="1703943" y="2324178"/>
              <a:ext cx="2644655" cy="2930370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703944" y="5140390"/>
              <a:ext cx="2644655" cy="114158"/>
            </a:xfrm>
            <a:prstGeom prst="rect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任意多边形: 形状 438"/>
            <p:cNvSpPr>
              <a:spLocks/>
            </p:cNvSpPr>
            <p:nvPr/>
          </p:nvSpPr>
          <p:spPr bwMode="auto">
            <a:xfrm>
              <a:off x="3681365" y="2324178"/>
              <a:ext cx="667235" cy="66723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ko-KR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443904" y="1212074"/>
            <a:ext cx="1977654" cy="2191308"/>
            <a:chOff x="247577" y="3140968"/>
            <a:chExt cx="2501994" cy="2772295"/>
          </a:xfrm>
        </p:grpSpPr>
        <p:sp>
          <p:nvSpPr>
            <p:cNvPr id="15" name="矩形: 剪去单角 455"/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任意多边形: 形状 456"/>
            <p:cNvSpPr>
              <a:spLocks/>
            </p:cNvSpPr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ko-KR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44" name="TextBox 23">
            <a:extLst>
              <a:ext uri="{FF2B5EF4-FFF2-40B4-BE49-F238E27FC236}">
                <a16:creationId xmlns:a16="http://schemas.microsoft.com/office/drawing/2014/main" id="{D2EF853C-9CD5-43A9-AE88-92D9B4862F21}"/>
              </a:ext>
            </a:extLst>
          </p:cNvPr>
          <p:cNvSpPr txBox="1"/>
          <p:nvPr/>
        </p:nvSpPr>
        <p:spPr>
          <a:xfrm>
            <a:off x="1813250" y="2068478"/>
            <a:ext cx="1033140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完成数据库的建立。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35B62D24-1424-4DB5-BDB5-C9A4E61CB8BE}"/>
              </a:ext>
            </a:extLst>
          </p:cNvPr>
          <p:cNvSpPr txBox="1"/>
          <p:nvPr/>
        </p:nvSpPr>
        <p:spPr>
          <a:xfrm>
            <a:off x="1816129" y="1426832"/>
            <a:ext cx="114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林迈</a:t>
            </a: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46514C5E-0CF7-4D19-B948-6C60708C2219}"/>
              </a:ext>
            </a:extLst>
          </p:cNvPr>
          <p:cNvSpPr txBox="1"/>
          <p:nvPr/>
        </p:nvSpPr>
        <p:spPr>
          <a:xfrm>
            <a:off x="4620140" y="2048679"/>
            <a:ext cx="1024888" cy="60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主要功能的实现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6B37007D-916E-44B5-BDF2-9F667906CA5F}"/>
              </a:ext>
            </a:extLst>
          </p:cNvPr>
          <p:cNvSpPr txBox="1"/>
          <p:nvPr/>
        </p:nvSpPr>
        <p:spPr>
          <a:xfrm>
            <a:off x="4501348" y="1426832"/>
            <a:ext cx="114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齐鹏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7E296E5A-C78D-406E-BE20-2483C34EB1E8}"/>
              </a:ext>
            </a:extLst>
          </p:cNvPr>
          <p:cNvSpPr txBox="1"/>
          <p:nvPr/>
        </p:nvSpPr>
        <p:spPr>
          <a:xfrm>
            <a:off x="7700986" y="2068478"/>
            <a:ext cx="1054109" cy="5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完成了登录界面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C2A01A6C-4B61-43D0-9900-2B2D804198D9}"/>
              </a:ext>
            </a:extLst>
          </p:cNvPr>
          <p:cNvSpPr txBox="1"/>
          <p:nvPr/>
        </p:nvSpPr>
        <p:spPr>
          <a:xfrm>
            <a:off x="7611414" y="1426832"/>
            <a:ext cx="114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叶虎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团队分工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C7F16F7-46EE-4CA4-85B8-5522B627F2CE}"/>
              </a:ext>
            </a:extLst>
          </p:cNvPr>
          <p:cNvGrpSpPr/>
          <p:nvPr/>
        </p:nvGrpSpPr>
        <p:grpSpPr>
          <a:xfrm>
            <a:off x="1616833" y="3584863"/>
            <a:ext cx="1977654" cy="2191308"/>
            <a:chOff x="4669152" y="2204864"/>
            <a:chExt cx="2853697" cy="3161994"/>
          </a:xfrm>
        </p:grpSpPr>
        <p:sp>
          <p:nvSpPr>
            <p:cNvPr id="22" name="矩形: 剪去单角 444">
              <a:extLst>
                <a:ext uri="{FF2B5EF4-FFF2-40B4-BE49-F238E27FC236}">
                  <a16:creationId xmlns:a16="http://schemas.microsoft.com/office/drawing/2014/main" id="{FB8EF554-4F67-4188-A4DF-72406B0DC5F6}"/>
                </a:ext>
              </a:extLst>
            </p:cNvPr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20E4BC-B1FC-4E19-B40D-A0D80D9AD391}"/>
                </a:ext>
              </a:extLst>
            </p:cNvPr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445">
              <a:extLst>
                <a:ext uri="{FF2B5EF4-FFF2-40B4-BE49-F238E27FC236}">
                  <a16:creationId xmlns:a16="http://schemas.microsoft.com/office/drawing/2014/main" id="{676A349A-9B3A-49E9-A1C1-54439ECB0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4953F81-21E6-4698-B42B-60EEDB9EE034}"/>
              </a:ext>
            </a:extLst>
          </p:cNvPr>
          <p:cNvGrpSpPr/>
          <p:nvPr/>
        </p:nvGrpSpPr>
        <p:grpSpPr>
          <a:xfrm>
            <a:off x="4333837" y="3575457"/>
            <a:ext cx="1977654" cy="2191308"/>
            <a:chOff x="1703943" y="2324178"/>
            <a:chExt cx="2644657" cy="2930370"/>
          </a:xfrm>
        </p:grpSpPr>
        <p:sp>
          <p:nvSpPr>
            <p:cNvPr id="33" name="矩形: 剪去单角 437">
              <a:extLst>
                <a:ext uri="{FF2B5EF4-FFF2-40B4-BE49-F238E27FC236}">
                  <a16:creationId xmlns:a16="http://schemas.microsoft.com/office/drawing/2014/main" id="{16210184-0D9C-4952-975F-3B0071B6198F}"/>
                </a:ext>
              </a:extLst>
            </p:cNvPr>
            <p:cNvSpPr/>
            <p:nvPr/>
          </p:nvSpPr>
          <p:spPr>
            <a:xfrm>
              <a:off x="1703943" y="2324178"/>
              <a:ext cx="2644655" cy="2930370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5D44E54-7838-4D9E-8921-917AFEEDF21F}"/>
                </a:ext>
              </a:extLst>
            </p:cNvPr>
            <p:cNvSpPr/>
            <p:nvPr/>
          </p:nvSpPr>
          <p:spPr>
            <a:xfrm>
              <a:off x="1703944" y="5140390"/>
              <a:ext cx="2644655" cy="114158"/>
            </a:xfrm>
            <a:prstGeom prst="rect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438">
              <a:extLst>
                <a:ext uri="{FF2B5EF4-FFF2-40B4-BE49-F238E27FC236}">
                  <a16:creationId xmlns:a16="http://schemas.microsoft.com/office/drawing/2014/main" id="{66D8613D-2C7A-4FC3-AFCC-8C01424C8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365" y="2324178"/>
              <a:ext cx="667235" cy="66723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ko-KR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</a:p>
          </p:txBody>
        </p:sp>
      </p:grpSp>
      <p:sp>
        <p:nvSpPr>
          <p:cNvPr id="36" name="TextBox 24">
            <a:extLst>
              <a:ext uri="{FF2B5EF4-FFF2-40B4-BE49-F238E27FC236}">
                <a16:creationId xmlns:a16="http://schemas.microsoft.com/office/drawing/2014/main" id="{893A0C64-CAC7-4EDF-8D8D-68220591C877}"/>
              </a:ext>
            </a:extLst>
          </p:cNvPr>
          <p:cNvSpPr txBox="1"/>
          <p:nvPr/>
        </p:nvSpPr>
        <p:spPr>
          <a:xfrm>
            <a:off x="1816129" y="3773291"/>
            <a:ext cx="114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文宇豪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49A62A94-DD5D-4E37-8415-34C3681EFAA1}"/>
              </a:ext>
            </a:extLst>
          </p:cNvPr>
          <p:cNvSpPr txBox="1"/>
          <p:nvPr/>
        </p:nvSpPr>
        <p:spPr>
          <a:xfrm>
            <a:off x="4501346" y="3735856"/>
            <a:ext cx="114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朱双磊</a:t>
            </a: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647B79D2-F7E8-4BA7-BEFB-425826A94D2D}"/>
              </a:ext>
            </a:extLst>
          </p:cNvPr>
          <p:cNvSpPr txBox="1"/>
          <p:nvPr/>
        </p:nvSpPr>
        <p:spPr>
          <a:xfrm>
            <a:off x="1792227" y="4259786"/>
            <a:ext cx="1303307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完成了个模块的链接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4FBC7619-6C73-459D-8874-F73A8FCE4E9E}"/>
              </a:ext>
            </a:extLst>
          </p:cNvPr>
          <p:cNvSpPr txBox="1"/>
          <p:nvPr/>
        </p:nvSpPr>
        <p:spPr>
          <a:xfrm>
            <a:off x="4526727" y="4259786"/>
            <a:ext cx="1591871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大多数测试，修复了出现的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bug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3045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58" grpId="0"/>
      <p:bldP spid="59" grpId="0"/>
      <p:bldP spid="36" grpId="0"/>
      <p:bldP spid="37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91D90A-6535-4CC0-88AA-8DBB72C0A230}"/>
              </a:ext>
            </a:extLst>
          </p:cNvPr>
          <p:cNvSpPr/>
          <p:nvPr/>
        </p:nvSpPr>
        <p:spPr>
          <a:xfrm>
            <a:off x="2611316" y="1197835"/>
            <a:ext cx="8264769" cy="528528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07EC9287-EF8A-4E9F-B600-0A98ECB0F7ED}"/>
              </a:ext>
            </a:extLst>
          </p:cNvPr>
          <p:cNvSpPr txBox="1"/>
          <p:nvPr/>
        </p:nvSpPr>
        <p:spPr>
          <a:xfrm>
            <a:off x="4182066" y="584632"/>
            <a:ext cx="534879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Beta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冲刺阶段进展情况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47CA27-6CF1-4B8A-9AEC-CA45FC5D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36" y="1920072"/>
            <a:ext cx="5692633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30762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第一PPT，www.1ppt.com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426</Words>
  <Application>Microsoft Office PowerPoint</Application>
  <PresentationFormat>宽屏</PresentationFormat>
  <Paragraphs>71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庞门正道标题体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三角形</dc:title>
  <dc:creator>user</dc:creator>
  <cp:keywords>三角形</cp:keywords>
  <cp:lastModifiedBy>叶 虎</cp:lastModifiedBy>
  <cp:revision>36</cp:revision>
  <dcterms:created xsi:type="dcterms:W3CDTF">2019-05-07T15:53:17Z</dcterms:created>
  <dcterms:modified xsi:type="dcterms:W3CDTF">2019-06-15T09:58:54Z</dcterms:modified>
</cp:coreProperties>
</file>