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35" r:id="rId3"/>
    <p:sldId id="288" r:id="rId4"/>
    <p:sldId id="289" r:id="rId5"/>
    <p:sldId id="290" r:id="rId6"/>
    <p:sldId id="299" r:id="rId7"/>
    <p:sldId id="291" r:id="rId8"/>
    <p:sldId id="294" r:id="rId9"/>
    <p:sldId id="306" r:id="rId10"/>
    <p:sldId id="336" r:id="rId11"/>
    <p:sldId id="295" r:id="rId12"/>
    <p:sldId id="317" r:id="rId13"/>
    <p:sldId id="296" r:id="rId14"/>
    <p:sldId id="309" r:id="rId15"/>
    <p:sldId id="33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1F1F1F"/>
    <a:srgbClr val="373737"/>
    <a:srgbClr val="EA2D00"/>
    <a:srgbClr val="F5F5F5"/>
    <a:srgbClr val="0070C0"/>
    <a:srgbClr val="005696"/>
    <a:srgbClr val="0064AB"/>
    <a:srgbClr val="CC9B0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140" autoAdjust="0"/>
  </p:normalViewPr>
  <p:slideViewPr>
    <p:cSldViewPr snapToGrid="0">
      <p:cViewPr varScale="1">
        <p:scale>
          <a:sx n="94" d="100"/>
          <a:sy n="94" d="100"/>
        </p:scale>
        <p:origin x="91" y="29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EB55C-3277-40A1-87F0-B97032FE30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D7A36-AB50-4661-B4D1-5139A58275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6" t="16150" r="-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500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5355771" y="3773718"/>
            <a:ext cx="1848581" cy="2859316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 flipV="1">
            <a:off x="7010401" y="3512463"/>
            <a:ext cx="3526970" cy="261255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直角三角形 2"/>
          <p:cNvSpPr/>
          <p:nvPr userDrawn="1"/>
        </p:nvSpPr>
        <p:spPr>
          <a:xfrm flipH="1" flipV="1">
            <a:off x="-1" y="-1"/>
            <a:ext cx="12191999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>
            <a:off x="0" y="-4"/>
            <a:ext cx="12192000" cy="6858004"/>
          </a:xfrm>
          <a:prstGeom prst="rtTriangl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691" b="6660"/>
          <a:stretch>
            <a:fillRect/>
          </a:stretch>
        </p:blipFill>
        <p:spPr>
          <a:xfrm>
            <a:off x="-2" y="0"/>
            <a:ext cx="12192002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 flipV="1">
            <a:off x="5355771" y="3773718"/>
            <a:ext cx="1848581" cy="2859316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 flipV="1">
            <a:off x="7010401" y="3512463"/>
            <a:ext cx="3526970" cy="261255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 userDrawn="1"/>
        </p:nvSpPr>
        <p:spPr>
          <a:xfrm>
            <a:off x="-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2365070 w 12192000"/>
              <a:gd name="connsiteY1" fmla="*/ 0 h 6858000"/>
              <a:gd name="connsiteX2" fmla="*/ 9839927 w 12192000"/>
              <a:gd name="connsiteY2" fmla="*/ 0 h 6858000"/>
              <a:gd name="connsiteX3" fmla="*/ 12192000 w 12192000"/>
              <a:gd name="connsiteY3" fmla="*/ 5975025 h 6858000"/>
              <a:gd name="connsiteX4" fmla="*/ 12192000 w 12192000"/>
              <a:gd name="connsiteY4" fmla="*/ 6858000 h 6858000"/>
              <a:gd name="connsiteX5" fmla="*/ 9839927 w 12192000"/>
              <a:gd name="connsiteY5" fmla="*/ 6858000 h 6858000"/>
              <a:gd name="connsiteX6" fmla="*/ 2365070 w 12192000"/>
              <a:gd name="connsiteY6" fmla="*/ 6858000 h 6858000"/>
              <a:gd name="connsiteX7" fmla="*/ 0 w 12192000"/>
              <a:gd name="connsiteY7" fmla="*/ 8787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2365070" y="0"/>
                </a:lnTo>
                <a:lnTo>
                  <a:pt x="9839927" y="0"/>
                </a:lnTo>
                <a:lnTo>
                  <a:pt x="12192000" y="5975025"/>
                </a:lnTo>
                <a:lnTo>
                  <a:pt x="12192000" y="6858000"/>
                </a:lnTo>
                <a:lnTo>
                  <a:pt x="9839927" y="6858000"/>
                </a:lnTo>
                <a:lnTo>
                  <a:pt x="2365070" y="6858000"/>
                </a:lnTo>
                <a:lnTo>
                  <a:pt x="0" y="87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/>
        </p:nvSpPr>
        <p:spPr>
          <a:xfrm>
            <a:off x="-2" y="1"/>
            <a:ext cx="6210292" cy="6857999"/>
          </a:xfrm>
          <a:custGeom>
            <a:avLst/>
            <a:gdLst>
              <a:gd name="connsiteX0" fmla="*/ 0 w 6210292"/>
              <a:gd name="connsiteY0" fmla="*/ 0 h 6857999"/>
              <a:gd name="connsiteX1" fmla="*/ 3510538 w 6210292"/>
              <a:gd name="connsiteY1" fmla="*/ 0 h 6857999"/>
              <a:gd name="connsiteX2" fmla="*/ 6210292 w 6210292"/>
              <a:gd name="connsiteY2" fmla="*/ 1964217 h 6857999"/>
              <a:gd name="connsiteX3" fmla="*/ 4622417 w 6210292"/>
              <a:gd name="connsiteY3" fmla="*/ 6857999 h 6857999"/>
              <a:gd name="connsiteX4" fmla="*/ 0 w 6210292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292" h="6857999">
                <a:moveTo>
                  <a:pt x="0" y="0"/>
                </a:moveTo>
                <a:lnTo>
                  <a:pt x="3510538" y="0"/>
                </a:lnTo>
                <a:lnTo>
                  <a:pt x="6210292" y="1964217"/>
                </a:lnTo>
                <a:lnTo>
                  <a:pt x="4622417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27703" cy="6858000"/>
          </a:xfrm>
          <a:custGeom>
            <a:avLst/>
            <a:gdLst>
              <a:gd name="connsiteX0" fmla="*/ 0 w 5827703"/>
              <a:gd name="connsiteY0" fmla="*/ 0 h 6858000"/>
              <a:gd name="connsiteX1" fmla="*/ 2957454 w 5827703"/>
              <a:gd name="connsiteY1" fmla="*/ 0 h 6858000"/>
              <a:gd name="connsiteX2" fmla="*/ 5827703 w 5827703"/>
              <a:gd name="connsiteY2" fmla="*/ 2088261 h 6858000"/>
              <a:gd name="connsiteX3" fmla="*/ 4280075 w 5827703"/>
              <a:gd name="connsiteY3" fmla="*/ 6858000 h 6858000"/>
              <a:gd name="connsiteX4" fmla="*/ 0 w 582770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7703" h="6858000">
                <a:moveTo>
                  <a:pt x="0" y="0"/>
                </a:moveTo>
                <a:lnTo>
                  <a:pt x="2957454" y="0"/>
                </a:lnTo>
                <a:lnTo>
                  <a:pt x="5827703" y="2088261"/>
                </a:lnTo>
                <a:lnTo>
                  <a:pt x="42800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>
          <a:xfrm flipH="1" flipV="1">
            <a:off x="10766107" y="4361930"/>
            <a:ext cx="1425892" cy="2496071"/>
          </a:xfrm>
          <a:custGeom>
            <a:avLst/>
            <a:gdLst>
              <a:gd name="connsiteX0" fmla="*/ 696735 w 1425892"/>
              <a:gd name="connsiteY0" fmla="*/ 2496071 h 2496071"/>
              <a:gd name="connsiteX1" fmla="*/ 0 w 1425892"/>
              <a:gd name="connsiteY1" fmla="*/ 2496071 h 2496071"/>
              <a:gd name="connsiteX2" fmla="*/ 0 w 1425892"/>
              <a:gd name="connsiteY2" fmla="*/ 0 h 2496071"/>
              <a:gd name="connsiteX3" fmla="*/ 1083881 w 1425892"/>
              <a:gd name="connsiteY3" fmla="*/ 0 h 2496071"/>
              <a:gd name="connsiteX4" fmla="*/ 1425892 w 1425892"/>
              <a:gd name="connsiteY4" fmla="*/ 248832 h 249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892" h="2496071">
                <a:moveTo>
                  <a:pt x="696735" y="2496071"/>
                </a:moveTo>
                <a:lnTo>
                  <a:pt x="0" y="2496071"/>
                </a:lnTo>
                <a:lnTo>
                  <a:pt x="0" y="0"/>
                </a:lnTo>
                <a:lnTo>
                  <a:pt x="1083881" y="0"/>
                </a:lnTo>
                <a:lnTo>
                  <a:pt x="1425892" y="248832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25714" y="1030514"/>
            <a:ext cx="69668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52910" y="451296"/>
            <a:ext cx="10024160" cy="49119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在此输入你的章节标题</a:t>
            </a:r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41828" y="2399289"/>
            <a:ext cx="2474235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2"/>
          </p:nvPr>
        </p:nvSpPr>
        <p:spPr>
          <a:xfrm>
            <a:off x="3403600" y="2399289"/>
            <a:ext cx="2474235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65372" y="2399289"/>
            <a:ext cx="2474235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4"/>
          </p:nvPr>
        </p:nvSpPr>
        <p:spPr>
          <a:xfrm>
            <a:off x="8527144" y="2169104"/>
            <a:ext cx="2823028" cy="3726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6200000" flipH="1">
            <a:off x="-28636" y="-27146"/>
            <a:ext cx="204778" cy="176533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5400000">
            <a:off x="-28637" y="197825"/>
            <a:ext cx="204778" cy="176533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16200000" flipH="1">
            <a:off x="12001345" y="6326122"/>
            <a:ext cx="204778" cy="176533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2001344" y="6551093"/>
            <a:ext cx="204778" cy="176533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/>
          <p:cNvSpPr txBox="1"/>
          <p:nvPr userDrawn="1"/>
        </p:nvSpPr>
        <p:spPr>
          <a:xfrm>
            <a:off x="11562270" y="6368075"/>
            <a:ext cx="50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 Unicode MS" panose="020B0604020202020204" pitchFamily="34" charset="-122"/>
              </a:rPr>
            </a:fld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725714" y="1030514"/>
            <a:ext cx="69668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52910" y="451296"/>
            <a:ext cx="10024160" cy="49119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在此输入你的章节标题</a:t>
            </a:r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6200000" flipH="1">
            <a:off x="-28636" y="-27146"/>
            <a:ext cx="204778" cy="176533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5400000">
            <a:off x="-28637" y="197825"/>
            <a:ext cx="204778" cy="176533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16200000" flipH="1">
            <a:off x="12001345" y="6326122"/>
            <a:ext cx="204778" cy="176533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2001344" y="6551093"/>
            <a:ext cx="204778" cy="176533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/>
          <p:cNvSpPr txBox="1"/>
          <p:nvPr userDrawn="1"/>
        </p:nvSpPr>
        <p:spPr>
          <a:xfrm>
            <a:off x="11562270" y="6368075"/>
            <a:ext cx="50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 Unicode MS" panose="020B0604020202020204" pitchFamily="34" charset="-122"/>
              </a:rPr>
            </a:fld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8868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2003314" y="0"/>
            <a:ext cx="18868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片占位符 11"/>
          <p:cNvSpPr>
            <a:spLocks noGrp="1"/>
          </p:cNvSpPr>
          <p:nvPr>
            <p:ph type="pic" sz="quarter" idx="14"/>
          </p:nvPr>
        </p:nvSpPr>
        <p:spPr>
          <a:xfrm>
            <a:off x="8955741" y="0"/>
            <a:ext cx="304757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图片占位符 11"/>
          <p:cNvSpPr>
            <a:spLocks noGrp="1"/>
          </p:cNvSpPr>
          <p:nvPr>
            <p:ph type="pic" sz="quarter" idx="15"/>
          </p:nvPr>
        </p:nvSpPr>
        <p:spPr>
          <a:xfrm>
            <a:off x="5908168" y="0"/>
            <a:ext cx="304757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 userDrawn="1"/>
        </p:nvSpPr>
        <p:spPr>
          <a:xfrm flipV="1">
            <a:off x="0" y="-1"/>
            <a:ext cx="5551739" cy="312285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 userDrawn="1"/>
        </p:nvSpPr>
        <p:spPr>
          <a:xfrm rot="10800000" flipV="1">
            <a:off x="6640261" y="3735147"/>
            <a:ext cx="5551739" cy="312285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900705" cy="2756646"/>
          </a:xfrm>
          <a:custGeom>
            <a:avLst/>
            <a:gdLst>
              <a:gd name="connsiteX0" fmla="*/ 0 w 5551736"/>
              <a:gd name="connsiteY0" fmla="*/ 0 h 3122851"/>
              <a:gd name="connsiteX1" fmla="*/ 5551736 w 5551736"/>
              <a:gd name="connsiteY1" fmla="*/ 0 h 3122851"/>
              <a:gd name="connsiteX2" fmla="*/ 0 w 5551736"/>
              <a:gd name="connsiteY2" fmla="*/ 3122851 h 3122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1736" h="3122851">
                <a:moveTo>
                  <a:pt x="0" y="0"/>
                </a:moveTo>
                <a:lnTo>
                  <a:pt x="5551736" y="0"/>
                </a:lnTo>
                <a:lnTo>
                  <a:pt x="0" y="31228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7257143" y="4082145"/>
            <a:ext cx="4934856" cy="2775856"/>
          </a:xfrm>
          <a:custGeom>
            <a:avLst/>
            <a:gdLst>
              <a:gd name="connsiteX0" fmla="*/ 5551739 w 5551739"/>
              <a:gd name="connsiteY0" fmla="*/ 0 h 3122853"/>
              <a:gd name="connsiteX1" fmla="*/ 5551739 w 5551739"/>
              <a:gd name="connsiteY1" fmla="*/ 3122853 h 3122853"/>
              <a:gd name="connsiteX2" fmla="*/ 0 w 5551739"/>
              <a:gd name="connsiteY2" fmla="*/ 3122853 h 312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51739" h="3122853">
                <a:moveTo>
                  <a:pt x="5551739" y="0"/>
                </a:moveTo>
                <a:lnTo>
                  <a:pt x="5551739" y="3122853"/>
                </a:lnTo>
                <a:lnTo>
                  <a:pt x="0" y="31228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857" t="1703" r="-3"/>
          <a:stretch>
            <a:fillRect/>
          </a:stretch>
        </p:blipFill>
        <p:spPr>
          <a:xfrm flipH="1">
            <a:off x="-1" y="0"/>
            <a:ext cx="4209143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4209143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>
            <a:off x="4209143" y="187778"/>
            <a:ext cx="7797801" cy="6482444"/>
          </a:xfrm>
          <a:custGeom>
            <a:avLst/>
            <a:gdLst>
              <a:gd name="connsiteX0" fmla="*/ 0 w 7797801"/>
              <a:gd name="connsiteY0" fmla="*/ 0 h 6482444"/>
              <a:gd name="connsiteX1" fmla="*/ 7797801 w 7797801"/>
              <a:gd name="connsiteY1" fmla="*/ 0 h 6482444"/>
              <a:gd name="connsiteX2" fmla="*/ 7797801 w 7797801"/>
              <a:gd name="connsiteY2" fmla="*/ 6482444 h 6482444"/>
              <a:gd name="connsiteX3" fmla="*/ 0 w 7797801"/>
              <a:gd name="connsiteY3" fmla="*/ 6482444 h 6482444"/>
              <a:gd name="connsiteX4" fmla="*/ 0 w 7797801"/>
              <a:gd name="connsiteY4" fmla="*/ 6401932 h 6482444"/>
              <a:gd name="connsiteX5" fmla="*/ 7717289 w 7797801"/>
              <a:gd name="connsiteY5" fmla="*/ 6401932 h 6482444"/>
              <a:gd name="connsiteX6" fmla="*/ 7717289 w 7797801"/>
              <a:gd name="connsiteY6" fmla="*/ 80512 h 6482444"/>
              <a:gd name="connsiteX7" fmla="*/ 0 w 7797801"/>
              <a:gd name="connsiteY7" fmla="*/ 80512 h 6482444"/>
              <a:gd name="connsiteX8" fmla="*/ 0 w 7797801"/>
              <a:gd name="connsiteY8" fmla="*/ 0 h 648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97801" h="6482444">
                <a:moveTo>
                  <a:pt x="0" y="0"/>
                </a:moveTo>
                <a:lnTo>
                  <a:pt x="7797801" y="0"/>
                </a:lnTo>
                <a:lnTo>
                  <a:pt x="7797801" y="6482444"/>
                </a:lnTo>
                <a:lnTo>
                  <a:pt x="0" y="6482444"/>
                </a:lnTo>
                <a:lnTo>
                  <a:pt x="0" y="6401932"/>
                </a:lnTo>
                <a:lnTo>
                  <a:pt x="7717289" y="6401932"/>
                </a:lnTo>
                <a:lnTo>
                  <a:pt x="7717289" y="80512"/>
                </a:lnTo>
                <a:lnTo>
                  <a:pt x="0" y="80512"/>
                </a:lnTo>
                <a:lnTo>
                  <a:pt x="0" y="0"/>
                </a:lnTo>
                <a:close/>
              </a:path>
            </a:pathLst>
          </a:cu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85058" y="187778"/>
            <a:ext cx="4024084" cy="6482444"/>
          </a:xfrm>
          <a:custGeom>
            <a:avLst/>
            <a:gdLst>
              <a:gd name="connsiteX0" fmla="*/ 0 w 4024084"/>
              <a:gd name="connsiteY0" fmla="*/ 0 h 6482444"/>
              <a:gd name="connsiteX1" fmla="*/ 4024084 w 4024084"/>
              <a:gd name="connsiteY1" fmla="*/ 0 h 6482444"/>
              <a:gd name="connsiteX2" fmla="*/ 4024084 w 4024084"/>
              <a:gd name="connsiteY2" fmla="*/ 80512 h 6482444"/>
              <a:gd name="connsiteX3" fmla="*/ 80512 w 4024084"/>
              <a:gd name="connsiteY3" fmla="*/ 80512 h 6482444"/>
              <a:gd name="connsiteX4" fmla="*/ 80512 w 4024084"/>
              <a:gd name="connsiteY4" fmla="*/ 6401932 h 6482444"/>
              <a:gd name="connsiteX5" fmla="*/ 4024084 w 4024084"/>
              <a:gd name="connsiteY5" fmla="*/ 6401932 h 6482444"/>
              <a:gd name="connsiteX6" fmla="*/ 4024084 w 4024084"/>
              <a:gd name="connsiteY6" fmla="*/ 6482444 h 6482444"/>
              <a:gd name="connsiteX7" fmla="*/ 0 w 4024084"/>
              <a:gd name="connsiteY7" fmla="*/ 6482444 h 6482444"/>
              <a:gd name="connsiteX8" fmla="*/ 0 w 4024084"/>
              <a:gd name="connsiteY8" fmla="*/ 0 h 648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4084" h="6482444">
                <a:moveTo>
                  <a:pt x="0" y="0"/>
                </a:moveTo>
                <a:lnTo>
                  <a:pt x="4024084" y="0"/>
                </a:lnTo>
                <a:lnTo>
                  <a:pt x="4024084" y="80512"/>
                </a:lnTo>
                <a:lnTo>
                  <a:pt x="80512" y="80512"/>
                </a:lnTo>
                <a:lnTo>
                  <a:pt x="80512" y="6401932"/>
                </a:lnTo>
                <a:lnTo>
                  <a:pt x="4024084" y="6401932"/>
                </a:lnTo>
                <a:lnTo>
                  <a:pt x="4024084" y="6482444"/>
                </a:lnTo>
                <a:lnTo>
                  <a:pt x="0" y="64824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930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5820226" y="0"/>
            <a:ext cx="318588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9006113" y="0"/>
            <a:ext cx="318588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930399" y="0"/>
            <a:ext cx="388982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8687460" y="0"/>
            <a:ext cx="1063822" cy="6858000"/>
            <a:chOff x="8687460" y="0"/>
            <a:chExt cx="1063822" cy="685800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8687460" y="618565"/>
              <a:ext cx="0" cy="56208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8687460" y="0"/>
              <a:ext cx="1063822" cy="6185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87460" y="6239435"/>
              <a:ext cx="1063822" cy="6185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 userDrawn="1"/>
        </p:nvGrpSpPr>
        <p:grpSpPr>
          <a:xfrm flipH="1">
            <a:off x="-15592" y="2234945"/>
            <a:ext cx="370447" cy="2388111"/>
            <a:chOff x="8687460" y="0"/>
            <a:chExt cx="1063822" cy="68580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8687460" y="618565"/>
              <a:ext cx="0" cy="562087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8687460" y="0"/>
              <a:ext cx="1063822" cy="6185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687460" y="6239435"/>
              <a:ext cx="1063822" cy="6185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图片占位符 17"/>
          <p:cNvSpPr>
            <a:spLocks noGrp="1"/>
          </p:cNvSpPr>
          <p:nvPr>
            <p:ph type="pic" sz="quarter" idx="10"/>
          </p:nvPr>
        </p:nvSpPr>
        <p:spPr>
          <a:xfrm>
            <a:off x="7898204" y="1062386"/>
            <a:ext cx="1600877" cy="1841078"/>
          </a:xfrm>
          <a:custGeom>
            <a:avLst/>
            <a:gdLst>
              <a:gd name="connsiteX0" fmla="*/ 793982 w 1600877"/>
              <a:gd name="connsiteY0" fmla="*/ 0 h 1841078"/>
              <a:gd name="connsiteX1" fmla="*/ 1600877 w 1600877"/>
              <a:gd name="connsiteY1" fmla="*/ 465861 h 1841078"/>
              <a:gd name="connsiteX2" fmla="*/ 1598065 w 1600877"/>
              <a:gd name="connsiteY2" fmla="*/ 1381049 h 1841078"/>
              <a:gd name="connsiteX3" fmla="*/ 806895 w 1600877"/>
              <a:gd name="connsiteY3" fmla="*/ 1841078 h 1841078"/>
              <a:gd name="connsiteX4" fmla="*/ 0 w 1600877"/>
              <a:gd name="connsiteY4" fmla="*/ 1375217 h 1841078"/>
              <a:gd name="connsiteX5" fmla="*/ 2812 w 1600877"/>
              <a:gd name="connsiteY5" fmla="*/ 460030 h 184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877" h="1841078">
                <a:moveTo>
                  <a:pt x="793982" y="0"/>
                </a:moveTo>
                <a:lnTo>
                  <a:pt x="1600877" y="465861"/>
                </a:lnTo>
                <a:lnTo>
                  <a:pt x="1598065" y="1381049"/>
                </a:lnTo>
                <a:lnTo>
                  <a:pt x="806895" y="1841078"/>
                </a:lnTo>
                <a:lnTo>
                  <a:pt x="0" y="1375217"/>
                </a:lnTo>
                <a:lnTo>
                  <a:pt x="2812" y="4600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1"/>
          </p:nvPr>
        </p:nvSpPr>
        <p:spPr>
          <a:xfrm>
            <a:off x="7055160" y="2508461"/>
            <a:ext cx="1600877" cy="1841078"/>
          </a:xfrm>
          <a:custGeom>
            <a:avLst/>
            <a:gdLst>
              <a:gd name="connsiteX0" fmla="*/ 793982 w 1600877"/>
              <a:gd name="connsiteY0" fmla="*/ 0 h 1841078"/>
              <a:gd name="connsiteX1" fmla="*/ 1600877 w 1600877"/>
              <a:gd name="connsiteY1" fmla="*/ 465861 h 1841078"/>
              <a:gd name="connsiteX2" fmla="*/ 1598065 w 1600877"/>
              <a:gd name="connsiteY2" fmla="*/ 1381049 h 1841078"/>
              <a:gd name="connsiteX3" fmla="*/ 806895 w 1600877"/>
              <a:gd name="connsiteY3" fmla="*/ 1841078 h 1841078"/>
              <a:gd name="connsiteX4" fmla="*/ 0 w 1600877"/>
              <a:gd name="connsiteY4" fmla="*/ 1375217 h 1841078"/>
              <a:gd name="connsiteX5" fmla="*/ 2812 w 1600877"/>
              <a:gd name="connsiteY5" fmla="*/ 460030 h 184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877" h="1841078">
                <a:moveTo>
                  <a:pt x="793982" y="0"/>
                </a:moveTo>
                <a:lnTo>
                  <a:pt x="1600877" y="465861"/>
                </a:lnTo>
                <a:lnTo>
                  <a:pt x="1598065" y="1381049"/>
                </a:lnTo>
                <a:lnTo>
                  <a:pt x="806895" y="1841078"/>
                </a:lnTo>
                <a:lnTo>
                  <a:pt x="0" y="1375217"/>
                </a:lnTo>
                <a:lnTo>
                  <a:pt x="2812" y="4600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2"/>
          </p:nvPr>
        </p:nvSpPr>
        <p:spPr>
          <a:xfrm>
            <a:off x="6212116" y="3954536"/>
            <a:ext cx="1600877" cy="1841078"/>
          </a:xfrm>
          <a:custGeom>
            <a:avLst/>
            <a:gdLst>
              <a:gd name="connsiteX0" fmla="*/ 793982 w 1600877"/>
              <a:gd name="connsiteY0" fmla="*/ 0 h 1841078"/>
              <a:gd name="connsiteX1" fmla="*/ 1600877 w 1600877"/>
              <a:gd name="connsiteY1" fmla="*/ 465861 h 1841078"/>
              <a:gd name="connsiteX2" fmla="*/ 1598065 w 1600877"/>
              <a:gd name="connsiteY2" fmla="*/ 1381049 h 1841078"/>
              <a:gd name="connsiteX3" fmla="*/ 806895 w 1600877"/>
              <a:gd name="connsiteY3" fmla="*/ 1841078 h 1841078"/>
              <a:gd name="connsiteX4" fmla="*/ 0 w 1600877"/>
              <a:gd name="connsiteY4" fmla="*/ 1375217 h 1841078"/>
              <a:gd name="connsiteX5" fmla="*/ 2812 w 1600877"/>
              <a:gd name="connsiteY5" fmla="*/ 460030 h 184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877" h="1841078">
                <a:moveTo>
                  <a:pt x="793982" y="0"/>
                </a:moveTo>
                <a:lnTo>
                  <a:pt x="1600877" y="465861"/>
                </a:lnTo>
                <a:lnTo>
                  <a:pt x="1598065" y="1381049"/>
                </a:lnTo>
                <a:lnTo>
                  <a:pt x="806895" y="1841078"/>
                </a:lnTo>
                <a:lnTo>
                  <a:pt x="0" y="1375217"/>
                </a:lnTo>
                <a:lnTo>
                  <a:pt x="2812" y="4600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3"/>
          </p:nvPr>
        </p:nvSpPr>
        <p:spPr>
          <a:xfrm>
            <a:off x="8741247" y="2508461"/>
            <a:ext cx="1600877" cy="1841078"/>
          </a:xfrm>
          <a:custGeom>
            <a:avLst/>
            <a:gdLst>
              <a:gd name="connsiteX0" fmla="*/ 793982 w 1600877"/>
              <a:gd name="connsiteY0" fmla="*/ 0 h 1841078"/>
              <a:gd name="connsiteX1" fmla="*/ 1600877 w 1600877"/>
              <a:gd name="connsiteY1" fmla="*/ 465861 h 1841078"/>
              <a:gd name="connsiteX2" fmla="*/ 1598065 w 1600877"/>
              <a:gd name="connsiteY2" fmla="*/ 1381049 h 1841078"/>
              <a:gd name="connsiteX3" fmla="*/ 806895 w 1600877"/>
              <a:gd name="connsiteY3" fmla="*/ 1841078 h 1841078"/>
              <a:gd name="connsiteX4" fmla="*/ 0 w 1600877"/>
              <a:gd name="connsiteY4" fmla="*/ 1375217 h 1841078"/>
              <a:gd name="connsiteX5" fmla="*/ 2812 w 1600877"/>
              <a:gd name="connsiteY5" fmla="*/ 460030 h 184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877" h="1841078">
                <a:moveTo>
                  <a:pt x="793982" y="0"/>
                </a:moveTo>
                <a:lnTo>
                  <a:pt x="1600877" y="465861"/>
                </a:lnTo>
                <a:lnTo>
                  <a:pt x="1598065" y="1381049"/>
                </a:lnTo>
                <a:lnTo>
                  <a:pt x="806895" y="1841078"/>
                </a:lnTo>
                <a:lnTo>
                  <a:pt x="0" y="1375217"/>
                </a:lnTo>
                <a:lnTo>
                  <a:pt x="2812" y="4600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/>
          </p:nvPr>
        </p:nvSpPr>
        <p:spPr>
          <a:xfrm>
            <a:off x="7887021" y="3954536"/>
            <a:ext cx="1600877" cy="1841078"/>
          </a:xfrm>
          <a:custGeom>
            <a:avLst/>
            <a:gdLst>
              <a:gd name="connsiteX0" fmla="*/ 793982 w 1600877"/>
              <a:gd name="connsiteY0" fmla="*/ 0 h 1841078"/>
              <a:gd name="connsiteX1" fmla="*/ 1600877 w 1600877"/>
              <a:gd name="connsiteY1" fmla="*/ 465861 h 1841078"/>
              <a:gd name="connsiteX2" fmla="*/ 1598065 w 1600877"/>
              <a:gd name="connsiteY2" fmla="*/ 1381049 h 1841078"/>
              <a:gd name="connsiteX3" fmla="*/ 806895 w 1600877"/>
              <a:gd name="connsiteY3" fmla="*/ 1841078 h 1841078"/>
              <a:gd name="connsiteX4" fmla="*/ 0 w 1600877"/>
              <a:gd name="connsiteY4" fmla="*/ 1375217 h 1841078"/>
              <a:gd name="connsiteX5" fmla="*/ 2812 w 1600877"/>
              <a:gd name="connsiteY5" fmla="*/ 460030 h 184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877" h="1841078">
                <a:moveTo>
                  <a:pt x="793982" y="0"/>
                </a:moveTo>
                <a:lnTo>
                  <a:pt x="1600877" y="465861"/>
                </a:lnTo>
                <a:lnTo>
                  <a:pt x="1598065" y="1381049"/>
                </a:lnTo>
                <a:lnTo>
                  <a:pt x="806895" y="1841078"/>
                </a:lnTo>
                <a:lnTo>
                  <a:pt x="0" y="1375217"/>
                </a:lnTo>
                <a:lnTo>
                  <a:pt x="2812" y="4600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5"/>
          </p:nvPr>
        </p:nvSpPr>
        <p:spPr>
          <a:xfrm>
            <a:off x="9584291" y="3954536"/>
            <a:ext cx="1600877" cy="1841078"/>
          </a:xfrm>
          <a:custGeom>
            <a:avLst/>
            <a:gdLst>
              <a:gd name="connsiteX0" fmla="*/ 793982 w 1600877"/>
              <a:gd name="connsiteY0" fmla="*/ 0 h 1841078"/>
              <a:gd name="connsiteX1" fmla="*/ 1600877 w 1600877"/>
              <a:gd name="connsiteY1" fmla="*/ 465861 h 1841078"/>
              <a:gd name="connsiteX2" fmla="*/ 1598065 w 1600877"/>
              <a:gd name="connsiteY2" fmla="*/ 1381049 h 1841078"/>
              <a:gd name="connsiteX3" fmla="*/ 806895 w 1600877"/>
              <a:gd name="connsiteY3" fmla="*/ 1841078 h 1841078"/>
              <a:gd name="connsiteX4" fmla="*/ 0 w 1600877"/>
              <a:gd name="connsiteY4" fmla="*/ 1375217 h 1841078"/>
              <a:gd name="connsiteX5" fmla="*/ 2812 w 1600877"/>
              <a:gd name="connsiteY5" fmla="*/ 460030 h 184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877" h="1841078">
                <a:moveTo>
                  <a:pt x="793982" y="0"/>
                </a:moveTo>
                <a:lnTo>
                  <a:pt x="1600877" y="465861"/>
                </a:lnTo>
                <a:lnTo>
                  <a:pt x="1598065" y="1381049"/>
                </a:lnTo>
                <a:lnTo>
                  <a:pt x="806895" y="1841078"/>
                </a:lnTo>
                <a:lnTo>
                  <a:pt x="0" y="1375217"/>
                </a:lnTo>
                <a:lnTo>
                  <a:pt x="2812" y="4600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 userDrawn="1"/>
        </p:nvSpPr>
        <p:spPr>
          <a:xfrm rot="16200000" flipH="1">
            <a:off x="6813520" y="1389743"/>
            <a:ext cx="6678445" cy="407851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5400000">
            <a:off x="-1299967" y="1389743"/>
            <a:ext cx="6678445" cy="407851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/>
          <p:cNvSpPr>
            <a:spLocks noGrp="1"/>
          </p:cNvSpPr>
          <p:nvPr>
            <p:ph type="pic" sz="quarter" idx="11"/>
          </p:nvPr>
        </p:nvSpPr>
        <p:spPr>
          <a:xfrm>
            <a:off x="10711543" y="2216899"/>
            <a:ext cx="1480457" cy="2424203"/>
          </a:xfrm>
          <a:custGeom>
            <a:avLst/>
            <a:gdLst>
              <a:gd name="connsiteX0" fmla="*/ 3599543 w 3599543"/>
              <a:gd name="connsiteY0" fmla="*/ 0 h 5894141"/>
              <a:gd name="connsiteX1" fmla="*/ 3599543 w 3599543"/>
              <a:gd name="connsiteY1" fmla="*/ 5894141 h 5894141"/>
              <a:gd name="connsiteX2" fmla="*/ 0 w 3599543"/>
              <a:gd name="connsiteY2" fmla="*/ 2947071 h 5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9543" h="5894141">
                <a:moveTo>
                  <a:pt x="3599543" y="0"/>
                </a:moveTo>
                <a:lnTo>
                  <a:pt x="3599543" y="5894141"/>
                </a:lnTo>
                <a:lnTo>
                  <a:pt x="0" y="2947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3" name="图片占位符 32"/>
          <p:cNvSpPr>
            <a:spLocks noGrp="1"/>
          </p:cNvSpPr>
          <p:nvPr>
            <p:ph type="pic" sz="quarter" idx="10"/>
          </p:nvPr>
        </p:nvSpPr>
        <p:spPr>
          <a:xfrm>
            <a:off x="-1" y="2216899"/>
            <a:ext cx="1480457" cy="2424203"/>
          </a:xfrm>
          <a:custGeom>
            <a:avLst/>
            <a:gdLst>
              <a:gd name="connsiteX0" fmla="*/ 0 w 3599543"/>
              <a:gd name="connsiteY0" fmla="*/ 0 h 5894141"/>
              <a:gd name="connsiteX1" fmla="*/ 3599543 w 3599543"/>
              <a:gd name="connsiteY1" fmla="*/ 2947071 h 5894141"/>
              <a:gd name="connsiteX2" fmla="*/ 0 w 3599543"/>
              <a:gd name="connsiteY2" fmla="*/ 5894141 h 589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9543" h="5894141">
                <a:moveTo>
                  <a:pt x="0" y="0"/>
                </a:moveTo>
                <a:lnTo>
                  <a:pt x="3599543" y="2947071"/>
                </a:lnTo>
                <a:lnTo>
                  <a:pt x="0" y="5894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585729" y="-1742500"/>
            <a:ext cx="5020543" cy="5773843"/>
          </a:xfrm>
          <a:custGeom>
            <a:avLst/>
            <a:gdLst>
              <a:gd name="connsiteX0" fmla="*/ 793982 w 1600877"/>
              <a:gd name="connsiteY0" fmla="*/ 0 h 1841078"/>
              <a:gd name="connsiteX1" fmla="*/ 1600877 w 1600877"/>
              <a:gd name="connsiteY1" fmla="*/ 465861 h 1841078"/>
              <a:gd name="connsiteX2" fmla="*/ 1598065 w 1600877"/>
              <a:gd name="connsiteY2" fmla="*/ 1381049 h 1841078"/>
              <a:gd name="connsiteX3" fmla="*/ 806895 w 1600877"/>
              <a:gd name="connsiteY3" fmla="*/ 1841078 h 1841078"/>
              <a:gd name="connsiteX4" fmla="*/ 0 w 1600877"/>
              <a:gd name="connsiteY4" fmla="*/ 1375217 h 1841078"/>
              <a:gd name="connsiteX5" fmla="*/ 2812 w 1600877"/>
              <a:gd name="connsiteY5" fmla="*/ 460030 h 184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877" h="1841078">
                <a:moveTo>
                  <a:pt x="793982" y="0"/>
                </a:moveTo>
                <a:lnTo>
                  <a:pt x="1600877" y="465861"/>
                </a:lnTo>
                <a:lnTo>
                  <a:pt x="1598065" y="1381049"/>
                </a:lnTo>
                <a:lnTo>
                  <a:pt x="806895" y="1841078"/>
                </a:lnTo>
                <a:lnTo>
                  <a:pt x="0" y="1375217"/>
                </a:lnTo>
                <a:lnTo>
                  <a:pt x="2812" y="4600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61157" y="2829500"/>
            <a:ext cx="5020543" cy="5773843"/>
          </a:xfrm>
          <a:custGeom>
            <a:avLst/>
            <a:gdLst>
              <a:gd name="connsiteX0" fmla="*/ 793982 w 1600877"/>
              <a:gd name="connsiteY0" fmla="*/ 0 h 1841078"/>
              <a:gd name="connsiteX1" fmla="*/ 1600877 w 1600877"/>
              <a:gd name="connsiteY1" fmla="*/ 465861 h 1841078"/>
              <a:gd name="connsiteX2" fmla="*/ 1598065 w 1600877"/>
              <a:gd name="connsiteY2" fmla="*/ 1381049 h 1841078"/>
              <a:gd name="connsiteX3" fmla="*/ 806895 w 1600877"/>
              <a:gd name="connsiteY3" fmla="*/ 1841078 h 1841078"/>
              <a:gd name="connsiteX4" fmla="*/ 0 w 1600877"/>
              <a:gd name="connsiteY4" fmla="*/ 1375217 h 1841078"/>
              <a:gd name="connsiteX5" fmla="*/ 2812 w 1600877"/>
              <a:gd name="connsiteY5" fmla="*/ 460030 h 184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877" h="1841078">
                <a:moveTo>
                  <a:pt x="793982" y="0"/>
                </a:moveTo>
                <a:lnTo>
                  <a:pt x="1600877" y="465861"/>
                </a:lnTo>
                <a:lnTo>
                  <a:pt x="1598065" y="1381049"/>
                </a:lnTo>
                <a:lnTo>
                  <a:pt x="806895" y="1841078"/>
                </a:lnTo>
                <a:lnTo>
                  <a:pt x="0" y="1375217"/>
                </a:lnTo>
                <a:lnTo>
                  <a:pt x="2812" y="4600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299485" y="2829499"/>
            <a:ext cx="5020543" cy="5773843"/>
          </a:xfrm>
          <a:custGeom>
            <a:avLst/>
            <a:gdLst>
              <a:gd name="connsiteX0" fmla="*/ 793982 w 1600877"/>
              <a:gd name="connsiteY0" fmla="*/ 0 h 1841078"/>
              <a:gd name="connsiteX1" fmla="*/ 1600877 w 1600877"/>
              <a:gd name="connsiteY1" fmla="*/ 465861 h 1841078"/>
              <a:gd name="connsiteX2" fmla="*/ 1598065 w 1600877"/>
              <a:gd name="connsiteY2" fmla="*/ 1381049 h 1841078"/>
              <a:gd name="connsiteX3" fmla="*/ 806895 w 1600877"/>
              <a:gd name="connsiteY3" fmla="*/ 1841078 h 1841078"/>
              <a:gd name="connsiteX4" fmla="*/ 0 w 1600877"/>
              <a:gd name="connsiteY4" fmla="*/ 1375217 h 1841078"/>
              <a:gd name="connsiteX5" fmla="*/ 2812 w 1600877"/>
              <a:gd name="connsiteY5" fmla="*/ 460030 h 184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0877" h="1841078">
                <a:moveTo>
                  <a:pt x="793982" y="0"/>
                </a:moveTo>
                <a:lnTo>
                  <a:pt x="1600877" y="465861"/>
                </a:lnTo>
                <a:lnTo>
                  <a:pt x="1598065" y="1381049"/>
                </a:lnTo>
                <a:lnTo>
                  <a:pt x="806895" y="1841078"/>
                </a:lnTo>
                <a:lnTo>
                  <a:pt x="0" y="1375217"/>
                </a:lnTo>
                <a:lnTo>
                  <a:pt x="2812" y="4600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 anchorCtr="1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 flipH="1">
            <a:off x="-15592" y="0"/>
            <a:ext cx="370447" cy="1144421"/>
            <a:chOff x="8687460" y="3571537"/>
            <a:chExt cx="1063822" cy="3286463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8687460" y="3571537"/>
              <a:ext cx="0" cy="26678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687460" y="6239435"/>
              <a:ext cx="1063822" cy="6185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 userDrawn="1"/>
        </p:nvGrpSpPr>
        <p:grpSpPr>
          <a:xfrm>
            <a:off x="11821553" y="0"/>
            <a:ext cx="370447" cy="1144421"/>
            <a:chOff x="8687460" y="3571537"/>
            <a:chExt cx="1063822" cy="3286463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8687460" y="3571537"/>
              <a:ext cx="0" cy="266789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687460" y="6239435"/>
              <a:ext cx="1063822" cy="61856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flipH="1">
            <a:off x="-2" y="3429000"/>
            <a:ext cx="12192002" cy="3428999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 userDrawn="1"/>
        </p:nvSpPr>
        <p:spPr>
          <a:xfrm>
            <a:off x="5300087" y="2633087"/>
            <a:ext cx="1591827" cy="1591827"/>
          </a:xfrm>
          <a:prstGeom prst="diamond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 userDrawn="1"/>
        </p:nvSpPr>
        <p:spPr>
          <a:xfrm>
            <a:off x="-3091542" y="1358272"/>
            <a:ext cx="4141457" cy="4141457"/>
          </a:xfrm>
          <a:prstGeom prst="diamond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 userDrawn="1"/>
        </p:nvSpPr>
        <p:spPr>
          <a:xfrm>
            <a:off x="11142085" y="1358272"/>
            <a:ext cx="4141457" cy="4141457"/>
          </a:xfrm>
          <a:prstGeom prst="diamond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 flipV="1">
            <a:off x="5355771" y="3773718"/>
            <a:ext cx="1848581" cy="2859316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 flipV="1">
            <a:off x="7010401" y="3512463"/>
            <a:ext cx="3526970" cy="261255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2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6090287" y="0"/>
            <a:ext cx="61017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直角三角形 2"/>
          <p:cNvSpPr/>
          <p:nvPr userDrawn="1"/>
        </p:nvSpPr>
        <p:spPr>
          <a:xfrm flipH="1" flipV="1">
            <a:off x="-1" y="-1"/>
            <a:ext cx="12191999" cy="6858000"/>
          </a:xfrm>
          <a:prstGeom prst="rtTriangle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>
            <a:off x="0" y="-4"/>
            <a:ext cx="12192000" cy="685800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637509" y="3505424"/>
            <a:ext cx="3572851" cy="3447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bg1">
                    <a:alpha val="70000"/>
                  </a:schemeClr>
                </a:solidFill>
              </a:rPr>
              <a:t>详细设计答辩</a:t>
            </a:r>
            <a:endParaRPr lang="en-US" altLang="zh-CN" sz="1400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5" name="TextBox 65"/>
          <p:cNvSpPr txBox="1"/>
          <p:nvPr/>
        </p:nvSpPr>
        <p:spPr>
          <a:xfrm>
            <a:off x="1405548" y="1678973"/>
            <a:ext cx="4225994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2019</a:t>
            </a:r>
            <a:r>
              <a:rPr lang="zh-CN" altLang="en-US" sz="6000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年</a:t>
            </a:r>
            <a:endParaRPr lang="en-US" altLang="zh-CN" sz="6000" dirty="0">
              <a:ln w="3175">
                <a:noFill/>
              </a:ln>
              <a:solidFill>
                <a:schemeClr val="bg1"/>
              </a:solidFill>
              <a:latin typeface="+mn-ea"/>
            </a:endParaRPr>
          </a:p>
          <a:p>
            <a:r>
              <a:rPr lang="zh-CN" altLang="en-US" sz="6000" dirty="0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爱管理</a:t>
            </a:r>
            <a:endParaRPr lang="en-US" altLang="zh-CN" sz="6000" dirty="0">
              <a:ln w="3175">
                <a:noFill/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565202" y="4027161"/>
            <a:ext cx="1003826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565202" y="4725927"/>
            <a:ext cx="1270277" cy="34469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bg1"/>
                </a:solidFill>
              </a:rPr>
              <a:t>答辩人：林迈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44059" y="1064561"/>
            <a:ext cx="258917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0">
                <a:solidFill>
                  <a:schemeClr val="bg1"/>
                </a:solidFill>
                <a:latin typeface="+mj-ea"/>
                <a:ea typeface="+mj-ea"/>
                <a:cs typeface="Roboto Condensed" panose="02000000000000000000" pitchFamily="2" charset="0"/>
              </a:rPr>
              <a:t>3</a:t>
            </a:r>
            <a:endParaRPr lang="zh-CN" altLang="en-US" sz="30000">
              <a:solidFill>
                <a:schemeClr val="bg1"/>
              </a:solidFill>
              <a:latin typeface="+mj-ea"/>
              <a:ea typeface="+mj-ea"/>
              <a:cs typeface="Roboto Condensed" panose="02000000000000000000" pitchFamily="2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407016" y="4081327"/>
            <a:ext cx="305670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1290902" y="2776221"/>
            <a:ext cx="6608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主要模块的详细设计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矩形 3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305416" y="3517150"/>
            <a:ext cx="4253555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/>
                </a:solidFill>
                <a:latin typeface="+mn-ea"/>
              </a:rPr>
              <a:t>Deficiencies And Improvement Plan</a:t>
            </a:r>
            <a:endParaRPr lang="en-US" altLang="zh-CN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rot="5400000">
            <a:off x="7968344" y="3227746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PART THREE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-148063" y="833334"/>
            <a:ext cx="667657" cy="496343"/>
          </a:xfrm>
          <a:prstGeom prst="triangle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1330620" y="2540143"/>
            <a:ext cx="667658" cy="4963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1330620" y="5133362"/>
            <a:ext cx="667658" cy="49634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125980" y="1700213"/>
            <a:ext cx="6426200" cy="3530600"/>
            <a:chOff x="1912620" y="1249622"/>
            <a:chExt cx="6426200" cy="3530600"/>
          </a:xfrm>
        </p:grpSpPr>
        <p:sp>
          <p:nvSpPr>
            <p:cNvPr id="38" name="文本框 37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  <p:cNvSpPr txBox="1"/>
            <p:nvPr/>
          </p:nvSpPr>
          <p:spPr>
            <a:xfrm>
              <a:off x="2753605" y="3856267"/>
              <a:ext cx="43733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输入你的关键词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37" name="图片 36" descr="IMG_256"/>
            <p:cNvPicPr/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2522220" y="1249622"/>
              <a:ext cx="5816600" cy="3530600"/>
            </a:xfrm>
            <a:custGeom>
              <a:avLst/>
              <a:gdLst>
                <a:gd name="connsiteX0" fmla="*/ 152400 w 5816600"/>
                <a:gd name="connsiteY0" fmla="*/ 922077 h 3530600"/>
                <a:gd name="connsiteX1" fmla="*/ 152400 w 5816600"/>
                <a:gd name="connsiteY1" fmla="*/ 1973639 h 3530600"/>
                <a:gd name="connsiteX2" fmla="*/ 1600201 w 5816600"/>
                <a:gd name="connsiteY2" fmla="*/ 1973639 h 3530600"/>
                <a:gd name="connsiteX3" fmla="*/ 1600201 w 5816600"/>
                <a:gd name="connsiteY3" fmla="*/ 922077 h 3530600"/>
                <a:gd name="connsiteX4" fmla="*/ 4396740 w 5816600"/>
                <a:gd name="connsiteY4" fmla="*/ 106738 h 3530600"/>
                <a:gd name="connsiteX5" fmla="*/ 4396740 w 5816600"/>
                <a:gd name="connsiteY5" fmla="*/ 575912 h 3530600"/>
                <a:gd name="connsiteX6" fmla="*/ 5577840 w 5816600"/>
                <a:gd name="connsiteY6" fmla="*/ 575912 h 3530600"/>
                <a:gd name="connsiteX7" fmla="*/ 5577840 w 5816600"/>
                <a:gd name="connsiteY7" fmla="*/ 106738 h 3530600"/>
                <a:gd name="connsiteX8" fmla="*/ 0 w 5816600"/>
                <a:gd name="connsiteY8" fmla="*/ 0 h 3530600"/>
                <a:gd name="connsiteX9" fmla="*/ 5816600 w 5816600"/>
                <a:gd name="connsiteY9" fmla="*/ 0 h 3530600"/>
                <a:gd name="connsiteX10" fmla="*/ 5816600 w 5816600"/>
                <a:gd name="connsiteY10" fmla="*/ 3530600 h 3530600"/>
                <a:gd name="connsiteX11" fmla="*/ 0 w 5816600"/>
                <a:gd name="connsiteY11" fmla="*/ 353060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16600" h="3530600">
                  <a:moveTo>
                    <a:pt x="152400" y="922077"/>
                  </a:moveTo>
                  <a:lnTo>
                    <a:pt x="152400" y="1973639"/>
                  </a:lnTo>
                  <a:lnTo>
                    <a:pt x="1600201" y="1973639"/>
                  </a:lnTo>
                  <a:lnTo>
                    <a:pt x="1600201" y="922077"/>
                  </a:lnTo>
                  <a:close/>
                  <a:moveTo>
                    <a:pt x="4396740" y="106738"/>
                  </a:moveTo>
                  <a:lnTo>
                    <a:pt x="4396740" y="575912"/>
                  </a:lnTo>
                  <a:lnTo>
                    <a:pt x="5577840" y="575912"/>
                  </a:lnTo>
                  <a:lnTo>
                    <a:pt x="5577840" y="106738"/>
                  </a:lnTo>
                  <a:close/>
                  <a:moveTo>
                    <a:pt x="0" y="0"/>
                  </a:moveTo>
                  <a:lnTo>
                    <a:pt x="5816600" y="0"/>
                  </a:lnTo>
                  <a:lnTo>
                    <a:pt x="5816600" y="3530600"/>
                  </a:lnTo>
                  <a:lnTo>
                    <a:pt x="0" y="3530600"/>
                  </a:lnTo>
                  <a:close/>
                </a:path>
              </a:pathLst>
            </a:custGeom>
            <a:noFill/>
            <a:ln w="9525">
              <a:noFill/>
            </a:ln>
          </p:spPr>
        </p:pic>
        <p:sp>
          <p:nvSpPr>
            <p:cNvPr id="2" name="矩形 1"/>
            <p:cNvSpPr/>
            <p:nvPr/>
          </p:nvSpPr>
          <p:spPr>
            <a:xfrm>
              <a:off x="1912620" y="1625601"/>
              <a:ext cx="45719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208020" y="2523503"/>
              <a:ext cx="929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208020" y="3000778"/>
              <a:ext cx="929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208020" y="2152361"/>
              <a:ext cx="0" cy="86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6431280" y="3731565"/>
              <a:ext cx="1440180" cy="2494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销量数据库</a:t>
              </a:r>
              <a:endParaRPr lang="zh-CN" altLang="en-US" sz="1200" dirty="0"/>
            </a:p>
          </p:txBody>
        </p:sp>
      </p:grpSp>
      <p:sp>
        <p:nvSpPr>
          <p:cNvPr id="40" name="文本框 3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738737" y="769003"/>
            <a:ext cx="546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销量分析模块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91159" y="1064561"/>
            <a:ext cx="269497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0">
                <a:solidFill>
                  <a:schemeClr val="bg1"/>
                </a:solidFill>
                <a:latin typeface="+mj-ea"/>
                <a:ea typeface="+mj-ea"/>
                <a:cs typeface="Roboto Condensed" panose="02000000000000000000" pitchFamily="2" charset="0"/>
              </a:rPr>
              <a:t>4</a:t>
            </a:r>
            <a:endParaRPr lang="zh-CN" altLang="en-US" sz="30000">
              <a:solidFill>
                <a:schemeClr val="bg1"/>
              </a:solidFill>
              <a:latin typeface="+mj-ea"/>
              <a:ea typeface="+mj-ea"/>
              <a:cs typeface="Roboto Condensed" panose="02000000000000000000" pitchFamily="2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407016" y="4081327"/>
            <a:ext cx="305670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1290902" y="2776221"/>
            <a:ext cx="6608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实现阶段的详细计划安排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矩形 3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305416" y="3517150"/>
            <a:ext cx="4253555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/>
                </a:solidFill>
                <a:latin typeface="+mn-ea"/>
              </a:rPr>
              <a:t>Work Direction And Plan For 2017</a:t>
            </a:r>
            <a:endParaRPr lang="en-US" altLang="zh-CN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rot="5400000">
            <a:off x="9183973" y="2960887"/>
            <a:ext cx="16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PART FOUR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矩形 354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718029" y="3088102"/>
            <a:ext cx="5543819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软件基本完成，数据库完成，完成各功能模块，完成各项集成测试，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6" name="圆角矩形 355"/>
          <p:cNvSpPr/>
          <p:nvPr/>
        </p:nvSpPr>
        <p:spPr>
          <a:xfrm>
            <a:off x="9766673" y="1521310"/>
            <a:ext cx="1119523" cy="36858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</a:rPr>
              <a:t>SmilePPT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文本框 5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6261848" y="1012294"/>
            <a:ext cx="5544275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详细计划安排</a:t>
            </a:r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7" name="等腰三角形 6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 flipH="1">
            <a:off x="5821425" y="3214918"/>
            <a:ext cx="549150" cy="428164"/>
          </a:xfrm>
          <a:prstGeom prst="triangle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t="28583"/>
          <a:stretch>
            <a:fillRect/>
          </a:stretch>
        </p:blipFill>
        <p:spPr>
          <a:xfrm>
            <a:off x="251157" y="3018783"/>
            <a:ext cx="6477561" cy="2204180"/>
          </a:xfrm>
          <a:custGeom>
            <a:avLst/>
            <a:gdLst>
              <a:gd name="connsiteX0" fmla="*/ 401986 w 6477561"/>
              <a:gd name="connsiteY0" fmla="*/ 0 h 2204180"/>
              <a:gd name="connsiteX1" fmla="*/ 6477561 w 6477561"/>
              <a:gd name="connsiteY1" fmla="*/ 0 h 2204180"/>
              <a:gd name="connsiteX2" fmla="*/ 6477561 w 6477561"/>
              <a:gd name="connsiteY2" fmla="*/ 2204180 h 2204180"/>
              <a:gd name="connsiteX3" fmla="*/ 0 w 6477561"/>
              <a:gd name="connsiteY3" fmla="*/ 2204180 h 2204180"/>
              <a:gd name="connsiteX4" fmla="*/ 0 w 6477561"/>
              <a:gd name="connsiteY4" fmla="*/ 874945 h 2204180"/>
              <a:gd name="connsiteX5" fmla="*/ 395964 w 6477561"/>
              <a:gd name="connsiteY5" fmla="*/ 874945 h 2204180"/>
              <a:gd name="connsiteX6" fmla="*/ 395964 w 6477561"/>
              <a:gd name="connsiteY6" fmla="*/ 859848 h 2204180"/>
              <a:gd name="connsiteX7" fmla="*/ 401986 w 6477561"/>
              <a:gd name="connsiteY7" fmla="*/ 859848 h 220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7561" h="2204180">
                <a:moveTo>
                  <a:pt x="401986" y="0"/>
                </a:moveTo>
                <a:lnTo>
                  <a:pt x="6477561" y="0"/>
                </a:lnTo>
                <a:lnTo>
                  <a:pt x="6477561" y="2204180"/>
                </a:lnTo>
                <a:lnTo>
                  <a:pt x="0" y="2204180"/>
                </a:lnTo>
                <a:lnTo>
                  <a:pt x="0" y="874945"/>
                </a:lnTo>
                <a:lnTo>
                  <a:pt x="395964" y="874945"/>
                </a:lnTo>
                <a:lnTo>
                  <a:pt x="395964" y="859848"/>
                </a:lnTo>
                <a:lnTo>
                  <a:pt x="401986" y="859848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407016" y="4081327"/>
            <a:ext cx="305670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1290902" y="2776221"/>
            <a:ext cx="6608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Thanks</a:t>
            </a:r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  谢谢观赏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5"/>
          <p:cNvSpPr txBox="1"/>
          <p:nvPr/>
        </p:nvSpPr>
        <p:spPr>
          <a:xfrm>
            <a:off x="682174" y="1593024"/>
            <a:ext cx="227265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目录</a:t>
            </a:r>
            <a:endParaRPr lang="en-US" altLang="zh-CN" sz="3200" b="1">
              <a:ln w="3175">
                <a:noFill/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zh-CN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CONTENT</a:t>
            </a:r>
            <a:endParaRPr lang="en-US" altLang="zh-CN" sz="2400">
              <a:ln w="3175">
                <a:noFill/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文本框 1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6400777" y="1310275"/>
            <a:ext cx="43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软件体系结构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矩形 20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6415291" y="1789953"/>
            <a:ext cx="375898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Achievement Of 2016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34701" y="1263621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65000"/>
                  </a:schemeClr>
                </a:solidFill>
              </a:rPr>
              <a:t>01.</a:t>
            </a:r>
            <a:endParaRPr lang="zh-CN" altLang="en-US" sz="4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本框 21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6400989" y="2513491"/>
            <a:ext cx="43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数据库设计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矩形 22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6415503" y="2993169"/>
            <a:ext cx="375898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Key Work In 2016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34701" y="2466837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65000"/>
                  </a:schemeClr>
                </a:solidFill>
              </a:rPr>
              <a:t>02.</a:t>
            </a:r>
            <a:endParaRPr lang="zh-CN" altLang="en-US" sz="4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6401201" y="3716707"/>
            <a:ext cx="43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主要模块的详细设计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矩形 24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6415715" y="4196385"/>
            <a:ext cx="375898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Deficiencies And Improvement Plan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34701" y="3670053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65000"/>
                  </a:schemeClr>
                </a:solidFill>
              </a:rPr>
              <a:t>03.</a:t>
            </a:r>
            <a:endParaRPr lang="zh-CN" altLang="en-US" sz="4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本框 25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6401413" y="4919923"/>
            <a:ext cx="43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实现阶段的详细计划安排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矩形 26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6415927" y="5399601"/>
            <a:ext cx="375898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Work Direction And Plan For 2017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34701" y="487326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65000"/>
                  </a:schemeClr>
                </a:solidFill>
              </a:rPr>
              <a:t>04.</a:t>
            </a:r>
            <a:endParaRPr lang="zh-CN" altLang="en-US" sz="4800" b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95945" y="2644419"/>
            <a:ext cx="481312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09028" y="1176371"/>
            <a:ext cx="5660339" cy="1034523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6400777" y="1310275"/>
            <a:ext cx="43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软件体系结构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矩形 20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6415291" y="1789953"/>
            <a:ext cx="375898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Achievement Of 2016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34701" y="1263621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65000"/>
                  </a:schemeClr>
                </a:solidFill>
              </a:rPr>
              <a:t>01.</a:t>
            </a:r>
            <a:endParaRPr lang="zh-CN" altLang="en-US" sz="4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本框 21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6400989" y="2513491"/>
            <a:ext cx="43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数据库设计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3" name="矩形 22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6415503" y="2993169"/>
            <a:ext cx="375898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Key Work In 2016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34701" y="2466837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65000"/>
                  </a:schemeClr>
                </a:solidFill>
              </a:rPr>
              <a:t>02.</a:t>
            </a:r>
            <a:endParaRPr lang="zh-CN" altLang="en-US" sz="4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6401201" y="3716707"/>
            <a:ext cx="43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主要模块的详细设计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矩形 24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6415715" y="4196385"/>
            <a:ext cx="375898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Deficiencies And Improvement Plan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234701" y="3670053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65000"/>
                  </a:schemeClr>
                </a:solidFill>
              </a:rPr>
              <a:t>03.</a:t>
            </a:r>
            <a:endParaRPr lang="zh-CN" altLang="en-US" sz="4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文本框 25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6401413" y="4919923"/>
            <a:ext cx="438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实现阶段的详细计划安排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7" name="矩形 26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6415927" y="5399601"/>
            <a:ext cx="3758989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Work Direction And Plan For 2017</a:t>
            </a:r>
            <a:endParaRPr lang="en-US" altLang="zh-CN" sz="140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34701" y="4873269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>
                    <a:lumMod val="65000"/>
                  </a:schemeClr>
                </a:solidFill>
              </a:rPr>
              <a:t>04.</a:t>
            </a:r>
            <a:endParaRPr lang="zh-CN" altLang="en-US" sz="4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65"/>
          <p:cNvSpPr txBox="1"/>
          <p:nvPr/>
        </p:nvSpPr>
        <p:spPr>
          <a:xfrm>
            <a:off x="682174" y="1593024"/>
            <a:ext cx="2272653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目录</a:t>
            </a:r>
            <a:endParaRPr lang="en-US" altLang="zh-CN" sz="3200" b="1">
              <a:ln w="3175">
                <a:noFill/>
              </a:ln>
              <a:solidFill>
                <a:schemeClr val="bg1"/>
              </a:solidFill>
              <a:latin typeface="+mn-ea"/>
            </a:endParaRPr>
          </a:p>
          <a:p>
            <a:r>
              <a:rPr lang="en-US" altLang="zh-CN">
                <a:ln w="3175">
                  <a:noFill/>
                </a:ln>
                <a:solidFill>
                  <a:schemeClr val="bg1"/>
                </a:solidFill>
                <a:latin typeface="+mn-ea"/>
              </a:rPr>
              <a:t>CONTENT</a:t>
            </a:r>
            <a:endParaRPr lang="en-US" altLang="zh-CN" sz="2400">
              <a:ln w="3175">
                <a:noFill/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95945" y="2644419"/>
            <a:ext cx="481312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899175" y="1064561"/>
            <a:ext cx="267893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0">
                <a:solidFill>
                  <a:schemeClr val="bg1"/>
                </a:solidFill>
                <a:latin typeface="+mj-ea"/>
                <a:ea typeface="+mj-ea"/>
                <a:cs typeface="Roboto Condensed" panose="02000000000000000000" pitchFamily="2" charset="0"/>
              </a:rPr>
              <a:t>1</a:t>
            </a:r>
            <a:endParaRPr lang="zh-CN" altLang="en-US" sz="30000">
              <a:solidFill>
                <a:schemeClr val="bg1"/>
              </a:solidFill>
              <a:latin typeface="+mj-ea"/>
              <a:ea typeface="+mj-ea"/>
              <a:cs typeface="Roboto Condensed" panose="02000000000000000000" pitchFamily="2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407016" y="4081327"/>
            <a:ext cx="305670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1290902" y="2776221"/>
            <a:ext cx="6608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软件体系结构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矩形 3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305416" y="3517150"/>
            <a:ext cx="4253555" cy="38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/>
                </a:solidFill>
                <a:latin typeface="+mn-ea"/>
              </a:rPr>
              <a:t>Achievement Of 2016</a:t>
            </a:r>
            <a:endParaRPr lang="en-US" altLang="zh-CN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rot="5400000">
            <a:off x="8781145" y="2704551"/>
            <a:ext cx="209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PART ONE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占位符 40"/>
          <p:cNvPicPr>
            <a:picLocks noGrp="1" noChangeAspect="1"/>
          </p:cNvPicPr>
          <p:nvPr>
            <p:ph type="pic" sz="quarter" idx="11"/>
          </p:nvPr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55" r="29655"/>
          <a:stretch>
            <a:fillRect/>
          </a:stretch>
        </p:blipFill>
        <p:spPr/>
      </p:pic>
      <p:pic>
        <p:nvPicPr>
          <p:cNvPr id="40" name="图片占位符 39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81" r="30281"/>
          <a:stretch>
            <a:fillRect/>
          </a:stretch>
        </p:blipFill>
        <p:spPr/>
      </p:pic>
      <p:cxnSp>
        <p:nvCxnSpPr>
          <p:cNvPr id="7" name="直接连接符 6"/>
          <p:cNvCxnSpPr>
            <a:stCxn id="40" idx="1"/>
            <a:endCxn id="41" idx="2"/>
          </p:cNvCxnSpPr>
          <p:nvPr/>
        </p:nvCxnSpPr>
        <p:spPr>
          <a:xfrm>
            <a:off x="1480456" y="3429001"/>
            <a:ext cx="92310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107294" y="3242129"/>
            <a:ext cx="373743" cy="37374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4641851" y="3242129"/>
            <a:ext cx="373743" cy="37374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/>
          <p:cNvSpPr/>
          <p:nvPr/>
        </p:nvSpPr>
        <p:spPr>
          <a:xfrm>
            <a:off x="7176408" y="3242129"/>
            <a:ext cx="373743" cy="37374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9710965" y="3242129"/>
            <a:ext cx="373743" cy="373743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3975315" y="1391790"/>
            <a:ext cx="424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软件体系结结构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03860"/>
            <a:ext cx="8229600" cy="5830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307205" y="2031231"/>
            <a:ext cx="6276873" cy="4582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商品入库出库管理：在商品入库时进行统计，每日结束前进行商品的数量管理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文本框 20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1854630" y="1102131"/>
            <a:ext cx="424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主要业务模块描述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992521" y="5069264"/>
            <a:ext cx="48131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07205" y="2674779"/>
            <a:ext cx="6276873" cy="8890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商品提醒：后台在算法上对销量多和比较少的商品进行提醒，对此给出合理的意见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07205" y="3727937"/>
            <a:ext cx="6276873" cy="8890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区域大数据：对于有想法要开小型便利店的用户来说，系统应对用户所要开店的区域进行商品建议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4" name="矩形 23"/>
          <p:cNvSpPr>
            <a:spLocks noChangeAspect="1"/>
          </p:cNvSpPr>
          <p:nvPr/>
        </p:nvSpPr>
        <p:spPr>
          <a:xfrm>
            <a:off x="8054738" y="2031231"/>
            <a:ext cx="3878694" cy="2585796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054738" y="2031231"/>
            <a:ext cx="3878694" cy="2585796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9287" y="1064561"/>
            <a:ext cx="255871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0">
                <a:solidFill>
                  <a:schemeClr val="bg1"/>
                </a:solidFill>
                <a:latin typeface="+mj-ea"/>
                <a:ea typeface="+mj-ea"/>
                <a:cs typeface="Roboto Condensed" panose="02000000000000000000" pitchFamily="2" charset="0"/>
              </a:rPr>
              <a:t>2</a:t>
            </a:r>
            <a:endParaRPr lang="zh-CN" altLang="en-US" sz="30000">
              <a:solidFill>
                <a:schemeClr val="bg1"/>
              </a:solidFill>
              <a:latin typeface="+mj-ea"/>
              <a:ea typeface="+mj-ea"/>
              <a:cs typeface="Roboto Condensed" panose="02000000000000000000" pitchFamily="2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407016" y="4081327"/>
            <a:ext cx="305670" cy="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1290902" y="2776221"/>
            <a:ext cx="6608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数据库设计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矩形 3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>
            <a:off x="1305417" y="3484107"/>
            <a:ext cx="3571384" cy="378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30000"/>
              </a:lnSpc>
              <a:spcBef>
                <a:spcPts val="600"/>
              </a:spcBef>
            </a:pPr>
            <a:r>
              <a:rPr lang="en-US" altLang="zh-CN" sz="1400">
                <a:solidFill>
                  <a:schemeClr val="bg1"/>
                </a:solidFill>
                <a:latin typeface="+mn-ea"/>
              </a:rPr>
              <a:t>Key Work In 2016</a:t>
            </a:r>
            <a:endParaRPr lang="en-US" altLang="zh-CN" sz="1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50516" y="4368800"/>
            <a:ext cx="1465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>
                <a:solidFill>
                  <a:schemeClr val="bg1"/>
                </a:solidFill>
                <a:latin typeface="+mj-ea"/>
                <a:ea typeface="+mj-ea"/>
              </a:rPr>
              <a:t>PART TWO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738737" y="769003"/>
            <a:ext cx="546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概念模型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等腰三角形 6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 rot="16200000" flipH="1" flipV="1">
            <a:off x="-106458" y="777169"/>
            <a:ext cx="808014" cy="62999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10588075" y="814089"/>
            <a:ext cx="292187" cy="394283"/>
            <a:chOff x="553541" y="3091690"/>
            <a:chExt cx="593893" cy="801412"/>
          </a:xfrm>
        </p:grpSpPr>
        <p:sp>
          <p:nvSpPr>
            <p:cNvPr id="98" name="椭圆 97"/>
            <p:cNvSpPr/>
            <p:nvPr/>
          </p:nvSpPr>
          <p:spPr>
            <a:xfrm>
              <a:off x="687034" y="3819300"/>
              <a:ext cx="326907" cy="738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泪滴形 98"/>
            <p:cNvSpPr/>
            <p:nvPr/>
          </p:nvSpPr>
          <p:spPr>
            <a:xfrm rot="8100000">
              <a:off x="553541" y="3091690"/>
              <a:ext cx="593893" cy="593893"/>
            </a:xfrm>
            <a:prstGeom prst="teardrop">
              <a:avLst>
                <a:gd name="adj" fmla="val 111203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673852" y="3212001"/>
              <a:ext cx="353270" cy="3532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01" y="1712952"/>
            <a:ext cx="7981960" cy="4714529"/>
          </a:xfrm>
          <a:prstGeom prst="rect">
            <a:avLst/>
          </a:prstGeom>
          <a:ln>
            <a:solidFill>
              <a:srgbClr val="121212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84" y="2220104"/>
            <a:ext cx="7549795" cy="4504995"/>
          </a:xfrm>
          <a:prstGeom prst="rect">
            <a:avLst/>
          </a:prstGeom>
          <a:ln>
            <a:solidFill>
              <a:srgbClr val="12121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 txBox="1"/>
          <p:nvPr/>
        </p:nvSpPr>
        <p:spPr>
          <a:xfrm>
            <a:off x="738737" y="769003"/>
            <a:ext cx="546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逻辑模型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等腰三角形 63" descr="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"/>
          <p:cNvSpPr/>
          <p:nvPr/>
        </p:nvSpPr>
        <p:spPr>
          <a:xfrm rot="16200000" flipH="1" flipV="1">
            <a:off x="-106458" y="777169"/>
            <a:ext cx="808014" cy="629997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10796420" y="859174"/>
            <a:ext cx="292187" cy="394283"/>
            <a:chOff x="553541" y="3091690"/>
            <a:chExt cx="593893" cy="801412"/>
          </a:xfrm>
        </p:grpSpPr>
        <p:sp>
          <p:nvSpPr>
            <p:cNvPr id="98" name="椭圆 97"/>
            <p:cNvSpPr/>
            <p:nvPr/>
          </p:nvSpPr>
          <p:spPr>
            <a:xfrm>
              <a:off x="687034" y="3819300"/>
              <a:ext cx="326907" cy="738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泪滴形 98"/>
            <p:cNvSpPr/>
            <p:nvPr/>
          </p:nvSpPr>
          <p:spPr>
            <a:xfrm rot="8100000">
              <a:off x="553541" y="3091690"/>
              <a:ext cx="593893" cy="593893"/>
            </a:xfrm>
            <a:prstGeom prst="teardrop">
              <a:avLst>
                <a:gd name="adj" fmla="val 111203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673852" y="3212001"/>
              <a:ext cx="353270" cy="3532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431" y="1549016"/>
            <a:ext cx="6973369" cy="25087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99" y="2362135"/>
            <a:ext cx="5212532" cy="31549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87" y="3072776"/>
            <a:ext cx="5837426" cy="3429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6">
      <a:majorFont>
        <a:latin typeface="Segoe UI Light 8"/>
        <a:ea typeface="方正兰亭超细黑简体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蓝色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WPS 演示</Application>
  <PresentationFormat>宽屏</PresentationFormat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Roboto Condensed</vt:lpstr>
      <vt:lpstr>Roboto</vt:lpstr>
      <vt:lpstr>Segoe UI</vt:lpstr>
      <vt:lpstr>微软雅黑</vt:lpstr>
      <vt:lpstr>Arial Unicode MS</vt:lpstr>
      <vt:lpstr>Calibri</vt:lpstr>
      <vt:lpstr>方正兰亭超细黑简体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WeiZhou Yang</dc:creator>
  <cp:lastModifiedBy>qzuser</cp:lastModifiedBy>
  <cp:revision>302</cp:revision>
  <dcterms:created xsi:type="dcterms:W3CDTF">2016-01-04T13:49:00Z</dcterms:created>
  <dcterms:modified xsi:type="dcterms:W3CDTF">2019-05-13T14:04:31Z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