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23" d="100"/>
          <a:sy n="123" d="100"/>
        </p:scale>
        <p:origin x="-124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AD5B4-42A6-4969-BF71-1B0ECAB6BD54}" type="datetimeFigureOut">
              <a:rPr lang="en-US" smtClean="0"/>
              <a:t>6/21/2016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BB67EA-4AF4-4AA2-AB21-0CE257C64C69}" type="slidenum">
              <a:rPr lang="en-US" smtClean="0"/>
              <a:t>‹#›</a:t>
            </a:fld>
            <a:endParaRPr lang="en-US"/>
          </a:p>
        </p:txBody>
      </p:sp>
    </p:spTree>
    <p:extLst>
      <p:ext uri="{BB962C8B-B14F-4D97-AF65-F5344CB8AC3E}">
        <p14:creationId xmlns:p14="http://schemas.microsoft.com/office/powerpoint/2010/main" val="3913504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C696245-F065-0B47-B74E-D5003861FD61}" type="slidenum">
              <a:rPr lang="de-DE" smtClean="0"/>
              <a:pPr>
                <a:defRPr/>
              </a:pPr>
              <a:t>1</a:t>
            </a:fld>
            <a:endParaRPr lang="de-DE" dirty="0"/>
          </a:p>
        </p:txBody>
      </p:sp>
    </p:spTree>
    <p:extLst>
      <p:ext uri="{BB962C8B-B14F-4D97-AF65-F5344CB8AC3E}">
        <p14:creationId xmlns:p14="http://schemas.microsoft.com/office/powerpoint/2010/main" val="341454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Generic</a:t>
            </a:r>
            <a:r>
              <a:rPr lang="en-US" baseline="0" dirty="0" smtClean="0"/>
              <a:t> flowchart of trace-</a:t>
            </a:r>
            <a:r>
              <a:rPr lang="en-US" baseline="0" smtClean="0"/>
              <a:t>simexp</a:t>
            </a:r>
            <a:endParaRPr lang="en-US"/>
          </a:p>
        </p:txBody>
      </p:sp>
      <p:sp>
        <p:nvSpPr>
          <p:cNvPr id="4" name="Slide Number Placeholder 3"/>
          <p:cNvSpPr>
            <a:spLocks noGrp="1"/>
          </p:cNvSpPr>
          <p:nvPr>
            <p:ph type="sldNum" sz="quarter" idx="10"/>
          </p:nvPr>
        </p:nvSpPr>
        <p:spPr/>
        <p:txBody>
          <a:bodyPr/>
          <a:lstStyle/>
          <a:p>
            <a:pPr>
              <a:defRPr/>
            </a:pPr>
            <a:fld id="{EC696245-F065-0B47-B74E-D5003861FD61}" type="slidenum">
              <a:rPr lang="de-DE" smtClean="0"/>
              <a:pPr>
                <a:defRPr/>
              </a:pPr>
              <a:t>2</a:t>
            </a:fld>
            <a:endParaRPr lang="de-DE" dirty="0"/>
          </a:p>
        </p:txBody>
      </p:sp>
    </p:spTree>
    <p:extLst>
      <p:ext uri="{BB962C8B-B14F-4D97-AF65-F5344CB8AC3E}">
        <p14:creationId xmlns:p14="http://schemas.microsoft.com/office/powerpoint/2010/main" val="3414547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3706631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357770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4256696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077201" y="291600"/>
            <a:ext cx="5375120" cy="508500"/>
          </a:xfrm>
        </p:spPr>
        <p:txBody>
          <a:bodyPr/>
          <a:lstStyle/>
          <a:p>
            <a:r>
              <a:rPr lang="en-US" noProof="0" smtClean="0"/>
              <a:t>Click to edit Master title style</a:t>
            </a:r>
            <a:endParaRPr lang="en-GB" noProof="0" dirty="0"/>
          </a:p>
        </p:txBody>
      </p:sp>
      <p:sp>
        <p:nvSpPr>
          <p:cNvPr id="4" name="Foliennummernplatzhalter 13"/>
          <p:cNvSpPr>
            <a:spLocks noGrp="1"/>
          </p:cNvSpPr>
          <p:nvPr>
            <p:ph type="sldNum" sz="quarter" idx="16"/>
          </p:nvPr>
        </p:nvSpPr>
        <p:spPr>
          <a:xfrm>
            <a:off x="4577426" y="6640074"/>
            <a:ext cx="575742" cy="196850"/>
          </a:xfrm>
        </p:spPr>
        <p:txBody>
          <a:bodyPr/>
          <a:lstStyle/>
          <a:p>
            <a:pPr>
              <a:defRPr/>
            </a:pPr>
            <a:fld id="{EBC07571-3134-BB4B-B83F-1A9FE18D34F3}" type="slidenum">
              <a:rPr lang="de-DE" smtClean="0"/>
              <a:pPr>
                <a:defRPr/>
              </a:pPr>
              <a:t>‹#›</a:t>
            </a:fld>
            <a:endParaRPr lang="de-DE" dirty="0"/>
          </a:p>
        </p:txBody>
      </p:sp>
    </p:spTree>
    <p:extLst>
      <p:ext uri="{BB962C8B-B14F-4D97-AF65-F5344CB8AC3E}">
        <p14:creationId xmlns:p14="http://schemas.microsoft.com/office/powerpoint/2010/main" val="915491959"/>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4145404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25665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33A24F-1A97-48E4-8DAB-46DD861E305E}"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318809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33A24F-1A97-48E4-8DAB-46DD861E305E}" type="datetimeFigureOut">
              <a:rPr lang="en-US" smtClean="0"/>
              <a:t>6/21/2016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154054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33A24F-1A97-48E4-8DAB-46DD861E305E}" type="datetimeFigureOut">
              <a:rPr lang="en-US" smtClean="0"/>
              <a:t>6/21/2016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224189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3A24F-1A97-48E4-8DAB-46DD861E305E}" type="datetimeFigureOut">
              <a:rPr lang="en-US" smtClean="0"/>
              <a:t>6/21/2016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124687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3A24F-1A97-48E4-8DAB-46DD861E305E}"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238475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3A24F-1A97-48E4-8DAB-46DD861E305E}"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376401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3A24F-1A97-48E4-8DAB-46DD861E305E}" type="datetimeFigureOut">
              <a:rPr lang="en-US" smtClean="0"/>
              <a:t>6/21/2016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0BEA32-36C9-4403-9C8E-7E95E526C899}" type="slidenum">
              <a:rPr lang="en-US" smtClean="0"/>
              <a:t>‹#›</a:t>
            </a:fld>
            <a:endParaRPr lang="en-US"/>
          </a:p>
        </p:txBody>
      </p:sp>
    </p:spTree>
    <p:extLst>
      <p:ext uri="{BB962C8B-B14F-4D97-AF65-F5344CB8AC3E}">
        <p14:creationId xmlns:p14="http://schemas.microsoft.com/office/powerpoint/2010/main" val="1293613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14" y="291600"/>
            <a:ext cx="7798913" cy="508500"/>
          </a:xfrm>
        </p:spPr>
        <p:txBody>
          <a:bodyPr>
            <a:normAutofit fontScale="90000"/>
          </a:bodyPr>
          <a:lstStyle/>
          <a:p>
            <a:r>
              <a:rPr lang="en-US" dirty="0" err="1" smtClean="0"/>
              <a:t>trace_simexp</a:t>
            </a:r>
            <a:r>
              <a:rPr lang="en-US" dirty="0" smtClean="0"/>
              <a:t>: a Python Package</a:t>
            </a:r>
            <a:endParaRPr lang="en-US" dirty="0"/>
          </a:p>
        </p:txBody>
      </p:sp>
      <p:sp>
        <p:nvSpPr>
          <p:cNvPr id="3" name="Slide Number Placeholder 2"/>
          <p:cNvSpPr>
            <a:spLocks noGrp="1"/>
          </p:cNvSpPr>
          <p:nvPr>
            <p:ph type="sldNum" sz="quarter" idx="16"/>
          </p:nvPr>
        </p:nvSpPr>
        <p:spPr/>
        <p:txBody>
          <a:bodyPr/>
          <a:lstStyle/>
          <a:p>
            <a:pPr>
              <a:defRPr/>
            </a:pPr>
            <a:fld id="{EBC07571-3134-BB4B-B83F-1A9FE18D34F3}" type="slidenum">
              <a:rPr lang="de-DE" smtClean="0"/>
              <a:pPr>
                <a:defRPr/>
              </a:pPr>
              <a:t>1</a:t>
            </a:fld>
            <a:endParaRPr lang="de-DE" dirty="0"/>
          </a:p>
        </p:txBody>
      </p:sp>
      <p:sp>
        <p:nvSpPr>
          <p:cNvPr id="4" name="Rectangle 3"/>
          <p:cNvSpPr/>
          <p:nvPr/>
        </p:nvSpPr>
        <p:spPr>
          <a:xfrm>
            <a:off x="4269115" y="2053746"/>
            <a:ext cx="1276772" cy="707886"/>
          </a:xfrm>
          <a:prstGeom prst="rect">
            <a:avLst/>
          </a:prstGeom>
        </p:spPr>
        <p:txBody>
          <a:bodyPr wrap="square">
            <a:spAutoFit/>
          </a:bodyPr>
          <a:lstStyle/>
          <a:p>
            <a:pPr algn="ctr"/>
            <a:r>
              <a:rPr lang="en-US" sz="2000" b="1" dirty="0">
                <a:solidFill>
                  <a:schemeClr val="bg1"/>
                </a:solidFill>
                <a:latin typeface="+mn-lt"/>
              </a:rPr>
              <a:t>TRACE </a:t>
            </a:r>
            <a:br>
              <a:rPr lang="en-US" sz="2000" b="1" dirty="0">
                <a:solidFill>
                  <a:schemeClr val="bg1"/>
                </a:solidFill>
                <a:latin typeface="+mn-lt"/>
              </a:rPr>
            </a:br>
            <a:r>
              <a:rPr lang="en-US" sz="2000" b="1" dirty="0">
                <a:solidFill>
                  <a:schemeClr val="bg1"/>
                </a:solidFill>
                <a:latin typeface="+mn-lt"/>
              </a:rPr>
              <a:t>Launcher</a:t>
            </a:r>
          </a:p>
        </p:txBody>
      </p:sp>
      <p:sp>
        <p:nvSpPr>
          <p:cNvPr id="47" name="TextBox 46"/>
          <p:cNvSpPr txBox="1"/>
          <p:nvPr/>
        </p:nvSpPr>
        <p:spPr>
          <a:xfrm>
            <a:off x="846957" y="1052736"/>
            <a:ext cx="8262118" cy="646331"/>
          </a:xfrm>
          <a:prstGeom prst="rect">
            <a:avLst/>
          </a:prstGeom>
          <a:noFill/>
          <a:ln w="9525">
            <a:noFill/>
          </a:ln>
        </p:spPr>
        <p:txBody>
          <a:bodyPr wrap="square" rtlCol="0" anchor="ctr">
            <a:spAutoFit/>
          </a:bodyPr>
          <a:lstStyle/>
          <a:p>
            <a:r>
              <a:rPr lang="en-US" sz="1800" dirty="0" smtClean="0">
                <a:latin typeface="+mn-lt"/>
              </a:rPr>
              <a:t>The </a:t>
            </a:r>
            <a:r>
              <a:rPr lang="en-US" sz="1800" dirty="0" err="1" smtClean="0">
                <a:latin typeface="+mn-lt"/>
              </a:rPr>
              <a:t>trace_simexp</a:t>
            </a:r>
            <a:r>
              <a:rPr lang="en-US" sz="1800" dirty="0" smtClean="0">
                <a:latin typeface="+mn-lt"/>
              </a:rPr>
              <a:t> package is a python package that responsible solely to launch and manage statistical simulation of TRACE. Its operations are mainly in the shell level</a:t>
            </a:r>
          </a:p>
        </p:txBody>
      </p:sp>
      <p:sp>
        <p:nvSpPr>
          <p:cNvPr id="19" name="Flowchart: Document 18"/>
          <p:cNvSpPr/>
          <p:nvPr/>
        </p:nvSpPr>
        <p:spPr>
          <a:xfrm>
            <a:off x="2004654" y="4606826"/>
            <a:ext cx="1218710" cy="81653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Design Matrix</a:t>
            </a:r>
            <a:endParaRPr lang="en-US" dirty="0">
              <a:solidFill>
                <a:schemeClr val="tx1"/>
              </a:solidFill>
            </a:endParaRPr>
          </a:p>
        </p:txBody>
      </p:sp>
      <p:sp>
        <p:nvSpPr>
          <p:cNvPr id="20" name="Flowchart: Document 19"/>
          <p:cNvSpPr/>
          <p:nvPr/>
        </p:nvSpPr>
        <p:spPr>
          <a:xfrm>
            <a:off x="1572093" y="5473076"/>
            <a:ext cx="1155144" cy="77394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Base TRACE</a:t>
            </a:r>
            <a:endParaRPr lang="en-US" dirty="0">
              <a:solidFill>
                <a:schemeClr val="tx1"/>
              </a:solidFill>
            </a:endParaRPr>
          </a:p>
        </p:txBody>
      </p:sp>
      <p:sp>
        <p:nvSpPr>
          <p:cNvPr id="21" name="Flowchart: Document 20"/>
          <p:cNvSpPr/>
          <p:nvPr/>
        </p:nvSpPr>
        <p:spPr>
          <a:xfrm>
            <a:off x="700415" y="4630735"/>
            <a:ext cx="1218710" cy="81653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List of Parameters</a:t>
            </a:r>
            <a:endParaRPr lang="en-US" dirty="0">
              <a:solidFill>
                <a:schemeClr val="tx1"/>
              </a:solidFill>
            </a:endParaRPr>
          </a:p>
        </p:txBody>
      </p:sp>
      <p:sp>
        <p:nvSpPr>
          <p:cNvPr id="7" name="Oval 6"/>
          <p:cNvSpPr/>
          <p:nvPr/>
        </p:nvSpPr>
        <p:spPr bwMode="auto">
          <a:xfrm>
            <a:off x="143270" y="4293096"/>
            <a:ext cx="3729563" cy="222821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TextBox 24"/>
          <p:cNvSpPr txBox="1"/>
          <p:nvPr/>
        </p:nvSpPr>
        <p:spPr>
          <a:xfrm>
            <a:off x="390662" y="5652056"/>
            <a:ext cx="1304652" cy="369332"/>
          </a:xfrm>
          <a:prstGeom prst="rect">
            <a:avLst/>
          </a:prstGeom>
          <a:noFill/>
          <a:ln w="9525">
            <a:noFill/>
          </a:ln>
        </p:spPr>
        <p:txBody>
          <a:bodyPr wrap="square" rtlCol="0" anchor="ctr">
            <a:spAutoFit/>
          </a:bodyPr>
          <a:lstStyle/>
          <a:p>
            <a:r>
              <a:rPr lang="en-US" sz="1800" dirty="0">
                <a:latin typeface="+mn-lt"/>
              </a:rPr>
              <a:t>I</a:t>
            </a:r>
            <a:r>
              <a:rPr lang="en-US" sz="1800" dirty="0" smtClean="0">
                <a:latin typeface="+mn-lt"/>
              </a:rPr>
              <a:t>nputs</a:t>
            </a:r>
          </a:p>
        </p:txBody>
      </p:sp>
      <p:grpSp>
        <p:nvGrpSpPr>
          <p:cNvPr id="26" name="Group 25"/>
          <p:cNvGrpSpPr/>
          <p:nvPr/>
        </p:nvGrpSpPr>
        <p:grpSpPr>
          <a:xfrm>
            <a:off x="467544" y="2053746"/>
            <a:ext cx="2098973" cy="1633240"/>
            <a:chOff x="4690610" y="2539504"/>
            <a:chExt cx="2736305" cy="1549265"/>
          </a:xfrm>
        </p:grpSpPr>
        <p:sp>
          <p:nvSpPr>
            <p:cNvPr id="27" name="Text Box 11"/>
            <p:cNvSpPr txBox="1">
              <a:spLocks noChangeArrowheads="1"/>
            </p:cNvSpPr>
            <p:nvPr/>
          </p:nvSpPr>
          <p:spPr bwMode="auto">
            <a:xfrm>
              <a:off x="4690610" y="2539504"/>
              <a:ext cx="2736305" cy="1549265"/>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err="1" smtClean="0">
                  <a:solidFill>
                    <a:srgbClr val="C50006"/>
                  </a:solidFill>
                  <a:latin typeface="+mn-lt"/>
                  <a:ea typeface="Gulim" pitchFamily="34" charset="-127"/>
                  <a:cs typeface="Arial Unicode MS" pitchFamily="34" charset="-128"/>
                </a:rPr>
                <a:t>Prepo</a:t>
              </a:r>
              <a:endParaRPr lang="en-US" altLang="ko-KR" sz="1400" dirty="0">
                <a:solidFill>
                  <a:srgbClr val="C50006"/>
                </a:solidFill>
                <a:latin typeface="+mn-lt"/>
                <a:ea typeface="Gulim" pitchFamily="34" charset="-127"/>
                <a:cs typeface="Arial Unicode MS" pitchFamily="34" charset="-128"/>
              </a:endParaRPr>
            </a:p>
          </p:txBody>
        </p:sp>
        <p:sp>
          <p:nvSpPr>
            <p:cNvPr id="28" name="Text Box 12"/>
            <p:cNvSpPr txBox="1">
              <a:spLocks noChangeArrowheads="1"/>
            </p:cNvSpPr>
            <p:nvPr/>
          </p:nvSpPr>
          <p:spPr bwMode="auto">
            <a:xfrm>
              <a:off x="4762619"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Perturb the TRACE parameters listed in the list of parameters file according to the values specified in design matrix</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Generate directory structures that contains spawned trace input decks</a:t>
              </a:r>
              <a:endParaRPr lang="en-US" altLang="ko-KR" sz="1000" dirty="0">
                <a:solidFill>
                  <a:srgbClr val="003B6E"/>
                </a:solidFill>
                <a:latin typeface="+mn-lt"/>
                <a:ea typeface="Gulim" pitchFamily="34" charset="-127"/>
                <a:cs typeface="Arial Unicode MS" pitchFamily="34" charset="-128"/>
              </a:endParaRPr>
            </a:p>
          </p:txBody>
        </p:sp>
      </p:grpSp>
      <p:grpSp>
        <p:nvGrpSpPr>
          <p:cNvPr id="29" name="Group 28"/>
          <p:cNvGrpSpPr/>
          <p:nvPr/>
        </p:nvGrpSpPr>
        <p:grpSpPr>
          <a:xfrm>
            <a:off x="2977083" y="2053746"/>
            <a:ext cx="2098973" cy="1633240"/>
            <a:chOff x="4690610" y="2539504"/>
            <a:chExt cx="2736305" cy="1549265"/>
          </a:xfrm>
        </p:grpSpPr>
        <p:sp>
          <p:nvSpPr>
            <p:cNvPr id="30" name="Text Box 11"/>
            <p:cNvSpPr txBox="1">
              <a:spLocks noChangeArrowheads="1"/>
            </p:cNvSpPr>
            <p:nvPr/>
          </p:nvSpPr>
          <p:spPr bwMode="auto">
            <a:xfrm>
              <a:off x="4690610" y="2539504"/>
              <a:ext cx="2736305" cy="1549265"/>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smtClean="0">
                  <a:solidFill>
                    <a:srgbClr val="C50006"/>
                  </a:solidFill>
                  <a:latin typeface="+mn-lt"/>
                  <a:ea typeface="Gulim" pitchFamily="34" charset="-127"/>
                  <a:cs typeface="Arial Unicode MS" pitchFamily="34" charset="-128"/>
                </a:rPr>
                <a:t>Execute</a:t>
              </a:r>
              <a:endParaRPr lang="en-US" altLang="ko-KR" sz="1400" dirty="0">
                <a:solidFill>
                  <a:srgbClr val="C50006"/>
                </a:solidFill>
                <a:latin typeface="+mn-lt"/>
                <a:ea typeface="Gulim" pitchFamily="34" charset="-127"/>
                <a:cs typeface="Arial Unicode MS" pitchFamily="34" charset="-128"/>
              </a:endParaRPr>
            </a:p>
          </p:txBody>
        </p:sp>
        <p:sp>
          <p:nvSpPr>
            <p:cNvPr id="31" name="Text Box 12"/>
            <p:cNvSpPr txBox="1">
              <a:spLocks noChangeArrowheads="1"/>
            </p:cNvSpPr>
            <p:nvPr/>
          </p:nvSpPr>
          <p:spPr bwMode="auto">
            <a:xfrm>
              <a:off x="4762618"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Submit and manage TRACE jobs in parallel (in sequential batches)</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Convert XTV to DMX to save space</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Do directory cleanup to further reduce space requirements</a:t>
              </a:r>
            </a:p>
            <a:p>
              <a:pPr marL="85725" indent="-85725" eaLnBrk="1" hangingPunct="1">
                <a:spcBef>
                  <a:spcPts val="0"/>
                </a:spcBef>
                <a:buClr>
                  <a:srgbClr val="000000"/>
                </a:buClr>
              </a:pPr>
              <a:endParaRPr lang="en-US" altLang="ko-KR" sz="1000" dirty="0">
                <a:solidFill>
                  <a:srgbClr val="003B6E"/>
                </a:solidFill>
                <a:latin typeface="+mn-lt"/>
                <a:ea typeface="Gulim" pitchFamily="34" charset="-127"/>
                <a:cs typeface="Arial Unicode MS" pitchFamily="34" charset="-128"/>
              </a:endParaRPr>
            </a:p>
          </p:txBody>
        </p:sp>
      </p:grpSp>
      <p:grpSp>
        <p:nvGrpSpPr>
          <p:cNvPr id="32" name="Group 31"/>
          <p:cNvGrpSpPr/>
          <p:nvPr/>
        </p:nvGrpSpPr>
        <p:grpSpPr>
          <a:xfrm>
            <a:off x="5364088" y="2053746"/>
            <a:ext cx="2098973" cy="1633240"/>
            <a:chOff x="4690610" y="2539504"/>
            <a:chExt cx="2736305" cy="1549265"/>
          </a:xfrm>
        </p:grpSpPr>
        <p:sp>
          <p:nvSpPr>
            <p:cNvPr id="33" name="Text Box 11"/>
            <p:cNvSpPr txBox="1">
              <a:spLocks noChangeArrowheads="1"/>
            </p:cNvSpPr>
            <p:nvPr/>
          </p:nvSpPr>
          <p:spPr bwMode="auto">
            <a:xfrm>
              <a:off x="4690610" y="2539504"/>
              <a:ext cx="2736305" cy="1549265"/>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smtClean="0">
                  <a:solidFill>
                    <a:srgbClr val="C50006"/>
                  </a:solidFill>
                  <a:latin typeface="+mn-lt"/>
                  <a:ea typeface="Gulim" pitchFamily="34" charset="-127"/>
                  <a:cs typeface="Arial Unicode MS" pitchFamily="34" charset="-128"/>
                </a:rPr>
                <a:t>Post-process</a:t>
              </a:r>
              <a:endParaRPr lang="en-US" altLang="ko-KR" sz="1400" dirty="0">
                <a:solidFill>
                  <a:srgbClr val="C50006"/>
                </a:solidFill>
                <a:latin typeface="+mn-lt"/>
                <a:ea typeface="Gulim" pitchFamily="34" charset="-127"/>
                <a:cs typeface="Arial Unicode MS" pitchFamily="34" charset="-128"/>
              </a:endParaRPr>
            </a:p>
          </p:txBody>
        </p:sp>
        <p:sp>
          <p:nvSpPr>
            <p:cNvPr id="34" name="Text Box 12"/>
            <p:cNvSpPr txBox="1">
              <a:spLocks noChangeArrowheads="1"/>
            </p:cNvSpPr>
            <p:nvPr/>
          </p:nvSpPr>
          <p:spPr bwMode="auto">
            <a:xfrm>
              <a:off x="4762618"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Perturb the TRACE parameters listed in the list of parameters file according to the values specified in design matrix</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Generate directory structures that contains spawned trace input decks</a:t>
              </a:r>
              <a:endParaRPr lang="en-US" altLang="ko-KR" sz="1000" dirty="0">
                <a:solidFill>
                  <a:srgbClr val="003B6E"/>
                </a:solidFill>
                <a:latin typeface="+mn-lt"/>
                <a:ea typeface="Gulim" pitchFamily="34" charset="-127"/>
                <a:cs typeface="Arial Unicode MS" pitchFamily="34" charset="-128"/>
              </a:endParaRPr>
            </a:p>
          </p:txBody>
        </p:sp>
      </p:grpSp>
      <p:sp>
        <p:nvSpPr>
          <p:cNvPr id="35" name="Flowchart: Document 34"/>
          <p:cNvSpPr/>
          <p:nvPr/>
        </p:nvSpPr>
        <p:spPr>
          <a:xfrm>
            <a:off x="5804219" y="4020240"/>
            <a:ext cx="1218710" cy="81653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List of Graphic Variables</a:t>
            </a:r>
            <a:endParaRPr lang="en-US" dirty="0">
              <a:solidFill>
                <a:schemeClr val="tx1"/>
              </a:solidFill>
            </a:endParaRPr>
          </a:p>
        </p:txBody>
      </p:sp>
      <p:grpSp>
        <p:nvGrpSpPr>
          <p:cNvPr id="39" name="Group 38"/>
          <p:cNvGrpSpPr/>
          <p:nvPr/>
        </p:nvGrpSpPr>
        <p:grpSpPr>
          <a:xfrm>
            <a:off x="7740352" y="2282647"/>
            <a:ext cx="1469369" cy="999455"/>
            <a:chOff x="3227276" y="2065138"/>
            <a:chExt cx="1052334" cy="715790"/>
          </a:xfrm>
        </p:grpSpPr>
        <p:sp>
          <p:nvSpPr>
            <p:cNvPr id="42" name="Flowchart: Document 41"/>
            <p:cNvSpPr/>
            <p:nvPr/>
          </p:nvSpPr>
          <p:spPr bwMode="auto">
            <a:xfrm>
              <a:off x="3227276" y="2168280"/>
              <a:ext cx="914400" cy="612648"/>
            </a:xfrm>
            <a:prstGeom prst="flowChartDocumen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Flowchart: Document 44"/>
            <p:cNvSpPr/>
            <p:nvPr/>
          </p:nvSpPr>
          <p:spPr bwMode="auto">
            <a:xfrm>
              <a:off x="3313640" y="2116709"/>
              <a:ext cx="914400" cy="612648"/>
            </a:xfrm>
            <a:prstGeom prst="flowChartDocument">
              <a:avLst/>
            </a:prstGeom>
            <a:solidFill>
              <a:srgbClr val="0070C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Flowchart: Document 47"/>
            <p:cNvSpPr/>
            <p:nvPr/>
          </p:nvSpPr>
          <p:spPr bwMode="auto">
            <a:xfrm>
              <a:off x="3365210" y="2065138"/>
              <a:ext cx="914400" cy="612648"/>
            </a:xfrm>
            <a:prstGeom prst="flowChartDocument">
              <a:avLst/>
            </a:prstGeom>
            <a:solidFill>
              <a:srgbClr val="0070C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49" name="Rectangle 48"/>
          <p:cNvSpPr/>
          <p:nvPr/>
        </p:nvSpPr>
        <p:spPr>
          <a:xfrm>
            <a:off x="7761609" y="2640617"/>
            <a:ext cx="1130871" cy="400110"/>
          </a:xfrm>
          <a:prstGeom prst="rect">
            <a:avLst/>
          </a:prstGeom>
        </p:spPr>
        <p:txBody>
          <a:bodyPr wrap="square">
            <a:spAutoFit/>
          </a:bodyPr>
          <a:lstStyle/>
          <a:p>
            <a:pPr algn="ctr"/>
            <a:r>
              <a:rPr lang="en-US" sz="2000" b="1" dirty="0" smtClean="0">
                <a:solidFill>
                  <a:schemeClr val="bg1"/>
                </a:solidFill>
                <a:latin typeface="+mn-lt"/>
              </a:rPr>
              <a:t>CSV</a:t>
            </a:r>
            <a:endParaRPr lang="en-US" sz="2000" b="1" dirty="0">
              <a:solidFill>
                <a:schemeClr val="bg1"/>
              </a:solidFill>
              <a:latin typeface="+mn-lt"/>
            </a:endParaRPr>
          </a:p>
        </p:txBody>
      </p:sp>
      <p:sp>
        <p:nvSpPr>
          <p:cNvPr id="50" name="TextBox 49"/>
          <p:cNvSpPr txBox="1"/>
          <p:nvPr/>
        </p:nvSpPr>
        <p:spPr>
          <a:xfrm>
            <a:off x="4270479" y="5212357"/>
            <a:ext cx="4839960" cy="1384995"/>
          </a:xfrm>
          <a:prstGeom prst="rect">
            <a:avLst/>
          </a:prstGeom>
          <a:noFill/>
          <a:ln w="9525">
            <a:noFill/>
          </a:ln>
        </p:spPr>
        <p:txBody>
          <a:bodyPr wrap="square" rtlCol="0" anchor="ctr">
            <a:spAutoFit/>
          </a:bodyPr>
          <a:lstStyle/>
          <a:p>
            <a:pPr marL="285750" indent="-285750">
              <a:buFont typeface="Arial" panose="020B0604020202020204" pitchFamily="34" charset="0"/>
              <a:buChar char="•"/>
            </a:pPr>
            <a:r>
              <a:rPr lang="en-US" sz="1400" dirty="0" smtClean="0">
                <a:latin typeface="+mn-lt"/>
              </a:rPr>
              <a:t>To enforce reproducibility, the simulation campaign parameters (the three inputs file, the number of processors, the location of scratch, the samples to be executed, etc.) have to be specified as command line arguments (which should be recorded). Log files from each step will be produced.</a:t>
            </a:r>
          </a:p>
        </p:txBody>
      </p:sp>
      <p:cxnSp>
        <p:nvCxnSpPr>
          <p:cNvPr id="52" name="Straight Arrow Connector 51"/>
          <p:cNvCxnSpPr>
            <a:stCxn id="27" idx="3"/>
            <a:endCxn id="30" idx="1"/>
          </p:cNvCxnSpPr>
          <p:nvPr/>
        </p:nvCxnSpPr>
        <p:spPr bwMode="auto">
          <a:xfrm>
            <a:off x="2566517" y="2870366"/>
            <a:ext cx="410566"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3" name="Straight Arrow Connector 52"/>
          <p:cNvCxnSpPr>
            <a:stCxn id="30" idx="3"/>
            <a:endCxn id="33" idx="1"/>
          </p:cNvCxnSpPr>
          <p:nvPr/>
        </p:nvCxnSpPr>
        <p:spPr bwMode="auto">
          <a:xfrm>
            <a:off x="5076056" y="2870366"/>
            <a:ext cx="288032"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4" name="Straight Arrow Connector 53"/>
          <p:cNvCxnSpPr>
            <a:stCxn id="33" idx="3"/>
            <a:endCxn id="42" idx="1"/>
          </p:cNvCxnSpPr>
          <p:nvPr/>
        </p:nvCxnSpPr>
        <p:spPr bwMode="auto">
          <a:xfrm flipV="1">
            <a:off x="7463061" y="2854383"/>
            <a:ext cx="277291" cy="15983"/>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5" name="Straight Arrow Connector 54"/>
          <p:cNvCxnSpPr>
            <a:stCxn id="7" idx="0"/>
            <a:endCxn id="27" idx="2"/>
          </p:cNvCxnSpPr>
          <p:nvPr/>
        </p:nvCxnSpPr>
        <p:spPr bwMode="auto">
          <a:xfrm flipH="1" flipV="1">
            <a:off x="1517031" y="3686986"/>
            <a:ext cx="491021" cy="60611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6" name="Straight Arrow Connector 55"/>
          <p:cNvCxnSpPr>
            <a:stCxn id="35" idx="0"/>
            <a:endCxn id="33" idx="2"/>
          </p:cNvCxnSpPr>
          <p:nvPr/>
        </p:nvCxnSpPr>
        <p:spPr bwMode="auto">
          <a:xfrm flipV="1">
            <a:off x="6413574" y="3686986"/>
            <a:ext cx="1" cy="33325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TextBox 58"/>
          <p:cNvSpPr txBox="1"/>
          <p:nvPr/>
        </p:nvSpPr>
        <p:spPr>
          <a:xfrm>
            <a:off x="7634088" y="3549484"/>
            <a:ext cx="1531814" cy="671603"/>
          </a:xfrm>
          <a:prstGeom prst="rect">
            <a:avLst/>
          </a:prstGeom>
          <a:noFill/>
        </p:spPr>
        <p:txBody>
          <a:bodyPr wrap="none" lIns="0" tIns="0" rIns="0" bIns="0" rtlCol="0">
            <a:noAutofit/>
          </a:bodyPr>
          <a:lstStyle/>
          <a:p>
            <a:pPr>
              <a:lnSpc>
                <a:spcPct val="110000"/>
              </a:lnSpc>
              <a:spcBef>
                <a:spcPts val="0"/>
              </a:spcBef>
            </a:pPr>
            <a:r>
              <a:rPr lang="en-US" sz="1200" kern="1000" spc="30" dirty="0" smtClean="0">
                <a:latin typeface="+mn-lt"/>
                <a:cs typeface="Franklin Gothic Book"/>
              </a:rPr>
              <a:t>Ready to be post-</a:t>
            </a:r>
            <a:br>
              <a:rPr lang="en-US" sz="1200" kern="1000" spc="30" dirty="0" smtClean="0">
                <a:latin typeface="+mn-lt"/>
                <a:cs typeface="Franklin Gothic Book"/>
              </a:rPr>
            </a:br>
            <a:r>
              <a:rPr lang="en-US" sz="1200" kern="1000" spc="30" dirty="0" smtClean="0">
                <a:latin typeface="+mn-lt"/>
                <a:cs typeface="Franklin Gothic Book"/>
              </a:rPr>
              <a:t>processed further </a:t>
            </a:r>
            <a:br>
              <a:rPr lang="en-US" sz="1200" kern="1000" spc="30" dirty="0" smtClean="0">
                <a:latin typeface="+mn-lt"/>
                <a:cs typeface="Franklin Gothic Book"/>
              </a:rPr>
            </a:br>
            <a:r>
              <a:rPr lang="en-US" sz="1200" kern="1000" spc="30" dirty="0" smtClean="0">
                <a:latin typeface="+mn-lt"/>
                <a:cs typeface="Franklin Gothic Book"/>
              </a:rPr>
              <a:t>by GSA methodologies</a:t>
            </a:r>
            <a:endParaRPr lang="en-US" sz="1200" kern="1000" spc="30" dirty="0">
              <a:latin typeface="+mn-lt"/>
              <a:cs typeface="Franklin Gothic Book"/>
            </a:endParaRPr>
          </a:p>
        </p:txBody>
      </p:sp>
      <p:sp>
        <p:nvSpPr>
          <p:cNvPr id="60" name="TextBox 59"/>
          <p:cNvSpPr txBox="1"/>
          <p:nvPr/>
        </p:nvSpPr>
        <p:spPr>
          <a:xfrm>
            <a:off x="3504572" y="4024824"/>
            <a:ext cx="1531814" cy="706244"/>
          </a:xfrm>
          <a:prstGeom prst="rect">
            <a:avLst/>
          </a:prstGeom>
          <a:noFill/>
        </p:spPr>
        <p:txBody>
          <a:bodyPr wrap="none" lIns="0" tIns="0" rIns="0" bIns="0" rtlCol="0">
            <a:noAutofit/>
          </a:bodyPr>
          <a:lstStyle/>
          <a:p>
            <a:pPr>
              <a:lnSpc>
                <a:spcPct val="110000"/>
              </a:lnSpc>
              <a:spcBef>
                <a:spcPts val="0"/>
              </a:spcBef>
            </a:pPr>
            <a:r>
              <a:rPr lang="en-US" sz="1200" kern="1000" spc="30" dirty="0" smtClean="0">
                <a:latin typeface="+mn-lt"/>
                <a:cs typeface="Franklin Gothic Book"/>
              </a:rPr>
              <a:t>Can be prepared by </a:t>
            </a:r>
            <a:br>
              <a:rPr lang="en-US" sz="1200" kern="1000" spc="30" dirty="0" smtClean="0">
                <a:latin typeface="+mn-lt"/>
                <a:cs typeface="Franklin Gothic Book"/>
              </a:rPr>
            </a:br>
            <a:r>
              <a:rPr lang="en-US" sz="1200" kern="1000" spc="30" dirty="0" smtClean="0">
                <a:latin typeface="+mn-lt"/>
                <a:cs typeface="Franklin Gothic Book"/>
              </a:rPr>
              <a:t>a generic GSA toolbox</a:t>
            </a:r>
          </a:p>
          <a:p>
            <a:pPr>
              <a:lnSpc>
                <a:spcPct val="110000"/>
              </a:lnSpc>
              <a:spcBef>
                <a:spcPts val="0"/>
              </a:spcBef>
            </a:pPr>
            <a:r>
              <a:rPr lang="en-US" sz="1200" kern="1000" spc="30" dirty="0" smtClean="0">
                <a:latin typeface="+mn-lt"/>
                <a:cs typeface="Franklin Gothic Book"/>
              </a:rPr>
              <a:t>(e.g., SIMLAB)</a:t>
            </a:r>
          </a:p>
        </p:txBody>
      </p:sp>
      <p:cxnSp>
        <p:nvCxnSpPr>
          <p:cNvPr id="61" name="Straight Arrow Connector 60"/>
          <p:cNvCxnSpPr>
            <a:stCxn id="60" idx="1"/>
            <a:endCxn id="19" idx="0"/>
          </p:cNvCxnSpPr>
          <p:nvPr/>
        </p:nvCxnSpPr>
        <p:spPr bwMode="auto">
          <a:xfrm flipH="1">
            <a:off x="2614009" y="4377946"/>
            <a:ext cx="890563" cy="2288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6" name="Striped Right Arrow 35"/>
          <p:cNvSpPr/>
          <p:nvPr/>
        </p:nvSpPr>
        <p:spPr>
          <a:xfrm rot="16200000">
            <a:off x="1285709" y="3772084"/>
            <a:ext cx="536600" cy="496312"/>
          </a:xfrm>
          <a:prstGeom prst="stripedRightArrow">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18564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a:xfrm>
            <a:off x="4273896" y="6640074"/>
            <a:ext cx="575742" cy="196850"/>
          </a:xfrm>
        </p:spPr>
        <p:txBody>
          <a:bodyPr/>
          <a:lstStyle/>
          <a:p>
            <a:pPr>
              <a:defRPr/>
            </a:pPr>
            <a:fld id="{EBC07571-3134-BB4B-B83F-1A9FE18D34F3}" type="slidenum">
              <a:rPr lang="de-DE" smtClean="0"/>
              <a:pPr>
                <a:defRPr/>
              </a:pPr>
              <a:t>2</a:t>
            </a:fld>
            <a:endParaRPr lang="de-DE" dirty="0"/>
          </a:p>
        </p:txBody>
      </p:sp>
      <p:sp>
        <p:nvSpPr>
          <p:cNvPr id="4" name="Rectangle 3"/>
          <p:cNvSpPr/>
          <p:nvPr/>
        </p:nvSpPr>
        <p:spPr>
          <a:xfrm>
            <a:off x="3980195" y="996711"/>
            <a:ext cx="1276772" cy="707886"/>
          </a:xfrm>
          <a:prstGeom prst="rect">
            <a:avLst/>
          </a:prstGeom>
        </p:spPr>
        <p:txBody>
          <a:bodyPr wrap="square">
            <a:spAutoFit/>
          </a:bodyPr>
          <a:lstStyle/>
          <a:p>
            <a:pPr algn="ctr"/>
            <a:r>
              <a:rPr lang="en-US" sz="2000" b="1" dirty="0">
                <a:solidFill>
                  <a:schemeClr val="bg1"/>
                </a:solidFill>
                <a:latin typeface="+mn-lt"/>
              </a:rPr>
              <a:t>TRACE </a:t>
            </a:r>
            <a:br>
              <a:rPr lang="en-US" sz="2000" b="1" dirty="0">
                <a:solidFill>
                  <a:schemeClr val="bg1"/>
                </a:solidFill>
                <a:latin typeface="+mn-lt"/>
              </a:rPr>
            </a:br>
            <a:r>
              <a:rPr lang="en-US" sz="2000" b="1" dirty="0">
                <a:solidFill>
                  <a:schemeClr val="bg1"/>
                </a:solidFill>
                <a:latin typeface="+mn-lt"/>
              </a:rPr>
              <a:t>Launcher</a:t>
            </a:r>
          </a:p>
        </p:txBody>
      </p:sp>
      <p:grpSp>
        <p:nvGrpSpPr>
          <p:cNvPr id="26" name="Group 25"/>
          <p:cNvGrpSpPr/>
          <p:nvPr/>
        </p:nvGrpSpPr>
        <p:grpSpPr>
          <a:xfrm>
            <a:off x="323528" y="980728"/>
            <a:ext cx="2098973" cy="1633240"/>
            <a:chOff x="4690610" y="2539504"/>
            <a:chExt cx="2736305" cy="1549265"/>
          </a:xfrm>
        </p:grpSpPr>
        <p:sp>
          <p:nvSpPr>
            <p:cNvPr id="27" name="Text Box 11"/>
            <p:cNvSpPr txBox="1">
              <a:spLocks noChangeArrowheads="1"/>
            </p:cNvSpPr>
            <p:nvPr/>
          </p:nvSpPr>
          <p:spPr bwMode="auto">
            <a:xfrm>
              <a:off x="4690610" y="2539504"/>
              <a:ext cx="2736305" cy="1549265"/>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err="1" smtClean="0">
                  <a:solidFill>
                    <a:srgbClr val="C50006"/>
                  </a:solidFill>
                  <a:latin typeface="+mn-lt"/>
                  <a:ea typeface="Gulim" pitchFamily="34" charset="-127"/>
                  <a:cs typeface="Arial Unicode MS" pitchFamily="34" charset="-128"/>
                </a:rPr>
                <a:t>Prepro</a:t>
              </a:r>
              <a:endParaRPr lang="en-US" altLang="ko-KR" sz="1400" dirty="0">
                <a:solidFill>
                  <a:srgbClr val="C50006"/>
                </a:solidFill>
                <a:latin typeface="+mn-lt"/>
                <a:ea typeface="Gulim" pitchFamily="34" charset="-127"/>
                <a:cs typeface="Arial Unicode MS" pitchFamily="34" charset="-128"/>
              </a:endParaRPr>
            </a:p>
          </p:txBody>
        </p:sp>
        <p:sp>
          <p:nvSpPr>
            <p:cNvPr id="28" name="Text Box 12"/>
            <p:cNvSpPr txBox="1">
              <a:spLocks noChangeArrowheads="1"/>
            </p:cNvSpPr>
            <p:nvPr/>
          </p:nvSpPr>
          <p:spPr bwMode="auto">
            <a:xfrm>
              <a:off x="4762619"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Perturb the TRACE parameters listed in the list of parameters file according to the values specified in design matrix</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Generate directory structures that contains spawned trace input decks</a:t>
              </a:r>
              <a:endParaRPr lang="en-US" altLang="ko-KR" sz="1000" dirty="0">
                <a:solidFill>
                  <a:srgbClr val="003B6E"/>
                </a:solidFill>
                <a:latin typeface="+mn-lt"/>
                <a:ea typeface="Gulim" pitchFamily="34" charset="-127"/>
                <a:cs typeface="Arial Unicode MS" pitchFamily="34" charset="-128"/>
              </a:endParaRPr>
            </a:p>
          </p:txBody>
        </p:sp>
      </p:grpSp>
      <p:grpSp>
        <p:nvGrpSpPr>
          <p:cNvPr id="29" name="Group 28"/>
          <p:cNvGrpSpPr/>
          <p:nvPr/>
        </p:nvGrpSpPr>
        <p:grpSpPr>
          <a:xfrm>
            <a:off x="2688163" y="980729"/>
            <a:ext cx="2098973" cy="1633239"/>
            <a:chOff x="4690610" y="2524343"/>
            <a:chExt cx="2736305" cy="1549264"/>
          </a:xfrm>
        </p:grpSpPr>
        <p:sp>
          <p:nvSpPr>
            <p:cNvPr id="30" name="Text Box 11"/>
            <p:cNvSpPr txBox="1">
              <a:spLocks noChangeArrowheads="1"/>
            </p:cNvSpPr>
            <p:nvPr/>
          </p:nvSpPr>
          <p:spPr bwMode="auto">
            <a:xfrm>
              <a:off x="4690610" y="2524343"/>
              <a:ext cx="2736305" cy="1549264"/>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smtClean="0">
                  <a:solidFill>
                    <a:srgbClr val="C50006"/>
                  </a:solidFill>
                  <a:latin typeface="+mn-lt"/>
                  <a:ea typeface="Gulim" pitchFamily="34" charset="-127"/>
                  <a:cs typeface="Arial Unicode MS" pitchFamily="34" charset="-128"/>
                </a:rPr>
                <a:t>Execute</a:t>
              </a:r>
              <a:endParaRPr lang="en-US" altLang="ko-KR" sz="1400" dirty="0">
                <a:solidFill>
                  <a:srgbClr val="C50006"/>
                </a:solidFill>
                <a:latin typeface="+mn-lt"/>
                <a:ea typeface="Gulim" pitchFamily="34" charset="-127"/>
                <a:cs typeface="Arial Unicode MS" pitchFamily="34" charset="-128"/>
              </a:endParaRPr>
            </a:p>
          </p:txBody>
        </p:sp>
        <p:sp>
          <p:nvSpPr>
            <p:cNvPr id="31" name="Text Box 12"/>
            <p:cNvSpPr txBox="1">
              <a:spLocks noChangeArrowheads="1"/>
            </p:cNvSpPr>
            <p:nvPr/>
          </p:nvSpPr>
          <p:spPr bwMode="auto">
            <a:xfrm>
              <a:off x="4762618"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Submit and manage TRACE jobs in parallel (in sequential batches)</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Convert XTV to DMX to save drive space</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Do directory cleanup to further reduce the space requirements</a:t>
              </a:r>
            </a:p>
            <a:p>
              <a:pPr marL="85725" indent="-85725" eaLnBrk="1" hangingPunct="1">
                <a:spcBef>
                  <a:spcPts val="0"/>
                </a:spcBef>
                <a:buClr>
                  <a:srgbClr val="000000"/>
                </a:buClr>
              </a:pPr>
              <a:endParaRPr lang="en-US" altLang="ko-KR" sz="1000" dirty="0">
                <a:solidFill>
                  <a:srgbClr val="003B6E"/>
                </a:solidFill>
                <a:latin typeface="+mn-lt"/>
                <a:ea typeface="Gulim" pitchFamily="34" charset="-127"/>
                <a:cs typeface="Arial Unicode MS" pitchFamily="34" charset="-128"/>
              </a:endParaRPr>
            </a:p>
          </p:txBody>
        </p:sp>
      </p:grpSp>
      <p:grpSp>
        <p:nvGrpSpPr>
          <p:cNvPr id="32" name="Group 31"/>
          <p:cNvGrpSpPr/>
          <p:nvPr/>
        </p:nvGrpSpPr>
        <p:grpSpPr>
          <a:xfrm>
            <a:off x="5075168" y="980729"/>
            <a:ext cx="2098973" cy="1633239"/>
            <a:chOff x="4690610" y="2524343"/>
            <a:chExt cx="2736305" cy="1549264"/>
          </a:xfrm>
        </p:grpSpPr>
        <p:sp>
          <p:nvSpPr>
            <p:cNvPr id="33" name="Text Box 11"/>
            <p:cNvSpPr txBox="1">
              <a:spLocks noChangeArrowheads="1"/>
            </p:cNvSpPr>
            <p:nvPr/>
          </p:nvSpPr>
          <p:spPr bwMode="auto">
            <a:xfrm>
              <a:off x="4690610" y="2524343"/>
              <a:ext cx="2736305" cy="1549264"/>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smtClean="0">
                  <a:solidFill>
                    <a:srgbClr val="C50006"/>
                  </a:solidFill>
                  <a:latin typeface="+mn-lt"/>
                  <a:ea typeface="Gulim" pitchFamily="34" charset="-127"/>
                  <a:cs typeface="Arial Unicode MS" pitchFamily="34" charset="-128"/>
                </a:rPr>
                <a:t>Post-process</a:t>
              </a:r>
              <a:endParaRPr lang="en-US" altLang="ko-KR" sz="1400" dirty="0">
                <a:solidFill>
                  <a:srgbClr val="C50006"/>
                </a:solidFill>
                <a:latin typeface="+mn-lt"/>
                <a:ea typeface="Gulim" pitchFamily="34" charset="-127"/>
                <a:cs typeface="Arial Unicode MS" pitchFamily="34" charset="-128"/>
              </a:endParaRPr>
            </a:p>
          </p:txBody>
        </p:sp>
        <p:sp>
          <p:nvSpPr>
            <p:cNvPr id="34" name="Text Box 12"/>
            <p:cNvSpPr txBox="1">
              <a:spLocks noChangeArrowheads="1"/>
            </p:cNvSpPr>
            <p:nvPr/>
          </p:nvSpPr>
          <p:spPr bwMode="auto">
            <a:xfrm>
              <a:off x="4762618"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err="1" smtClean="0">
                  <a:solidFill>
                    <a:srgbClr val="003B6E"/>
                  </a:solidFill>
                  <a:latin typeface="+mn-lt"/>
                  <a:ea typeface="Gulim" pitchFamily="34" charset="-127"/>
                  <a:cs typeface="Arial Unicode MS" pitchFamily="34" charset="-128"/>
                </a:rPr>
                <a:t>Postprocess</a:t>
              </a:r>
              <a:r>
                <a:rPr lang="en-US" altLang="ko-KR" sz="1050" dirty="0" smtClean="0">
                  <a:solidFill>
                    <a:srgbClr val="003B6E"/>
                  </a:solidFill>
                  <a:latin typeface="+mn-lt"/>
                  <a:ea typeface="Gulim" pitchFamily="34" charset="-127"/>
                  <a:cs typeface="Arial Unicode MS" pitchFamily="34" charset="-128"/>
                </a:rPr>
                <a:t> each </a:t>
              </a:r>
              <a:r>
                <a:rPr lang="en-US" altLang="ko-KR" sz="1050" dirty="0" err="1" smtClean="0">
                  <a:solidFill>
                    <a:srgbClr val="003B6E"/>
                  </a:solidFill>
                  <a:latin typeface="+mn-lt"/>
                  <a:ea typeface="Gulim" pitchFamily="34" charset="-127"/>
                  <a:cs typeface="Arial Unicode MS" pitchFamily="34" charset="-128"/>
                </a:rPr>
                <a:t>xtv</a:t>
              </a:r>
              <a:r>
                <a:rPr lang="en-US" altLang="ko-KR" sz="1050" dirty="0" smtClean="0">
                  <a:solidFill>
                    <a:srgbClr val="003B6E"/>
                  </a:solidFill>
                  <a:latin typeface="+mn-lt"/>
                  <a:ea typeface="Gulim" pitchFamily="34" charset="-127"/>
                  <a:cs typeface="Arial Unicode MS" pitchFamily="34" charset="-128"/>
                </a:rPr>
                <a:t> files and extract the variables listed in the list of graphic variables file into separate csv files.</a:t>
              </a:r>
              <a:endParaRPr lang="en-US" altLang="ko-KR" sz="1050" dirty="0">
                <a:solidFill>
                  <a:srgbClr val="003B6E"/>
                </a:solidFill>
                <a:latin typeface="+mn-lt"/>
                <a:ea typeface="Gulim" pitchFamily="34" charset="-127"/>
                <a:cs typeface="Arial Unicode MS" pitchFamily="34" charset="-128"/>
              </a:endParaRPr>
            </a:p>
          </p:txBody>
        </p:sp>
      </p:grpSp>
      <p:sp>
        <p:nvSpPr>
          <p:cNvPr id="35" name="Flowchart: Document 34"/>
          <p:cNvSpPr/>
          <p:nvPr/>
        </p:nvSpPr>
        <p:spPr>
          <a:xfrm>
            <a:off x="5515299" y="5373216"/>
            <a:ext cx="1218710" cy="947249"/>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smtClean="0">
                <a:solidFill>
                  <a:schemeClr val="tx1"/>
                </a:solidFill>
                <a:latin typeface="Calibri Light" panose="020F0302020204030204" pitchFamily="34" charset="0"/>
              </a:rPr>
              <a:t>List of Graphic Variables</a:t>
            </a:r>
            <a:endParaRPr lang="en-US" sz="1700" b="1" dirty="0">
              <a:solidFill>
                <a:schemeClr val="tx1"/>
              </a:solidFill>
              <a:latin typeface="Calibri Light" panose="020F0302020204030204" pitchFamily="34" charset="0"/>
            </a:endParaRPr>
          </a:p>
        </p:txBody>
      </p:sp>
      <p:grpSp>
        <p:nvGrpSpPr>
          <p:cNvPr id="39" name="Group 38"/>
          <p:cNvGrpSpPr/>
          <p:nvPr/>
        </p:nvGrpSpPr>
        <p:grpSpPr>
          <a:xfrm>
            <a:off x="7596336" y="1225612"/>
            <a:ext cx="1469369" cy="999455"/>
            <a:chOff x="3227276" y="2065138"/>
            <a:chExt cx="1052334" cy="715790"/>
          </a:xfrm>
        </p:grpSpPr>
        <p:sp>
          <p:nvSpPr>
            <p:cNvPr id="42" name="Flowchart: Document 41"/>
            <p:cNvSpPr/>
            <p:nvPr/>
          </p:nvSpPr>
          <p:spPr bwMode="auto">
            <a:xfrm>
              <a:off x="3227276" y="2168280"/>
              <a:ext cx="914400" cy="612648"/>
            </a:xfrm>
            <a:prstGeom prst="flowChartDocumen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Flowchart: Document 44"/>
            <p:cNvSpPr/>
            <p:nvPr/>
          </p:nvSpPr>
          <p:spPr bwMode="auto">
            <a:xfrm>
              <a:off x="3313640" y="2116709"/>
              <a:ext cx="914400" cy="612648"/>
            </a:xfrm>
            <a:prstGeom prst="flowChartDocument">
              <a:avLst/>
            </a:prstGeom>
            <a:solidFill>
              <a:srgbClr val="0070C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Flowchart: Document 47"/>
            <p:cNvSpPr/>
            <p:nvPr/>
          </p:nvSpPr>
          <p:spPr bwMode="auto">
            <a:xfrm>
              <a:off x="3365210" y="2065138"/>
              <a:ext cx="914400" cy="612648"/>
            </a:xfrm>
            <a:prstGeom prst="flowChartDocument">
              <a:avLst/>
            </a:prstGeom>
            <a:solidFill>
              <a:srgbClr val="0070C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49" name="Rectangle 48"/>
          <p:cNvSpPr/>
          <p:nvPr/>
        </p:nvSpPr>
        <p:spPr>
          <a:xfrm>
            <a:off x="7632203" y="1583582"/>
            <a:ext cx="1130871" cy="400110"/>
          </a:xfrm>
          <a:prstGeom prst="rect">
            <a:avLst/>
          </a:prstGeom>
        </p:spPr>
        <p:txBody>
          <a:bodyPr wrap="square">
            <a:spAutoFit/>
          </a:bodyPr>
          <a:lstStyle/>
          <a:p>
            <a:pPr algn="ctr"/>
            <a:r>
              <a:rPr lang="en-US" sz="2000" b="1" dirty="0" smtClean="0">
                <a:solidFill>
                  <a:schemeClr val="bg1"/>
                </a:solidFill>
                <a:latin typeface="+mn-lt"/>
              </a:rPr>
              <a:t>CSV</a:t>
            </a:r>
            <a:endParaRPr lang="en-US" sz="2000" b="1" dirty="0">
              <a:solidFill>
                <a:schemeClr val="bg1"/>
              </a:solidFill>
              <a:latin typeface="+mn-lt"/>
            </a:endParaRPr>
          </a:p>
        </p:txBody>
      </p:sp>
      <p:sp>
        <p:nvSpPr>
          <p:cNvPr id="59" name="TextBox 58"/>
          <p:cNvSpPr txBox="1"/>
          <p:nvPr/>
        </p:nvSpPr>
        <p:spPr>
          <a:xfrm>
            <a:off x="7495119" y="2276872"/>
            <a:ext cx="1469369" cy="671603"/>
          </a:xfrm>
          <a:prstGeom prst="rect">
            <a:avLst/>
          </a:prstGeom>
          <a:noFill/>
        </p:spPr>
        <p:txBody>
          <a:bodyPr wrap="none" lIns="0" tIns="0" rIns="0" bIns="0" rtlCol="0">
            <a:noAutofit/>
          </a:bodyPr>
          <a:lstStyle/>
          <a:p>
            <a:pPr>
              <a:lnSpc>
                <a:spcPct val="110000"/>
              </a:lnSpc>
              <a:spcBef>
                <a:spcPts val="0"/>
              </a:spcBef>
            </a:pPr>
            <a:r>
              <a:rPr lang="en-US" sz="1200" i="1" kern="1000" spc="30" dirty="0" smtClean="0">
                <a:latin typeface="+mn-lt"/>
                <a:cs typeface="Franklin Gothic Book"/>
              </a:rPr>
              <a:t>Ready to be post-</a:t>
            </a:r>
            <a:br>
              <a:rPr lang="en-US" sz="1200" i="1" kern="1000" spc="30" dirty="0" smtClean="0">
                <a:latin typeface="+mn-lt"/>
                <a:cs typeface="Franklin Gothic Book"/>
              </a:rPr>
            </a:br>
            <a:r>
              <a:rPr lang="en-US" sz="1200" i="1" kern="1000" spc="30" dirty="0" smtClean="0">
                <a:latin typeface="+mn-lt"/>
                <a:cs typeface="Franklin Gothic Book"/>
              </a:rPr>
              <a:t>processed further </a:t>
            </a:r>
            <a:br>
              <a:rPr lang="en-US" sz="1200" i="1" kern="1000" spc="30" dirty="0" smtClean="0">
                <a:latin typeface="+mn-lt"/>
                <a:cs typeface="Franklin Gothic Book"/>
              </a:rPr>
            </a:br>
            <a:r>
              <a:rPr lang="en-US" sz="1200" i="1" kern="1000" spc="30" dirty="0" smtClean="0">
                <a:latin typeface="+mn-lt"/>
                <a:cs typeface="Franklin Gothic Book"/>
              </a:rPr>
              <a:t>sensitivity analysis tool</a:t>
            </a:r>
            <a:endParaRPr lang="en-US" sz="1200" i="1" kern="1000" spc="30" dirty="0">
              <a:latin typeface="+mn-lt"/>
              <a:cs typeface="Franklin Gothic Book"/>
            </a:endParaRPr>
          </a:p>
        </p:txBody>
      </p:sp>
      <p:grpSp>
        <p:nvGrpSpPr>
          <p:cNvPr id="10" name="Group 9"/>
          <p:cNvGrpSpPr/>
          <p:nvPr/>
        </p:nvGrpSpPr>
        <p:grpSpPr>
          <a:xfrm>
            <a:off x="768386" y="3501008"/>
            <a:ext cx="1218710" cy="2592288"/>
            <a:chOff x="1381429" y="4365104"/>
            <a:chExt cx="1218710" cy="2592288"/>
          </a:xfrm>
        </p:grpSpPr>
        <p:sp>
          <p:nvSpPr>
            <p:cNvPr id="20" name="Flowchart: Document 19"/>
            <p:cNvSpPr/>
            <p:nvPr/>
          </p:nvSpPr>
          <p:spPr>
            <a:xfrm>
              <a:off x="1411373" y="6183445"/>
              <a:ext cx="1155144" cy="77394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Light" panose="020F0302020204030204" pitchFamily="34" charset="0"/>
                </a:rPr>
                <a:t>Base TRACE </a:t>
              </a:r>
              <a:endParaRPr lang="en-US" b="1" dirty="0">
                <a:solidFill>
                  <a:schemeClr val="tx1"/>
                </a:solidFill>
                <a:latin typeface="Calibri Light" panose="020F0302020204030204" pitchFamily="34" charset="0"/>
              </a:endParaRPr>
            </a:p>
          </p:txBody>
        </p:sp>
        <p:sp>
          <p:nvSpPr>
            <p:cNvPr id="21" name="Flowchart: Document 20"/>
            <p:cNvSpPr/>
            <p:nvPr/>
          </p:nvSpPr>
          <p:spPr>
            <a:xfrm>
              <a:off x="1381429" y="4365104"/>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Light" panose="020F0302020204030204" pitchFamily="34" charset="0"/>
                </a:rPr>
                <a:t>List of Parameters</a:t>
              </a:r>
              <a:endParaRPr lang="en-US" b="1" dirty="0">
                <a:solidFill>
                  <a:schemeClr val="tx1"/>
                </a:solidFill>
                <a:latin typeface="Calibri Light" panose="020F0302020204030204" pitchFamily="34" charset="0"/>
              </a:endParaRPr>
            </a:p>
          </p:txBody>
        </p:sp>
        <p:sp>
          <p:nvSpPr>
            <p:cNvPr id="38" name="Flowchart: Document 37"/>
            <p:cNvSpPr/>
            <p:nvPr/>
          </p:nvSpPr>
          <p:spPr>
            <a:xfrm>
              <a:off x="1381429" y="5301208"/>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Light" panose="020F0302020204030204" pitchFamily="34" charset="0"/>
                </a:rPr>
                <a:t>Design</a:t>
              </a:r>
              <a:br>
                <a:rPr lang="en-US" b="1" dirty="0" smtClean="0">
                  <a:solidFill>
                    <a:schemeClr val="tx1"/>
                  </a:solidFill>
                  <a:latin typeface="Calibri Light" panose="020F0302020204030204" pitchFamily="34" charset="0"/>
                </a:rPr>
              </a:br>
              <a:r>
                <a:rPr lang="en-US" b="1" dirty="0" smtClean="0">
                  <a:solidFill>
                    <a:schemeClr val="tx1"/>
                  </a:solidFill>
                  <a:latin typeface="Calibri Light" panose="020F0302020204030204" pitchFamily="34" charset="0"/>
                </a:rPr>
                <a:t>Matrix</a:t>
              </a:r>
              <a:endParaRPr lang="en-US" b="1" dirty="0">
                <a:solidFill>
                  <a:schemeClr val="tx1"/>
                </a:solidFill>
                <a:latin typeface="Calibri Light" panose="020F0302020204030204" pitchFamily="34" charset="0"/>
              </a:endParaRPr>
            </a:p>
          </p:txBody>
        </p:sp>
      </p:grpSp>
      <p:sp>
        <p:nvSpPr>
          <p:cNvPr id="46" name="Striped Right Arrow 45"/>
          <p:cNvSpPr/>
          <p:nvPr/>
        </p:nvSpPr>
        <p:spPr bwMode="auto">
          <a:xfrm rot="16200000">
            <a:off x="1139249" y="2777106"/>
            <a:ext cx="476985" cy="484632"/>
          </a:xfrm>
          <a:prstGeom prst="stripedRightArrow">
            <a:avLst>
              <a:gd name="adj1" fmla="val 50000"/>
              <a:gd name="adj2" fmla="val 51196"/>
            </a:avLst>
          </a:prstGeom>
          <a:solidFill>
            <a:srgbClr val="C5000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1" name="Flowchart: Document 50"/>
          <p:cNvSpPr/>
          <p:nvPr/>
        </p:nvSpPr>
        <p:spPr>
          <a:xfrm>
            <a:off x="3133020" y="4465201"/>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Light" panose="020F0302020204030204" pitchFamily="34" charset="0"/>
              </a:rPr>
              <a:t>TRACE</a:t>
            </a:r>
            <a:br>
              <a:rPr lang="en-US" b="1" dirty="0" smtClean="0">
                <a:solidFill>
                  <a:schemeClr val="tx1"/>
                </a:solidFill>
                <a:latin typeface="Calibri Light" panose="020F0302020204030204" pitchFamily="34" charset="0"/>
              </a:rPr>
            </a:br>
            <a:r>
              <a:rPr lang="en-US" b="1" dirty="0" smtClean="0">
                <a:solidFill>
                  <a:schemeClr val="tx1"/>
                </a:solidFill>
                <a:latin typeface="Calibri Light" panose="020F0302020204030204" pitchFamily="34" charset="0"/>
              </a:rPr>
              <a:t>Executable</a:t>
            </a:r>
            <a:endParaRPr lang="en-US" b="1" dirty="0">
              <a:solidFill>
                <a:schemeClr val="tx1"/>
              </a:solidFill>
              <a:latin typeface="Calibri Light" panose="020F0302020204030204" pitchFamily="34" charset="0"/>
            </a:endParaRPr>
          </a:p>
        </p:txBody>
      </p:sp>
      <p:sp>
        <p:nvSpPr>
          <p:cNvPr id="57" name="Striped Right Arrow 56"/>
          <p:cNvSpPr/>
          <p:nvPr/>
        </p:nvSpPr>
        <p:spPr bwMode="auto">
          <a:xfrm rot="16200000">
            <a:off x="3503883" y="2777106"/>
            <a:ext cx="476985" cy="484632"/>
          </a:xfrm>
          <a:prstGeom prst="stripedRightArrow">
            <a:avLst>
              <a:gd name="adj1" fmla="val 50000"/>
              <a:gd name="adj2" fmla="val 51196"/>
            </a:avLst>
          </a:prstGeom>
          <a:solidFill>
            <a:srgbClr val="C5000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8" name="Flowchart: Document 57"/>
          <p:cNvSpPr/>
          <p:nvPr/>
        </p:nvSpPr>
        <p:spPr>
          <a:xfrm>
            <a:off x="5520025" y="4446838"/>
            <a:ext cx="1218710" cy="81653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Aptplot</a:t>
            </a:r>
            <a:r>
              <a:rPr lang="en-US" dirty="0" smtClean="0">
                <a:solidFill>
                  <a:schemeClr val="tx1"/>
                </a:solidFill>
              </a:rPr>
              <a:t/>
            </a:r>
            <a:br>
              <a:rPr lang="en-US" dirty="0" smtClean="0">
                <a:solidFill>
                  <a:schemeClr val="tx1"/>
                </a:solidFill>
              </a:rPr>
            </a:br>
            <a:r>
              <a:rPr lang="en-US" dirty="0" smtClean="0">
                <a:solidFill>
                  <a:schemeClr val="tx1"/>
                </a:solidFill>
              </a:rPr>
              <a:t>Executable</a:t>
            </a:r>
            <a:endParaRPr lang="en-US" dirty="0">
              <a:solidFill>
                <a:schemeClr val="tx1"/>
              </a:solidFill>
            </a:endParaRPr>
          </a:p>
        </p:txBody>
      </p:sp>
      <p:sp>
        <p:nvSpPr>
          <p:cNvPr id="63" name="Striped Right Arrow 62"/>
          <p:cNvSpPr/>
          <p:nvPr/>
        </p:nvSpPr>
        <p:spPr bwMode="auto">
          <a:xfrm rot="16200000">
            <a:off x="5886162" y="2777105"/>
            <a:ext cx="476985" cy="484632"/>
          </a:xfrm>
          <a:prstGeom prst="stripedRightArrow">
            <a:avLst>
              <a:gd name="adj1" fmla="val 50000"/>
              <a:gd name="adj2" fmla="val 51196"/>
            </a:avLst>
          </a:prstGeom>
          <a:solidFill>
            <a:srgbClr val="C5000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4" name="TextBox 63"/>
          <p:cNvSpPr txBox="1"/>
          <p:nvPr/>
        </p:nvSpPr>
        <p:spPr>
          <a:xfrm>
            <a:off x="20071" y="2852936"/>
            <a:ext cx="1743617" cy="646331"/>
          </a:xfrm>
          <a:prstGeom prst="rect">
            <a:avLst/>
          </a:prstGeom>
          <a:noFill/>
          <a:ln w="9525">
            <a:noFill/>
          </a:ln>
        </p:spPr>
        <p:txBody>
          <a:bodyPr wrap="square" rtlCol="0" anchor="ctr">
            <a:spAutoFit/>
          </a:bodyPr>
          <a:lstStyle/>
          <a:p>
            <a:r>
              <a:rPr lang="en-US" b="1" dirty="0" smtClean="0">
                <a:latin typeface="+mj-lt"/>
              </a:rPr>
              <a:t>Inputs</a:t>
            </a:r>
            <a:r>
              <a:rPr lang="en-US" b="1" dirty="0">
                <a:latin typeface="+mj-lt"/>
              </a:rPr>
              <a:t> </a:t>
            </a:r>
            <a:r>
              <a:rPr lang="en-US" b="1" dirty="0" smtClean="0">
                <a:latin typeface="+mj-lt"/>
              </a:rPr>
              <a:t>&amp; </a:t>
            </a:r>
            <a:br>
              <a:rPr lang="en-US" b="1" dirty="0" smtClean="0">
                <a:latin typeface="+mj-lt"/>
              </a:rPr>
            </a:br>
            <a:r>
              <a:rPr lang="en-US" b="1" dirty="0" smtClean="0">
                <a:latin typeface="+mj-lt"/>
              </a:rPr>
              <a:t>Aux files</a:t>
            </a:r>
            <a:endParaRPr lang="en-US" b="1" dirty="0" smtClean="0">
              <a:latin typeface="+mj-lt"/>
            </a:endParaRPr>
          </a:p>
        </p:txBody>
      </p:sp>
      <p:sp>
        <p:nvSpPr>
          <p:cNvPr id="65" name="TextBox 64"/>
          <p:cNvSpPr txBox="1"/>
          <p:nvPr/>
        </p:nvSpPr>
        <p:spPr>
          <a:xfrm>
            <a:off x="20071" y="548680"/>
            <a:ext cx="1455585" cy="369332"/>
          </a:xfrm>
          <a:prstGeom prst="rect">
            <a:avLst/>
          </a:prstGeom>
          <a:noFill/>
          <a:ln w="9525">
            <a:noFill/>
          </a:ln>
        </p:spPr>
        <p:txBody>
          <a:bodyPr wrap="square" rtlCol="0" anchor="ctr">
            <a:spAutoFit/>
          </a:bodyPr>
          <a:lstStyle/>
          <a:p>
            <a:r>
              <a:rPr lang="en-US" b="1" dirty="0" smtClean="0">
                <a:latin typeface="+mn-lt"/>
              </a:rPr>
              <a:t>Driver Scripts</a:t>
            </a:r>
          </a:p>
        </p:txBody>
      </p:sp>
      <p:sp>
        <p:nvSpPr>
          <p:cNvPr id="36" name="TextBox 35"/>
          <p:cNvSpPr txBox="1"/>
          <p:nvPr/>
        </p:nvSpPr>
        <p:spPr>
          <a:xfrm>
            <a:off x="7408890" y="548680"/>
            <a:ext cx="963234" cy="369332"/>
          </a:xfrm>
          <a:prstGeom prst="rect">
            <a:avLst/>
          </a:prstGeom>
          <a:noFill/>
          <a:ln w="9525">
            <a:noFill/>
          </a:ln>
        </p:spPr>
        <p:txBody>
          <a:bodyPr wrap="square" rtlCol="0" anchor="ctr">
            <a:spAutoFit/>
          </a:bodyPr>
          <a:lstStyle/>
          <a:p>
            <a:r>
              <a:rPr lang="en-US" b="1" dirty="0" smtClean="0"/>
              <a:t>Outputs</a:t>
            </a:r>
            <a:endParaRPr lang="en-US" b="1" dirty="0" smtClean="0">
              <a:latin typeface="+mn-lt"/>
            </a:endParaRPr>
          </a:p>
        </p:txBody>
      </p:sp>
      <p:sp>
        <p:nvSpPr>
          <p:cNvPr id="37" name="Flowchart: Document 36"/>
          <p:cNvSpPr/>
          <p:nvPr/>
        </p:nvSpPr>
        <p:spPr>
          <a:xfrm>
            <a:off x="3133020" y="3510300"/>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Consolas" panose="020B0609020204030204" pitchFamily="49" charset="0"/>
                <a:cs typeface="Consolas" panose="020B0609020204030204" pitchFamily="49" charset="0"/>
              </a:rPr>
              <a:t>prepro</a:t>
            </a:r>
            <a:r>
              <a:rPr lang="en-US" dirty="0" smtClean="0">
                <a:solidFill>
                  <a:schemeClr val="tx1"/>
                </a:solidFill>
                <a:latin typeface="Consolas" panose="020B0609020204030204" pitchFamily="49" charset="0"/>
                <a:cs typeface="Consolas" panose="020B0609020204030204" pitchFamily="49" charset="0"/>
              </a:rPr>
              <a:t/>
            </a:r>
            <a:br>
              <a:rPr lang="en-US" dirty="0" smtClean="0">
                <a:solidFill>
                  <a:schemeClr val="tx1"/>
                </a:solidFill>
                <a:latin typeface="Consolas" panose="020B0609020204030204" pitchFamily="49" charset="0"/>
                <a:cs typeface="Consolas" panose="020B0609020204030204" pitchFamily="49" charset="0"/>
              </a:rPr>
            </a:br>
            <a:r>
              <a:rPr lang="en-US" b="1" dirty="0" smtClean="0">
                <a:solidFill>
                  <a:schemeClr val="tx1"/>
                </a:solidFill>
                <a:latin typeface="Calibri Light" panose="020F0302020204030204" pitchFamily="34" charset="0"/>
              </a:rPr>
              <a:t>info file</a:t>
            </a:r>
            <a:endParaRPr lang="en-US" b="1" dirty="0">
              <a:solidFill>
                <a:schemeClr val="tx1"/>
              </a:solidFill>
              <a:latin typeface="Calibri Light" panose="020F0302020204030204" pitchFamily="34" charset="0"/>
            </a:endParaRPr>
          </a:p>
        </p:txBody>
      </p:sp>
      <p:sp>
        <p:nvSpPr>
          <p:cNvPr id="40" name="Flowchart: Document 39"/>
          <p:cNvSpPr/>
          <p:nvPr/>
        </p:nvSpPr>
        <p:spPr>
          <a:xfrm>
            <a:off x="5515299" y="3510300"/>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e</a:t>
            </a:r>
            <a:r>
              <a:rPr lang="en-US" dirty="0" smtClean="0">
                <a:solidFill>
                  <a:schemeClr val="tx1"/>
                </a:solidFill>
                <a:latin typeface="Consolas" panose="020B0609020204030204" pitchFamily="49" charset="0"/>
                <a:cs typeface="Consolas" panose="020B0609020204030204" pitchFamily="49" charset="0"/>
              </a:rPr>
              <a:t>xec</a:t>
            </a:r>
            <a:r>
              <a:rPr lang="en-US" b="1" dirty="0" smtClean="0">
                <a:solidFill>
                  <a:schemeClr val="tx1"/>
                </a:solidFill>
                <a:latin typeface="Calibri Light" panose="020F0302020204030204" pitchFamily="34" charset="0"/>
              </a:rPr>
              <a:t/>
            </a:r>
            <a:br>
              <a:rPr lang="en-US" b="1" dirty="0" smtClean="0">
                <a:solidFill>
                  <a:schemeClr val="tx1"/>
                </a:solidFill>
                <a:latin typeface="Calibri Light" panose="020F0302020204030204" pitchFamily="34" charset="0"/>
              </a:rPr>
            </a:br>
            <a:r>
              <a:rPr lang="en-US" b="1" dirty="0" smtClean="0">
                <a:solidFill>
                  <a:schemeClr val="tx1"/>
                </a:solidFill>
                <a:latin typeface="Calibri Light" panose="020F0302020204030204" pitchFamily="34" charset="0"/>
              </a:rPr>
              <a:t>info file</a:t>
            </a:r>
            <a:endParaRPr lang="en-US" b="1" dirty="0">
              <a:solidFill>
                <a:schemeClr val="tx1"/>
              </a:solidFill>
              <a:latin typeface="Calibri Light" panose="020F0302020204030204" pitchFamily="34" charset="0"/>
            </a:endParaRPr>
          </a:p>
        </p:txBody>
      </p:sp>
      <p:cxnSp>
        <p:nvCxnSpPr>
          <p:cNvPr id="5" name="Elbow Connector 4"/>
          <p:cNvCxnSpPr>
            <a:stCxn id="27" idx="3"/>
            <a:endCxn id="37" idx="1"/>
          </p:cNvCxnSpPr>
          <p:nvPr/>
        </p:nvCxnSpPr>
        <p:spPr>
          <a:xfrm>
            <a:off x="2422501" y="1797348"/>
            <a:ext cx="710519" cy="2130947"/>
          </a:xfrm>
          <a:prstGeom prst="bentConnector3">
            <a:avLst>
              <a:gd name="adj1" fmla="val 21249"/>
            </a:avLst>
          </a:prstGeom>
          <a:ln w="12700">
            <a:solidFill>
              <a:schemeClr val="tx1"/>
            </a:solidFill>
            <a:prstDash val="dash"/>
            <a:headEnd type="oval" w="sm" len="sm"/>
            <a:tailEnd type="triangle" w="lg" len="med"/>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0" idx="3"/>
            <a:endCxn id="40" idx="1"/>
          </p:cNvCxnSpPr>
          <p:nvPr/>
        </p:nvCxnSpPr>
        <p:spPr>
          <a:xfrm>
            <a:off x="4787136" y="1797349"/>
            <a:ext cx="728163" cy="2130946"/>
          </a:xfrm>
          <a:prstGeom prst="bentConnector3">
            <a:avLst>
              <a:gd name="adj1" fmla="val 21946"/>
            </a:avLst>
          </a:prstGeom>
          <a:ln w="12700">
            <a:solidFill>
              <a:schemeClr val="tx1"/>
            </a:solidFill>
            <a:prstDash val="dash"/>
            <a:headEnd type="oval" w="sm" len="sm"/>
            <a:tailEnd type="triangle" w="lg" len="med"/>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3" idx="3"/>
            <a:endCxn id="55" idx="1"/>
          </p:cNvCxnSpPr>
          <p:nvPr/>
        </p:nvCxnSpPr>
        <p:spPr>
          <a:xfrm>
            <a:off x="7174141" y="1797349"/>
            <a:ext cx="442577" cy="2130946"/>
          </a:xfrm>
          <a:prstGeom prst="bentConnector3">
            <a:avLst>
              <a:gd name="adj1" fmla="val 50000"/>
            </a:avLst>
          </a:prstGeom>
          <a:ln w="12700">
            <a:solidFill>
              <a:schemeClr val="tx1"/>
            </a:solidFill>
            <a:prstDash val="dash"/>
            <a:headEnd type="oval" w="sm" len="sm"/>
            <a:tailEnd type="triangle" w="lg" len="med"/>
          </a:ln>
        </p:spPr>
        <p:style>
          <a:lnRef idx="1">
            <a:schemeClr val="accent1"/>
          </a:lnRef>
          <a:fillRef idx="0">
            <a:schemeClr val="accent1"/>
          </a:fillRef>
          <a:effectRef idx="0">
            <a:schemeClr val="accent1"/>
          </a:effectRef>
          <a:fontRef idx="minor">
            <a:schemeClr val="tx1"/>
          </a:fontRef>
        </p:style>
      </p:cxnSp>
      <p:sp>
        <p:nvSpPr>
          <p:cNvPr id="47" name="Striped Right Arrow 46"/>
          <p:cNvSpPr/>
          <p:nvPr/>
        </p:nvSpPr>
        <p:spPr bwMode="auto">
          <a:xfrm>
            <a:off x="7210732" y="1669748"/>
            <a:ext cx="314057" cy="319092"/>
          </a:xfrm>
          <a:prstGeom prst="stripedRightArrow">
            <a:avLst>
              <a:gd name="adj1" fmla="val 50000"/>
              <a:gd name="adj2" fmla="val 51196"/>
            </a:avLst>
          </a:prstGeom>
          <a:solidFill>
            <a:srgbClr val="C5000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5" name="Flowchart: Document 54"/>
          <p:cNvSpPr/>
          <p:nvPr/>
        </p:nvSpPr>
        <p:spPr>
          <a:xfrm>
            <a:off x="7616718" y="3510300"/>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Consolas" panose="020B0609020204030204" pitchFamily="49" charset="0"/>
                <a:cs typeface="Consolas" panose="020B0609020204030204" pitchFamily="49" charset="0"/>
              </a:rPr>
              <a:t>postpro</a:t>
            </a:r>
            <a:r>
              <a:rPr lang="en-US" b="1" dirty="0" smtClean="0">
                <a:solidFill>
                  <a:schemeClr val="tx1"/>
                </a:solidFill>
                <a:latin typeface="Calibri Light" panose="020F0302020204030204" pitchFamily="34" charset="0"/>
              </a:rPr>
              <a:t/>
            </a:r>
            <a:br>
              <a:rPr lang="en-US" b="1" dirty="0" smtClean="0">
                <a:solidFill>
                  <a:schemeClr val="tx1"/>
                </a:solidFill>
                <a:latin typeface="Calibri Light" panose="020F0302020204030204" pitchFamily="34" charset="0"/>
              </a:rPr>
            </a:br>
            <a:r>
              <a:rPr lang="en-US" b="1" dirty="0" smtClean="0">
                <a:solidFill>
                  <a:schemeClr val="tx1"/>
                </a:solidFill>
                <a:latin typeface="Calibri Light" panose="020F0302020204030204" pitchFamily="34" charset="0"/>
              </a:rPr>
              <a:t>info file</a:t>
            </a:r>
            <a:endParaRPr lang="en-US" b="1" dirty="0">
              <a:solidFill>
                <a:schemeClr val="tx1"/>
              </a:solidFill>
              <a:latin typeface="Calibri Light" panose="020F0302020204030204" pitchFamily="34" charset="0"/>
            </a:endParaRPr>
          </a:p>
        </p:txBody>
      </p:sp>
    </p:spTree>
    <p:extLst>
      <p:ext uri="{BB962C8B-B14F-4D97-AF65-F5344CB8AC3E}">
        <p14:creationId xmlns:p14="http://schemas.microsoft.com/office/powerpoint/2010/main" val="276498930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310</Words>
  <Application>Microsoft Office PowerPoint</Application>
  <PresentationFormat>On-screen Show (4:3)</PresentationFormat>
  <Paragraphs>52</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trace_simexp: a Python Package</vt:lpstr>
      <vt:lpstr>PowerPoint Presentation</vt:lpstr>
    </vt:vector>
  </TitlesOfParts>
  <Company>PSI - Paul Scherrer Institut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trace_simexp: a Python Package</dc:title>
  <dc:creator>Wicaksono Damar Canggih</dc:creator>
  <cp:lastModifiedBy>Wicaksono Damar Canggih</cp:lastModifiedBy>
  <cp:revision>17</cp:revision>
  <dcterms:created xsi:type="dcterms:W3CDTF">2016-06-21T15:40:41Z</dcterms:created>
  <dcterms:modified xsi:type="dcterms:W3CDTF">2016-06-21T17:05:49Z</dcterms:modified>
</cp:coreProperties>
</file>