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8" d="100"/>
          <a:sy n="98" d="100"/>
        </p:scale>
        <p:origin x="-2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AD5B4-42A6-4969-BF71-1B0ECAB6BD54}" type="datetimeFigureOut">
              <a:rPr lang="en-US" smtClean="0"/>
              <a:t>6/21/2016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B67EA-4AF4-4AA2-AB21-0CE257C64C69}" type="slidenum">
              <a:rPr lang="en-US" smtClean="0"/>
              <a:t>‹#›</a:t>
            </a:fld>
            <a:endParaRPr lang="en-US"/>
          </a:p>
        </p:txBody>
      </p:sp>
    </p:spTree>
    <p:extLst>
      <p:ext uri="{BB962C8B-B14F-4D97-AF65-F5344CB8AC3E}">
        <p14:creationId xmlns:p14="http://schemas.microsoft.com/office/powerpoint/2010/main" val="391350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1</a:t>
            </a:fld>
            <a:endParaRPr lang="de-DE" dirty="0"/>
          </a:p>
        </p:txBody>
      </p:sp>
    </p:spTree>
    <p:extLst>
      <p:ext uri="{BB962C8B-B14F-4D97-AF65-F5344CB8AC3E}">
        <p14:creationId xmlns:p14="http://schemas.microsoft.com/office/powerpoint/2010/main" val="34145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Generic</a:t>
            </a:r>
            <a:r>
              <a:rPr lang="en-US" baseline="0" dirty="0" smtClean="0"/>
              <a:t> flowchart of trace-</a:t>
            </a:r>
            <a:r>
              <a:rPr lang="en-US" baseline="0" smtClean="0"/>
              <a:t>simexp</a:t>
            </a:r>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2</a:t>
            </a:fld>
            <a:endParaRPr lang="de-DE" dirty="0"/>
          </a:p>
        </p:txBody>
      </p:sp>
    </p:spTree>
    <p:extLst>
      <p:ext uri="{BB962C8B-B14F-4D97-AF65-F5344CB8AC3E}">
        <p14:creationId xmlns:p14="http://schemas.microsoft.com/office/powerpoint/2010/main" val="341454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0663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5777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25669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077201" y="291600"/>
            <a:ext cx="5375120" cy="508500"/>
          </a:xfrm>
        </p:spPr>
        <p:txBody>
          <a:bodyPr/>
          <a:lstStyle/>
          <a:p>
            <a:r>
              <a:rPr lang="en-US" noProof="0" smtClean="0"/>
              <a:t>Click to edit Master title style</a:t>
            </a:r>
            <a:endParaRPr lang="en-GB" noProof="0" dirty="0"/>
          </a:p>
        </p:txBody>
      </p:sp>
      <p:sp>
        <p:nvSpPr>
          <p:cNvPr id="4" name="Foliennummernplatzhalter 13"/>
          <p:cNvSpPr>
            <a:spLocks noGrp="1"/>
          </p:cNvSpPr>
          <p:nvPr>
            <p:ph type="sldNum" sz="quarter" idx="16"/>
          </p:nvPr>
        </p:nvSpPr>
        <p:spPr>
          <a:xfrm>
            <a:off x="4577426" y="6640074"/>
            <a:ext cx="575742" cy="196850"/>
          </a:xfrm>
        </p:spPr>
        <p:txBody>
          <a:bodyPr/>
          <a:lstStyle/>
          <a:p>
            <a:pPr>
              <a:defRPr/>
            </a:pPr>
            <a:fld id="{EBC07571-3134-BB4B-B83F-1A9FE18D34F3}" type="slidenum">
              <a:rPr lang="de-DE" smtClean="0"/>
              <a:pPr>
                <a:defRPr/>
              </a:pPr>
              <a:t>‹#›</a:t>
            </a:fld>
            <a:endParaRPr lang="de-DE" dirty="0"/>
          </a:p>
        </p:txBody>
      </p:sp>
    </p:spTree>
    <p:extLst>
      <p:ext uri="{BB962C8B-B14F-4D97-AF65-F5344CB8AC3E}">
        <p14:creationId xmlns:p14="http://schemas.microsoft.com/office/powerpoint/2010/main" val="915491959"/>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14540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566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18809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3A24F-1A97-48E4-8DAB-46DD861E305E}"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54054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3A24F-1A97-48E4-8DAB-46DD861E305E}"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24189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3A24F-1A97-48E4-8DAB-46DD861E305E}"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24687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38475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6401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3A24F-1A97-48E4-8DAB-46DD861E305E}" type="datetimeFigureOut">
              <a:rPr lang="en-US" smtClean="0"/>
              <a:t>6/21/2016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BEA32-36C9-4403-9C8E-7E95E526C899}" type="slidenum">
              <a:rPr lang="en-US" smtClean="0"/>
              <a:t>‹#›</a:t>
            </a:fld>
            <a:endParaRPr lang="en-US"/>
          </a:p>
        </p:txBody>
      </p:sp>
    </p:spTree>
    <p:extLst>
      <p:ext uri="{BB962C8B-B14F-4D97-AF65-F5344CB8AC3E}">
        <p14:creationId xmlns:p14="http://schemas.microsoft.com/office/powerpoint/2010/main" val="1293613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14" y="291600"/>
            <a:ext cx="7798913" cy="508500"/>
          </a:xfrm>
        </p:spPr>
        <p:txBody>
          <a:bodyPr>
            <a:normAutofit fontScale="90000"/>
          </a:bodyPr>
          <a:lstStyle/>
          <a:p>
            <a:r>
              <a:rPr lang="en-US" dirty="0" err="1" smtClean="0"/>
              <a:t>trace_simexp</a:t>
            </a:r>
            <a:r>
              <a:rPr lang="en-US" dirty="0" smtClean="0"/>
              <a:t>: a Python Package</a:t>
            </a:r>
            <a:endParaRPr lang="en-US" dirty="0"/>
          </a:p>
        </p:txBody>
      </p:sp>
      <p:sp>
        <p:nvSpPr>
          <p:cNvPr id="3" name="Slide Number Placeholder 2"/>
          <p:cNvSpPr>
            <a:spLocks noGrp="1"/>
          </p:cNvSpPr>
          <p:nvPr>
            <p:ph type="sldNum" sz="quarter" idx="16"/>
          </p:nvPr>
        </p:nvSpPr>
        <p:spPr/>
        <p:txBody>
          <a:bodyPr/>
          <a:lstStyle/>
          <a:p>
            <a:pPr>
              <a:defRPr/>
            </a:pPr>
            <a:fld id="{EBC07571-3134-BB4B-B83F-1A9FE18D34F3}" type="slidenum">
              <a:rPr lang="de-DE" smtClean="0"/>
              <a:pPr>
                <a:defRPr/>
              </a:pPr>
              <a:t>1</a:t>
            </a:fld>
            <a:endParaRPr lang="de-DE" dirty="0"/>
          </a:p>
        </p:txBody>
      </p:sp>
      <p:sp>
        <p:nvSpPr>
          <p:cNvPr id="4" name="Rectangle 3"/>
          <p:cNvSpPr/>
          <p:nvPr/>
        </p:nvSpPr>
        <p:spPr>
          <a:xfrm>
            <a:off x="4269115" y="2053746"/>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sp>
        <p:nvSpPr>
          <p:cNvPr id="47" name="TextBox 46"/>
          <p:cNvSpPr txBox="1"/>
          <p:nvPr/>
        </p:nvSpPr>
        <p:spPr>
          <a:xfrm>
            <a:off x="846957" y="1052736"/>
            <a:ext cx="8262118" cy="646331"/>
          </a:xfrm>
          <a:prstGeom prst="rect">
            <a:avLst/>
          </a:prstGeom>
          <a:noFill/>
          <a:ln w="9525">
            <a:noFill/>
          </a:ln>
        </p:spPr>
        <p:txBody>
          <a:bodyPr wrap="square" rtlCol="0" anchor="ctr">
            <a:spAutoFit/>
          </a:bodyPr>
          <a:lstStyle/>
          <a:p>
            <a:r>
              <a:rPr lang="en-US" sz="1800" dirty="0" smtClean="0">
                <a:latin typeface="+mn-lt"/>
              </a:rPr>
              <a:t>The </a:t>
            </a:r>
            <a:r>
              <a:rPr lang="en-US" sz="1800" dirty="0" err="1" smtClean="0">
                <a:latin typeface="+mn-lt"/>
              </a:rPr>
              <a:t>trace_simexp</a:t>
            </a:r>
            <a:r>
              <a:rPr lang="en-US" sz="1800" dirty="0" smtClean="0">
                <a:latin typeface="+mn-lt"/>
              </a:rPr>
              <a:t> package is a python package that responsible solely to launch and manage statistical simulation of TRACE. Its operations are mainly in the shell level</a:t>
            </a:r>
          </a:p>
        </p:txBody>
      </p:sp>
      <p:sp>
        <p:nvSpPr>
          <p:cNvPr id="19" name="Flowchart: Document 18"/>
          <p:cNvSpPr/>
          <p:nvPr/>
        </p:nvSpPr>
        <p:spPr>
          <a:xfrm>
            <a:off x="2004654" y="4606826"/>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 Matrix</a:t>
            </a:r>
            <a:endParaRPr lang="en-US" dirty="0">
              <a:solidFill>
                <a:schemeClr val="tx1"/>
              </a:solidFill>
            </a:endParaRPr>
          </a:p>
        </p:txBody>
      </p:sp>
      <p:sp>
        <p:nvSpPr>
          <p:cNvPr id="20" name="Flowchart: Document 19"/>
          <p:cNvSpPr/>
          <p:nvPr/>
        </p:nvSpPr>
        <p:spPr>
          <a:xfrm>
            <a:off x="1572093" y="5473076"/>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Base TRACE</a:t>
            </a:r>
            <a:endParaRPr lang="en-US" dirty="0">
              <a:solidFill>
                <a:schemeClr val="tx1"/>
              </a:solidFill>
            </a:endParaRPr>
          </a:p>
        </p:txBody>
      </p:sp>
      <p:sp>
        <p:nvSpPr>
          <p:cNvPr id="21" name="Flowchart: Document 20"/>
          <p:cNvSpPr/>
          <p:nvPr/>
        </p:nvSpPr>
        <p:spPr>
          <a:xfrm>
            <a:off x="700415" y="4630735"/>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Parameters</a:t>
            </a:r>
            <a:endParaRPr lang="en-US" dirty="0">
              <a:solidFill>
                <a:schemeClr val="tx1"/>
              </a:solidFill>
            </a:endParaRPr>
          </a:p>
        </p:txBody>
      </p:sp>
      <p:sp>
        <p:nvSpPr>
          <p:cNvPr id="7" name="Oval 6"/>
          <p:cNvSpPr/>
          <p:nvPr/>
        </p:nvSpPr>
        <p:spPr bwMode="auto">
          <a:xfrm>
            <a:off x="143270" y="4293096"/>
            <a:ext cx="3729563" cy="22282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TextBox 24"/>
          <p:cNvSpPr txBox="1"/>
          <p:nvPr/>
        </p:nvSpPr>
        <p:spPr>
          <a:xfrm>
            <a:off x="390662" y="5652056"/>
            <a:ext cx="1304652" cy="369332"/>
          </a:xfrm>
          <a:prstGeom prst="rect">
            <a:avLst/>
          </a:prstGeom>
          <a:noFill/>
          <a:ln w="9525">
            <a:noFill/>
          </a:ln>
        </p:spPr>
        <p:txBody>
          <a:bodyPr wrap="square" rtlCol="0" anchor="ctr">
            <a:spAutoFit/>
          </a:bodyPr>
          <a:lstStyle/>
          <a:p>
            <a:r>
              <a:rPr lang="en-US" sz="1800" dirty="0">
                <a:latin typeface="+mn-lt"/>
              </a:rPr>
              <a:t>I</a:t>
            </a:r>
            <a:r>
              <a:rPr lang="en-US" sz="1800" dirty="0" smtClean="0">
                <a:latin typeface="+mn-lt"/>
              </a:rPr>
              <a:t>nputs</a:t>
            </a:r>
          </a:p>
        </p:txBody>
      </p:sp>
      <p:grpSp>
        <p:nvGrpSpPr>
          <p:cNvPr id="26" name="Group 25"/>
          <p:cNvGrpSpPr/>
          <p:nvPr/>
        </p:nvGrpSpPr>
        <p:grpSpPr>
          <a:xfrm>
            <a:off x="467544" y="2053746"/>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977083" y="2053746"/>
            <a:ext cx="2098973" cy="1633240"/>
            <a:chOff x="4690610" y="2539504"/>
            <a:chExt cx="2736305" cy="1549265"/>
          </a:xfrm>
        </p:grpSpPr>
        <p:sp>
          <p:nvSpPr>
            <p:cNvPr id="30"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space</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space 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364088" y="2053746"/>
            <a:ext cx="2098973" cy="1633240"/>
            <a:chOff x="4690610" y="2539504"/>
            <a:chExt cx="2736305" cy="1549265"/>
          </a:xfrm>
        </p:grpSpPr>
        <p:sp>
          <p:nvSpPr>
            <p:cNvPr id="33"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804219" y="4020240"/>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Graphic Variables</a:t>
            </a:r>
            <a:endParaRPr lang="en-US" dirty="0">
              <a:solidFill>
                <a:schemeClr val="tx1"/>
              </a:solidFill>
            </a:endParaRPr>
          </a:p>
        </p:txBody>
      </p:sp>
      <p:grpSp>
        <p:nvGrpSpPr>
          <p:cNvPr id="39" name="Group 38"/>
          <p:cNvGrpSpPr/>
          <p:nvPr/>
        </p:nvGrpSpPr>
        <p:grpSpPr>
          <a:xfrm>
            <a:off x="7740352" y="2282647"/>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761609" y="2640617"/>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sp>
        <p:nvSpPr>
          <p:cNvPr id="50" name="TextBox 49"/>
          <p:cNvSpPr txBox="1"/>
          <p:nvPr/>
        </p:nvSpPr>
        <p:spPr>
          <a:xfrm>
            <a:off x="4270479" y="5212357"/>
            <a:ext cx="4839960" cy="1384995"/>
          </a:xfrm>
          <a:prstGeom prst="rect">
            <a:avLst/>
          </a:prstGeom>
          <a:noFill/>
          <a:ln w="9525">
            <a:noFill/>
          </a:ln>
        </p:spPr>
        <p:txBody>
          <a:bodyPr wrap="square" rtlCol="0" anchor="ctr">
            <a:spAutoFit/>
          </a:bodyPr>
          <a:lstStyle/>
          <a:p>
            <a:pPr marL="285750" indent="-285750">
              <a:buFont typeface="Arial" panose="020B0604020202020204" pitchFamily="34" charset="0"/>
              <a:buChar char="•"/>
            </a:pPr>
            <a:r>
              <a:rPr lang="en-US" sz="1400" dirty="0" smtClean="0">
                <a:latin typeface="+mn-lt"/>
              </a:rPr>
              <a:t>To enforce reproducibility, the simulation campaign parameters (the three inputs file, the number of processors, the location of scratch, the samples to be executed, etc.) have to be specified as command line arguments (which should be recorded). Log files from each step will be produced.</a:t>
            </a:r>
          </a:p>
        </p:txBody>
      </p:sp>
      <p:cxnSp>
        <p:nvCxnSpPr>
          <p:cNvPr id="52" name="Straight Arrow Connector 51"/>
          <p:cNvCxnSpPr>
            <a:stCxn id="27" idx="3"/>
            <a:endCxn id="30" idx="1"/>
          </p:cNvCxnSpPr>
          <p:nvPr/>
        </p:nvCxnSpPr>
        <p:spPr bwMode="auto">
          <a:xfrm>
            <a:off x="2566517" y="2870366"/>
            <a:ext cx="410566"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3" name="Straight Arrow Connector 52"/>
          <p:cNvCxnSpPr>
            <a:stCxn id="30" idx="3"/>
            <a:endCxn id="33" idx="1"/>
          </p:cNvCxnSpPr>
          <p:nvPr/>
        </p:nvCxnSpPr>
        <p:spPr bwMode="auto">
          <a:xfrm>
            <a:off x="5076056" y="2870366"/>
            <a:ext cx="288032"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4" name="Straight Arrow Connector 53"/>
          <p:cNvCxnSpPr>
            <a:stCxn id="33" idx="3"/>
            <a:endCxn id="42" idx="1"/>
          </p:cNvCxnSpPr>
          <p:nvPr/>
        </p:nvCxnSpPr>
        <p:spPr bwMode="auto">
          <a:xfrm flipV="1">
            <a:off x="7463061" y="2854383"/>
            <a:ext cx="277291" cy="15983"/>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5" name="Straight Arrow Connector 54"/>
          <p:cNvCxnSpPr>
            <a:stCxn id="7" idx="0"/>
            <a:endCxn id="27" idx="2"/>
          </p:cNvCxnSpPr>
          <p:nvPr/>
        </p:nvCxnSpPr>
        <p:spPr bwMode="auto">
          <a:xfrm flipH="1" flipV="1">
            <a:off x="1517031" y="3686986"/>
            <a:ext cx="491021" cy="60611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6" name="Straight Arrow Connector 55"/>
          <p:cNvCxnSpPr>
            <a:stCxn id="35" idx="0"/>
            <a:endCxn id="33" idx="2"/>
          </p:cNvCxnSpPr>
          <p:nvPr/>
        </p:nvCxnSpPr>
        <p:spPr bwMode="auto">
          <a:xfrm flipV="1">
            <a:off x="6413574" y="3686986"/>
            <a:ext cx="1" cy="3332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TextBox 58"/>
          <p:cNvSpPr txBox="1"/>
          <p:nvPr/>
        </p:nvSpPr>
        <p:spPr>
          <a:xfrm>
            <a:off x="7634088" y="3549484"/>
            <a:ext cx="1531814" cy="671603"/>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Ready to be post-</a:t>
            </a:r>
            <a:br>
              <a:rPr lang="en-US" sz="1200" kern="1000" spc="30" dirty="0" smtClean="0">
                <a:latin typeface="+mn-lt"/>
                <a:cs typeface="Franklin Gothic Book"/>
              </a:rPr>
            </a:br>
            <a:r>
              <a:rPr lang="en-US" sz="1200" kern="1000" spc="30" dirty="0" smtClean="0">
                <a:latin typeface="+mn-lt"/>
                <a:cs typeface="Franklin Gothic Book"/>
              </a:rPr>
              <a:t>processed further </a:t>
            </a:r>
            <a:br>
              <a:rPr lang="en-US" sz="1200" kern="1000" spc="30" dirty="0" smtClean="0">
                <a:latin typeface="+mn-lt"/>
                <a:cs typeface="Franklin Gothic Book"/>
              </a:rPr>
            </a:br>
            <a:r>
              <a:rPr lang="en-US" sz="1200" kern="1000" spc="30" dirty="0" smtClean="0">
                <a:latin typeface="+mn-lt"/>
                <a:cs typeface="Franklin Gothic Book"/>
              </a:rPr>
              <a:t>by GSA methodologies</a:t>
            </a:r>
            <a:endParaRPr lang="en-US" sz="1200" kern="1000" spc="30" dirty="0">
              <a:latin typeface="+mn-lt"/>
              <a:cs typeface="Franklin Gothic Book"/>
            </a:endParaRPr>
          </a:p>
        </p:txBody>
      </p:sp>
      <p:sp>
        <p:nvSpPr>
          <p:cNvPr id="60" name="TextBox 59"/>
          <p:cNvSpPr txBox="1"/>
          <p:nvPr/>
        </p:nvSpPr>
        <p:spPr>
          <a:xfrm>
            <a:off x="3504572" y="4024824"/>
            <a:ext cx="1531814" cy="706244"/>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Can be prepared by </a:t>
            </a:r>
            <a:br>
              <a:rPr lang="en-US" sz="1200" kern="1000" spc="30" dirty="0" smtClean="0">
                <a:latin typeface="+mn-lt"/>
                <a:cs typeface="Franklin Gothic Book"/>
              </a:rPr>
            </a:br>
            <a:r>
              <a:rPr lang="en-US" sz="1200" kern="1000" spc="30" dirty="0" smtClean="0">
                <a:latin typeface="+mn-lt"/>
                <a:cs typeface="Franklin Gothic Book"/>
              </a:rPr>
              <a:t>a generic GSA toolbox</a:t>
            </a:r>
          </a:p>
          <a:p>
            <a:pPr>
              <a:lnSpc>
                <a:spcPct val="110000"/>
              </a:lnSpc>
              <a:spcBef>
                <a:spcPts val="0"/>
              </a:spcBef>
            </a:pPr>
            <a:r>
              <a:rPr lang="en-US" sz="1200" kern="1000" spc="30" dirty="0" smtClean="0">
                <a:latin typeface="+mn-lt"/>
                <a:cs typeface="Franklin Gothic Book"/>
              </a:rPr>
              <a:t>(e.g., SIMLAB)</a:t>
            </a:r>
          </a:p>
        </p:txBody>
      </p:sp>
      <p:cxnSp>
        <p:nvCxnSpPr>
          <p:cNvPr id="61" name="Straight Arrow Connector 60"/>
          <p:cNvCxnSpPr>
            <a:stCxn id="60" idx="1"/>
            <a:endCxn id="19" idx="0"/>
          </p:cNvCxnSpPr>
          <p:nvPr/>
        </p:nvCxnSpPr>
        <p:spPr bwMode="auto">
          <a:xfrm flipH="1">
            <a:off x="2614009" y="4377946"/>
            <a:ext cx="890563" cy="2288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Striped Right Arrow 35"/>
          <p:cNvSpPr/>
          <p:nvPr/>
        </p:nvSpPr>
        <p:spPr>
          <a:xfrm rot="16200000">
            <a:off x="1285709" y="3772084"/>
            <a:ext cx="536600" cy="496312"/>
          </a:xfrm>
          <a:prstGeom prst="stripedRightArrow">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856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a:xfrm>
            <a:off x="4273896" y="6640074"/>
            <a:ext cx="575742" cy="196850"/>
          </a:xfrm>
        </p:spPr>
        <p:txBody>
          <a:bodyPr/>
          <a:lstStyle/>
          <a:p>
            <a:pPr>
              <a:defRPr/>
            </a:pPr>
            <a:fld id="{EBC07571-3134-BB4B-B83F-1A9FE18D34F3}" type="slidenum">
              <a:rPr lang="de-DE" smtClean="0"/>
              <a:pPr>
                <a:defRPr/>
              </a:pPr>
              <a:t>2</a:t>
            </a:fld>
            <a:endParaRPr lang="de-DE" dirty="0"/>
          </a:p>
        </p:txBody>
      </p:sp>
      <p:sp>
        <p:nvSpPr>
          <p:cNvPr id="4" name="Rectangle 3"/>
          <p:cNvSpPr/>
          <p:nvPr/>
        </p:nvSpPr>
        <p:spPr>
          <a:xfrm>
            <a:off x="3980195" y="1140727"/>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grpSp>
        <p:nvGrpSpPr>
          <p:cNvPr id="26" name="Group 25"/>
          <p:cNvGrpSpPr/>
          <p:nvPr/>
        </p:nvGrpSpPr>
        <p:grpSpPr>
          <a:xfrm>
            <a:off x="323528" y="1124744"/>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Prepro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688163" y="1124745"/>
            <a:ext cx="2098973" cy="1633239"/>
            <a:chOff x="4690610" y="2524343"/>
            <a:chExt cx="2736305" cy="1549264"/>
          </a:xfrm>
        </p:grpSpPr>
        <p:sp>
          <p:nvSpPr>
            <p:cNvPr id="30"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a:t>
              </a:r>
              <a:r>
                <a:rPr lang="en-US" altLang="ko-KR" sz="1050" dirty="0" smtClean="0">
                  <a:solidFill>
                    <a:srgbClr val="003B6E"/>
                  </a:solidFill>
                  <a:latin typeface="+mn-lt"/>
                  <a:ea typeface="Gulim" pitchFamily="34" charset="-127"/>
                  <a:cs typeface="Arial Unicode MS" pitchFamily="34" charset="-128"/>
                </a:rPr>
                <a:t>drive space</a:t>
              </a:r>
              <a:endParaRPr lang="en-US" altLang="ko-KR" sz="1050" dirty="0" smtClean="0">
                <a:solidFill>
                  <a:srgbClr val="003B6E"/>
                </a:solidFill>
                <a:latin typeface="+mn-lt"/>
                <a:ea typeface="Gulim" pitchFamily="34" charset="-127"/>
                <a:cs typeface="Arial Unicode MS" pitchFamily="34" charset="-128"/>
              </a:endParaRP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a:t>
              </a:r>
              <a:r>
                <a:rPr lang="en-US" altLang="ko-KR" sz="1050" dirty="0" smtClean="0">
                  <a:solidFill>
                    <a:srgbClr val="003B6E"/>
                  </a:solidFill>
                  <a:latin typeface="+mn-lt"/>
                  <a:ea typeface="Gulim" pitchFamily="34" charset="-127"/>
                  <a:cs typeface="Arial Unicode MS" pitchFamily="34" charset="-128"/>
                </a:rPr>
                <a:t>the space </a:t>
              </a:r>
              <a:r>
                <a:rPr lang="en-US" altLang="ko-KR" sz="1050" dirty="0" smtClean="0">
                  <a:solidFill>
                    <a:srgbClr val="003B6E"/>
                  </a:solidFill>
                  <a:latin typeface="+mn-lt"/>
                  <a:ea typeface="Gulim" pitchFamily="34" charset="-127"/>
                  <a:cs typeface="Arial Unicode MS" pitchFamily="34" charset="-128"/>
                </a:rPr>
                <a:t>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075168" y="1124745"/>
            <a:ext cx="2098973" cy="1633239"/>
            <a:chOff x="4690610" y="2524343"/>
            <a:chExt cx="2736305" cy="1549264"/>
          </a:xfrm>
        </p:grpSpPr>
        <p:sp>
          <p:nvSpPr>
            <p:cNvPr id="33"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err="1" smtClean="0">
                  <a:solidFill>
                    <a:srgbClr val="003B6E"/>
                  </a:solidFill>
                  <a:latin typeface="+mn-lt"/>
                  <a:ea typeface="Gulim" pitchFamily="34" charset="-127"/>
                  <a:cs typeface="Arial Unicode MS" pitchFamily="34" charset="-128"/>
                </a:rPr>
                <a:t>Postprocess</a:t>
              </a:r>
              <a:r>
                <a:rPr lang="en-US" altLang="ko-KR" sz="1050" dirty="0" smtClean="0">
                  <a:solidFill>
                    <a:srgbClr val="003B6E"/>
                  </a:solidFill>
                  <a:latin typeface="+mn-lt"/>
                  <a:ea typeface="Gulim" pitchFamily="34" charset="-127"/>
                  <a:cs typeface="Arial Unicode MS" pitchFamily="34" charset="-128"/>
                </a:rPr>
                <a:t> each </a:t>
              </a:r>
              <a:r>
                <a:rPr lang="en-US" altLang="ko-KR" sz="1050" dirty="0" err="1" smtClean="0">
                  <a:solidFill>
                    <a:srgbClr val="003B6E"/>
                  </a:solidFill>
                  <a:latin typeface="+mn-lt"/>
                  <a:ea typeface="Gulim" pitchFamily="34" charset="-127"/>
                  <a:cs typeface="Arial Unicode MS" pitchFamily="34" charset="-128"/>
                </a:rPr>
                <a:t>xtv</a:t>
              </a:r>
              <a:r>
                <a:rPr lang="en-US" altLang="ko-KR" sz="1050" dirty="0" smtClean="0">
                  <a:solidFill>
                    <a:srgbClr val="003B6E"/>
                  </a:solidFill>
                  <a:latin typeface="+mn-lt"/>
                  <a:ea typeface="Gulim" pitchFamily="34" charset="-127"/>
                  <a:cs typeface="Arial Unicode MS" pitchFamily="34" charset="-128"/>
                </a:rPr>
                <a:t> files and extract the variables listed in the list of graphic variables file into separate csv files.</a:t>
              </a:r>
              <a:endParaRPr lang="en-US" altLang="ko-KR" sz="105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564614" y="4458094"/>
            <a:ext cx="1218710" cy="947249"/>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latin typeface="Calibri Light" panose="020F0302020204030204" pitchFamily="34" charset="0"/>
              </a:rPr>
              <a:t>List of </a:t>
            </a:r>
            <a:r>
              <a:rPr lang="en-US" sz="1700" b="1" dirty="0" smtClean="0">
                <a:solidFill>
                  <a:schemeClr val="tx1"/>
                </a:solidFill>
                <a:latin typeface="Calibri Light" panose="020F0302020204030204" pitchFamily="34" charset="0"/>
              </a:rPr>
              <a:t>Graphic </a:t>
            </a:r>
            <a:r>
              <a:rPr lang="en-US" sz="1700" b="1" dirty="0" smtClean="0">
                <a:solidFill>
                  <a:schemeClr val="tx1"/>
                </a:solidFill>
                <a:latin typeface="Calibri Light" panose="020F0302020204030204" pitchFamily="34" charset="0"/>
              </a:rPr>
              <a:t>Variables</a:t>
            </a:r>
            <a:endParaRPr lang="en-US" sz="1700" b="1" dirty="0">
              <a:solidFill>
                <a:schemeClr val="tx1"/>
              </a:solidFill>
              <a:latin typeface="Calibri Light" panose="020F0302020204030204" pitchFamily="34" charset="0"/>
            </a:endParaRPr>
          </a:p>
        </p:txBody>
      </p:sp>
      <p:grpSp>
        <p:nvGrpSpPr>
          <p:cNvPr id="39" name="Group 38"/>
          <p:cNvGrpSpPr/>
          <p:nvPr/>
        </p:nvGrpSpPr>
        <p:grpSpPr>
          <a:xfrm>
            <a:off x="7436822" y="1369628"/>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472689" y="1727598"/>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cxnSp>
        <p:nvCxnSpPr>
          <p:cNvPr id="52" name="Straight Arrow Connector 51"/>
          <p:cNvCxnSpPr>
            <a:stCxn id="27" idx="3"/>
            <a:endCxn id="30" idx="1"/>
          </p:cNvCxnSpPr>
          <p:nvPr/>
        </p:nvCxnSpPr>
        <p:spPr bwMode="auto">
          <a:xfrm>
            <a:off x="2422501" y="1941364"/>
            <a:ext cx="265662" cy="1"/>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3" name="Straight Arrow Connector 52"/>
          <p:cNvCxnSpPr>
            <a:stCxn id="30" idx="3"/>
            <a:endCxn id="33" idx="1"/>
          </p:cNvCxnSpPr>
          <p:nvPr/>
        </p:nvCxnSpPr>
        <p:spPr bwMode="auto">
          <a:xfrm>
            <a:off x="4787136" y="1941365"/>
            <a:ext cx="288032"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4" name="Straight Arrow Connector 53"/>
          <p:cNvCxnSpPr>
            <a:stCxn id="33" idx="3"/>
          </p:cNvCxnSpPr>
          <p:nvPr/>
        </p:nvCxnSpPr>
        <p:spPr bwMode="auto">
          <a:xfrm>
            <a:off x="7174141" y="1941365"/>
            <a:ext cx="277291" cy="1"/>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59" name="TextBox 58"/>
          <p:cNvSpPr txBox="1"/>
          <p:nvPr/>
        </p:nvSpPr>
        <p:spPr>
          <a:xfrm>
            <a:off x="7436821" y="2804013"/>
            <a:ext cx="1469369" cy="671603"/>
          </a:xfrm>
          <a:prstGeom prst="rect">
            <a:avLst/>
          </a:prstGeom>
          <a:noFill/>
        </p:spPr>
        <p:txBody>
          <a:bodyPr wrap="none" lIns="0" tIns="0" rIns="0" bIns="0" rtlCol="0">
            <a:noAutofit/>
          </a:bodyPr>
          <a:lstStyle/>
          <a:p>
            <a:pPr>
              <a:lnSpc>
                <a:spcPct val="110000"/>
              </a:lnSpc>
              <a:spcBef>
                <a:spcPts val="0"/>
              </a:spcBef>
            </a:pPr>
            <a:r>
              <a:rPr lang="en-US" sz="1200" i="1" kern="1000" spc="30" dirty="0" smtClean="0">
                <a:latin typeface="+mn-lt"/>
                <a:cs typeface="Franklin Gothic Book"/>
              </a:rPr>
              <a:t>Ready to be post-</a:t>
            </a:r>
            <a:br>
              <a:rPr lang="en-US" sz="1200" i="1" kern="1000" spc="30" dirty="0" smtClean="0">
                <a:latin typeface="+mn-lt"/>
                <a:cs typeface="Franklin Gothic Book"/>
              </a:rPr>
            </a:br>
            <a:r>
              <a:rPr lang="en-US" sz="1200" i="1" kern="1000" spc="30" dirty="0" smtClean="0">
                <a:latin typeface="+mn-lt"/>
                <a:cs typeface="Franklin Gothic Book"/>
              </a:rPr>
              <a:t>processed further </a:t>
            </a:r>
            <a:br>
              <a:rPr lang="en-US" sz="1200" i="1" kern="1000" spc="30" dirty="0" smtClean="0">
                <a:latin typeface="+mn-lt"/>
                <a:cs typeface="Franklin Gothic Book"/>
              </a:rPr>
            </a:br>
            <a:r>
              <a:rPr lang="en-US" sz="1200" i="1" kern="1000" spc="30" dirty="0" smtClean="0">
                <a:latin typeface="+mn-lt"/>
                <a:cs typeface="Franklin Gothic Book"/>
              </a:rPr>
              <a:t>sensitivity analysis tool</a:t>
            </a:r>
            <a:endParaRPr lang="en-US" sz="1200" i="1" kern="1000" spc="30" dirty="0">
              <a:latin typeface="+mn-lt"/>
              <a:cs typeface="Franklin Gothic Book"/>
            </a:endParaRPr>
          </a:p>
        </p:txBody>
      </p:sp>
      <p:grpSp>
        <p:nvGrpSpPr>
          <p:cNvPr id="10" name="Group 9"/>
          <p:cNvGrpSpPr/>
          <p:nvPr/>
        </p:nvGrpSpPr>
        <p:grpSpPr>
          <a:xfrm>
            <a:off x="768386" y="3501008"/>
            <a:ext cx="1218710" cy="2592288"/>
            <a:chOff x="1381429" y="4365104"/>
            <a:chExt cx="1218710" cy="2592288"/>
          </a:xfrm>
        </p:grpSpPr>
        <p:sp>
          <p:nvSpPr>
            <p:cNvPr id="20" name="Flowchart: Document 19"/>
            <p:cNvSpPr/>
            <p:nvPr/>
          </p:nvSpPr>
          <p:spPr>
            <a:xfrm>
              <a:off x="1411373" y="6183445"/>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Base </a:t>
              </a:r>
              <a:r>
                <a:rPr lang="en-US" b="1" dirty="0" smtClean="0">
                  <a:solidFill>
                    <a:schemeClr val="tx1"/>
                  </a:solidFill>
                  <a:latin typeface="Calibri Light" panose="020F0302020204030204" pitchFamily="34" charset="0"/>
                </a:rPr>
                <a:t>TRACE </a:t>
              </a:r>
              <a:endParaRPr lang="en-US" b="1" dirty="0">
                <a:solidFill>
                  <a:schemeClr val="tx1"/>
                </a:solidFill>
                <a:latin typeface="Calibri Light" panose="020F0302020204030204" pitchFamily="34" charset="0"/>
              </a:endParaRPr>
            </a:p>
          </p:txBody>
        </p:sp>
        <p:sp>
          <p:nvSpPr>
            <p:cNvPr id="21" name="Flowchart: Document 20"/>
            <p:cNvSpPr/>
            <p:nvPr/>
          </p:nvSpPr>
          <p:spPr>
            <a:xfrm>
              <a:off x="1381429" y="4365104"/>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List of Parameters</a:t>
              </a:r>
              <a:endParaRPr lang="en-US" b="1" dirty="0">
                <a:solidFill>
                  <a:schemeClr val="tx1"/>
                </a:solidFill>
                <a:latin typeface="Calibri Light" panose="020F0302020204030204" pitchFamily="34" charset="0"/>
              </a:endParaRPr>
            </a:p>
          </p:txBody>
        </p:sp>
        <p:sp>
          <p:nvSpPr>
            <p:cNvPr id="38" name="Flowchart: Document 37"/>
            <p:cNvSpPr/>
            <p:nvPr/>
          </p:nvSpPr>
          <p:spPr>
            <a:xfrm>
              <a:off x="1381429" y="5301208"/>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Design</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Matrix</a:t>
              </a:r>
              <a:endParaRPr lang="en-US" b="1" dirty="0">
                <a:solidFill>
                  <a:schemeClr val="tx1"/>
                </a:solidFill>
                <a:latin typeface="Calibri Light" panose="020F0302020204030204" pitchFamily="34" charset="0"/>
              </a:endParaRPr>
            </a:p>
          </p:txBody>
        </p:sp>
      </p:grpSp>
      <p:sp>
        <p:nvSpPr>
          <p:cNvPr id="46" name="Striped Right Arrow 45"/>
          <p:cNvSpPr/>
          <p:nvPr/>
        </p:nvSpPr>
        <p:spPr bwMode="auto">
          <a:xfrm rot="16200000">
            <a:off x="1139249" y="2827260"/>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Flowchart: Document 50"/>
          <p:cNvSpPr/>
          <p:nvPr/>
        </p:nvSpPr>
        <p:spPr>
          <a:xfrm>
            <a:off x="3128294" y="3501008"/>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TRACE</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Executable</a:t>
            </a:r>
            <a:endParaRPr lang="en-US" b="1" dirty="0">
              <a:solidFill>
                <a:schemeClr val="tx1"/>
              </a:solidFill>
              <a:latin typeface="Calibri Light" panose="020F0302020204030204" pitchFamily="34" charset="0"/>
            </a:endParaRPr>
          </a:p>
        </p:txBody>
      </p:sp>
      <p:sp>
        <p:nvSpPr>
          <p:cNvPr id="57" name="Striped Right Arrow 56"/>
          <p:cNvSpPr/>
          <p:nvPr/>
        </p:nvSpPr>
        <p:spPr bwMode="auto">
          <a:xfrm rot="16200000">
            <a:off x="3503883" y="2827260"/>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8" name="Flowchart: Document 57"/>
          <p:cNvSpPr/>
          <p:nvPr/>
        </p:nvSpPr>
        <p:spPr>
          <a:xfrm>
            <a:off x="5515299" y="3501008"/>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Aptplot</a:t>
            </a:r>
            <a:r>
              <a:rPr lang="en-US" dirty="0" smtClean="0">
                <a:solidFill>
                  <a:schemeClr val="tx1"/>
                </a:solidFill>
              </a:rPr>
              <a:t/>
            </a:r>
            <a:br>
              <a:rPr lang="en-US" dirty="0" smtClean="0">
                <a:solidFill>
                  <a:schemeClr val="tx1"/>
                </a:solidFill>
              </a:rPr>
            </a:br>
            <a:r>
              <a:rPr lang="en-US" dirty="0" smtClean="0">
                <a:solidFill>
                  <a:schemeClr val="tx1"/>
                </a:solidFill>
              </a:rPr>
              <a:t>Executable</a:t>
            </a:r>
            <a:endParaRPr lang="en-US" dirty="0">
              <a:solidFill>
                <a:schemeClr val="tx1"/>
              </a:solidFill>
            </a:endParaRPr>
          </a:p>
        </p:txBody>
      </p:sp>
      <p:sp>
        <p:nvSpPr>
          <p:cNvPr id="63" name="Striped Right Arrow 62"/>
          <p:cNvSpPr/>
          <p:nvPr/>
        </p:nvSpPr>
        <p:spPr bwMode="auto">
          <a:xfrm rot="16200000">
            <a:off x="5886162" y="2827259"/>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TextBox 63"/>
          <p:cNvSpPr txBox="1"/>
          <p:nvPr/>
        </p:nvSpPr>
        <p:spPr>
          <a:xfrm>
            <a:off x="20072" y="3140968"/>
            <a:ext cx="914623" cy="369332"/>
          </a:xfrm>
          <a:prstGeom prst="rect">
            <a:avLst/>
          </a:prstGeom>
          <a:noFill/>
          <a:ln w="9525">
            <a:noFill/>
          </a:ln>
        </p:spPr>
        <p:txBody>
          <a:bodyPr wrap="square" rtlCol="0" anchor="ctr">
            <a:spAutoFit/>
          </a:bodyPr>
          <a:lstStyle/>
          <a:p>
            <a:r>
              <a:rPr lang="en-US" b="1" dirty="0">
                <a:latin typeface="+mn-lt"/>
              </a:rPr>
              <a:t>I</a:t>
            </a:r>
            <a:r>
              <a:rPr lang="en-US" b="1" dirty="0" smtClean="0">
                <a:latin typeface="+mn-lt"/>
              </a:rPr>
              <a:t>nputs</a:t>
            </a:r>
          </a:p>
        </p:txBody>
      </p:sp>
      <p:sp>
        <p:nvSpPr>
          <p:cNvPr id="65" name="TextBox 64"/>
          <p:cNvSpPr txBox="1"/>
          <p:nvPr/>
        </p:nvSpPr>
        <p:spPr>
          <a:xfrm>
            <a:off x="20071" y="692696"/>
            <a:ext cx="1455585" cy="369332"/>
          </a:xfrm>
          <a:prstGeom prst="rect">
            <a:avLst/>
          </a:prstGeom>
          <a:noFill/>
          <a:ln w="9525">
            <a:noFill/>
          </a:ln>
        </p:spPr>
        <p:txBody>
          <a:bodyPr wrap="square" rtlCol="0" anchor="ctr">
            <a:spAutoFit/>
          </a:bodyPr>
          <a:lstStyle/>
          <a:p>
            <a:r>
              <a:rPr lang="en-US" b="1" dirty="0" smtClean="0">
                <a:latin typeface="+mn-lt"/>
              </a:rPr>
              <a:t>Driver Scripts</a:t>
            </a:r>
            <a:endParaRPr lang="en-US" b="1" dirty="0" smtClean="0">
              <a:latin typeface="+mn-lt"/>
            </a:endParaRPr>
          </a:p>
        </p:txBody>
      </p:sp>
    </p:spTree>
    <p:extLst>
      <p:ext uri="{BB962C8B-B14F-4D97-AF65-F5344CB8AC3E}">
        <p14:creationId xmlns:p14="http://schemas.microsoft.com/office/powerpoint/2010/main" val="27649893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On-screen Show (4:3)</PresentationFormat>
  <Paragraphs>48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trace_simexp: a Python Package</vt:lpstr>
      <vt:lpstr>PowerPoint Presentation</vt:lpstr>
    </vt:vector>
  </TitlesOfParts>
  <Company>PSI - Paul Scherrer Institut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trace_simexp: a Python Package</dc:title>
  <dc:creator>Wicaksono Damar Canggih</dc:creator>
  <cp:lastModifiedBy>Wicaksono Damar Canggih</cp:lastModifiedBy>
  <cp:revision>11</cp:revision>
  <dcterms:created xsi:type="dcterms:W3CDTF">2016-06-21T15:40:41Z</dcterms:created>
  <dcterms:modified xsi:type="dcterms:W3CDTF">2016-06-21T16:17:27Z</dcterms:modified>
</cp:coreProperties>
</file>