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Oswald Regular"/>
      <p:regular r:id="rId32"/>
      <p:bold r:id="rId33"/>
    </p:embeddedFont>
    <p:embeddedFont>
      <p:font typeface="Roboto"/>
      <p:regular r:id="rId34"/>
      <p:bold r:id="rId35"/>
      <p:italic r:id="rId36"/>
      <p:boldItalic r:id="rId37"/>
    </p:embeddedFont>
    <p:embeddedFont>
      <p:font typeface="Alfa Slab One"/>
      <p:regular r:id="rId38"/>
    </p:embeddedFont>
    <p:embeddedFont>
      <p:font typeface="Roboto Mono Regula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bold.fntdata"/><Relationship Id="rId20" Type="http://schemas.openxmlformats.org/officeDocument/2006/relationships/slide" Target="slides/slide15.xml"/><Relationship Id="rId42" Type="http://schemas.openxmlformats.org/officeDocument/2006/relationships/font" Target="fonts/RobotoMonoRegular-boldItalic.fntdata"/><Relationship Id="rId41" Type="http://schemas.openxmlformats.org/officeDocument/2006/relationships/font" Target="fonts/RobotoMonoRegula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OswaldRegular-bold.fntdata"/><Relationship Id="rId10" Type="http://schemas.openxmlformats.org/officeDocument/2006/relationships/slide" Target="slides/slide5.xml"/><Relationship Id="rId32" Type="http://schemas.openxmlformats.org/officeDocument/2006/relationships/font" Target="fonts/OswaldRegular-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MonoRegular-regular.fntdata"/><Relationship Id="rId16" Type="http://schemas.openxmlformats.org/officeDocument/2006/relationships/slide" Target="slides/slide11.xml"/><Relationship Id="rId38" Type="http://schemas.openxmlformats.org/officeDocument/2006/relationships/font" Target="fonts/AlfaSlab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d52169208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d52169208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52169208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52169208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52169208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52169208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d52169208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d52169208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52169208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d52169208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52169208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52169208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d52169208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d52169208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52169208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52169208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52169208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52169208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52169208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52169208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5216920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5216920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52169208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52169208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52169208_0_1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52169208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52169208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52169208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d5216920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d5216920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d5216920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d5216920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5216920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d5216920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d52169208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d52169208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52169208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52169208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52169208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52169208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52169208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52169208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www.monkeylearn.com/natural-language-processing/" TargetMode="External"/><Relationship Id="rId4" Type="http://schemas.openxmlformats.org/officeDocument/2006/relationships/hyperlink" Target="https://www.monkeylearn.com/machine-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hyperlink" Target="https://www.polygon.com/2017/3/2/14790738/zelda-breath-of-the-wild-best-reviewed-g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80650" y="395075"/>
            <a:ext cx="8520600" cy="195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000000"/>
                </a:solidFill>
                <a:latin typeface="Oswald Regular"/>
                <a:ea typeface="Oswald Regular"/>
                <a:cs typeface="Oswald Regular"/>
                <a:sym typeface="Oswald Regular"/>
              </a:rPr>
              <a:t>Game Reviews</a:t>
            </a:r>
            <a:endParaRPr>
              <a:solidFill>
                <a:srgbClr val="000000"/>
              </a:solidFill>
              <a:latin typeface="Oswald Regular"/>
              <a:ea typeface="Oswald Regular"/>
              <a:cs typeface="Oswald Regular"/>
              <a:sym typeface="Oswald Regular"/>
            </a:endParaRPr>
          </a:p>
          <a:p>
            <a:pPr indent="0" lvl="0" marL="0" rtl="0" algn="r">
              <a:spcBef>
                <a:spcPts val="0"/>
              </a:spcBef>
              <a:spcAft>
                <a:spcPts val="0"/>
              </a:spcAft>
              <a:buNone/>
            </a:pPr>
            <a:r>
              <a:rPr lang="en">
                <a:solidFill>
                  <a:srgbClr val="000000"/>
                </a:solidFill>
                <a:latin typeface="Oswald Regular"/>
                <a:ea typeface="Oswald Regular"/>
                <a:cs typeface="Oswald Regular"/>
                <a:sym typeface="Oswald Regular"/>
              </a:rPr>
              <a:t>Sentiment Analysi</a:t>
            </a:r>
            <a:r>
              <a:rPr lang="en">
                <a:solidFill>
                  <a:srgbClr val="000000"/>
                </a:solidFill>
                <a:latin typeface="Roboto Mono Regular"/>
                <a:ea typeface="Roboto Mono Regular"/>
                <a:cs typeface="Roboto Mono Regular"/>
                <a:sym typeface="Roboto Mono Regular"/>
              </a:rPr>
              <a:t>s</a:t>
            </a:r>
            <a:endParaRPr>
              <a:solidFill>
                <a:srgbClr val="000000"/>
              </a:solidFill>
              <a:latin typeface="Roboto Mono Regular"/>
              <a:ea typeface="Roboto Mono Regular"/>
              <a:cs typeface="Roboto Mono Regular"/>
              <a:sym typeface="Roboto Mono Regular"/>
            </a:endParaRPr>
          </a:p>
        </p:txBody>
      </p:sp>
      <p:sp>
        <p:nvSpPr>
          <p:cNvPr id="57" name="Google Shape;57;p13"/>
          <p:cNvSpPr txBox="1"/>
          <p:nvPr>
            <p:ph idx="1" type="subTitle"/>
          </p:nvPr>
        </p:nvSpPr>
        <p:spPr>
          <a:xfrm>
            <a:off x="311700" y="4200573"/>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Damar - JCDS10</a:t>
            </a:r>
            <a:endParaRPr b="1"/>
          </a:p>
          <a:p>
            <a:pPr indent="0" lvl="0" marL="0" rtl="0" algn="l">
              <a:spcBef>
                <a:spcPts val="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4">
            <a:alphaModFix/>
          </a:blip>
          <a:stretch>
            <a:fillRect/>
          </a:stretch>
        </p:blipFill>
        <p:spPr>
          <a:xfrm>
            <a:off x="633663" y="964738"/>
            <a:ext cx="5301875" cy="321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4">
            <a:alphaModFix/>
          </a:blip>
          <a:stretch>
            <a:fillRect/>
          </a:stretch>
        </p:blipFill>
        <p:spPr>
          <a:xfrm>
            <a:off x="643700" y="966975"/>
            <a:ext cx="5303519" cy="3209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4">
            <a:alphaModFix/>
          </a:blip>
          <a:stretch>
            <a:fillRect/>
          </a:stretch>
        </p:blipFill>
        <p:spPr>
          <a:xfrm>
            <a:off x="629675" y="966975"/>
            <a:ext cx="5303521" cy="32095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285013" y="329700"/>
            <a:ext cx="8574000" cy="13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Oswald Regular"/>
                <a:ea typeface="Oswald Regular"/>
                <a:cs typeface="Oswald Regular"/>
                <a:sym typeface="Oswald Regular"/>
              </a:rPr>
              <a:t>METHODS</a:t>
            </a:r>
            <a:endParaRPr sz="4000">
              <a:solidFill>
                <a:srgbClr val="000000"/>
              </a:solidFill>
              <a:latin typeface="Oswald Regular"/>
              <a:ea typeface="Oswald Regular"/>
              <a:cs typeface="Oswald Regular"/>
              <a:sym typeface="Oswald Regular"/>
            </a:endParaRPr>
          </a:p>
        </p:txBody>
      </p:sp>
      <p:grpSp>
        <p:nvGrpSpPr>
          <p:cNvPr id="127" name="Google Shape;127;p25"/>
          <p:cNvGrpSpPr/>
          <p:nvPr/>
        </p:nvGrpSpPr>
        <p:grpSpPr>
          <a:xfrm rot="2700000">
            <a:off x="5092274" y="509785"/>
            <a:ext cx="2460276" cy="2460276"/>
            <a:chOff x="4761418" y="1318143"/>
            <a:chExt cx="2460300" cy="2460300"/>
          </a:xfrm>
        </p:grpSpPr>
        <p:sp>
          <p:nvSpPr>
            <p:cNvPr id="128" name="Google Shape;128;p25"/>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rot="-2700000">
              <a:off x="4950896"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130" name="Google Shape;130;p25"/>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MODEL BUILDING</a:t>
              </a:r>
              <a:endParaRPr b="1" sz="1100">
                <a:solidFill>
                  <a:srgbClr val="FFFFFF"/>
                </a:solidFill>
                <a:latin typeface="Roboto"/>
                <a:ea typeface="Roboto"/>
                <a:cs typeface="Roboto"/>
                <a:sym typeface="Roboto"/>
              </a:endParaRPr>
            </a:p>
          </p:txBody>
        </p:sp>
      </p:grpSp>
      <p:grpSp>
        <p:nvGrpSpPr>
          <p:cNvPr id="131" name="Google Shape;131;p25"/>
          <p:cNvGrpSpPr/>
          <p:nvPr/>
        </p:nvGrpSpPr>
        <p:grpSpPr>
          <a:xfrm rot="2700000">
            <a:off x="5092270" y="1175510"/>
            <a:ext cx="2460276" cy="2460276"/>
            <a:chOff x="6254516" y="1318143"/>
            <a:chExt cx="2460300" cy="2460300"/>
          </a:xfrm>
        </p:grpSpPr>
        <p:sp>
          <p:nvSpPr>
            <p:cNvPr id="132" name="Google Shape;132;p25"/>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rot="-2700000">
              <a:off x="6443995"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134" name="Google Shape;134;p25"/>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MODEL VALIDATION</a:t>
              </a:r>
              <a:endParaRPr b="1" sz="1100">
                <a:solidFill>
                  <a:srgbClr val="FFFFFF"/>
                </a:solidFill>
                <a:latin typeface="Roboto"/>
                <a:ea typeface="Roboto"/>
                <a:cs typeface="Roboto"/>
                <a:sym typeface="Roboto"/>
              </a:endParaRPr>
            </a:p>
          </p:txBody>
        </p:sp>
      </p:grpSp>
      <p:grpSp>
        <p:nvGrpSpPr>
          <p:cNvPr id="135" name="Google Shape;135;p25"/>
          <p:cNvGrpSpPr/>
          <p:nvPr/>
        </p:nvGrpSpPr>
        <p:grpSpPr>
          <a:xfrm rot="2700000">
            <a:off x="1580287" y="1851286"/>
            <a:ext cx="2460276" cy="2460276"/>
            <a:chOff x="3269751" y="1318143"/>
            <a:chExt cx="2460300" cy="2460300"/>
          </a:xfrm>
        </p:grpSpPr>
        <p:sp>
          <p:nvSpPr>
            <p:cNvPr id="136" name="Google Shape;136;p25"/>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rot="-2700000">
              <a:off x="3459230"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138" name="Google Shape;138;p25"/>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FFFFFF"/>
                  </a:solidFill>
                  <a:latin typeface="Roboto"/>
                  <a:ea typeface="Roboto"/>
                  <a:cs typeface="Roboto"/>
                  <a:sym typeface="Roboto"/>
                </a:rPr>
                <a:t>LEMMATIZE AND REMOVE STOPWORD</a:t>
              </a:r>
              <a:endParaRPr b="1" sz="900">
                <a:solidFill>
                  <a:srgbClr val="FFFFFF"/>
                </a:solidFill>
                <a:latin typeface="Roboto"/>
                <a:ea typeface="Roboto"/>
                <a:cs typeface="Roboto"/>
                <a:sym typeface="Roboto"/>
              </a:endParaRPr>
            </a:p>
          </p:txBody>
        </p:sp>
      </p:grpSp>
      <p:grpSp>
        <p:nvGrpSpPr>
          <p:cNvPr id="139" name="Google Shape;139;p25"/>
          <p:cNvGrpSpPr/>
          <p:nvPr/>
        </p:nvGrpSpPr>
        <p:grpSpPr>
          <a:xfrm rot="2700000">
            <a:off x="1580289" y="509795"/>
            <a:ext cx="2460276" cy="2460276"/>
            <a:chOff x="284959" y="1318143"/>
            <a:chExt cx="2460300" cy="2460300"/>
          </a:xfrm>
        </p:grpSpPr>
        <p:sp>
          <p:nvSpPr>
            <p:cNvPr id="140" name="Google Shape;140;p25"/>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rot="-2700000">
              <a:off x="472988"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142" name="Google Shape;142;p25"/>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LANGUAGE FILTER</a:t>
              </a:r>
              <a:endParaRPr b="1" sz="1100">
                <a:solidFill>
                  <a:srgbClr val="FFFFFF"/>
                </a:solidFill>
                <a:latin typeface="Roboto"/>
                <a:ea typeface="Roboto"/>
                <a:cs typeface="Roboto"/>
                <a:sym typeface="Roboto"/>
              </a:endParaRPr>
            </a:p>
          </p:txBody>
        </p:sp>
      </p:grpSp>
      <p:grpSp>
        <p:nvGrpSpPr>
          <p:cNvPr id="143" name="Google Shape;143;p25"/>
          <p:cNvGrpSpPr/>
          <p:nvPr/>
        </p:nvGrpSpPr>
        <p:grpSpPr>
          <a:xfrm>
            <a:off x="4827521" y="2836624"/>
            <a:ext cx="2989760" cy="489596"/>
            <a:chOff x="3577421" y="4198198"/>
            <a:chExt cx="2989760" cy="489596"/>
          </a:xfrm>
        </p:grpSpPr>
        <p:sp>
          <p:nvSpPr>
            <p:cNvPr id="144" name="Google Shape;144;p25"/>
            <p:cNvSpPr/>
            <p:nvPr/>
          </p:nvSpPr>
          <p:spPr>
            <a:xfrm rot="5400000">
              <a:off x="4827503" y="2948116"/>
              <a:ext cx="489596" cy="298976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3673296" y="4274725"/>
              <a:ext cx="326256" cy="326256"/>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6</a:t>
              </a:r>
              <a:endParaRPr b="1" sz="900">
                <a:solidFill>
                  <a:srgbClr val="307BF3"/>
                </a:solidFill>
                <a:latin typeface="Roboto"/>
                <a:ea typeface="Roboto"/>
                <a:cs typeface="Roboto"/>
                <a:sym typeface="Roboto"/>
              </a:endParaRPr>
            </a:p>
          </p:txBody>
        </p:sp>
        <p:sp>
          <p:nvSpPr>
            <p:cNvPr id="146" name="Google Shape;146;p25"/>
            <p:cNvSpPr txBox="1"/>
            <p:nvPr/>
          </p:nvSpPr>
          <p:spPr>
            <a:xfrm>
              <a:off x="3996307" y="4271961"/>
              <a:ext cx="2378400" cy="34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GENERATE TOPIC</a:t>
              </a:r>
              <a:endParaRPr b="1" sz="1100">
                <a:solidFill>
                  <a:srgbClr val="FFFFFF"/>
                </a:solidFill>
                <a:latin typeface="Roboto"/>
                <a:ea typeface="Roboto"/>
                <a:cs typeface="Roboto"/>
                <a:sym typeface="Roboto"/>
              </a:endParaRPr>
            </a:p>
          </p:txBody>
        </p:sp>
      </p:grpSp>
      <p:grpSp>
        <p:nvGrpSpPr>
          <p:cNvPr id="147" name="Google Shape;147;p25"/>
          <p:cNvGrpSpPr/>
          <p:nvPr/>
        </p:nvGrpSpPr>
        <p:grpSpPr>
          <a:xfrm rot="2700000">
            <a:off x="1580288" y="1175514"/>
            <a:ext cx="2460276" cy="2460276"/>
            <a:chOff x="1776626" y="1318143"/>
            <a:chExt cx="2460300" cy="2460300"/>
          </a:xfrm>
        </p:grpSpPr>
        <p:grpSp>
          <p:nvGrpSpPr>
            <p:cNvPr id="148" name="Google Shape;148;p25"/>
            <p:cNvGrpSpPr/>
            <p:nvPr/>
          </p:nvGrpSpPr>
          <p:grpSpPr>
            <a:xfrm>
              <a:off x="1776626" y="1318143"/>
              <a:ext cx="2460300" cy="2460300"/>
              <a:chOff x="1776626" y="1318143"/>
              <a:chExt cx="2460300" cy="2460300"/>
            </a:xfrm>
          </p:grpSpPr>
          <p:sp>
            <p:nvSpPr>
              <p:cNvPr id="149" name="Google Shape;149;p25"/>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TOKENIZE AND TEXT CLEANING</a:t>
                </a:r>
                <a:endParaRPr b="1" sz="1100">
                  <a:solidFill>
                    <a:srgbClr val="FFFFFF"/>
                  </a:solidFill>
                  <a:latin typeface="Roboto"/>
                  <a:ea typeface="Roboto"/>
                  <a:cs typeface="Roboto"/>
                  <a:sym typeface="Roboto"/>
                </a:endParaRPr>
              </a:p>
            </p:txBody>
          </p:sp>
        </p:grpSp>
        <p:sp>
          <p:nvSpPr>
            <p:cNvPr id="151" name="Google Shape;151;p25"/>
            <p:cNvSpPr/>
            <p:nvPr/>
          </p:nvSpPr>
          <p:spPr>
            <a:xfrm rot="-2700000">
              <a:off x="1966105"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504725" y="4550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LANGUAGE FILTER</a:t>
            </a:r>
            <a:endParaRPr>
              <a:solidFill>
                <a:srgbClr val="000000"/>
              </a:solidFill>
              <a:latin typeface="Oswald Regular"/>
              <a:ea typeface="Oswald Regular"/>
              <a:cs typeface="Oswald Regular"/>
              <a:sym typeface="Oswald Regular"/>
            </a:endParaRPr>
          </a:p>
        </p:txBody>
      </p:sp>
      <p:sp>
        <p:nvSpPr>
          <p:cNvPr id="157" name="Google Shape;157;p26"/>
          <p:cNvSpPr txBox="1"/>
          <p:nvPr>
            <p:ph type="title"/>
          </p:nvPr>
        </p:nvSpPr>
        <p:spPr>
          <a:xfrm>
            <a:off x="504725" y="25124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TOKENIZE AND TEXT CLEANING</a:t>
            </a:r>
            <a:endParaRPr>
              <a:solidFill>
                <a:srgbClr val="000000"/>
              </a:solidFill>
              <a:latin typeface="Oswald Regular"/>
              <a:ea typeface="Oswald Regular"/>
              <a:cs typeface="Oswald Regular"/>
              <a:sym typeface="Oswald Regular"/>
            </a:endParaRPr>
          </a:p>
        </p:txBody>
      </p:sp>
      <p:pic>
        <p:nvPicPr>
          <p:cNvPr id="158" name="Google Shape;158;p26"/>
          <p:cNvPicPr preferRelativeResize="0"/>
          <p:nvPr/>
        </p:nvPicPr>
        <p:blipFill>
          <a:blip r:embed="rId4">
            <a:alphaModFix/>
          </a:blip>
          <a:stretch>
            <a:fillRect/>
          </a:stretch>
        </p:blipFill>
        <p:spPr>
          <a:xfrm>
            <a:off x="1465850" y="1092538"/>
            <a:ext cx="6486525" cy="1095375"/>
          </a:xfrm>
          <a:prstGeom prst="rect">
            <a:avLst/>
          </a:prstGeom>
          <a:noFill/>
          <a:ln>
            <a:noFill/>
          </a:ln>
        </p:spPr>
      </p:pic>
      <p:pic>
        <p:nvPicPr>
          <p:cNvPr id="159" name="Google Shape;159;p26"/>
          <p:cNvPicPr preferRelativeResize="0"/>
          <p:nvPr/>
        </p:nvPicPr>
        <p:blipFill>
          <a:blip r:embed="rId5">
            <a:alphaModFix/>
          </a:blip>
          <a:stretch>
            <a:fillRect/>
          </a:stretch>
        </p:blipFill>
        <p:spPr>
          <a:xfrm>
            <a:off x="1071563" y="3312650"/>
            <a:ext cx="7000875"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7"/>
          <p:cNvSpPr txBox="1"/>
          <p:nvPr>
            <p:ph type="title"/>
          </p:nvPr>
        </p:nvSpPr>
        <p:spPr>
          <a:xfrm>
            <a:off x="504725" y="9122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LEMMATIZE AND REMOVE STOPWORD</a:t>
            </a:r>
            <a:endParaRPr>
              <a:solidFill>
                <a:srgbClr val="000000"/>
              </a:solidFill>
              <a:latin typeface="Oswald Regular"/>
              <a:ea typeface="Oswald Regular"/>
              <a:cs typeface="Oswald Regular"/>
              <a:sym typeface="Oswald Regular"/>
            </a:endParaRPr>
          </a:p>
        </p:txBody>
      </p:sp>
      <p:pic>
        <p:nvPicPr>
          <p:cNvPr id="165" name="Google Shape;165;p27"/>
          <p:cNvPicPr preferRelativeResize="0"/>
          <p:nvPr/>
        </p:nvPicPr>
        <p:blipFill>
          <a:blip r:embed="rId4">
            <a:alphaModFix/>
          </a:blip>
          <a:stretch>
            <a:fillRect/>
          </a:stretch>
        </p:blipFill>
        <p:spPr>
          <a:xfrm>
            <a:off x="1071563" y="1699882"/>
            <a:ext cx="7000875" cy="104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8"/>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MODEL BUILDING</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p:txBody>
      </p:sp>
      <p:pic>
        <p:nvPicPr>
          <p:cNvPr id="171" name="Google Shape;171;p28"/>
          <p:cNvPicPr preferRelativeResize="0"/>
          <p:nvPr/>
        </p:nvPicPr>
        <p:blipFill>
          <a:blip r:embed="rId4">
            <a:alphaModFix/>
          </a:blip>
          <a:stretch>
            <a:fillRect/>
          </a:stretch>
        </p:blipFill>
        <p:spPr>
          <a:xfrm>
            <a:off x="6285900" y="1671300"/>
            <a:ext cx="1700147" cy="1382675"/>
          </a:xfrm>
          <a:prstGeom prst="rect">
            <a:avLst/>
          </a:prstGeom>
          <a:noFill/>
          <a:ln>
            <a:noFill/>
          </a:ln>
        </p:spPr>
      </p:pic>
      <p:pic>
        <p:nvPicPr>
          <p:cNvPr id="172" name="Google Shape;172;p28"/>
          <p:cNvPicPr preferRelativeResize="0"/>
          <p:nvPr/>
        </p:nvPicPr>
        <p:blipFill>
          <a:blip r:embed="rId5">
            <a:alphaModFix/>
          </a:blip>
          <a:stretch>
            <a:fillRect/>
          </a:stretch>
        </p:blipFill>
        <p:spPr>
          <a:xfrm>
            <a:off x="3806021" y="1611148"/>
            <a:ext cx="1531967" cy="1382675"/>
          </a:xfrm>
          <a:prstGeom prst="rect">
            <a:avLst/>
          </a:prstGeom>
          <a:noFill/>
          <a:ln>
            <a:noFill/>
          </a:ln>
        </p:spPr>
      </p:pic>
      <p:pic>
        <p:nvPicPr>
          <p:cNvPr id="173" name="Google Shape;173;p28"/>
          <p:cNvPicPr preferRelativeResize="0"/>
          <p:nvPr/>
        </p:nvPicPr>
        <p:blipFill>
          <a:blip r:embed="rId6">
            <a:alphaModFix/>
          </a:blip>
          <a:stretch>
            <a:fillRect/>
          </a:stretch>
        </p:blipFill>
        <p:spPr>
          <a:xfrm>
            <a:off x="499650" y="1671300"/>
            <a:ext cx="2358481" cy="1382675"/>
          </a:xfrm>
          <a:prstGeom prst="rect">
            <a:avLst/>
          </a:prstGeom>
          <a:noFill/>
          <a:ln>
            <a:noFill/>
          </a:ln>
        </p:spPr>
      </p:pic>
      <p:sp>
        <p:nvSpPr>
          <p:cNvPr id="174" name="Google Shape;174;p28"/>
          <p:cNvSpPr txBox="1"/>
          <p:nvPr/>
        </p:nvSpPr>
        <p:spPr>
          <a:xfrm>
            <a:off x="511350" y="3228475"/>
            <a:ext cx="23463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Logistic Regression</a:t>
            </a:r>
            <a:endParaRPr b="1">
              <a:latin typeface="Proxima Nova"/>
              <a:ea typeface="Proxima Nova"/>
              <a:cs typeface="Proxima Nova"/>
              <a:sym typeface="Proxima Nova"/>
            </a:endParaRPr>
          </a:p>
        </p:txBody>
      </p:sp>
      <p:sp>
        <p:nvSpPr>
          <p:cNvPr id="175" name="Google Shape;175;p28"/>
          <p:cNvSpPr txBox="1"/>
          <p:nvPr/>
        </p:nvSpPr>
        <p:spPr>
          <a:xfrm>
            <a:off x="3406950" y="3228475"/>
            <a:ext cx="23463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KNN Classifier</a:t>
            </a:r>
            <a:endParaRPr b="1">
              <a:latin typeface="Proxima Nova"/>
              <a:ea typeface="Proxima Nova"/>
              <a:cs typeface="Proxima Nova"/>
              <a:sym typeface="Proxima Nova"/>
            </a:endParaRPr>
          </a:p>
        </p:txBody>
      </p:sp>
      <p:sp>
        <p:nvSpPr>
          <p:cNvPr id="176" name="Google Shape;176;p28"/>
          <p:cNvSpPr txBox="1"/>
          <p:nvPr/>
        </p:nvSpPr>
        <p:spPr>
          <a:xfrm>
            <a:off x="5997750" y="3228475"/>
            <a:ext cx="23463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SVC</a:t>
            </a:r>
            <a:endParaRPr b="1">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9"/>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MODEL VALIDATION</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p:txBody>
      </p:sp>
      <p:pic>
        <p:nvPicPr>
          <p:cNvPr id="182" name="Google Shape;182;p29"/>
          <p:cNvPicPr preferRelativeResize="0"/>
          <p:nvPr/>
        </p:nvPicPr>
        <p:blipFill>
          <a:blip r:embed="rId4">
            <a:alphaModFix/>
          </a:blip>
          <a:stretch>
            <a:fillRect/>
          </a:stretch>
        </p:blipFill>
        <p:spPr>
          <a:xfrm>
            <a:off x="730250" y="1241225"/>
            <a:ext cx="3701375" cy="1570050"/>
          </a:xfrm>
          <a:prstGeom prst="rect">
            <a:avLst/>
          </a:prstGeom>
          <a:noFill/>
          <a:ln>
            <a:noFill/>
          </a:ln>
        </p:spPr>
      </p:pic>
      <p:pic>
        <p:nvPicPr>
          <p:cNvPr id="183" name="Google Shape;183;p29"/>
          <p:cNvPicPr preferRelativeResize="0"/>
          <p:nvPr/>
        </p:nvPicPr>
        <p:blipFill>
          <a:blip r:embed="rId5">
            <a:alphaModFix/>
          </a:blip>
          <a:stretch>
            <a:fillRect/>
          </a:stretch>
        </p:blipFill>
        <p:spPr>
          <a:xfrm>
            <a:off x="4722400" y="1260450"/>
            <a:ext cx="3701375" cy="1531609"/>
          </a:xfrm>
          <a:prstGeom prst="rect">
            <a:avLst/>
          </a:prstGeom>
          <a:noFill/>
          <a:ln>
            <a:noFill/>
          </a:ln>
        </p:spPr>
      </p:pic>
      <p:pic>
        <p:nvPicPr>
          <p:cNvPr id="184" name="Google Shape;184;p29"/>
          <p:cNvPicPr preferRelativeResize="0"/>
          <p:nvPr/>
        </p:nvPicPr>
        <p:blipFill>
          <a:blip r:embed="rId6">
            <a:alphaModFix/>
          </a:blip>
          <a:stretch>
            <a:fillRect/>
          </a:stretch>
        </p:blipFill>
        <p:spPr>
          <a:xfrm>
            <a:off x="2720338" y="3134450"/>
            <a:ext cx="3703320" cy="1527048"/>
          </a:xfrm>
          <a:prstGeom prst="rect">
            <a:avLst/>
          </a:prstGeom>
          <a:noFill/>
          <a:ln>
            <a:noFill/>
          </a:ln>
        </p:spPr>
      </p:pic>
      <p:pic>
        <p:nvPicPr>
          <p:cNvPr id="185" name="Google Shape;185;p29"/>
          <p:cNvPicPr preferRelativeResize="0"/>
          <p:nvPr/>
        </p:nvPicPr>
        <p:blipFill>
          <a:blip r:embed="rId7">
            <a:alphaModFix/>
          </a:blip>
          <a:stretch>
            <a:fillRect/>
          </a:stretch>
        </p:blipFill>
        <p:spPr>
          <a:xfrm>
            <a:off x="5883250" y="3912151"/>
            <a:ext cx="854424" cy="876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0"/>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LATENT DIRICHLET ALLOCATION</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p:txBody>
      </p:sp>
      <p:pic>
        <p:nvPicPr>
          <p:cNvPr id="191" name="Google Shape;191;p30"/>
          <p:cNvPicPr preferRelativeResize="0"/>
          <p:nvPr/>
        </p:nvPicPr>
        <p:blipFill>
          <a:blip r:embed="rId4">
            <a:alphaModFix/>
          </a:blip>
          <a:stretch>
            <a:fillRect/>
          </a:stretch>
        </p:blipFill>
        <p:spPr>
          <a:xfrm>
            <a:off x="282725" y="1118900"/>
            <a:ext cx="5676900" cy="3629025"/>
          </a:xfrm>
          <a:prstGeom prst="rect">
            <a:avLst/>
          </a:prstGeom>
          <a:noFill/>
          <a:ln>
            <a:noFill/>
          </a:ln>
        </p:spPr>
      </p:pic>
      <p:sp>
        <p:nvSpPr>
          <p:cNvPr id="192" name="Google Shape;192;p30"/>
          <p:cNvSpPr txBox="1"/>
          <p:nvPr/>
        </p:nvSpPr>
        <p:spPr>
          <a:xfrm>
            <a:off x="6116050" y="1143000"/>
            <a:ext cx="2807400" cy="3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roxima Nova"/>
                <a:ea typeface="Proxima Nova"/>
                <a:cs typeface="Proxima Nova"/>
                <a:sym typeface="Proxima Nova"/>
              </a:rPr>
              <a:t>0. : "Resin/Stamina System"</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1.  : "Game Mechanic"</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2. : "Update"</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3. : "Misc"</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4. : "Action Control"</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5. : "Lagging and Crashing"</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6. : "Controller Support"</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7. : "Game Feature"</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8. : "Character and Gacha Rates"</a:t>
            </a:r>
            <a:endParaRPr b="1" sz="1300">
              <a:latin typeface="Proxima Nova"/>
              <a:ea typeface="Proxima Nova"/>
              <a:cs typeface="Proxima Nova"/>
              <a:sym typeface="Proxima Nova"/>
            </a:endParaRPr>
          </a:p>
          <a:p>
            <a:pPr indent="0" lvl="0" marL="0" rtl="0" algn="l">
              <a:spcBef>
                <a:spcPts val="0"/>
              </a:spcBef>
              <a:spcAft>
                <a:spcPts val="0"/>
              </a:spcAft>
              <a:buNone/>
            </a:pPr>
            <a:r>
              <a:rPr b="1" lang="en" sz="1300">
                <a:latin typeface="Proxima Nova"/>
                <a:ea typeface="Proxima Nova"/>
                <a:cs typeface="Proxima Nova"/>
                <a:sym typeface="Proxima Nova"/>
              </a:rPr>
              <a:t>9. : "Bug and Account Issue"</a:t>
            </a:r>
            <a:endParaRPr b="1" sz="1300">
              <a:latin typeface="Proxima Nova"/>
              <a:ea typeface="Proxima Nova"/>
              <a:cs typeface="Proxima Nova"/>
              <a:sym typeface="Proxima Nova"/>
            </a:endParaRPr>
          </a:p>
          <a:p>
            <a:pPr indent="0" lvl="0" marL="0" rtl="0" algn="l">
              <a:spcBef>
                <a:spcPts val="0"/>
              </a:spcBef>
              <a:spcAft>
                <a:spcPts val="0"/>
              </a:spcAft>
              <a:buNone/>
            </a:pPr>
            <a:r>
              <a:t/>
            </a:r>
            <a:endParaRPr b="1" sz="13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31"/>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Regular"/>
                <a:ea typeface="Oswald Regular"/>
                <a:cs typeface="Oswald Regular"/>
                <a:sym typeface="Oswald Regular"/>
              </a:rPr>
              <a:t>LATENT DIRICHLET ALLOCATION</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a:p>
            <a:pPr indent="0" lvl="0" marL="0" rtl="0" algn="l">
              <a:spcBef>
                <a:spcPts val="0"/>
              </a:spcBef>
              <a:spcAft>
                <a:spcPts val="0"/>
              </a:spcAft>
              <a:buNone/>
            </a:pPr>
            <a:r>
              <a:t/>
            </a:r>
            <a:endParaRPr>
              <a:solidFill>
                <a:srgbClr val="000000"/>
              </a:solidFill>
              <a:latin typeface="Oswald Regular"/>
              <a:ea typeface="Oswald Regular"/>
              <a:cs typeface="Oswald Regular"/>
              <a:sym typeface="Oswald Regular"/>
            </a:endParaRPr>
          </a:p>
        </p:txBody>
      </p:sp>
      <p:pic>
        <p:nvPicPr>
          <p:cNvPr id="198" name="Google Shape;198;p31"/>
          <p:cNvPicPr preferRelativeResize="0"/>
          <p:nvPr/>
        </p:nvPicPr>
        <p:blipFill>
          <a:blip r:embed="rId4">
            <a:alphaModFix/>
          </a:blip>
          <a:stretch>
            <a:fillRect/>
          </a:stretch>
        </p:blipFill>
        <p:spPr>
          <a:xfrm>
            <a:off x="615888" y="996575"/>
            <a:ext cx="7912230" cy="384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83450"/>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000000"/>
                </a:solidFill>
                <a:latin typeface="Oswald Regular"/>
                <a:ea typeface="Oswald Regular"/>
                <a:cs typeface="Oswald Regular"/>
                <a:sym typeface="Oswald Regular"/>
              </a:rPr>
              <a:t>WHAT IS</a:t>
            </a:r>
            <a:r>
              <a:rPr lang="en" sz="5000">
                <a:solidFill>
                  <a:srgbClr val="000000"/>
                </a:solidFill>
                <a:latin typeface="Oswald Regular"/>
                <a:ea typeface="Oswald Regular"/>
                <a:cs typeface="Oswald Regular"/>
                <a:sym typeface="Oswald Regular"/>
              </a:rPr>
              <a:t> </a:t>
            </a:r>
            <a:r>
              <a:rPr lang="en" sz="5000">
                <a:solidFill>
                  <a:srgbClr val="000000"/>
                </a:solidFill>
                <a:latin typeface="Oswald Regular"/>
                <a:ea typeface="Oswald Regular"/>
                <a:cs typeface="Oswald Regular"/>
                <a:sym typeface="Oswald Regular"/>
              </a:rPr>
              <a:t>SENTIMENT ANALYSIS?</a:t>
            </a:r>
            <a:endParaRPr sz="5000">
              <a:solidFill>
                <a:srgbClr val="000000"/>
              </a:solidFill>
              <a:latin typeface="Roboto Mono Regular"/>
              <a:ea typeface="Roboto Mono Regular"/>
              <a:cs typeface="Roboto Mono Regular"/>
              <a:sym typeface="Roboto Mono Regular"/>
            </a:endParaRPr>
          </a:p>
        </p:txBody>
      </p:sp>
      <p:sp>
        <p:nvSpPr>
          <p:cNvPr id="63" name="Google Shape;63;p14"/>
          <p:cNvSpPr txBox="1"/>
          <p:nvPr>
            <p:ph idx="1" type="body"/>
          </p:nvPr>
        </p:nvSpPr>
        <p:spPr>
          <a:xfrm>
            <a:off x="4369975" y="1928825"/>
            <a:ext cx="4169100" cy="2577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750"/>
              <a:t>N</a:t>
            </a:r>
            <a:r>
              <a:rPr b="1" lang="en" sz="1750">
                <a:solidFill>
                  <a:srgbClr val="000000"/>
                </a:solidFill>
                <a:uFill>
                  <a:noFill/>
                </a:uFill>
                <a:hlinkClick r:id="rId3">
                  <a:extLst>
                    <a:ext uri="{A12FA001-AC4F-418D-AE19-62706E023703}">
                      <ahyp:hlinkClr val="tx"/>
                    </a:ext>
                  </a:extLst>
                </a:hlinkClick>
              </a:rPr>
              <a:t>atural language processing</a:t>
            </a:r>
            <a:r>
              <a:rPr lang="en" sz="1750">
                <a:solidFill>
                  <a:srgbClr val="2B3E51"/>
                </a:solidFill>
              </a:rPr>
              <a:t> and </a:t>
            </a:r>
            <a:r>
              <a:rPr b="1" lang="en" sz="1750">
                <a:solidFill>
                  <a:srgbClr val="000000"/>
                </a:solidFill>
                <a:uFill>
                  <a:noFill/>
                </a:uFill>
                <a:hlinkClick r:id="rId4">
                  <a:extLst>
                    <a:ext uri="{A12FA001-AC4F-418D-AE19-62706E023703}">
                      <ahyp:hlinkClr val="tx"/>
                    </a:ext>
                  </a:extLst>
                </a:hlinkClick>
              </a:rPr>
              <a:t>machine learning</a:t>
            </a:r>
            <a:r>
              <a:rPr b="1" lang="en" sz="1750">
                <a:solidFill>
                  <a:srgbClr val="2B3E51"/>
                </a:solidFill>
              </a:rPr>
              <a:t> technique</a:t>
            </a:r>
            <a:r>
              <a:rPr lang="en" sz="1750">
                <a:solidFill>
                  <a:srgbClr val="2B3E51"/>
                </a:solidFill>
              </a:rPr>
              <a:t> to interpret and classify emotions in subjective data. S</a:t>
            </a:r>
            <a:r>
              <a:rPr b="1" lang="en" sz="1750">
                <a:solidFill>
                  <a:srgbClr val="2B3E51"/>
                </a:solidFill>
              </a:rPr>
              <a:t>entiment analysis</a:t>
            </a:r>
            <a:r>
              <a:rPr lang="en" sz="1750">
                <a:solidFill>
                  <a:srgbClr val="2B3E51"/>
                </a:solidFill>
              </a:rPr>
              <a:t> is often used in business to detect sentiment in social data, gauge brand reputation, and understand customers.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32"/>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Oswald Regular"/>
                <a:ea typeface="Oswald Regular"/>
                <a:cs typeface="Oswald Regular"/>
                <a:sym typeface="Oswald Regular"/>
              </a:rPr>
              <a:t>CONCLUSION</a:t>
            </a:r>
            <a:endParaRPr>
              <a:solidFill>
                <a:srgbClr val="000000"/>
              </a:solidFill>
              <a:latin typeface="Oswald Regular"/>
              <a:ea typeface="Oswald Regular"/>
              <a:cs typeface="Oswald Regular"/>
              <a:sym typeface="Oswald Regular"/>
            </a:endParaRPr>
          </a:p>
        </p:txBody>
      </p:sp>
      <p:sp>
        <p:nvSpPr>
          <p:cNvPr id="204" name="Google Shape;204;p32"/>
          <p:cNvSpPr txBox="1"/>
          <p:nvPr/>
        </p:nvSpPr>
        <p:spPr>
          <a:xfrm>
            <a:off x="641700" y="1263300"/>
            <a:ext cx="7860600" cy="3539400"/>
          </a:xfrm>
          <a:prstGeom prst="rect">
            <a:avLst/>
          </a:prstGeom>
          <a:noFill/>
          <a:ln>
            <a:noFill/>
          </a:ln>
        </p:spPr>
        <p:txBody>
          <a:bodyPr anchorCtr="0" anchor="t" bIns="91425" lIns="91425" spcFirstLastPara="1" rIns="91425" wrap="square" tIns="91425">
            <a:noAutofit/>
          </a:bodyPr>
          <a:lstStyle/>
          <a:p>
            <a:pPr indent="-304800" lvl="0" marL="457200" marR="190500" rtl="0" algn="l">
              <a:lnSpc>
                <a:spcPct val="115000"/>
              </a:lnSpc>
              <a:spcBef>
                <a:spcPts val="1200"/>
              </a:spcBef>
              <a:spcAft>
                <a:spcPts val="0"/>
              </a:spcAft>
              <a:buSzPts val="1200"/>
              <a:buChar char="●"/>
            </a:pPr>
            <a:r>
              <a:rPr lang="en" sz="1500">
                <a:latin typeface="Proxima Nova"/>
                <a:ea typeface="Proxima Nova"/>
                <a:cs typeface="Proxima Nova"/>
                <a:sym typeface="Proxima Nova"/>
              </a:rPr>
              <a:t>There are 7155 </a:t>
            </a:r>
            <a:r>
              <a:rPr b="1" lang="en" sz="1500">
                <a:solidFill>
                  <a:srgbClr val="6AA84F"/>
                </a:solidFill>
                <a:latin typeface="Proxima Nova"/>
                <a:ea typeface="Proxima Nova"/>
                <a:cs typeface="Proxima Nova"/>
                <a:sym typeface="Proxima Nova"/>
              </a:rPr>
              <a:t>Positive Reviews</a:t>
            </a:r>
            <a:r>
              <a:rPr lang="en" sz="1500">
                <a:latin typeface="Proxima Nova"/>
                <a:ea typeface="Proxima Nova"/>
                <a:cs typeface="Proxima Nova"/>
                <a:sym typeface="Proxima Nova"/>
              </a:rPr>
              <a:t>, 5000 </a:t>
            </a:r>
            <a:r>
              <a:rPr b="1" lang="en" sz="1500">
                <a:solidFill>
                  <a:srgbClr val="FF0000"/>
                </a:solidFill>
                <a:latin typeface="Proxima Nova"/>
                <a:ea typeface="Proxima Nova"/>
                <a:cs typeface="Proxima Nova"/>
                <a:sym typeface="Proxima Nova"/>
              </a:rPr>
              <a:t>Negative Reviews</a:t>
            </a:r>
            <a:r>
              <a:rPr lang="en" sz="1500">
                <a:latin typeface="Proxima Nova"/>
                <a:ea typeface="Proxima Nova"/>
                <a:cs typeface="Proxima Nova"/>
                <a:sym typeface="Proxima Nova"/>
              </a:rPr>
              <a:t> and 3046 </a:t>
            </a:r>
            <a:r>
              <a:rPr b="1" lang="en" sz="1500">
                <a:solidFill>
                  <a:srgbClr val="3C78D8"/>
                </a:solidFill>
                <a:latin typeface="Proxima Nova"/>
                <a:ea typeface="Proxima Nova"/>
                <a:cs typeface="Proxima Nova"/>
                <a:sym typeface="Proxima Nova"/>
              </a:rPr>
              <a:t>Neutral Reviews</a:t>
            </a:r>
            <a:endParaRPr b="1" sz="1500">
              <a:solidFill>
                <a:srgbClr val="3C78D8"/>
              </a:solidFill>
              <a:latin typeface="Proxima Nova"/>
              <a:ea typeface="Proxima Nova"/>
              <a:cs typeface="Proxima Nova"/>
              <a:sym typeface="Proxima Nova"/>
            </a:endParaRPr>
          </a:p>
          <a:p>
            <a:pPr indent="-304800" lvl="0" marL="457200" marR="190500" rtl="0" algn="l">
              <a:lnSpc>
                <a:spcPct val="115000"/>
              </a:lnSpc>
              <a:spcBef>
                <a:spcPts val="0"/>
              </a:spcBef>
              <a:spcAft>
                <a:spcPts val="0"/>
              </a:spcAft>
              <a:buSzPts val="1200"/>
              <a:buChar char="●"/>
            </a:pPr>
            <a:r>
              <a:rPr lang="en" sz="1500">
                <a:latin typeface="Proxima Nova"/>
                <a:ea typeface="Proxima Nova"/>
                <a:cs typeface="Proxima Nova"/>
                <a:sym typeface="Proxima Nova"/>
              </a:rPr>
              <a:t>From Gensim LDA models, there are </a:t>
            </a:r>
            <a:r>
              <a:rPr b="1" lang="en" sz="1500">
                <a:latin typeface="Proxima Nova"/>
                <a:ea typeface="Proxima Nova"/>
                <a:cs typeface="Proxima Nova"/>
                <a:sym typeface="Proxima Nova"/>
              </a:rPr>
              <a:t>10 generated topics</a:t>
            </a:r>
            <a:endParaRPr b="1" sz="1500">
              <a:latin typeface="Proxima Nova"/>
              <a:ea typeface="Proxima Nova"/>
              <a:cs typeface="Proxima Nova"/>
              <a:sym typeface="Proxima Nova"/>
            </a:endParaRPr>
          </a:p>
          <a:p>
            <a:pPr indent="-304800" lvl="0" marL="457200" marR="190500" rtl="0" algn="l">
              <a:lnSpc>
                <a:spcPct val="115000"/>
              </a:lnSpc>
              <a:spcBef>
                <a:spcPts val="0"/>
              </a:spcBef>
              <a:spcAft>
                <a:spcPts val="0"/>
              </a:spcAft>
              <a:buSzPts val="1200"/>
              <a:buChar char="●"/>
            </a:pPr>
            <a:r>
              <a:rPr lang="en" sz="1500">
                <a:latin typeface="Proxima Nova"/>
                <a:ea typeface="Proxima Nova"/>
                <a:cs typeface="Proxima Nova"/>
                <a:sym typeface="Proxima Nova"/>
              </a:rPr>
              <a:t>2 most frequent topics are </a:t>
            </a:r>
            <a:r>
              <a:rPr b="1" lang="en" sz="1500">
                <a:latin typeface="Proxima Nova"/>
                <a:ea typeface="Proxima Nova"/>
                <a:cs typeface="Proxima Nova"/>
                <a:sym typeface="Proxima Nova"/>
              </a:rPr>
              <a:t>"Controller Support"</a:t>
            </a:r>
            <a:r>
              <a:rPr lang="en" sz="1500">
                <a:latin typeface="Proxima Nova"/>
                <a:ea typeface="Proxima Nova"/>
                <a:cs typeface="Proxima Nova"/>
                <a:sym typeface="Proxima Nova"/>
              </a:rPr>
              <a:t> with 2321 Reviews and </a:t>
            </a:r>
            <a:r>
              <a:rPr b="1" lang="en" sz="1500">
                <a:latin typeface="Proxima Nova"/>
                <a:ea typeface="Proxima Nova"/>
                <a:cs typeface="Proxima Nova"/>
                <a:sym typeface="Proxima Nova"/>
              </a:rPr>
              <a:t>"Lagging and Crashing"</a:t>
            </a:r>
            <a:r>
              <a:rPr lang="en" sz="1500">
                <a:latin typeface="Proxima Nova"/>
                <a:ea typeface="Proxima Nova"/>
                <a:cs typeface="Proxima Nova"/>
                <a:sym typeface="Proxima Nova"/>
              </a:rPr>
              <a:t> with 2272 Reviews</a:t>
            </a:r>
            <a:endParaRPr sz="1500">
              <a:latin typeface="Proxima Nova"/>
              <a:ea typeface="Proxima Nova"/>
              <a:cs typeface="Proxima Nova"/>
              <a:sym typeface="Proxima Nova"/>
            </a:endParaRPr>
          </a:p>
          <a:p>
            <a:pPr indent="-304800" lvl="0" marL="457200" marR="190500" rtl="0" algn="l">
              <a:lnSpc>
                <a:spcPct val="115000"/>
              </a:lnSpc>
              <a:spcBef>
                <a:spcPts val="0"/>
              </a:spcBef>
              <a:spcAft>
                <a:spcPts val="0"/>
              </a:spcAft>
              <a:buSzPts val="1200"/>
              <a:buChar char="●"/>
            </a:pPr>
            <a:r>
              <a:rPr lang="en" sz="1500">
                <a:latin typeface="Proxima Nova"/>
                <a:ea typeface="Proxima Nova"/>
                <a:cs typeface="Proxima Nova"/>
                <a:sym typeface="Proxima Nova"/>
              </a:rPr>
              <a:t>2 least frequent topics are "Misc" with 531 Reviews and "Action Controls" with 592 Reviews</a:t>
            </a:r>
            <a:endParaRPr sz="1500">
              <a:latin typeface="Proxima Nova"/>
              <a:ea typeface="Proxima Nova"/>
              <a:cs typeface="Proxima Nova"/>
              <a:sym typeface="Proxima Nova"/>
            </a:endParaRPr>
          </a:p>
          <a:p>
            <a:pPr indent="-304800" lvl="0" marL="457200" marR="190500" rtl="0" algn="l">
              <a:lnSpc>
                <a:spcPct val="115000"/>
              </a:lnSpc>
              <a:spcBef>
                <a:spcPts val="0"/>
              </a:spcBef>
              <a:spcAft>
                <a:spcPts val="0"/>
              </a:spcAft>
              <a:buSzPts val="1200"/>
              <a:buChar char="●"/>
            </a:pPr>
            <a:r>
              <a:rPr lang="en" sz="1500">
                <a:latin typeface="Proxima Nova"/>
                <a:ea typeface="Proxima Nova"/>
                <a:cs typeface="Proxima Nova"/>
                <a:sym typeface="Proxima Nova"/>
              </a:rPr>
              <a:t>"Resin/Stamina System", "Update", "Account Issue" and "Lagging and Crashing" were dominated by </a:t>
            </a:r>
            <a:r>
              <a:rPr b="1" lang="en" sz="1500">
                <a:solidFill>
                  <a:srgbClr val="FF0000"/>
                </a:solidFill>
                <a:latin typeface="Proxima Nova"/>
                <a:ea typeface="Proxima Nova"/>
                <a:cs typeface="Proxima Nova"/>
                <a:sym typeface="Proxima Nova"/>
              </a:rPr>
              <a:t>Negative Reviews</a:t>
            </a:r>
            <a:endParaRPr b="1" sz="1500">
              <a:solidFill>
                <a:srgbClr val="FF0000"/>
              </a:solidFill>
              <a:latin typeface="Proxima Nova"/>
              <a:ea typeface="Proxima Nova"/>
              <a:cs typeface="Proxima Nova"/>
              <a:sym typeface="Proxima Nova"/>
            </a:endParaRPr>
          </a:p>
          <a:p>
            <a:pPr indent="-304800" lvl="0" marL="457200" marR="190500" rtl="0" algn="l">
              <a:lnSpc>
                <a:spcPct val="115000"/>
              </a:lnSpc>
              <a:spcBef>
                <a:spcPts val="0"/>
              </a:spcBef>
              <a:spcAft>
                <a:spcPts val="0"/>
              </a:spcAft>
              <a:buSzPts val="1200"/>
              <a:buChar char="●"/>
            </a:pPr>
            <a:r>
              <a:rPr lang="en" sz="1500">
                <a:latin typeface="Proxima Nova"/>
                <a:ea typeface="Proxima Nova"/>
                <a:cs typeface="Proxima Nova"/>
                <a:sym typeface="Proxima Nova"/>
              </a:rPr>
              <a:t>Game Mechanic and Game Features had the highest </a:t>
            </a:r>
            <a:r>
              <a:rPr b="1" lang="en" sz="1500">
                <a:solidFill>
                  <a:srgbClr val="6AA84F"/>
                </a:solidFill>
                <a:latin typeface="Proxima Nova"/>
                <a:ea typeface="Proxima Nova"/>
                <a:cs typeface="Proxima Nova"/>
                <a:sym typeface="Proxima Nova"/>
              </a:rPr>
              <a:t>Positive Reviews</a:t>
            </a:r>
            <a:r>
              <a:rPr lang="en" sz="1500">
                <a:latin typeface="Proxima Nova"/>
                <a:ea typeface="Proxima Nova"/>
                <a:cs typeface="Proxima Nova"/>
                <a:sym typeface="Proxima Nova"/>
              </a:rPr>
              <a:t> percentage.</a:t>
            </a:r>
            <a:endParaRPr sz="15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3"/>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Oswald Regular"/>
                <a:ea typeface="Oswald Regular"/>
                <a:cs typeface="Oswald Regular"/>
                <a:sym typeface="Oswald Regular"/>
              </a:rPr>
              <a:t>RECOMMENDATION</a:t>
            </a:r>
            <a:endParaRPr>
              <a:solidFill>
                <a:srgbClr val="000000"/>
              </a:solidFill>
              <a:latin typeface="Oswald Regular"/>
              <a:ea typeface="Oswald Regular"/>
              <a:cs typeface="Oswald Regular"/>
              <a:sym typeface="Oswald Regular"/>
            </a:endParaRPr>
          </a:p>
        </p:txBody>
      </p:sp>
      <p:sp>
        <p:nvSpPr>
          <p:cNvPr id="210" name="Google Shape;210;p33"/>
          <p:cNvSpPr txBox="1"/>
          <p:nvPr/>
        </p:nvSpPr>
        <p:spPr>
          <a:xfrm>
            <a:off x="641700" y="1263300"/>
            <a:ext cx="7860600" cy="35394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rPr lang="en" sz="1050"/>
              <a:t>For </a:t>
            </a:r>
            <a:r>
              <a:rPr b="1" lang="en" sz="1050"/>
              <a:t>"Lagging and Crashing"</a:t>
            </a:r>
            <a:r>
              <a:rPr lang="en" sz="1050"/>
              <a:t>, players getting lag caused by bad connection, server capacity or minimum/low device specification. Crashing can happen because of user device specification or unstable application. It's recommended to optimize apps stability and add low setting for potato devices. Increasing server capacity isn't urgently needed because lag can be caused by user's bad connection.</a:t>
            </a:r>
            <a:endParaRPr sz="1050"/>
          </a:p>
          <a:p>
            <a:pPr indent="-295275" lvl="0" marL="457200" rtl="0" algn="l">
              <a:lnSpc>
                <a:spcPct val="115000"/>
              </a:lnSpc>
              <a:spcBef>
                <a:spcPts val="0"/>
              </a:spcBef>
              <a:spcAft>
                <a:spcPts val="0"/>
              </a:spcAft>
              <a:buSzPts val="1050"/>
              <a:buChar char="●"/>
            </a:pPr>
            <a:r>
              <a:rPr lang="en" sz="1050"/>
              <a:t>For </a:t>
            </a:r>
            <a:r>
              <a:rPr b="1" lang="en" sz="1050"/>
              <a:t>"Update"</a:t>
            </a:r>
            <a:r>
              <a:rPr lang="en" sz="1050"/>
              <a:t> issue, players complained about the size of update which "too big" for them and low download speed while downloading update package. It's recomended to compress upgrade package and increase server capacity everytime update is available for download if possible.</a:t>
            </a:r>
            <a:endParaRPr sz="1050"/>
          </a:p>
          <a:p>
            <a:pPr indent="-295275" lvl="0" marL="457200" rtl="0" algn="l">
              <a:lnSpc>
                <a:spcPct val="115000"/>
              </a:lnSpc>
              <a:spcBef>
                <a:spcPts val="0"/>
              </a:spcBef>
              <a:spcAft>
                <a:spcPts val="0"/>
              </a:spcAft>
              <a:buSzPts val="1050"/>
              <a:buChar char="●"/>
            </a:pPr>
            <a:r>
              <a:rPr lang="en" sz="1050"/>
              <a:t>For </a:t>
            </a:r>
            <a:r>
              <a:rPr b="1" lang="en" sz="1050"/>
              <a:t>"Bug and Account Issue"</a:t>
            </a:r>
            <a:r>
              <a:rPr lang="en" sz="1050"/>
              <a:t>, players complained about customer support's slow or even not getting any response. It is recomended to make improvement on Customer Support section, because account is extremely important to access the game. Player also found some in-game bugs and should be fixed as soon as possible to prevent bug-exploit behavior.</a:t>
            </a:r>
            <a:endParaRPr sz="1050"/>
          </a:p>
          <a:p>
            <a:pPr indent="-295275" lvl="0" marL="457200" rtl="0" algn="l">
              <a:lnSpc>
                <a:spcPct val="115000"/>
              </a:lnSpc>
              <a:spcBef>
                <a:spcPts val="0"/>
              </a:spcBef>
              <a:spcAft>
                <a:spcPts val="0"/>
              </a:spcAft>
              <a:buSzPts val="1050"/>
              <a:buChar char="●"/>
            </a:pPr>
            <a:r>
              <a:rPr lang="en" sz="1050"/>
              <a:t>For </a:t>
            </a:r>
            <a:r>
              <a:rPr b="1" lang="en" sz="1050"/>
              <a:t>"Resin/Stamina System"</a:t>
            </a:r>
            <a:r>
              <a:rPr lang="en" sz="1050"/>
              <a:t>, player complained about resin/stamina system obstructing game progress. Player need to spend game currency that cost real money to refill stamina. it is recomended to increase stamina recharge rate or daily cap so player can increase their playtime and make further progress on their game.</a:t>
            </a:r>
            <a:endParaRPr sz="1050"/>
          </a:p>
          <a:p>
            <a:pPr indent="-295275" lvl="0" marL="457200" rtl="0" algn="l">
              <a:lnSpc>
                <a:spcPct val="115000"/>
              </a:lnSpc>
              <a:spcBef>
                <a:spcPts val="0"/>
              </a:spcBef>
              <a:spcAft>
                <a:spcPts val="0"/>
              </a:spcAft>
              <a:buSzPts val="1050"/>
              <a:buChar char="●"/>
            </a:pPr>
            <a:r>
              <a:rPr b="1" lang="en" sz="1050"/>
              <a:t>Machine Learning Models</a:t>
            </a:r>
            <a:r>
              <a:rPr lang="en" sz="1050"/>
              <a:t> has better performance predicting review with more than 6 words. (</a:t>
            </a:r>
            <a:r>
              <a:rPr b="1" lang="en" sz="1050"/>
              <a:t>72% accuracy</a:t>
            </a:r>
            <a:r>
              <a:rPr lang="en" sz="1050"/>
              <a:t> while predicting review with less than 6 words)</a:t>
            </a:r>
            <a:endParaRPr sz="10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4"/>
          <p:cNvSpPr txBox="1"/>
          <p:nvPr>
            <p:ph type="title"/>
          </p:nvPr>
        </p:nvSpPr>
        <p:spPr>
          <a:xfrm>
            <a:off x="499650" y="378875"/>
            <a:ext cx="81447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Oswald Regular"/>
                <a:ea typeface="Oswald Regular"/>
                <a:cs typeface="Oswald Regular"/>
                <a:sym typeface="Oswald Regular"/>
              </a:rPr>
              <a:t>FUTURE WORKS</a:t>
            </a:r>
            <a:endParaRPr>
              <a:solidFill>
                <a:srgbClr val="000000"/>
              </a:solidFill>
              <a:latin typeface="Oswald Regular"/>
              <a:ea typeface="Oswald Regular"/>
              <a:cs typeface="Oswald Regular"/>
              <a:sym typeface="Oswald Regular"/>
            </a:endParaRPr>
          </a:p>
        </p:txBody>
      </p:sp>
      <p:sp>
        <p:nvSpPr>
          <p:cNvPr id="216" name="Google Shape;216;p34"/>
          <p:cNvSpPr txBox="1"/>
          <p:nvPr/>
        </p:nvSpPr>
        <p:spPr>
          <a:xfrm>
            <a:off x="641700" y="1263300"/>
            <a:ext cx="7860600" cy="3539400"/>
          </a:xfrm>
          <a:prstGeom prst="rect">
            <a:avLst/>
          </a:prstGeom>
          <a:noFill/>
          <a:ln>
            <a:noFill/>
          </a:ln>
        </p:spPr>
        <p:txBody>
          <a:bodyPr anchorCtr="0" anchor="t" bIns="91425" lIns="91425" spcFirstLastPara="1" rIns="91425" wrap="square" tIns="91425">
            <a:noAutofit/>
          </a:bodyPr>
          <a:lstStyle/>
          <a:p>
            <a:pPr indent="-346075" lvl="0" marL="457200" rtl="0" algn="l">
              <a:lnSpc>
                <a:spcPct val="115000"/>
              </a:lnSpc>
              <a:spcBef>
                <a:spcPts val="1100"/>
              </a:spcBef>
              <a:spcAft>
                <a:spcPts val="0"/>
              </a:spcAft>
              <a:buSzPts val="1850"/>
              <a:buChar char="●"/>
            </a:pPr>
            <a:r>
              <a:rPr lang="en" sz="1850"/>
              <a:t>Support Multi-language</a:t>
            </a:r>
            <a:endParaRPr sz="1850"/>
          </a:p>
          <a:p>
            <a:pPr indent="-346075" lvl="0" marL="457200" rtl="0" algn="l">
              <a:lnSpc>
                <a:spcPct val="115000"/>
              </a:lnSpc>
              <a:spcBef>
                <a:spcPts val="0"/>
              </a:spcBef>
              <a:spcAft>
                <a:spcPts val="0"/>
              </a:spcAft>
              <a:buSzPts val="1850"/>
              <a:buChar char="●"/>
            </a:pPr>
            <a:r>
              <a:rPr lang="en" sz="1850"/>
              <a:t>Able to filter typo</a:t>
            </a:r>
            <a:endParaRPr sz="1850"/>
          </a:p>
          <a:p>
            <a:pPr indent="-346075" lvl="0" marL="457200" rtl="0" algn="l">
              <a:lnSpc>
                <a:spcPct val="115000"/>
              </a:lnSpc>
              <a:spcBef>
                <a:spcPts val="0"/>
              </a:spcBef>
              <a:spcAft>
                <a:spcPts val="0"/>
              </a:spcAft>
              <a:buSzPts val="1850"/>
              <a:buChar char="●"/>
            </a:pPr>
            <a:r>
              <a:rPr lang="en" sz="1850"/>
              <a:t>Make the model more generally applicable to most games</a:t>
            </a:r>
            <a:endParaRPr sz="18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779400" y="455075"/>
            <a:ext cx="5052900" cy="131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800">
                <a:solidFill>
                  <a:srgbClr val="000000"/>
                </a:solidFill>
                <a:latin typeface="Oswald Regular"/>
                <a:ea typeface="Oswald Regular"/>
                <a:cs typeface="Oswald Regular"/>
                <a:sym typeface="Oswald Regular"/>
              </a:rPr>
              <a:t>WHY REVIEWS IS IMPORTANT?</a:t>
            </a:r>
            <a:endParaRPr sz="4800">
              <a:solidFill>
                <a:srgbClr val="000000"/>
              </a:solidFill>
              <a:latin typeface="Oswald Regular"/>
              <a:ea typeface="Oswald Regular"/>
              <a:cs typeface="Oswald Regular"/>
              <a:sym typeface="Oswald Regular"/>
            </a:endParaRPr>
          </a:p>
        </p:txBody>
      </p:sp>
      <p:sp>
        <p:nvSpPr>
          <p:cNvPr id="69" name="Google Shape;69;p15"/>
          <p:cNvSpPr txBox="1"/>
          <p:nvPr>
            <p:ph idx="1" type="body"/>
          </p:nvPr>
        </p:nvSpPr>
        <p:spPr>
          <a:xfrm>
            <a:off x="311700" y="2099600"/>
            <a:ext cx="6308400" cy="2469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800"/>
              </a:spcBef>
              <a:spcAft>
                <a:spcPts val="0"/>
              </a:spcAft>
              <a:buClr>
                <a:srgbClr val="000000"/>
              </a:buClr>
              <a:buSzPts val="1400"/>
              <a:buChar char="●"/>
            </a:pPr>
            <a:r>
              <a:rPr lang="en" sz="1400">
                <a:solidFill>
                  <a:srgbClr val="000000"/>
                </a:solidFill>
              </a:rPr>
              <a:t>There are a lot of aspects that may have contributed to the </a:t>
            </a:r>
            <a:r>
              <a:rPr lang="en" sz="1400">
                <a:solidFill>
                  <a:srgbClr val="000000"/>
                </a:solidFill>
                <a:uFill>
                  <a:noFill/>
                </a:uFill>
                <a:hlinkClick r:id="rId4">
                  <a:extLst>
                    <a:ext uri="{A12FA001-AC4F-418D-AE19-62706E023703}">
                      <ahyp:hlinkClr val="tx"/>
                    </a:ext>
                  </a:extLst>
                </a:hlinkClick>
              </a:rPr>
              <a:t>game’s success</a:t>
            </a:r>
            <a:r>
              <a:rPr lang="en" sz="1400">
                <a:solidFill>
                  <a:srgbClr val="000000"/>
                </a:solidFill>
              </a:rPr>
              <a:t>, and </a:t>
            </a:r>
            <a:r>
              <a:rPr b="1" lang="en" sz="1400">
                <a:solidFill>
                  <a:srgbClr val="000000"/>
                </a:solidFill>
              </a:rPr>
              <a:t>reviews </a:t>
            </a:r>
            <a:r>
              <a:rPr lang="en" sz="1400">
                <a:solidFill>
                  <a:srgbClr val="000000"/>
                </a:solidFill>
              </a:rPr>
              <a:t>can be a contributing factor.</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Game Reviews could play a Factor in Word-Of-Mouth and affect Game Purchases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Game Quality is Imperative to Game Review. In order to get </a:t>
            </a:r>
            <a:r>
              <a:rPr b="1" lang="en" sz="1400">
                <a:solidFill>
                  <a:srgbClr val="000000"/>
                </a:solidFill>
              </a:rPr>
              <a:t>Positive Review,</a:t>
            </a:r>
            <a:r>
              <a:rPr lang="en" sz="1400">
                <a:solidFill>
                  <a:srgbClr val="000000"/>
                </a:solidFill>
              </a:rPr>
              <a:t> developer must improve their Game Quality</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779400" y="455075"/>
            <a:ext cx="5052900" cy="131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800">
                <a:solidFill>
                  <a:srgbClr val="000000"/>
                </a:solidFill>
                <a:latin typeface="Oswald Regular"/>
                <a:ea typeface="Oswald Regular"/>
                <a:cs typeface="Oswald Regular"/>
                <a:sym typeface="Oswald Regular"/>
              </a:rPr>
              <a:t>MAIN PROBLEM</a:t>
            </a:r>
            <a:endParaRPr sz="4800">
              <a:solidFill>
                <a:srgbClr val="000000"/>
              </a:solidFill>
              <a:latin typeface="Oswald Regular"/>
              <a:ea typeface="Oswald Regular"/>
              <a:cs typeface="Oswald Regular"/>
              <a:sym typeface="Oswald Regular"/>
            </a:endParaRPr>
          </a:p>
        </p:txBody>
      </p:sp>
      <p:sp>
        <p:nvSpPr>
          <p:cNvPr id="75" name="Google Shape;75;p16"/>
          <p:cNvSpPr txBox="1"/>
          <p:nvPr>
            <p:ph idx="1" type="body"/>
          </p:nvPr>
        </p:nvSpPr>
        <p:spPr>
          <a:xfrm>
            <a:off x="311700" y="2099600"/>
            <a:ext cx="6308400" cy="24693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1800"/>
              </a:spcBef>
              <a:spcAft>
                <a:spcPts val="0"/>
              </a:spcAft>
              <a:buClr>
                <a:srgbClr val="000000"/>
              </a:buClr>
              <a:buSzPts val="1700"/>
              <a:buChar char="●"/>
            </a:pPr>
            <a:r>
              <a:rPr lang="en" sz="1700">
                <a:solidFill>
                  <a:srgbClr val="000000"/>
                </a:solidFill>
              </a:rPr>
              <a:t>Scanning through every Reviews is </a:t>
            </a:r>
            <a:r>
              <a:rPr b="1" lang="en" sz="1700">
                <a:solidFill>
                  <a:srgbClr val="FF0000"/>
                </a:solidFill>
              </a:rPr>
              <a:t>time consuming</a:t>
            </a:r>
            <a:endParaRPr b="1" sz="1700">
              <a:solidFill>
                <a:srgbClr val="FF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Getting Reviews only from small group of players (e.g. veteran player) </a:t>
            </a:r>
            <a:r>
              <a:rPr b="1" lang="en" sz="1700">
                <a:solidFill>
                  <a:srgbClr val="FF0000"/>
                </a:solidFill>
              </a:rPr>
              <a:t>doesn’t represent </a:t>
            </a:r>
            <a:r>
              <a:rPr lang="en" sz="1700">
                <a:solidFill>
                  <a:srgbClr val="000000"/>
                </a:solidFill>
              </a:rPr>
              <a:t>the </a:t>
            </a:r>
            <a:r>
              <a:rPr b="1" lang="en" sz="1700">
                <a:solidFill>
                  <a:srgbClr val="000000"/>
                </a:solidFill>
              </a:rPr>
              <a:t>“voice” of majority</a:t>
            </a:r>
            <a:endParaRPr b="1" sz="1700">
              <a:solidFill>
                <a:srgbClr val="000000"/>
              </a:solidFill>
            </a:endParaRPr>
          </a:p>
          <a:p>
            <a:pPr indent="-336550" lvl="0" marL="457200" rtl="0" algn="l">
              <a:lnSpc>
                <a:spcPct val="150000"/>
              </a:lnSpc>
              <a:spcBef>
                <a:spcPts val="0"/>
              </a:spcBef>
              <a:spcAft>
                <a:spcPts val="0"/>
              </a:spcAft>
              <a:buClr>
                <a:srgbClr val="000000"/>
              </a:buClr>
              <a:buSzPts val="1700"/>
              <a:buChar char="●"/>
            </a:pPr>
            <a:r>
              <a:rPr b="1" lang="en" sz="1650">
                <a:solidFill>
                  <a:srgbClr val="FF0000"/>
                </a:solidFill>
                <a:latin typeface="Arial"/>
                <a:ea typeface="Arial"/>
                <a:cs typeface="Arial"/>
                <a:sym typeface="Arial"/>
              </a:rPr>
              <a:t>Can’t identify</a:t>
            </a:r>
            <a:r>
              <a:rPr lang="en" sz="1650">
                <a:solidFill>
                  <a:srgbClr val="2B3E51"/>
                </a:solidFill>
                <a:latin typeface="Arial"/>
                <a:ea typeface="Arial"/>
                <a:cs typeface="Arial"/>
                <a:sym typeface="Arial"/>
              </a:rPr>
              <a:t> critical issues in </a:t>
            </a:r>
            <a:r>
              <a:rPr b="1" lang="en" sz="1650">
                <a:solidFill>
                  <a:srgbClr val="2B3E51"/>
                </a:solidFill>
                <a:latin typeface="Arial"/>
                <a:ea typeface="Arial"/>
                <a:cs typeface="Arial"/>
                <a:sym typeface="Arial"/>
              </a:rPr>
              <a:t>real-time</a:t>
            </a:r>
            <a:endParaRPr b="1"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504719" y="455075"/>
            <a:ext cx="8144700" cy="131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6100">
                <a:solidFill>
                  <a:srgbClr val="000000"/>
                </a:solidFill>
                <a:latin typeface="Oswald Regular"/>
                <a:ea typeface="Oswald Regular"/>
                <a:cs typeface="Oswald Regular"/>
                <a:sym typeface="Oswald Regular"/>
              </a:rPr>
              <a:t>OUR GOALS</a:t>
            </a:r>
            <a:endParaRPr sz="6100">
              <a:solidFill>
                <a:srgbClr val="000000"/>
              </a:solidFill>
              <a:latin typeface="Oswald Regular"/>
              <a:ea typeface="Oswald Regular"/>
              <a:cs typeface="Oswald Regular"/>
              <a:sym typeface="Oswald Regular"/>
            </a:endParaRPr>
          </a:p>
        </p:txBody>
      </p:sp>
      <p:sp>
        <p:nvSpPr>
          <p:cNvPr id="81" name="Google Shape;81;p17"/>
          <p:cNvSpPr txBox="1"/>
          <p:nvPr>
            <p:ph idx="1" type="body"/>
          </p:nvPr>
        </p:nvSpPr>
        <p:spPr>
          <a:xfrm>
            <a:off x="504725" y="2280425"/>
            <a:ext cx="6477300" cy="2348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1800"/>
              </a:spcBef>
              <a:spcAft>
                <a:spcPts val="0"/>
              </a:spcAft>
              <a:buClr>
                <a:srgbClr val="000000"/>
              </a:buClr>
              <a:buSzPts val="2000"/>
              <a:buAutoNum type="arabicPeriod"/>
            </a:pPr>
            <a:r>
              <a:rPr lang="en" sz="2000">
                <a:solidFill>
                  <a:srgbClr val="000000"/>
                </a:solidFill>
              </a:rPr>
              <a:t>Identify sentiment score (</a:t>
            </a:r>
            <a:r>
              <a:rPr b="1" lang="en" sz="2000">
                <a:solidFill>
                  <a:srgbClr val="6AA84F"/>
                </a:solidFill>
              </a:rPr>
              <a:t>positive</a:t>
            </a:r>
            <a:r>
              <a:rPr lang="en" sz="2000">
                <a:solidFill>
                  <a:srgbClr val="000000"/>
                </a:solidFill>
              </a:rPr>
              <a:t>, </a:t>
            </a:r>
            <a:r>
              <a:rPr b="1" lang="en" sz="2000">
                <a:solidFill>
                  <a:srgbClr val="6D9EEB"/>
                </a:solidFill>
              </a:rPr>
              <a:t>neutral </a:t>
            </a:r>
            <a:r>
              <a:rPr lang="en" sz="2000">
                <a:solidFill>
                  <a:srgbClr val="000000"/>
                </a:solidFill>
              </a:rPr>
              <a:t>or </a:t>
            </a:r>
            <a:r>
              <a:rPr b="1" lang="en" sz="2000">
                <a:solidFill>
                  <a:srgbClr val="FF0000"/>
                </a:solidFill>
              </a:rPr>
              <a:t>negative </a:t>
            </a:r>
            <a:r>
              <a:rPr lang="en" sz="2000">
                <a:solidFill>
                  <a:srgbClr val="000000"/>
                </a:solidFill>
              </a:rPr>
              <a:t>) from each reviews</a:t>
            </a:r>
            <a:endParaRPr sz="2000">
              <a:solidFill>
                <a:srgbClr val="000000"/>
              </a:solidFill>
            </a:endParaRPr>
          </a:p>
          <a:p>
            <a:pPr indent="-355600" lvl="0" marL="457200" rtl="0" algn="l">
              <a:lnSpc>
                <a:spcPct val="150000"/>
              </a:lnSpc>
              <a:spcBef>
                <a:spcPts val="0"/>
              </a:spcBef>
              <a:spcAft>
                <a:spcPts val="0"/>
              </a:spcAft>
              <a:buClr>
                <a:srgbClr val="000000"/>
              </a:buClr>
              <a:buSzPts val="2000"/>
              <a:buAutoNum type="arabicPeriod"/>
            </a:pPr>
            <a:r>
              <a:rPr lang="en" sz="2000">
                <a:solidFill>
                  <a:srgbClr val="000000"/>
                </a:solidFill>
              </a:rPr>
              <a:t>Identify topics within review datasets</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504719" y="455075"/>
            <a:ext cx="8144700" cy="13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100">
                <a:solidFill>
                  <a:srgbClr val="000000"/>
                </a:solidFill>
                <a:latin typeface="Oswald Regular"/>
                <a:ea typeface="Oswald Regular"/>
                <a:cs typeface="Oswald Regular"/>
                <a:sym typeface="Oswald Regular"/>
              </a:rPr>
              <a:t>DATASETS</a:t>
            </a:r>
            <a:endParaRPr sz="6100">
              <a:solidFill>
                <a:srgbClr val="000000"/>
              </a:solidFill>
              <a:latin typeface="Oswald Regular"/>
              <a:ea typeface="Oswald Regular"/>
              <a:cs typeface="Oswald Regular"/>
              <a:sym typeface="Oswald Regular"/>
            </a:endParaRPr>
          </a:p>
        </p:txBody>
      </p:sp>
      <p:pic>
        <p:nvPicPr>
          <p:cNvPr id="87" name="Google Shape;87;p18"/>
          <p:cNvPicPr preferRelativeResize="0"/>
          <p:nvPr/>
        </p:nvPicPr>
        <p:blipFill rotWithShape="1">
          <a:blip r:embed="rId4">
            <a:alphaModFix/>
          </a:blip>
          <a:srcRect b="14540" l="14399" r="14704" t="15485"/>
          <a:stretch/>
        </p:blipFill>
        <p:spPr>
          <a:xfrm>
            <a:off x="2145625" y="2306050"/>
            <a:ext cx="1965175" cy="1153050"/>
          </a:xfrm>
          <a:prstGeom prst="rect">
            <a:avLst/>
          </a:prstGeom>
          <a:noFill/>
          <a:ln>
            <a:noFill/>
          </a:ln>
          <a:effectLst>
            <a:outerShdw blurRad="57150" rotWithShape="0" algn="bl" dir="5400000" dist="19050">
              <a:srgbClr val="000000">
                <a:alpha val="50000"/>
              </a:srgbClr>
            </a:outerShdw>
          </a:effectLst>
        </p:spPr>
      </p:pic>
      <p:pic>
        <p:nvPicPr>
          <p:cNvPr id="88" name="Google Shape;88;p18"/>
          <p:cNvPicPr preferRelativeResize="0"/>
          <p:nvPr/>
        </p:nvPicPr>
        <p:blipFill>
          <a:blip r:embed="rId5">
            <a:alphaModFix/>
          </a:blip>
          <a:stretch>
            <a:fillRect/>
          </a:stretch>
        </p:blipFill>
        <p:spPr>
          <a:xfrm>
            <a:off x="4203075" y="1822550"/>
            <a:ext cx="3330400" cy="222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504719" y="455075"/>
            <a:ext cx="8144700" cy="13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100">
                <a:solidFill>
                  <a:srgbClr val="000000"/>
                </a:solidFill>
                <a:latin typeface="Oswald Regular"/>
                <a:ea typeface="Oswald Regular"/>
                <a:cs typeface="Oswald Regular"/>
                <a:sym typeface="Oswald Regular"/>
              </a:rPr>
              <a:t>DATASETS</a:t>
            </a:r>
            <a:endParaRPr sz="6100">
              <a:solidFill>
                <a:srgbClr val="000000"/>
              </a:solidFill>
              <a:latin typeface="Oswald Regular"/>
              <a:ea typeface="Oswald Regular"/>
              <a:cs typeface="Oswald Regular"/>
              <a:sym typeface="Oswald Regular"/>
            </a:endParaRPr>
          </a:p>
        </p:txBody>
      </p:sp>
      <p:pic>
        <p:nvPicPr>
          <p:cNvPr id="94" name="Google Shape;94;p19"/>
          <p:cNvPicPr preferRelativeResize="0"/>
          <p:nvPr/>
        </p:nvPicPr>
        <p:blipFill>
          <a:blip r:embed="rId4">
            <a:alphaModFix/>
          </a:blip>
          <a:stretch>
            <a:fillRect/>
          </a:stretch>
        </p:blipFill>
        <p:spPr>
          <a:xfrm>
            <a:off x="1868847" y="2141150"/>
            <a:ext cx="5416450" cy="190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504719" y="455075"/>
            <a:ext cx="8144700" cy="13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100">
                <a:solidFill>
                  <a:srgbClr val="000000"/>
                </a:solidFill>
                <a:latin typeface="Oswald Regular"/>
                <a:ea typeface="Oswald Regular"/>
                <a:cs typeface="Oswald Regular"/>
                <a:sym typeface="Oswald Regular"/>
              </a:rPr>
              <a:t>DATASETS</a:t>
            </a:r>
            <a:endParaRPr sz="6100">
              <a:solidFill>
                <a:srgbClr val="000000"/>
              </a:solidFill>
              <a:latin typeface="Oswald Regular"/>
              <a:ea typeface="Oswald Regular"/>
              <a:cs typeface="Oswald Regular"/>
              <a:sym typeface="Oswald Regular"/>
            </a:endParaRPr>
          </a:p>
        </p:txBody>
      </p:sp>
      <p:pic>
        <p:nvPicPr>
          <p:cNvPr id="100" name="Google Shape;100;p20"/>
          <p:cNvPicPr preferRelativeResize="0"/>
          <p:nvPr/>
        </p:nvPicPr>
        <p:blipFill>
          <a:blip r:embed="rId4">
            <a:alphaModFix/>
          </a:blip>
          <a:stretch>
            <a:fillRect/>
          </a:stretch>
        </p:blipFill>
        <p:spPr>
          <a:xfrm>
            <a:off x="2548338" y="1768175"/>
            <a:ext cx="4057480" cy="307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504719" y="455075"/>
            <a:ext cx="8144700" cy="13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100">
                <a:solidFill>
                  <a:srgbClr val="000000"/>
                </a:solidFill>
                <a:latin typeface="Oswald Regular"/>
                <a:ea typeface="Oswald Regular"/>
                <a:cs typeface="Oswald Regular"/>
                <a:sym typeface="Oswald Regular"/>
              </a:rPr>
              <a:t>DATASETS</a:t>
            </a:r>
            <a:endParaRPr sz="6100">
              <a:solidFill>
                <a:srgbClr val="000000"/>
              </a:solidFill>
              <a:latin typeface="Oswald Regular"/>
              <a:ea typeface="Oswald Regular"/>
              <a:cs typeface="Oswald Regular"/>
              <a:sym typeface="Oswald Regular"/>
            </a:endParaRPr>
          </a:p>
        </p:txBody>
      </p:sp>
      <p:pic>
        <p:nvPicPr>
          <p:cNvPr id="106" name="Google Shape;106;p21"/>
          <p:cNvPicPr preferRelativeResize="0"/>
          <p:nvPr/>
        </p:nvPicPr>
        <p:blipFill>
          <a:blip r:embed="rId4">
            <a:alphaModFix/>
          </a:blip>
          <a:stretch>
            <a:fillRect/>
          </a:stretch>
        </p:blipFill>
        <p:spPr>
          <a:xfrm>
            <a:off x="326025" y="1720050"/>
            <a:ext cx="8491950" cy="2849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