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5143500" cx="9144000"/>
  <p:notesSz cx="6858000" cy="9144000"/>
  <p:embeddedFontLst>
    <p:embeddedFont>
      <p:font typeface="Google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GoogleSans-boldItalic.fntdata"/><Relationship Id="rId10" Type="http://schemas.openxmlformats.org/officeDocument/2006/relationships/font" Target="fonts/GoogleSans-italic.fntdata"/><Relationship Id="rId9" Type="http://schemas.openxmlformats.org/officeDocument/2006/relationships/font" Target="fonts/Google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Google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c5d59cc3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cc5d59cc37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p:nvPr/>
        </p:nvSpPr>
        <p:spPr>
          <a:xfrm>
            <a:off x="113850" y="271850"/>
            <a:ext cx="8916300" cy="48000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txBox="1"/>
          <p:nvPr/>
        </p:nvSpPr>
        <p:spPr>
          <a:xfrm>
            <a:off x="146650" y="27623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b="1" i="0" sz="1800" u="none" cap="none" strike="noStrike">
              <a:solidFill>
                <a:srgbClr val="1967D2"/>
              </a:solidFill>
              <a:latin typeface="Google Sans"/>
              <a:ea typeface="Google Sans"/>
              <a:cs typeface="Google Sans"/>
              <a:sym typeface="Google Sans"/>
            </a:endParaRPr>
          </a:p>
        </p:txBody>
      </p:sp>
      <p:sp>
        <p:nvSpPr>
          <p:cNvPr id="101" name="Google Shape;101;p25"/>
          <p:cNvSpPr txBox="1"/>
          <p:nvPr/>
        </p:nvSpPr>
        <p:spPr>
          <a:xfrm>
            <a:off x="19150" y="330970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102" name="Google Shape;102;p25"/>
          <p:cNvSpPr txBox="1"/>
          <p:nvPr/>
        </p:nvSpPr>
        <p:spPr>
          <a:xfrm>
            <a:off x="1479250" y="3309700"/>
            <a:ext cx="2582400" cy="12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45</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Juris Doctor degree</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Denver, Colorado</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Single</a:t>
            </a:r>
            <a:r>
              <a:rPr lang="en">
                <a:latin typeface="Google Sans"/>
                <a:ea typeface="Google Sans"/>
                <a:cs typeface="Google Sans"/>
                <a:sym typeface="Google Sans"/>
              </a:rPr>
              <a:t>, lives alone</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Lawyer</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103" name="Google Shape;103;p25"/>
          <p:cNvSpPr txBox="1"/>
          <p:nvPr/>
        </p:nvSpPr>
        <p:spPr>
          <a:xfrm>
            <a:off x="2483875" y="613725"/>
            <a:ext cx="6365400" cy="4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a:solidFill>
                  <a:schemeClr val="dk1"/>
                </a:solidFill>
                <a:latin typeface="Google Sans"/>
                <a:ea typeface="Google Sans"/>
                <a:cs typeface="Google Sans"/>
                <a:sym typeface="Google Sans"/>
              </a:rPr>
              <a:t>“I live an active lifestyle so I need healthy and hearty meal options. I just don’t have the time to cook them myself.” </a:t>
            </a:r>
            <a:endParaRPr i="1">
              <a:solidFill>
                <a:schemeClr val="dk1"/>
              </a:solidFill>
              <a:latin typeface="Google Sans"/>
              <a:ea typeface="Google Sans"/>
              <a:cs typeface="Google Sans"/>
              <a:sym typeface="Google Sans"/>
            </a:endParaRPr>
          </a:p>
          <a:p>
            <a:pPr indent="0" lvl="0" marL="0" rtl="0" algn="ctr">
              <a:spcBef>
                <a:spcPts val="0"/>
              </a:spcBef>
              <a:spcAft>
                <a:spcPts val="0"/>
              </a:spcAft>
              <a:buClr>
                <a:schemeClr val="dk1"/>
              </a:buClr>
              <a:buSzPts val="1800"/>
              <a:buFont typeface="Arial"/>
              <a:buNone/>
            </a:pPr>
            <a:r>
              <a:t/>
            </a:r>
            <a:endParaRPr i="1" sz="1200">
              <a:solidFill>
                <a:schemeClr val="dk1"/>
              </a:solidFill>
              <a:latin typeface="Google Sans"/>
              <a:ea typeface="Google Sans"/>
              <a:cs typeface="Google Sans"/>
              <a:sym typeface="Google Sans"/>
            </a:endParaRPr>
          </a:p>
          <a:p>
            <a:pPr indent="0" lvl="0" marL="0" marR="0" rtl="0" algn="ctr">
              <a:lnSpc>
                <a:spcPct val="100000"/>
              </a:lnSpc>
              <a:spcBef>
                <a:spcPts val="0"/>
              </a:spcBef>
              <a:spcAft>
                <a:spcPts val="0"/>
              </a:spcAft>
              <a:buClr>
                <a:schemeClr val="dk1"/>
              </a:buClr>
              <a:buSzPts val="1100"/>
              <a:buFont typeface="Arial"/>
              <a:buNone/>
            </a:pPr>
            <a:r>
              <a:t/>
            </a:r>
            <a:endParaRPr i="1" sz="1200">
              <a:latin typeface="Google Sans"/>
              <a:ea typeface="Google Sans"/>
              <a:cs typeface="Google Sans"/>
              <a:sym typeface="Google Sans"/>
            </a:endParaRPr>
          </a:p>
        </p:txBody>
      </p:sp>
      <p:sp>
        <p:nvSpPr>
          <p:cNvPr id="104" name="Google Shape;104;p25"/>
          <p:cNvSpPr txBox="1"/>
          <p:nvPr/>
        </p:nvSpPr>
        <p:spPr>
          <a:xfrm>
            <a:off x="3194175" y="882400"/>
            <a:ext cx="2744700" cy="21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To be a great advocate for their clients.</a:t>
            </a:r>
            <a:endParaRPr sz="12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To maintain a healthy work-life balance.</a:t>
            </a:r>
            <a:endParaRPr sz="12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To minimize the energy they have to put into basic needs, so they can focus on their hobbies and personal life instead.</a:t>
            </a:r>
            <a:endParaRPr sz="1200">
              <a:solidFill>
                <a:schemeClr val="dk1"/>
              </a:solidFill>
              <a:latin typeface="Google Sans"/>
              <a:ea typeface="Google Sans"/>
              <a:cs typeface="Google Sans"/>
              <a:sym typeface="Google Sans"/>
            </a:endParaRPr>
          </a:p>
          <a:p>
            <a:pPr indent="0" lvl="0" marL="457200" marR="0" rtl="0" algn="l">
              <a:lnSpc>
                <a:spcPct val="100000"/>
              </a:lnSpc>
              <a:spcBef>
                <a:spcPts val="0"/>
              </a:spcBef>
              <a:spcAft>
                <a:spcPts val="0"/>
              </a:spcAft>
              <a:buNone/>
            </a:pPr>
            <a:r>
              <a:t/>
            </a:r>
            <a:endParaRPr sz="1200">
              <a:latin typeface="Google Sans"/>
              <a:ea typeface="Google Sans"/>
              <a:cs typeface="Google Sans"/>
              <a:sym typeface="Google Sans"/>
            </a:endParaRPr>
          </a:p>
        </p:txBody>
      </p:sp>
      <p:sp>
        <p:nvSpPr>
          <p:cNvPr id="105" name="Google Shape;105;p25"/>
          <p:cNvSpPr txBox="1"/>
          <p:nvPr/>
        </p:nvSpPr>
        <p:spPr>
          <a:xfrm>
            <a:off x="6031375" y="882400"/>
            <a:ext cx="2898300" cy="21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“Products and service providers are often poorly prepared to accommodate my visual impairment.”</a:t>
            </a:r>
            <a:endParaRPr sz="12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“There are things I’d like to do, such as cooking, that I simply don’t have time for.”</a:t>
            </a:r>
            <a:endParaRPr sz="12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“It’s difficult to find fast and healthy pickup options near me.”</a:t>
            </a:r>
            <a:endParaRPr sz="1200">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sz="1200">
              <a:solidFill>
                <a:schemeClr val="dk1"/>
              </a:solidFill>
              <a:latin typeface="Google Sans"/>
              <a:ea typeface="Google Sans"/>
              <a:cs typeface="Google Sans"/>
              <a:sym typeface="Google Sans"/>
            </a:endParaRPr>
          </a:p>
        </p:txBody>
      </p:sp>
      <p:sp>
        <p:nvSpPr>
          <p:cNvPr id="106" name="Google Shape;106;p25"/>
          <p:cNvSpPr txBox="1"/>
          <p:nvPr/>
        </p:nvSpPr>
        <p:spPr>
          <a:xfrm>
            <a:off x="4061650" y="3233325"/>
            <a:ext cx="4787400" cy="14883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Ying is a lawyer with a busy and demanding schedule. They work as a litigation specialist in a mid-size city law firm, and </a:t>
            </a:r>
            <a:r>
              <a:rPr lang="en" sz="1100">
                <a:solidFill>
                  <a:schemeClr val="dk1"/>
                </a:solidFill>
                <a:latin typeface="Google Sans"/>
                <a:ea typeface="Google Sans"/>
                <a:cs typeface="Google Sans"/>
                <a:sym typeface="Google Sans"/>
              </a:rPr>
              <a:t>swim</a:t>
            </a:r>
            <a:r>
              <a:rPr lang="en" sz="1100">
                <a:solidFill>
                  <a:schemeClr val="dk1"/>
                </a:solidFill>
                <a:latin typeface="Google Sans"/>
                <a:ea typeface="Google Sans"/>
                <a:cs typeface="Google Sans"/>
                <a:sym typeface="Google Sans"/>
              </a:rPr>
              <a:t> for a local semi-professional team. Ying has a visual impairment for which they use screen reader technologies. This technology makes online shopping much more convenient for Ying, but not all platforms are effectively equipped for screen reader usage. Ying specifically would like for there to be an easier way to order food to pick up on-the-go.</a:t>
            </a:r>
            <a:endParaRPr sz="1200">
              <a:latin typeface="Google Sans"/>
              <a:ea typeface="Google Sans"/>
              <a:cs typeface="Google Sans"/>
              <a:sym typeface="Google Sans"/>
            </a:endParaRPr>
          </a:p>
        </p:txBody>
      </p:sp>
      <p:pic>
        <p:nvPicPr>
          <p:cNvPr id="107" name="Google Shape;107;p25"/>
          <p:cNvPicPr preferRelativeResize="0"/>
          <p:nvPr/>
        </p:nvPicPr>
        <p:blipFill rotWithShape="1">
          <a:blip r:embed="rId3">
            <a:alphaModFix/>
          </a:blip>
          <a:srcRect b="0" l="0" r="0" t="0"/>
          <a:stretch/>
        </p:blipFill>
        <p:spPr>
          <a:xfrm>
            <a:off x="440850" y="520775"/>
            <a:ext cx="2241573" cy="2241550"/>
          </a:xfrm>
          <a:prstGeom prst="rect">
            <a:avLst/>
          </a:prstGeom>
          <a:noFill/>
          <a:ln>
            <a:noFill/>
          </a:ln>
        </p:spPr>
      </p:pic>
      <p:sp>
        <p:nvSpPr>
          <p:cNvPr id="108" name="Google Shape;108;p25"/>
          <p:cNvSpPr txBox="1"/>
          <p:nvPr/>
        </p:nvSpPr>
        <p:spPr>
          <a:xfrm>
            <a:off x="146650" y="27623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Ying</a:t>
            </a:r>
            <a:endParaRPr b="1" i="0" sz="1800" u="none" cap="none" strike="noStrike">
              <a:solidFill>
                <a:srgbClr val="1967D2"/>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