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1" r:id="rId5"/>
    <p:sldId id="264" r:id="rId6"/>
    <p:sldId id="302" r:id="rId7"/>
    <p:sldId id="304" r:id="rId8"/>
    <p:sldId id="306" r:id="rId9"/>
    <p:sldId id="307" r:id="rId10"/>
    <p:sldId id="30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BENTUK PERUBAHAN SOSIAL BUDAYA</a:t>
            </a:r>
            <a:endParaRPr lang="en-US" altLang="ko-KR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195486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Indikator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Kompetensi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5271668" cy="802384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12"/>
            <p:cNvSpPr txBox="1"/>
            <p:nvPr/>
          </p:nvSpPr>
          <p:spPr bwMode="auto">
            <a:xfrm>
              <a:off x="4572000" y="1355126"/>
              <a:ext cx="302433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688854" y="1167567"/>
            <a:ext cx="427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eserta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didik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menjelaskan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bentuk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perubahan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sosial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budaya</a:t>
            </a:r>
            <a:endParaRPr lang="id-ID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" y="-4936"/>
            <a:ext cx="456319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1603"/>
            <a:ext cx="9144000" cy="299907"/>
          </a:xfrm>
        </p:spPr>
        <p:txBody>
          <a:bodyPr/>
          <a:lstStyle/>
          <a:p>
            <a:r>
              <a:rPr lang="en-US" b="1" dirty="0"/>
              <a:t>a. </a:t>
            </a:r>
            <a:r>
              <a:rPr lang="en-US" b="1" dirty="0" smtClean="0"/>
              <a:t>P</a:t>
            </a:r>
            <a:r>
              <a:rPr lang="id-ID" b="1" dirty="0" smtClean="0"/>
              <a:t>erubahan </a:t>
            </a:r>
            <a:r>
              <a:rPr lang="id-ID" b="1" dirty="0"/>
              <a:t>dilihat dari waktunya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87666"/>
            <a:ext cx="9144000" cy="4188339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fi-FI" sz="2400" dirty="0" smtClean="0">
                <a:solidFill>
                  <a:schemeClr val="accent2">
                    <a:lumMod val="50000"/>
                  </a:schemeClr>
                </a:solidFill>
              </a:rPr>
              <a:t>Perubahan </a:t>
            </a:r>
            <a:r>
              <a:rPr lang="fi-FI" sz="2400" dirty="0">
                <a:solidFill>
                  <a:schemeClr val="accent2">
                    <a:lumMod val="50000"/>
                  </a:schemeClr>
                </a:solidFill>
              </a:rPr>
              <a:t>Sosial Lambat atau Evolusi 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merupakan perubahan sosial yang memerlukan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waktu lama dan diikuti oleh rentetan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</a:rPr>
              <a:t>perubahan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kecil yang terjadi secar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lambat</a:t>
            </a:r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457200" indent="-457200" algn="just">
              <a:buAutoNum type="arabicParenR"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AutoNum type="arabicParenR"/>
            </a:pPr>
            <a:r>
              <a:rPr lang="fi-FI" sz="2400" dirty="0">
                <a:solidFill>
                  <a:schemeClr val="accent2">
                    <a:lumMod val="50000"/>
                  </a:schemeClr>
                </a:solidFill>
              </a:rPr>
              <a:t>Perubahan Sosial Cepat atau Revolusi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adalah perubahan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</a:rPr>
              <a:t>sos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al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yang berlangsung dalam waktu yang cepat dan hal-hal mendasar dalam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d-ID" sz="2400" dirty="0">
                <a:solidFill>
                  <a:schemeClr val="accent2">
                    <a:lumMod val="50000"/>
                  </a:schemeClr>
                </a:solidFill>
              </a:rPr>
              <a:t>masyarakat ikut mengalami perubahan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      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Revolusi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besifat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radikal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dan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menghancurkan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seluruh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tatanan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lama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untuk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digantikan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tatanan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baru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id-ID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5334" y="794"/>
            <a:ext cx="7092280" cy="576064"/>
          </a:xfrm>
        </p:spPr>
        <p:txBody>
          <a:bodyPr/>
          <a:lstStyle/>
          <a:p>
            <a:endParaRPr lang="en-US" sz="2400" b="1" dirty="0" smtClean="0">
              <a:latin typeface="Arial Narrow" panose="020B0606020202030204" pitchFamily="34" charset="0"/>
            </a:endParaRPr>
          </a:p>
          <a:p>
            <a:endParaRPr lang="en-US" sz="2400" b="1" dirty="0">
              <a:latin typeface="Arial Narrow" panose="020B0606020202030204" pitchFamily="34" charset="0"/>
            </a:endParaRPr>
          </a:p>
          <a:p>
            <a:r>
              <a:rPr lang="id-ID" sz="3200" b="1" dirty="0" smtClean="0">
                <a:latin typeface="Arial Narrow" panose="020B0606020202030204" pitchFamily="34" charset="0"/>
              </a:rPr>
              <a:t>b</a:t>
            </a:r>
            <a:r>
              <a:rPr lang="id-ID" sz="3200" b="1" dirty="0">
                <a:latin typeface="Arial Narrow" panose="020B0606020202030204" pitchFamily="34" charset="0"/>
              </a:rPr>
              <a:t>. </a:t>
            </a:r>
            <a:r>
              <a:rPr lang="en-US" sz="3200" b="1" dirty="0" smtClean="0">
                <a:latin typeface="Arial Narrow" panose="020B0606020202030204" pitchFamily="34" charset="0"/>
              </a:rPr>
              <a:t>P</a:t>
            </a:r>
            <a:r>
              <a:rPr lang="id-ID" sz="3200" b="1" dirty="0" smtClean="0">
                <a:latin typeface="Arial Narrow" panose="020B0606020202030204" pitchFamily="34" charset="0"/>
              </a:rPr>
              <a:t>erubahan </a:t>
            </a:r>
            <a:r>
              <a:rPr lang="id-ID" sz="3200" b="1" dirty="0">
                <a:latin typeface="Arial Narrow" panose="020B0606020202030204" pitchFamily="34" charset="0"/>
              </a:rPr>
              <a:t>dilihat dari pengaruhnya</a:t>
            </a:r>
            <a:r>
              <a:rPr lang="id-ID" sz="3200" dirty="0">
                <a:latin typeface="Arial Narrow" panose="020B0606020202030204" pitchFamily="34" charset="0"/>
              </a:rPr>
              <a:t> </a:t>
            </a:r>
            <a:r>
              <a:rPr lang="id-ID" dirty="0">
                <a:latin typeface="Arial Narrow" panose="020B0606020202030204" pitchFamily="34" charset="0"/>
              </a:rPr>
              <a:t/>
            </a:r>
            <a:br>
              <a:rPr lang="id-ID" dirty="0">
                <a:latin typeface="Arial Narrow" panose="020B0606020202030204" pitchFamily="34" charset="0"/>
              </a:rPr>
            </a:b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275606"/>
            <a:ext cx="7668344" cy="4113982"/>
          </a:xfrm>
        </p:spPr>
        <p:txBody>
          <a:bodyPr/>
          <a:lstStyle/>
          <a:p>
            <a:pPr marL="457200" indent="-457200" algn="just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1)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Perubahan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yang Pengaruhnya Kecil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merupakan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   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perubahan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yang tidak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membawa perubahan pada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    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unsur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struktur sosial masyarakat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.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Contoh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  <a:p>
            <a:pPr algn="just"/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1790700" indent="-628650" algn="just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) </a:t>
            </a:r>
            <a:r>
              <a:rPr lang="id-ID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Perubahan </a:t>
            </a:r>
            <a:r>
              <a:rPr lang="id-ID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yang Pengaruhnya Besar </a:t>
            </a:r>
            <a:br>
              <a:rPr lang="id-ID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id-ID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adalah perubahan yang membawa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         </a:t>
            </a:r>
            <a:r>
              <a:rPr lang="id-ID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perubahan </a:t>
            </a:r>
            <a:r>
              <a:rPr lang="id-ID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dalam sendi-sendi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 </a:t>
            </a:r>
            <a:r>
              <a:rPr lang="id-ID" sz="2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kehidupan dalam suatu </a:t>
            </a:r>
            <a:r>
              <a:rPr lang="id-ID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masyarakat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.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Contoh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: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algn="just"/>
            <a:endParaRPr lang="id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5334" y="794"/>
            <a:ext cx="7092280" cy="576064"/>
          </a:xfrm>
        </p:spPr>
        <p:txBody>
          <a:bodyPr/>
          <a:lstStyle/>
          <a:p>
            <a:endParaRPr lang="en-US" sz="2400" b="1" dirty="0" smtClean="0">
              <a:latin typeface="Arial Narrow" panose="020B0606020202030204" pitchFamily="34" charset="0"/>
            </a:endParaRPr>
          </a:p>
          <a:p>
            <a:endParaRPr lang="en-US" sz="2400" b="1" dirty="0">
              <a:latin typeface="Arial Narrow" panose="020B0606020202030204" pitchFamily="34" charset="0"/>
            </a:endParaRPr>
          </a:p>
          <a:p>
            <a:r>
              <a:rPr lang="en-US" sz="3200" b="1" dirty="0">
                <a:latin typeface="Arial Narrow" panose="020B0606020202030204" pitchFamily="34" charset="0"/>
              </a:rPr>
              <a:t>c</a:t>
            </a:r>
            <a:r>
              <a:rPr lang="id-ID" sz="3200" b="1" dirty="0" smtClean="0">
                <a:latin typeface="Arial Narrow" panose="020B0606020202030204" pitchFamily="34" charset="0"/>
              </a:rPr>
              <a:t>. </a:t>
            </a:r>
            <a:r>
              <a:rPr lang="en-US" sz="3200" b="1" dirty="0" smtClean="0">
                <a:latin typeface="Arial Narrow" panose="020B0606020202030204" pitchFamily="34" charset="0"/>
              </a:rPr>
              <a:t>P</a:t>
            </a:r>
            <a:r>
              <a:rPr lang="id-ID" sz="3200" b="1" dirty="0" smtClean="0">
                <a:latin typeface="Arial Narrow" panose="020B0606020202030204" pitchFamily="34" charset="0"/>
              </a:rPr>
              <a:t>erubahan </a:t>
            </a:r>
            <a:r>
              <a:rPr lang="id-ID" sz="3200" b="1" dirty="0">
                <a:latin typeface="Arial Narrow" panose="020B0606020202030204" pitchFamily="34" charset="0"/>
              </a:rPr>
              <a:t>dilihat dari </a:t>
            </a:r>
            <a:r>
              <a:rPr lang="id-ID" sz="3200" b="1" dirty="0" smtClean="0">
                <a:latin typeface="Arial Narrow" panose="020B0606020202030204" pitchFamily="34" charset="0"/>
              </a:rPr>
              <a:t>pe</a:t>
            </a:r>
            <a:r>
              <a:rPr lang="en-US" sz="3200" b="1" dirty="0" err="1" smtClean="0">
                <a:latin typeface="Arial Narrow" panose="020B0606020202030204" pitchFamily="34" charset="0"/>
              </a:rPr>
              <a:t>rencanaannya</a:t>
            </a:r>
            <a:r>
              <a:rPr lang="id-ID" dirty="0">
                <a:latin typeface="Arial Narrow" panose="020B0606020202030204" pitchFamily="34" charset="0"/>
              </a:rPr>
              <a:t/>
            </a:r>
            <a:br>
              <a:rPr lang="id-ID" dirty="0">
                <a:latin typeface="Arial Narrow" panose="020B0606020202030204" pitchFamily="34" charset="0"/>
              </a:rPr>
            </a:b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275606"/>
            <a:ext cx="7668344" cy="4113982"/>
          </a:xfrm>
        </p:spPr>
        <p:txBody>
          <a:bodyPr/>
          <a:lstStyle/>
          <a:p>
            <a:pPr marL="457200" indent="-457200" algn="just">
              <a:buAutoNum type="arabicParenR"/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AutoNum type="arabicParenR"/>
            </a:pP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Perubahan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yang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direncanakan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/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Planned Change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merupakan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perubahan yang memang diinginkan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 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dan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dikehendaki oleh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masyarakat atau pihak yang menginginkan perubahan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. Ada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istilah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Agent of       Change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dan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Social engineering / social </a:t>
            </a:r>
            <a:r>
              <a:rPr lang="en-US" sz="2400" i="1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palnning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.  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Contoh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533400" indent="-533400" algn="just" defTabSz="609600">
              <a:tabLst>
                <a:tab pos="457200" algn="l"/>
              </a:tabLst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2)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</a:rPr>
              <a:t>Perubahan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</a:rPr>
              <a:t>yang Tidak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</a:rPr>
              <a:t>Direncanakan/</a:t>
            </a:r>
            <a:r>
              <a:rPr lang="id-ID" sz="2400" i="1" dirty="0" smtClean="0">
                <a:solidFill>
                  <a:schemeClr val="accent3">
                    <a:lumMod val="50000"/>
                  </a:schemeClr>
                </a:solidFill>
              </a:rPr>
              <a:t>Unpl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id-ID" sz="2400" i="1" dirty="0" smtClean="0">
                <a:solidFill>
                  <a:schemeClr val="accent3">
                    <a:lumMod val="50000"/>
                  </a:schemeClr>
                </a:solidFill>
              </a:rPr>
              <a:t>ned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id-ID" sz="2400" i="1" dirty="0" smtClean="0">
                <a:solidFill>
                  <a:schemeClr val="accent3">
                    <a:lumMod val="50000"/>
                  </a:schemeClr>
                </a:solidFill>
              </a:rPr>
              <a:t>Change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</a:rPr>
              <a:t>perubahan yang terjadi di luar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</a:rPr>
              <a:t>jangkauan </a:t>
            </a:r>
            <a:r>
              <a:rPr lang="id-ID" sz="2400" dirty="0">
                <a:solidFill>
                  <a:schemeClr val="accent3">
                    <a:lumMod val="50000"/>
                  </a:schemeClr>
                </a:solidFill>
              </a:rPr>
              <a:t>pengawasan masyarakat.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Contoh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: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algn="just"/>
            <a:endParaRPr lang="id-ID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1603"/>
            <a:ext cx="9144000" cy="299907"/>
          </a:xfrm>
        </p:spPr>
        <p:txBody>
          <a:bodyPr/>
          <a:lstStyle/>
          <a:p>
            <a:r>
              <a:rPr lang="en-US" b="1" dirty="0" smtClean="0"/>
              <a:t>e. </a:t>
            </a:r>
            <a:r>
              <a:rPr lang="en-US" b="1" dirty="0" smtClean="0"/>
              <a:t>P</a:t>
            </a:r>
            <a:r>
              <a:rPr lang="id-ID" b="1" dirty="0" smtClean="0"/>
              <a:t>erubahan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prosesnya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87666"/>
            <a:ext cx="9144000" cy="4188339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fi-FI" sz="2400" dirty="0" smtClean="0">
                <a:solidFill>
                  <a:schemeClr val="accent3">
                    <a:lumMod val="50000"/>
                  </a:schemeClr>
                </a:solidFill>
              </a:rPr>
              <a:t>Akulturasi</a:t>
            </a:r>
          </a:p>
          <a:p>
            <a:pPr marL="457200" indent="-457200" algn="just">
              <a:buAutoNum type="arabicParenR"/>
            </a:pPr>
            <a:endParaRPr lang="fi-FI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just">
              <a:buAutoNum type="arabicParenR"/>
            </a:pPr>
            <a:r>
              <a:rPr lang="fi-FI" sz="2400" dirty="0" smtClean="0">
                <a:solidFill>
                  <a:schemeClr val="accent3">
                    <a:lumMod val="50000"/>
                  </a:schemeClr>
                </a:solidFill>
              </a:rPr>
              <a:t>Asimilasi</a:t>
            </a:r>
          </a:p>
          <a:p>
            <a:pPr marL="457200" indent="-457200" algn="just">
              <a:buAutoNum type="arabicParenR"/>
            </a:pPr>
            <a:endParaRPr lang="fi-FI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just">
              <a:buAutoNum type="arabicParenR"/>
            </a:pPr>
            <a:r>
              <a:rPr lang="fi-FI" sz="2400" dirty="0" smtClean="0">
                <a:solidFill>
                  <a:schemeClr val="accent3">
                    <a:lumMod val="50000"/>
                  </a:schemeClr>
                </a:solidFill>
              </a:rPr>
              <a:t>Difusi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87666"/>
            <a:ext cx="9144000" cy="4188339"/>
          </a:xfrm>
        </p:spPr>
        <p:txBody>
          <a:bodyPr/>
          <a:lstStyle/>
          <a:p>
            <a:pPr algn="just"/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8604448" cy="528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203</Words>
  <Application>Microsoft Office PowerPoint</Application>
  <PresentationFormat>On-screen Show (16:9)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93</cp:revision>
  <dcterms:created xsi:type="dcterms:W3CDTF">2016-12-05T23:26:54Z</dcterms:created>
  <dcterms:modified xsi:type="dcterms:W3CDTF">2020-10-12T05:08:29Z</dcterms:modified>
</cp:coreProperties>
</file>