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4lS/HsTw+653d41Gpsp15nA71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DC180-DF37-4155-9C9B-BEDBB3078D28}">
  <a:tblStyle styleId="{222DC180-DF37-4155-9C9B-BEDBB3078D2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95430" y="1800095"/>
            <a:ext cx="11801139" cy="1339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Modeling </a:t>
            </a:r>
            <a:r>
              <a:rPr b="1" lang="en-US" sz="3200">
                <a:solidFill>
                  <a:srgbClr val="FF0000"/>
                </a:solidFill>
              </a:rPr>
              <a:t>missed </a:t>
            </a:r>
            <a:r>
              <a:rPr b="1" lang="en-US" sz="3200"/>
              <a:t>Cattle Rift Valley fever disease cases by the time of first death in Ntungamo District, Uganda</a:t>
            </a:r>
            <a:endParaRPr sz="32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2475" y="4529939"/>
            <a:ext cx="6864425" cy="180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/>
              <a:t>Abel Wilson Walekhwa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/>
              <a:t>Damaris Kimonge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/>
              <a:t>Angela Lang’at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/>
              <a:t>Godfrey Madigu</a:t>
            </a:r>
            <a:endParaRPr sz="320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370" y="139849"/>
            <a:ext cx="9273091" cy="133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6900" y="3670300"/>
            <a:ext cx="52451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838200" y="365125"/>
            <a:ext cx="10515600" cy="861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References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236668" y="1495313"/>
            <a:ext cx="11704320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Uganda Bureau of Statistics, Uganda National Animal Census 2021.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Anywaine et al. Clinical Manifestations of Rift Valley Fever in Humans: Systematic Review and meta-analysis(2021). PLOS Neglected Tropical Diseases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Pennsylvania Department of Health. Rift Valley Fever Factsheet (2013).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MAAIF Animal Movement Dataset: Animal Movement Permits (2015-2021).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Tennant et al. Modelling the persistence and control of Rift Valley fever virus in a spatially heterogeneous landscape (2021). Nature communications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593892" y="139849"/>
            <a:ext cx="10515600" cy="764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About Rift Valley fever disease (RVF)</a:t>
            </a:r>
            <a:endParaRPr/>
          </a:p>
        </p:txBody>
      </p:sp>
      <p:pic>
        <p:nvPicPr>
          <p:cNvPr id="93" name="Google Shape;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074"/>
            <a:ext cx="5054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1692" y="1460352"/>
            <a:ext cx="6149009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838200" y="365126"/>
            <a:ext cx="10515600" cy="9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400"/>
              <a:t>Research gap and Question</a:t>
            </a:r>
            <a:endParaRPr/>
          </a:p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5766099" y="3429000"/>
            <a:ext cx="6303981" cy="306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1143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How many RVF infections have we </a:t>
            </a:r>
            <a:r>
              <a:rPr b="1" lang="en-US" sz="3200">
                <a:solidFill>
                  <a:srgbClr val="FF0000"/>
                </a:solidFill>
              </a:rPr>
              <a:t>missed</a:t>
            </a:r>
            <a:r>
              <a:rPr b="1" lang="en-US" sz="3200"/>
              <a:t> by the time of the first cattle death?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" y="2092103"/>
            <a:ext cx="5127812" cy="467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2622" y="1301676"/>
            <a:ext cx="4647304" cy="239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838200" y="365125"/>
            <a:ext cx="10515600" cy="450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b="1" lang="en-US"/>
              <a:t>R</a:t>
            </a:r>
            <a:r>
              <a:rPr b="1" lang="en-US" sz="4900"/>
              <a:t>esearch</a:t>
            </a:r>
            <a:r>
              <a:rPr b="1" lang="en-US"/>
              <a:t> methods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75304" y="1280159"/>
            <a:ext cx="5672697" cy="521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population and subgroups: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attle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and location: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0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 districts of Uganda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horizon: </a:t>
            </a:r>
            <a:r>
              <a:rPr b="0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100 days after an infected cow is introduced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675" y="1390269"/>
            <a:ext cx="6018626" cy="407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838200" y="439387"/>
            <a:ext cx="10515600" cy="75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857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b="1" i="0" lang="en-US" sz="4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 of outcomes</a:t>
            </a:r>
            <a:br>
              <a:rPr b="0" i="0" lang="en-US" sz="4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200809" y="1350154"/>
            <a:ext cx="11790381" cy="531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Introducing one infected cow into the cattle population.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Outcomes of interest: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infected cattle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Number of symptomatic cases, new RVF deaths, cumulative deaths, new RVF infections.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Assumptions: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cow bitten by an infected Culex mosquito is introduced in Ntungamo district through routine livestock movement.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Ntungamo and Kampala modelled as states.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movement network is random.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testing starts after single death and clinical signs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838200" y="365126"/>
            <a:ext cx="10515600" cy="699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Parametizing and Calibrating the Model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75305" y="11833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{222DC180-DF37-4155-9C9B-BEDBB3078D28}</a:tableStyleId>
              </a:tblPr>
              <a:tblGrid>
                <a:gridCol w="639650"/>
                <a:gridCol w="5363100"/>
                <a:gridCol w="1673100"/>
                <a:gridCol w="4329650"/>
              </a:tblGrid>
              <a:tr h="39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S/N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Parameter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Citation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Duration from exposure to infection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0.001 days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Expert Opinion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Duration of infection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 days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Anywaine et al, 2023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Mortality rate for cattle from RVF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(Pennsylvania Dept. of Health)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Transmissibility (1/R0=1/2.5)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0.04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Tennant et al 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Waning rate from Natural Immunity after infection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0.05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Expert Opinion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Relative susceptibility of the cattle in Kampala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Expert Opinion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Relative susceptibility of the cattle in Ntungamo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Expert Opinion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6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Probability of cattle movement from Ntungamo to Kampala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0.006%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MAAIF Livestock census report, 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6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Probability of cattle movement from Kampala to Ntungamo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0.001%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MAAIF Livestock census report,  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Cattle average birth 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32.6%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MAAIF, 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Cattle death rate in Uganda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MAAIF, 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39788" y="457200"/>
            <a:ext cx="8024513" cy="693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 </a:t>
            </a:r>
            <a:r>
              <a:rPr b="1" lang="en-US" sz="4400"/>
              <a:t>Results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0" y="1527175"/>
            <a:ext cx="502382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7226"/>
              <a:buNone/>
            </a:pPr>
            <a:r>
              <a:t/>
            </a:r>
            <a:endParaRPr sz="2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75824"/>
              <a:buNone/>
            </a:pPr>
            <a:r>
              <a:t/>
            </a:r>
            <a:endParaRPr sz="2800"/>
          </a:p>
          <a:p>
            <a:pPr indent="-285376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2780"/>
              <a:buChar char="•"/>
            </a:pPr>
            <a:r>
              <a:rPr lang="en-US" sz="6000"/>
              <a:t>If we begin testing after a single cow presents signs and symptoms, </a:t>
            </a:r>
            <a:r>
              <a:rPr b="1" lang="en-US" sz="6000"/>
              <a:t>15 RVF cases are </a:t>
            </a:r>
            <a:r>
              <a:rPr b="1" lang="en-US" sz="6000">
                <a:solidFill>
                  <a:srgbClr val="FF0000"/>
                </a:solidFill>
              </a:rPr>
              <a:t>missed</a:t>
            </a:r>
            <a:endParaRPr/>
          </a:p>
          <a:p>
            <a:pPr indent="0" lvl="0" marL="17182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2780"/>
              <a:buNone/>
            </a:pPr>
            <a:r>
              <a:t/>
            </a:r>
            <a:endParaRPr b="1" sz="6000"/>
          </a:p>
          <a:p>
            <a:pPr indent="-285376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1830"/>
              <a:buChar char="•"/>
            </a:pPr>
            <a:r>
              <a:rPr lang="en-US" sz="6000"/>
              <a:t>By the first symptoms presentation it implies that virus was circulating for the last </a:t>
            </a:r>
            <a:r>
              <a:rPr b="1" lang="en-US" sz="6000"/>
              <a:t>6 days.</a:t>
            </a:r>
            <a:endParaRPr b="1" sz="6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051"/>
              <a:buNone/>
            </a:pPr>
            <a:r>
              <a:t/>
            </a:r>
            <a:endParaRPr sz="6000"/>
          </a:p>
          <a:p>
            <a:pPr indent="-24092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2780"/>
              <a:buFont typeface="Arial"/>
              <a:buChar char="•"/>
            </a:pPr>
            <a:r>
              <a:rPr b="1" lang="en-US" sz="6000"/>
              <a:t>61 RVF cases are</a:t>
            </a:r>
            <a:r>
              <a:rPr lang="en-US" sz="6000"/>
              <a:t> </a:t>
            </a:r>
            <a:r>
              <a:rPr lang="en-US" sz="6000">
                <a:solidFill>
                  <a:srgbClr val="FF0000"/>
                </a:solidFill>
              </a:rPr>
              <a:t>missed</a:t>
            </a:r>
            <a:r>
              <a:rPr lang="en-US" sz="6000"/>
              <a:t> if we wait to begin testing after a single death</a:t>
            </a:r>
            <a:endParaRPr sz="6000"/>
          </a:p>
          <a:p>
            <a:pPr indent="-1841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7226"/>
              <a:buFont typeface="Arial"/>
              <a:buNone/>
            </a:pPr>
            <a:r>
              <a:t/>
            </a:r>
            <a:endParaRPr sz="6000"/>
          </a:p>
          <a:p>
            <a:pPr indent="-2409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1830"/>
              <a:buFont typeface="Arial"/>
              <a:buChar char="•"/>
            </a:pPr>
            <a:r>
              <a:rPr lang="en-US" sz="6000"/>
              <a:t>By the first single death, it implies that virus was circulating for the last 12 days.</a:t>
            </a:r>
            <a:endParaRPr sz="6000"/>
          </a:p>
        </p:txBody>
      </p:sp>
      <p:pic>
        <p:nvPicPr>
          <p:cNvPr id="128" name="Google Shape;128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89" r="7996" t="0"/>
          <a:stretch/>
        </p:blipFill>
        <p:spPr>
          <a:xfrm>
            <a:off x="4980790" y="1257300"/>
            <a:ext cx="7034998" cy="48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838200" y="365126"/>
            <a:ext cx="10515600" cy="764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Conclusions and limitations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82880" y="1602889"/>
            <a:ext cx="5913120" cy="4797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Due to asymptomatic nature for RVF, there is need for </a:t>
            </a:r>
            <a:r>
              <a:rPr b="1" i="1" lang="en-US"/>
              <a:t>ongoing systematic testing</a:t>
            </a:r>
            <a:r>
              <a:rPr lang="en-US"/>
              <a:t> for </a:t>
            </a:r>
            <a:r>
              <a:rPr lang="en-US">
                <a:solidFill>
                  <a:srgbClr val="FF0000"/>
                </a:solidFill>
              </a:rPr>
              <a:t>early detection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a single RVF death, 66 cattle are infected thus </a:t>
            </a:r>
            <a:r>
              <a:rPr b="1" lang="en-US"/>
              <a:t>mass testing is recommended at farm level.</a:t>
            </a:r>
            <a:endParaRPr b="1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 txBox="1"/>
          <p:nvPr>
            <p:ph idx="2" type="body"/>
          </p:nvPr>
        </p:nvSpPr>
        <p:spPr>
          <a:xfrm>
            <a:off x="6430383" y="1366221"/>
            <a:ext cx="5682727" cy="5282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No available culex mosquito data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Only considered two districts for this model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No in-district – cattle movements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Did not consider the accuracy of the tests used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Did not model availability of test kits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Cost effectiveness of mass 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838200" y="365126"/>
            <a:ext cx="10515600" cy="7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 Next steps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236668" y="1215614"/>
            <a:ext cx="11955332" cy="541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Build a dynamic movement network: </a:t>
            </a:r>
            <a:r>
              <a:rPr lang="en-US" sz="3600">
                <a:solidFill>
                  <a:srgbClr val="FF0000"/>
                </a:solidFill>
              </a:rPr>
              <a:t>1</a:t>
            </a:r>
            <a:r>
              <a:rPr baseline="30000" lang="en-US" sz="3600">
                <a:solidFill>
                  <a:srgbClr val="FF0000"/>
                </a:solidFill>
              </a:rPr>
              <a:t>st</a:t>
            </a:r>
            <a:r>
              <a:rPr lang="en-US" sz="3600">
                <a:solidFill>
                  <a:srgbClr val="FF0000"/>
                </a:solidFill>
              </a:rPr>
              <a:t> May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Include all 136 districts in Uganda: </a:t>
            </a:r>
            <a:r>
              <a:rPr lang="en-US" sz="3600">
                <a:solidFill>
                  <a:srgbClr val="FF0000"/>
                </a:solidFill>
              </a:rPr>
              <a:t>10</a:t>
            </a:r>
            <a:r>
              <a:rPr baseline="30000" lang="en-US" sz="3600">
                <a:solidFill>
                  <a:srgbClr val="FF0000"/>
                </a:solidFill>
              </a:rPr>
              <a:t>th</a:t>
            </a:r>
            <a:r>
              <a:rPr lang="en-US" sz="3600">
                <a:solidFill>
                  <a:srgbClr val="FF0000"/>
                </a:solidFill>
              </a:rPr>
              <a:t> May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Incorporate the accuracy of diagnostics: </a:t>
            </a:r>
            <a:r>
              <a:rPr lang="en-US" sz="3600">
                <a:solidFill>
                  <a:srgbClr val="FF0000"/>
                </a:solidFill>
              </a:rPr>
              <a:t>10</a:t>
            </a:r>
            <a:r>
              <a:rPr baseline="30000" lang="en-US" sz="3600">
                <a:solidFill>
                  <a:srgbClr val="FF0000"/>
                </a:solidFill>
              </a:rPr>
              <a:t>th</a:t>
            </a:r>
            <a:r>
              <a:rPr lang="en-US" sz="3600">
                <a:solidFill>
                  <a:srgbClr val="FF0000"/>
                </a:solidFill>
              </a:rPr>
              <a:t> May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Assess the best interventions (Quarantine, Vaccination or both) : </a:t>
            </a:r>
            <a:r>
              <a:rPr lang="en-US" sz="3600">
                <a:solidFill>
                  <a:srgbClr val="FF0000"/>
                </a:solidFill>
              </a:rPr>
              <a:t>20</a:t>
            </a:r>
            <a:r>
              <a:rPr baseline="30000" lang="en-US" sz="3600">
                <a:solidFill>
                  <a:srgbClr val="FF0000"/>
                </a:solidFill>
              </a:rPr>
              <a:t>th</a:t>
            </a:r>
            <a:r>
              <a:rPr lang="en-US" sz="3600">
                <a:solidFill>
                  <a:srgbClr val="FF0000"/>
                </a:solidFill>
              </a:rPr>
              <a:t> May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Conducting Model sensitivity analysis : </a:t>
            </a:r>
            <a:r>
              <a:rPr lang="en-US" sz="3600">
                <a:solidFill>
                  <a:srgbClr val="FF0000"/>
                </a:solidFill>
              </a:rPr>
              <a:t>25</a:t>
            </a:r>
            <a:r>
              <a:rPr baseline="30000" lang="en-US" sz="3600">
                <a:solidFill>
                  <a:srgbClr val="FF0000"/>
                </a:solidFill>
              </a:rPr>
              <a:t>th</a:t>
            </a:r>
            <a:r>
              <a:rPr lang="en-US" sz="3600">
                <a:solidFill>
                  <a:srgbClr val="FF0000"/>
                </a:solidFill>
              </a:rPr>
              <a:t> May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Develop a policy brief to MAAIF and submit abstract to IDM: </a:t>
            </a:r>
            <a:r>
              <a:rPr lang="en-US" sz="3600">
                <a:solidFill>
                  <a:srgbClr val="FF0000"/>
                </a:solidFill>
              </a:rPr>
              <a:t>30</a:t>
            </a:r>
            <a:r>
              <a:rPr baseline="30000" lang="en-US" sz="3600">
                <a:solidFill>
                  <a:srgbClr val="FF0000"/>
                </a:solidFill>
              </a:rPr>
              <a:t>th</a:t>
            </a:r>
            <a:r>
              <a:rPr lang="en-US" sz="3600">
                <a:solidFill>
                  <a:srgbClr val="FF0000"/>
                </a:solidFill>
              </a:rPr>
              <a:t> May 2024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Develop a scientific manuscript for publications: </a:t>
            </a:r>
            <a:r>
              <a:rPr lang="en-US" sz="3600">
                <a:solidFill>
                  <a:srgbClr val="FF0000"/>
                </a:solidFill>
              </a:rPr>
              <a:t>Nov 2024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2024-04-08T12:01:11Z</dcterms:created>
  <dc:creator>Abel Wilson Walekhwa</dc:creator>
</cp:coreProperties>
</file>