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72" r:id="rId15"/>
    <p:sldId id="274" r:id="rId16"/>
    <p:sldId id="271" r:id="rId17"/>
    <p:sldId id="275" r:id="rId18"/>
    <p:sldId id="273" r:id="rId19"/>
    <p:sldId id="269" r:id="rId20"/>
    <p:sldId id="270" r:id="rId21"/>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40" y="-26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fld id="{3719B846-7E66-4A2A-AF0D-E91C1E570F0A}" type="datetimeFigureOut">
              <a:rPr lang="id-ID"/>
              <a:pPr/>
              <a:t>02/05/2012</a:t>
            </a:fld>
            <a:endParaRPr lang="id-ID"/>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A5471631-41CF-4F32-AE3E-8E319C9315B6}" type="slidenum">
              <a:rPr lang="id-ID"/>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5B6F830F-9A7A-49EC-BAFB-1817E21E7B21}" type="datetimeFigureOut">
              <a:rPr lang="id-ID"/>
              <a:pPr/>
              <a:t>02/05/2012</a:t>
            </a:fld>
            <a:endParaRPr lang="id-ID"/>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7C6080E8-49E7-4A8F-AA54-C2F301AF90A1}" type="slidenum">
              <a:rPr lang="id-ID"/>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156984ED-88E1-4B61-A6CC-15AA867CE982}" type="datetimeFigureOut">
              <a:rPr lang="id-ID"/>
              <a:pPr/>
              <a:t>02/05/2012</a:t>
            </a:fld>
            <a:endParaRPr lang="id-ID"/>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CC5C4AD2-982C-448F-85E8-8CE0F75C70BA}" type="slidenum">
              <a:rPr lang="id-ID"/>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AE71D6A7-1305-4B6B-93FE-59AD35E69B40}" type="datetimeFigureOut">
              <a:rPr lang="id-ID"/>
              <a:pPr/>
              <a:t>02/05/2012</a:t>
            </a:fld>
            <a:endParaRPr lang="id-ID"/>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5D8D8F5B-BB86-4CAE-933B-9E1CDD3EA9DB}" type="slidenum">
              <a:rPr lang="id-ID"/>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2C07386-8280-4D06-B0CD-F988E01BF140}" type="datetimeFigureOut">
              <a:rPr lang="id-ID"/>
              <a:pPr/>
              <a:t>02/05/2012</a:t>
            </a:fld>
            <a:endParaRPr lang="id-ID"/>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3D4CCF1C-8D7E-47E6-B8B8-80CE6ECADA9F}" type="slidenum">
              <a:rPr lang="id-ID"/>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3"/>
          <p:cNvSpPr>
            <a:spLocks noGrp="1"/>
          </p:cNvSpPr>
          <p:nvPr>
            <p:ph type="dt" sz="half" idx="10"/>
          </p:nvPr>
        </p:nvSpPr>
        <p:spPr/>
        <p:txBody>
          <a:bodyPr/>
          <a:lstStyle>
            <a:lvl1pPr>
              <a:defRPr/>
            </a:lvl1pPr>
          </a:lstStyle>
          <a:p>
            <a:fld id="{A940307F-9515-4E93-B8E3-E56F0680C1B0}" type="datetimeFigureOut">
              <a:rPr lang="id-ID"/>
              <a:pPr/>
              <a:t>02/05/2012</a:t>
            </a:fld>
            <a:endParaRPr lang="id-ID"/>
          </a:p>
        </p:txBody>
      </p:sp>
      <p:sp>
        <p:nvSpPr>
          <p:cNvPr id="6" name="Footer Placeholder 4"/>
          <p:cNvSpPr>
            <a:spLocks noGrp="1"/>
          </p:cNvSpPr>
          <p:nvPr>
            <p:ph type="ftr" sz="quarter" idx="11"/>
          </p:nvPr>
        </p:nvSpPr>
        <p:spPr/>
        <p:txBody>
          <a:bodyPr/>
          <a:lstStyle>
            <a:lvl1pPr>
              <a:defRPr/>
            </a:lvl1pPr>
          </a:lstStyle>
          <a:p>
            <a:endParaRPr lang="id-ID"/>
          </a:p>
        </p:txBody>
      </p:sp>
      <p:sp>
        <p:nvSpPr>
          <p:cNvPr id="7" name="Slide Number Placeholder 5"/>
          <p:cNvSpPr>
            <a:spLocks noGrp="1"/>
          </p:cNvSpPr>
          <p:nvPr>
            <p:ph type="sldNum" sz="quarter" idx="12"/>
          </p:nvPr>
        </p:nvSpPr>
        <p:spPr/>
        <p:txBody>
          <a:bodyPr/>
          <a:lstStyle>
            <a:lvl1pPr>
              <a:defRPr/>
            </a:lvl1pPr>
          </a:lstStyle>
          <a:p>
            <a:fld id="{20DB68C1-15C3-4342-849B-E2CC9748ED63}" type="slidenum">
              <a:rPr lang="id-ID"/>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3"/>
          <p:cNvSpPr>
            <a:spLocks noGrp="1"/>
          </p:cNvSpPr>
          <p:nvPr>
            <p:ph type="dt" sz="half" idx="10"/>
          </p:nvPr>
        </p:nvSpPr>
        <p:spPr/>
        <p:txBody>
          <a:bodyPr/>
          <a:lstStyle>
            <a:lvl1pPr>
              <a:defRPr/>
            </a:lvl1pPr>
          </a:lstStyle>
          <a:p>
            <a:fld id="{B0EFC4D2-E7DC-4249-B55E-9680A9D58C18}" type="datetimeFigureOut">
              <a:rPr lang="id-ID"/>
              <a:pPr/>
              <a:t>02/05/2012</a:t>
            </a:fld>
            <a:endParaRPr lang="id-ID"/>
          </a:p>
        </p:txBody>
      </p:sp>
      <p:sp>
        <p:nvSpPr>
          <p:cNvPr id="8" name="Footer Placeholder 4"/>
          <p:cNvSpPr>
            <a:spLocks noGrp="1"/>
          </p:cNvSpPr>
          <p:nvPr>
            <p:ph type="ftr" sz="quarter" idx="11"/>
          </p:nvPr>
        </p:nvSpPr>
        <p:spPr/>
        <p:txBody>
          <a:bodyPr/>
          <a:lstStyle>
            <a:lvl1pPr>
              <a:defRPr/>
            </a:lvl1pPr>
          </a:lstStyle>
          <a:p>
            <a:endParaRPr lang="id-ID"/>
          </a:p>
        </p:txBody>
      </p:sp>
      <p:sp>
        <p:nvSpPr>
          <p:cNvPr id="9" name="Slide Number Placeholder 5"/>
          <p:cNvSpPr>
            <a:spLocks noGrp="1"/>
          </p:cNvSpPr>
          <p:nvPr>
            <p:ph type="sldNum" sz="quarter" idx="12"/>
          </p:nvPr>
        </p:nvSpPr>
        <p:spPr/>
        <p:txBody>
          <a:bodyPr/>
          <a:lstStyle>
            <a:lvl1pPr>
              <a:defRPr/>
            </a:lvl1pPr>
          </a:lstStyle>
          <a:p>
            <a:fld id="{CD1A41F4-0A49-4471-BADC-164BCB748368}" type="slidenum">
              <a:rPr lang="id-ID"/>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vl1pPr>
          </a:lstStyle>
          <a:p>
            <a:fld id="{CBD6EB74-F974-48EB-B365-D3C3DAD106DF}" type="datetimeFigureOut">
              <a:rPr lang="id-ID"/>
              <a:pPr/>
              <a:t>02/05/2012</a:t>
            </a:fld>
            <a:endParaRPr lang="id-ID"/>
          </a:p>
        </p:txBody>
      </p:sp>
      <p:sp>
        <p:nvSpPr>
          <p:cNvPr id="4" name="Footer Placeholder 4"/>
          <p:cNvSpPr>
            <a:spLocks noGrp="1"/>
          </p:cNvSpPr>
          <p:nvPr>
            <p:ph type="ftr" sz="quarter" idx="11"/>
          </p:nvPr>
        </p:nvSpPr>
        <p:spPr/>
        <p:txBody>
          <a:bodyPr/>
          <a:lstStyle>
            <a:lvl1pPr>
              <a:defRPr/>
            </a:lvl1pPr>
          </a:lstStyle>
          <a:p>
            <a:endParaRPr lang="id-ID"/>
          </a:p>
        </p:txBody>
      </p:sp>
      <p:sp>
        <p:nvSpPr>
          <p:cNvPr id="5" name="Slide Number Placeholder 5"/>
          <p:cNvSpPr>
            <a:spLocks noGrp="1"/>
          </p:cNvSpPr>
          <p:nvPr>
            <p:ph type="sldNum" sz="quarter" idx="12"/>
          </p:nvPr>
        </p:nvSpPr>
        <p:spPr/>
        <p:txBody>
          <a:bodyPr/>
          <a:lstStyle>
            <a:lvl1pPr>
              <a:defRPr/>
            </a:lvl1pPr>
          </a:lstStyle>
          <a:p>
            <a:fld id="{D65CAF8C-5270-414A-90EE-67B303A23094}" type="slidenum">
              <a:rPr lang="id-ID"/>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1AD7F23-B701-4A05-8933-18E5186594B1}" type="datetimeFigureOut">
              <a:rPr lang="id-ID"/>
              <a:pPr/>
              <a:t>02/05/2012</a:t>
            </a:fld>
            <a:endParaRPr lang="id-ID"/>
          </a:p>
        </p:txBody>
      </p:sp>
      <p:sp>
        <p:nvSpPr>
          <p:cNvPr id="3" name="Footer Placeholder 4"/>
          <p:cNvSpPr>
            <a:spLocks noGrp="1"/>
          </p:cNvSpPr>
          <p:nvPr>
            <p:ph type="ftr" sz="quarter" idx="11"/>
          </p:nvPr>
        </p:nvSpPr>
        <p:spPr/>
        <p:txBody>
          <a:bodyPr/>
          <a:lstStyle>
            <a:lvl1pPr>
              <a:defRPr/>
            </a:lvl1pPr>
          </a:lstStyle>
          <a:p>
            <a:endParaRPr lang="id-ID"/>
          </a:p>
        </p:txBody>
      </p:sp>
      <p:sp>
        <p:nvSpPr>
          <p:cNvPr id="4" name="Slide Number Placeholder 5"/>
          <p:cNvSpPr>
            <a:spLocks noGrp="1"/>
          </p:cNvSpPr>
          <p:nvPr>
            <p:ph type="sldNum" sz="quarter" idx="12"/>
          </p:nvPr>
        </p:nvSpPr>
        <p:spPr/>
        <p:txBody>
          <a:bodyPr/>
          <a:lstStyle>
            <a:lvl1pPr>
              <a:defRPr/>
            </a:lvl1pPr>
          </a:lstStyle>
          <a:p>
            <a:fld id="{FADED0A2-0876-4F9D-8507-BA331EA6CCA7}" type="slidenum">
              <a:rPr lang="id-ID"/>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5C96614-4A73-4537-875A-24C6530F6524}" type="datetimeFigureOut">
              <a:rPr lang="id-ID"/>
              <a:pPr/>
              <a:t>02/05/2012</a:t>
            </a:fld>
            <a:endParaRPr lang="id-ID"/>
          </a:p>
        </p:txBody>
      </p:sp>
      <p:sp>
        <p:nvSpPr>
          <p:cNvPr id="6" name="Footer Placeholder 4"/>
          <p:cNvSpPr>
            <a:spLocks noGrp="1"/>
          </p:cNvSpPr>
          <p:nvPr>
            <p:ph type="ftr" sz="quarter" idx="11"/>
          </p:nvPr>
        </p:nvSpPr>
        <p:spPr/>
        <p:txBody>
          <a:bodyPr/>
          <a:lstStyle>
            <a:lvl1pPr>
              <a:defRPr/>
            </a:lvl1pPr>
          </a:lstStyle>
          <a:p>
            <a:endParaRPr lang="id-ID"/>
          </a:p>
        </p:txBody>
      </p:sp>
      <p:sp>
        <p:nvSpPr>
          <p:cNvPr id="7" name="Slide Number Placeholder 5"/>
          <p:cNvSpPr>
            <a:spLocks noGrp="1"/>
          </p:cNvSpPr>
          <p:nvPr>
            <p:ph type="sldNum" sz="quarter" idx="12"/>
          </p:nvPr>
        </p:nvSpPr>
        <p:spPr/>
        <p:txBody>
          <a:bodyPr/>
          <a:lstStyle>
            <a:lvl1pPr>
              <a:defRPr/>
            </a:lvl1pPr>
          </a:lstStyle>
          <a:p>
            <a:fld id="{1B7D773D-C242-4894-86A6-F5C2A243287D}" type="slidenum">
              <a:rPr lang="id-ID"/>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4D216F8-0FDB-43B7-9775-287986181C01}" type="datetimeFigureOut">
              <a:rPr lang="id-ID"/>
              <a:pPr/>
              <a:t>02/05/2012</a:t>
            </a:fld>
            <a:endParaRPr lang="id-ID"/>
          </a:p>
        </p:txBody>
      </p:sp>
      <p:sp>
        <p:nvSpPr>
          <p:cNvPr id="6" name="Footer Placeholder 4"/>
          <p:cNvSpPr>
            <a:spLocks noGrp="1"/>
          </p:cNvSpPr>
          <p:nvPr>
            <p:ph type="ftr" sz="quarter" idx="11"/>
          </p:nvPr>
        </p:nvSpPr>
        <p:spPr/>
        <p:txBody>
          <a:bodyPr/>
          <a:lstStyle>
            <a:lvl1pPr>
              <a:defRPr/>
            </a:lvl1pPr>
          </a:lstStyle>
          <a:p>
            <a:endParaRPr lang="id-ID"/>
          </a:p>
        </p:txBody>
      </p:sp>
      <p:sp>
        <p:nvSpPr>
          <p:cNvPr id="7" name="Slide Number Placeholder 5"/>
          <p:cNvSpPr>
            <a:spLocks noGrp="1"/>
          </p:cNvSpPr>
          <p:nvPr>
            <p:ph type="sldNum" sz="quarter" idx="12"/>
          </p:nvPr>
        </p:nvSpPr>
        <p:spPr/>
        <p:txBody>
          <a:bodyPr/>
          <a:lstStyle>
            <a:lvl1pPr>
              <a:defRPr/>
            </a:lvl1pPr>
          </a:lstStyle>
          <a:p>
            <a:fld id="{ADA6B3C9-47BE-486B-92A1-35331150A1DB}" type="slidenum">
              <a:rPr lang="id-ID"/>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id-ID"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31174D66-3CDD-4736-89DC-DF8BAAB04ACC}" type="datetimeFigureOut">
              <a:rPr lang="id-ID"/>
              <a:pPr/>
              <a:t>02/05/2012</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E853196-247A-4B0A-800D-3A5435032BE1}" type="slidenum">
              <a:rPr lang="id-ID"/>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id-ID" smtClean="0"/>
              <a:t>Legislasi dan Kodifikasi Hukum Islam di Indonesia</a:t>
            </a:r>
          </a:p>
        </p:txBody>
      </p:sp>
      <p:sp>
        <p:nvSpPr>
          <p:cNvPr id="3" name="Subtitle 2"/>
          <p:cNvSpPr>
            <a:spLocks noGrp="1"/>
          </p:cNvSpPr>
          <p:nvPr>
            <p:ph type="subTitle" idx="1"/>
          </p:nvPr>
        </p:nvSpPr>
        <p:spPr/>
        <p:txBody>
          <a:bodyPr rtlCol="0">
            <a:normAutofit fontScale="55000" lnSpcReduction="20000"/>
          </a:bodyPr>
          <a:lstStyle/>
          <a:p>
            <a:pPr fontAlgn="auto">
              <a:spcAft>
                <a:spcPts val="0"/>
              </a:spcAft>
              <a:buFont typeface="Arial" pitchFamily="34" charset="0"/>
              <a:buNone/>
              <a:defRPr/>
            </a:pPr>
            <a:r>
              <a:rPr lang="id-ID" dirty="0" smtClean="0"/>
              <a:t>Anggota :</a:t>
            </a:r>
          </a:p>
          <a:p>
            <a:pPr fontAlgn="auto">
              <a:spcAft>
                <a:spcPts val="0"/>
              </a:spcAft>
              <a:buFont typeface="Arial" pitchFamily="34" charset="0"/>
              <a:buNone/>
              <a:defRPr/>
            </a:pPr>
            <a:r>
              <a:rPr lang="id-ID" dirty="0" smtClean="0"/>
              <a:t>Damar Mustiko Aji (10651022)</a:t>
            </a:r>
          </a:p>
          <a:p>
            <a:pPr fontAlgn="auto">
              <a:spcAft>
                <a:spcPts val="0"/>
              </a:spcAft>
              <a:buFont typeface="Arial" pitchFamily="34" charset="0"/>
              <a:buNone/>
              <a:defRPr/>
            </a:pPr>
            <a:r>
              <a:rPr lang="id-ID" dirty="0" smtClean="0"/>
              <a:t>Pradiptya S (10651006)</a:t>
            </a:r>
          </a:p>
          <a:p>
            <a:pPr fontAlgn="auto">
              <a:spcAft>
                <a:spcPts val="0"/>
              </a:spcAft>
              <a:buFont typeface="Arial" pitchFamily="34" charset="0"/>
              <a:buNone/>
              <a:defRPr/>
            </a:pPr>
            <a:r>
              <a:rPr lang="id-ID" dirty="0" smtClean="0"/>
              <a:t>Hafa Lu’liya (10651045)</a:t>
            </a:r>
          </a:p>
          <a:p>
            <a:pPr fontAlgn="auto">
              <a:spcAft>
                <a:spcPts val="0"/>
              </a:spcAft>
              <a:buFont typeface="Arial" pitchFamily="34" charset="0"/>
              <a:buNone/>
              <a:defRPr/>
            </a:pPr>
            <a:r>
              <a:rPr lang="id-ID" dirty="0" smtClean="0"/>
              <a:t>M.Isnani Z (11651027)</a:t>
            </a:r>
          </a:p>
          <a:p>
            <a:pPr fontAlgn="auto">
              <a:spcAft>
                <a:spcPts val="0"/>
              </a:spcAft>
              <a:buFont typeface="Arial" pitchFamily="34" charset="0"/>
              <a:buNone/>
              <a:defRPr/>
            </a:pPr>
            <a:r>
              <a:rPr lang="id-ID" dirty="0" smtClean="0"/>
              <a:t>Abdul Kadir Al-Jaelani (11651014)</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a:buNone/>
            </a:pPr>
            <a:r>
              <a:rPr lang="id-ID" dirty="0" smtClean="0"/>
              <a:t>	Apabila </a:t>
            </a:r>
            <a:r>
              <a:rPr lang="id-ID" dirty="0" smtClean="0"/>
              <a:t>tujuan hukum Islam di tinjau dari segi prioritas kepentingannya bagi kehidupan manusia, ada 3: </a:t>
            </a:r>
          </a:p>
          <a:p>
            <a:pPr lvl="0"/>
            <a:r>
              <a:rPr lang="id-ID" dirty="0" smtClean="0"/>
              <a:t>Tujuan Primer (al-daruriyyat)</a:t>
            </a:r>
          </a:p>
          <a:p>
            <a:pPr lvl="0"/>
            <a:r>
              <a:rPr lang="id-ID" dirty="0" smtClean="0"/>
              <a:t>Tujuan Sekunder (al-hajiyyat)</a:t>
            </a:r>
          </a:p>
          <a:p>
            <a:pPr lvl="0"/>
            <a:r>
              <a:rPr lang="id-ID" dirty="0" smtClean="0"/>
              <a:t>Tujuan tertier (al-tahsiniyyat)</a:t>
            </a:r>
          </a:p>
          <a:p>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dirty="0" smtClean="0"/>
              <a:t>Tujuan Primer (al-daruriyyat)</a:t>
            </a:r>
            <a:br>
              <a:rPr lang="id-ID" dirty="0" smtClean="0"/>
            </a:br>
            <a:endParaRPr lang="id-ID" dirty="0"/>
          </a:p>
        </p:txBody>
      </p:sp>
      <p:sp>
        <p:nvSpPr>
          <p:cNvPr id="3" name="Content Placeholder 2"/>
          <p:cNvSpPr>
            <a:spLocks noGrp="1"/>
          </p:cNvSpPr>
          <p:nvPr>
            <p:ph idx="1"/>
          </p:nvPr>
        </p:nvSpPr>
        <p:spPr/>
        <p:txBody>
          <a:bodyPr/>
          <a:lstStyle/>
          <a:p>
            <a:r>
              <a:rPr lang="id-ID" dirty="0" smtClean="0"/>
              <a:t>Tujuan hukum islam yang bersifat primer ada lima:</a:t>
            </a:r>
          </a:p>
          <a:p>
            <a:pPr lvl="0"/>
            <a:r>
              <a:rPr lang="id-ID" dirty="0" smtClean="0"/>
              <a:t>Memelihara agama</a:t>
            </a:r>
          </a:p>
          <a:p>
            <a:pPr lvl="0"/>
            <a:r>
              <a:rPr lang="id-ID" dirty="0" smtClean="0"/>
              <a:t>Memelihara jiwa</a:t>
            </a:r>
          </a:p>
          <a:p>
            <a:pPr lvl="0"/>
            <a:r>
              <a:rPr lang="id-ID" dirty="0" smtClean="0"/>
              <a:t>Memelihara akal</a:t>
            </a:r>
          </a:p>
          <a:p>
            <a:pPr lvl="0"/>
            <a:r>
              <a:rPr lang="id-ID" dirty="0" smtClean="0"/>
              <a:t>Memelihara keturunan dan kehormatan</a:t>
            </a:r>
          </a:p>
          <a:p>
            <a:pPr lvl="0"/>
            <a:r>
              <a:rPr lang="id-ID" dirty="0" smtClean="0"/>
              <a:t>Memelihara harta</a:t>
            </a:r>
          </a:p>
          <a:p>
            <a:endParaRPr lang="id-ID"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dirty="0" smtClean="0"/>
              <a:t>Tujuan Sekunder (al-hajiyyat)</a:t>
            </a:r>
            <a:br>
              <a:rPr lang="id-ID" dirty="0" smtClean="0"/>
            </a:br>
            <a:endParaRPr lang="id-ID" dirty="0"/>
          </a:p>
        </p:txBody>
      </p:sp>
      <p:sp>
        <p:nvSpPr>
          <p:cNvPr id="3" name="Content Placeholder 2"/>
          <p:cNvSpPr>
            <a:spLocks noGrp="1"/>
          </p:cNvSpPr>
          <p:nvPr>
            <p:ph idx="1"/>
          </p:nvPr>
        </p:nvSpPr>
        <p:spPr/>
        <p:txBody>
          <a:bodyPr/>
          <a:lstStyle/>
          <a:p>
            <a:pPr algn="ctr">
              <a:buNone/>
            </a:pPr>
            <a:r>
              <a:rPr lang="id-ID" dirty="0" smtClean="0"/>
              <a:t> 	Tujuan </a:t>
            </a:r>
            <a:r>
              <a:rPr lang="id-ID" dirty="0" smtClean="0"/>
              <a:t>hukum islam yang bersifat sekunder (al-hajiyyat) adalah perbuatan hukum yang menjadi pelengkap kehidupan primer manusia.</a:t>
            </a:r>
          </a:p>
          <a:p>
            <a:endParaRPr lang="id-ID"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dirty="0" smtClean="0"/>
              <a:t>Tujuan Tertier (al-tahsiniyyat)</a:t>
            </a:r>
            <a:br>
              <a:rPr lang="id-ID" dirty="0" smtClean="0"/>
            </a:br>
            <a:endParaRPr lang="id-ID" dirty="0"/>
          </a:p>
        </p:txBody>
      </p:sp>
      <p:sp>
        <p:nvSpPr>
          <p:cNvPr id="3" name="Content Placeholder 2"/>
          <p:cNvSpPr>
            <a:spLocks noGrp="1"/>
          </p:cNvSpPr>
          <p:nvPr>
            <p:ph idx="1"/>
          </p:nvPr>
        </p:nvSpPr>
        <p:spPr/>
        <p:txBody>
          <a:bodyPr/>
          <a:lstStyle/>
          <a:p>
            <a:pPr algn="ctr">
              <a:buNone/>
            </a:pPr>
            <a:r>
              <a:rPr lang="id-ID" dirty="0" smtClean="0"/>
              <a:t>Tujuan hukum islam yang bersifat tertier adalah perbuatan hukum yang merupakan perbuatan yang bersifat memperindah suatu perbuatan hukum sekunder dan </a:t>
            </a:r>
            <a:r>
              <a:rPr lang="id-ID" dirty="0" smtClean="0"/>
              <a:t>primer.</a:t>
            </a:r>
            <a:endParaRPr lang="id-ID" dirty="0" smtClean="0"/>
          </a:p>
          <a:p>
            <a:endParaRPr lang="id-ID"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GB" sz="3600" b="1" dirty="0" err="1" smtClean="0"/>
              <a:t>Legislasi</a:t>
            </a:r>
            <a:r>
              <a:rPr lang="en-GB" sz="3600" b="1" dirty="0" smtClean="0"/>
              <a:t> </a:t>
            </a:r>
            <a:r>
              <a:rPr lang="id-ID" sz="3600" b="1" dirty="0" smtClean="0"/>
              <a:t>Hukum </a:t>
            </a:r>
            <a:r>
              <a:rPr lang="en-GB" sz="3600" b="1" dirty="0" smtClean="0"/>
              <a:t>Islam</a:t>
            </a:r>
            <a:r>
              <a:rPr lang="id-ID" sz="3600" b="1" dirty="0" smtClean="0"/>
              <a:t> di Indonesia</a:t>
            </a:r>
            <a:endParaRPr lang="id-ID" sz="3600" b="1" dirty="0"/>
          </a:p>
        </p:txBody>
      </p:sp>
      <p:sp>
        <p:nvSpPr>
          <p:cNvPr id="3" name="Content Placeholder 2"/>
          <p:cNvSpPr>
            <a:spLocks noGrp="1"/>
          </p:cNvSpPr>
          <p:nvPr>
            <p:ph idx="1"/>
          </p:nvPr>
        </p:nvSpPr>
        <p:spPr/>
        <p:txBody>
          <a:bodyPr/>
          <a:lstStyle/>
          <a:p>
            <a:r>
              <a:rPr lang="id-ID" sz="1400" dirty="0" smtClean="0"/>
              <a:t>Legislasi Hukum Islam dalam pengertian dan bentuknya sekarang muncul dari kontak antara hukum islam dengan hukum barat. Di Indonesia ada beberapa UU berkaitan dengan hukum islam. Berikut proses kelahiran beberapa di antaranya :</a:t>
            </a:r>
          </a:p>
          <a:p>
            <a:r>
              <a:rPr lang="id-ID" sz="1400" dirty="0" smtClean="0"/>
              <a:t>1.RUU perkawinan (1974)</a:t>
            </a:r>
          </a:p>
          <a:p>
            <a:r>
              <a:rPr lang="id-ID" sz="1400" dirty="0" smtClean="0"/>
              <a:t>2. RUU  peradilan Agama (1988)</a:t>
            </a:r>
          </a:p>
          <a:p>
            <a:r>
              <a:rPr lang="id-ID" sz="1400" dirty="0" smtClean="0"/>
              <a:t>3. Kompilasi Hukum Islam (KHI bukan UU dimasukkan dalam luasan ini karena memuat hukum material peradilan agama dan tidak terbentuk UU semata-mata karena kendala politik. (Inpres No 1 tahun 1991)</a:t>
            </a:r>
          </a:p>
          <a:p>
            <a:r>
              <a:rPr lang="id-ID" sz="1400" dirty="0" smtClean="0"/>
              <a:t>4. RUU Peradilan Anak (1995)</a:t>
            </a:r>
          </a:p>
          <a:p>
            <a:r>
              <a:rPr lang="id-ID" sz="1400" dirty="0" smtClean="0"/>
              <a:t>5. UU Penyelenggaraan Ibadah Haji (1998)</a:t>
            </a:r>
          </a:p>
          <a:p>
            <a:pPr>
              <a:buNone/>
            </a:pPr>
            <a:r>
              <a:rPr lang="id-ID" sz="1400" dirty="0" smtClean="0"/>
              <a:t>	</a:t>
            </a:r>
            <a:r>
              <a:rPr lang="id-ID" sz="1400" dirty="0" smtClean="0"/>
              <a:t>6. UU pengelolaan zakat (1999)</a:t>
            </a:r>
          </a:p>
          <a:p>
            <a:pPr>
              <a:buNone/>
            </a:pPr>
            <a:r>
              <a:rPr lang="id-ID" sz="1400" dirty="0" smtClean="0"/>
              <a:t>	</a:t>
            </a:r>
            <a:r>
              <a:rPr lang="id-ID" sz="1400" dirty="0" smtClean="0"/>
              <a:t>7.RUU Nangroe Aceh Bukti Politisasi</a:t>
            </a:r>
          </a:p>
          <a:p>
            <a:pPr>
              <a:buNone/>
            </a:pPr>
            <a:r>
              <a:rPr lang="id-ID" sz="1400" dirty="0" smtClean="0"/>
              <a:t>	</a:t>
            </a:r>
            <a:r>
              <a:rPr lang="id-ID" sz="1400" dirty="0" smtClean="0"/>
              <a:t>8. RUU KUHP</a:t>
            </a:r>
          </a:p>
          <a:p>
            <a:endParaRPr lang="id-ID" sz="1400" dirty="0" smtClean="0"/>
          </a:p>
          <a:p>
            <a:endParaRPr lang="id-ID" sz="1400" dirty="0" smtClean="0"/>
          </a:p>
          <a:p>
            <a:pPr>
              <a:buNone/>
            </a:pPr>
            <a:r>
              <a:rPr lang="id-ID" sz="1400" dirty="0" smtClean="0"/>
              <a:t>	</a:t>
            </a:r>
          </a:p>
          <a:p>
            <a:endParaRPr lang="id-ID"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Proses Legislasi</a:t>
            </a:r>
            <a:endParaRPr lang="id-ID" dirty="0"/>
          </a:p>
        </p:txBody>
      </p:sp>
      <p:pic>
        <p:nvPicPr>
          <p:cNvPr id="4" name="Content Placeholder 3" descr="proses_legislasi.jpg"/>
          <p:cNvPicPr>
            <a:picLocks noGrp="1" noChangeAspect="1"/>
          </p:cNvPicPr>
          <p:nvPr>
            <p:ph idx="1"/>
          </p:nvPr>
        </p:nvPicPr>
        <p:blipFill>
          <a:blip r:embed="rId2" cstate="print"/>
          <a:stretch>
            <a:fillRect/>
          </a:stretch>
        </p:blipFill>
        <p:spPr>
          <a:xfrm>
            <a:off x="251520" y="1700808"/>
            <a:ext cx="8496944" cy="3712021"/>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algn="ctr">
              <a:buNone/>
            </a:pPr>
            <a:r>
              <a:rPr lang="id-ID" sz="4800" b="1" dirty="0" smtClean="0"/>
              <a:t>Kodifikasi di Indonesia</a:t>
            </a:r>
            <a:endParaRPr lang="id-ID" sz="4800" dirty="0" smtClean="0"/>
          </a:p>
          <a:p>
            <a:pPr algn="just">
              <a:buNone/>
            </a:pPr>
            <a:r>
              <a:rPr lang="id-ID" sz="2800" dirty="0" smtClean="0"/>
              <a:t>	Saat </a:t>
            </a:r>
            <a:r>
              <a:rPr lang="id-ID" sz="2800" dirty="0" smtClean="0"/>
              <a:t>ini persoalan kodifikasi sudah tidak menjadi hal yang diperdebatkan karena memang hukum nasional Indonesia telah mengkodifikasi hukum yang berlaku, baik itu yang berasal dari warisan Kolonial Belanda, maupun hukum Islam. Khusus untuk hukum Islam saat ini kita telah memiliki Kompilasi Hukum Islam, yang dinilai oleh sebagian pakar merupakan bentuk kodifikasi hukum Islam di Indonesia. Berdasarkan hal tersebut seluruh persoalan yang hendak diselesaikan menggunakan Hukum Islam dapat merujuk kepada Kompilasi tersebut.</a:t>
            </a:r>
          </a:p>
          <a:p>
            <a:pPr>
              <a:buNone/>
            </a:pPr>
            <a:endParaRPr lang="id-ID"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Ketentuan Hukum islam yang perlu dilegislasikan :</a:t>
            </a:r>
            <a:endParaRPr lang="id-ID" dirty="0"/>
          </a:p>
        </p:txBody>
      </p:sp>
      <p:sp>
        <p:nvSpPr>
          <p:cNvPr id="3" name="Content Placeholder 2"/>
          <p:cNvSpPr>
            <a:spLocks noGrp="1"/>
          </p:cNvSpPr>
          <p:nvPr>
            <p:ph idx="1"/>
          </p:nvPr>
        </p:nvSpPr>
        <p:spPr/>
        <p:txBody>
          <a:bodyPr/>
          <a:lstStyle/>
          <a:p>
            <a:pPr marL="514350" indent="-514350">
              <a:buAutoNum type="alphaLcPeriod"/>
            </a:pPr>
            <a:r>
              <a:rPr lang="id-ID" sz="3600" dirty="0" smtClean="0"/>
              <a:t>Penegakkannya memerlukan bantuan kekuasaan negara</a:t>
            </a:r>
          </a:p>
          <a:p>
            <a:pPr marL="514350" indent="-514350">
              <a:buAutoNum type="alphaLcPeriod"/>
            </a:pPr>
            <a:r>
              <a:rPr lang="id-ID" sz="3600" dirty="0" smtClean="0"/>
              <a:t>Kolerasi dengan ketertiban hukum islam </a:t>
            </a:r>
            <a:endParaRPr lang="id-ID" sz="3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Hafa\Downloads\Perkembangan Legal Jurisprudence 1 dalam Islam.jpg"/>
          <p:cNvPicPr>
            <a:picLocks noGrp="1"/>
          </p:cNvPicPr>
          <p:nvPr>
            <p:ph idx="1"/>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67544" y="404664"/>
            <a:ext cx="8136904" cy="3312368"/>
          </a:xfrm>
          <a:prstGeom prst="rect">
            <a:avLst/>
          </a:prstGeom>
          <a:noFill/>
          <a:ln>
            <a:noFill/>
          </a:ln>
        </p:spPr>
      </p:pic>
      <p:pic>
        <p:nvPicPr>
          <p:cNvPr id="5" name="Picture 4"/>
          <p:cNvPicPr/>
          <p:nvPr/>
        </p:nvPicPr>
        <p:blipFill>
          <a:blip r:embed="rId3" cstate="print"/>
          <a:stretch>
            <a:fillRect/>
          </a:stretch>
        </p:blipFill>
        <p:spPr>
          <a:xfrm>
            <a:off x="467544" y="3717032"/>
            <a:ext cx="8136904" cy="266429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Pembaharuan UUD Hukum Islam di Indonesia</a:t>
            </a:r>
            <a:endParaRPr lang="id-ID" dirty="0"/>
          </a:p>
        </p:txBody>
      </p:sp>
      <p:sp>
        <p:nvSpPr>
          <p:cNvPr id="3" name="Content Placeholder 2"/>
          <p:cNvSpPr>
            <a:spLocks noGrp="1"/>
          </p:cNvSpPr>
          <p:nvPr>
            <p:ph idx="1"/>
          </p:nvPr>
        </p:nvSpPr>
        <p:spPr/>
        <p:txBody>
          <a:bodyPr/>
          <a:lstStyle/>
          <a:p>
            <a:r>
              <a:rPr lang="id-ID" sz="2800" dirty="0" smtClean="0"/>
              <a:t>1. UUD No. 1 1974 tentang Perkawinan, dalam pasal 63 (1) berbunyi yang di maksud dengan pengadilan dalam undang-undang ini adalah pengadilan agama bagi mereka yang beragama islam &amp; pengadilan umum bagi lainnya.</a:t>
            </a:r>
          </a:p>
          <a:p>
            <a:r>
              <a:rPr lang="id-ID" sz="2800" dirty="0" smtClean="0"/>
              <a:t>2.  Peraturan Pemerintah No. 7 1975 tentang pelaksanaan undang-undang  No.1 1974</a:t>
            </a:r>
          </a:p>
          <a:p>
            <a:r>
              <a:rPr lang="id-ID" sz="2800" dirty="0" smtClean="0"/>
              <a:t>3. UUD No. 7 1975 tentang pengadilan agama pasal (1,2,3)</a:t>
            </a:r>
          </a:p>
          <a:p>
            <a:endParaRPr lang="id-ID"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id-ID" smtClean="0"/>
              <a:t>Hukum Islam di Indonesia</a:t>
            </a:r>
          </a:p>
        </p:txBody>
      </p:sp>
      <p:sp>
        <p:nvSpPr>
          <p:cNvPr id="3075" name="Content Placeholder 2"/>
          <p:cNvSpPr>
            <a:spLocks noGrp="1"/>
          </p:cNvSpPr>
          <p:nvPr>
            <p:ph idx="1"/>
          </p:nvPr>
        </p:nvSpPr>
        <p:spPr/>
        <p:txBody>
          <a:bodyPr/>
          <a:lstStyle/>
          <a:p>
            <a:pPr marL="0" indent="0">
              <a:buFont typeface="Arial" charset="0"/>
              <a:buNone/>
            </a:pPr>
            <a:r>
              <a:rPr lang="id-ID" smtClean="0"/>
              <a:t>Berlakunya hukum Islam di Indonesia telah mengalami pasang surut seiring dengan politik hukum yang diterapkan oleh kekuasaan negara. Bahkan di balik semua itu, berakar pada kekuatan sosial budaya yang berinteraksi dalam proses pengambilan keputusan politik. Namun demikian, hukum Islam telah mengalami perkembangan secara berkesinambungan.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47864" y="0"/>
            <a:ext cx="1944216" cy="692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Hukum</a:t>
            </a:r>
            <a:endParaRPr lang="id-ID" dirty="0"/>
          </a:p>
        </p:txBody>
      </p:sp>
      <p:sp>
        <p:nvSpPr>
          <p:cNvPr id="6" name="Rectangle 5"/>
          <p:cNvSpPr/>
          <p:nvPr/>
        </p:nvSpPr>
        <p:spPr>
          <a:xfrm>
            <a:off x="3347864" y="1052736"/>
            <a:ext cx="194421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Hukum Positif</a:t>
            </a:r>
            <a:endParaRPr lang="id-ID" dirty="0"/>
          </a:p>
        </p:txBody>
      </p:sp>
      <p:sp>
        <p:nvSpPr>
          <p:cNvPr id="7" name="Rectangle 6"/>
          <p:cNvSpPr/>
          <p:nvPr/>
        </p:nvSpPr>
        <p:spPr>
          <a:xfrm>
            <a:off x="611560" y="1052736"/>
            <a:ext cx="194421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Fiqih</a:t>
            </a:r>
            <a:endParaRPr lang="id-ID" dirty="0"/>
          </a:p>
        </p:txBody>
      </p:sp>
      <p:sp>
        <p:nvSpPr>
          <p:cNvPr id="8" name="Rectangle 7"/>
          <p:cNvSpPr/>
          <p:nvPr/>
        </p:nvSpPr>
        <p:spPr>
          <a:xfrm>
            <a:off x="6228184" y="1052736"/>
            <a:ext cx="194421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Putusan PA</a:t>
            </a:r>
            <a:endParaRPr lang="id-ID" dirty="0"/>
          </a:p>
        </p:txBody>
      </p:sp>
      <p:cxnSp>
        <p:nvCxnSpPr>
          <p:cNvPr id="10" name="Straight Connector 9"/>
          <p:cNvCxnSpPr>
            <a:stCxn id="7" idx="0"/>
            <a:endCxn id="5" idx="2"/>
          </p:cNvCxnSpPr>
          <p:nvPr/>
        </p:nvCxnSpPr>
        <p:spPr>
          <a:xfrm flipV="1">
            <a:off x="1583668" y="692696"/>
            <a:ext cx="2736304"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6" idx="0"/>
          </p:cNvCxnSpPr>
          <p:nvPr/>
        </p:nvCxnSpPr>
        <p:spPr>
          <a:xfrm>
            <a:off x="4319972" y="692696"/>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2"/>
            <a:endCxn id="8" idx="0"/>
          </p:cNvCxnSpPr>
          <p:nvPr/>
        </p:nvCxnSpPr>
        <p:spPr>
          <a:xfrm>
            <a:off x="4319972" y="692696"/>
            <a:ext cx="288032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11560" y="2060848"/>
            <a:ext cx="1944216" cy="479715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id-ID" sz="1400" dirty="0" smtClean="0"/>
              <a:t>Nilai-nilai fiqih sesuai dengan surat edaran Kepala Biro Peradilan Agama dan No. 1/735/1958 dalam banyak hal sudah tidak mampu lagi menyelesaikan berbagai masalah kemasyarakatan yang timbul saat ini. Oleh karena itu, perlu dicari solusi terhadap berbagai masalah yang timbul dalam masyarakat islam dengan hukum islam kontemporer</a:t>
            </a:r>
            <a:endParaRPr lang="id-ID" sz="1400" dirty="0"/>
          </a:p>
        </p:txBody>
      </p:sp>
      <p:sp>
        <p:nvSpPr>
          <p:cNvPr id="16" name="Rectangle 15"/>
          <p:cNvSpPr/>
          <p:nvPr/>
        </p:nvSpPr>
        <p:spPr>
          <a:xfrm>
            <a:off x="3347864" y="2060848"/>
            <a:ext cx="1944216" cy="479715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AutoNum type="arabicPeriod"/>
            </a:pPr>
            <a:r>
              <a:rPr lang="id-ID" sz="1400" dirty="0" smtClean="0"/>
              <a:t>Sudah menampung nilai – nilai hukum islam tetapi belum lengkap.</a:t>
            </a:r>
          </a:p>
          <a:p>
            <a:pPr marL="342900" indent="-342900">
              <a:buAutoNum type="arabicPeriod"/>
            </a:pPr>
            <a:r>
              <a:rPr lang="id-ID" sz="1400" dirty="0" smtClean="0"/>
              <a:t>Belum menampung sama sekali nilai-nilai baru yang diperlukan seperti Bank Syariah,  Ekonomi Islam, perkembangan IPTEK dan sebagainya.</a:t>
            </a:r>
            <a:endParaRPr lang="id-ID" sz="1400" dirty="0"/>
          </a:p>
        </p:txBody>
      </p:sp>
      <p:sp>
        <p:nvSpPr>
          <p:cNvPr id="17" name="Rectangle 16"/>
          <p:cNvSpPr/>
          <p:nvPr/>
        </p:nvSpPr>
        <p:spPr>
          <a:xfrm>
            <a:off x="6228184" y="2060848"/>
            <a:ext cx="1944216" cy="479715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lgn="ctr">
              <a:buAutoNum type="arabicPeriod"/>
            </a:pPr>
            <a:r>
              <a:rPr lang="id-ID" sz="1200" dirty="0" smtClean="0"/>
              <a:t>Pasal 22 AB; Hakim tidak boleh menolak suatu perkara yang diajukan kepadanya.</a:t>
            </a:r>
          </a:p>
          <a:p>
            <a:pPr marL="342900" indent="-342900" algn="ctr">
              <a:buAutoNum type="arabicPeriod"/>
            </a:pPr>
            <a:r>
              <a:rPr lang="id-ID" sz="1200" dirty="0" smtClean="0"/>
              <a:t>Pasal 14 UU NO. 14 ayat 1, pengadilan tidak boleh menolak untuk memutus dan mengadili suatu perkara yang diajukan dengan dalih hukum tidak atau kurang jelas, melainkan wajib untuk memeriksa dan mengadili.</a:t>
            </a:r>
          </a:p>
          <a:p>
            <a:pPr marL="342900" indent="-342900" algn="ctr">
              <a:buAutoNum type="arabicPeriod"/>
            </a:pPr>
            <a:r>
              <a:rPr lang="id-ID" sz="1200" dirty="0" smtClean="0"/>
              <a:t>Pasal 229 KHI</a:t>
            </a:r>
          </a:p>
          <a:p>
            <a:pPr marL="342900" indent="-342900" algn="ctr">
              <a:buAutoNum type="arabicPeriod"/>
            </a:pPr>
            <a:r>
              <a:rPr lang="id-ID" sz="1200" dirty="0" smtClean="0"/>
              <a:t>Hakim dapat menggunakan Ijtihad dalam memutuskan perkara yang di adilinya. </a:t>
            </a:r>
            <a:endParaRPr lang="id-ID"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549275"/>
            <a:ext cx="8229600" cy="5576888"/>
          </a:xfrm>
        </p:spPr>
        <p:txBody>
          <a:bodyPr>
            <a:normAutofit/>
          </a:bodyPr>
          <a:lstStyle/>
          <a:p>
            <a:pPr marL="0" indent="0" algn="just">
              <a:buFont typeface="Arial" charset="0"/>
              <a:buNone/>
            </a:pPr>
            <a:r>
              <a:rPr lang="id-ID" sz="2200" dirty="0" smtClean="0"/>
              <a:t>Perkembangan hukum Islam dalam bentuk perundang-undangan merupakan produk interaksi antar elite politik Islam (para ulama, tokoh ormas, pejabat agama dan cendekiawan muslim) dengan elite kekuasaan yakni kalangan politisi dan pejabat negara. Sebagai contoh, diundangkannya </a:t>
            </a:r>
            <a:r>
              <a:rPr lang="id-ID" sz="2200" b="1" dirty="0" smtClean="0"/>
              <a:t>UU No.1/1974 tentang Perkawinan</a:t>
            </a:r>
            <a:r>
              <a:rPr lang="id-ID" sz="2200" dirty="0" smtClean="0"/>
              <a:t>, peranan elite Islam cukup dominan dalam melakukan pendekatan dengan kalangan elite di tingkat legislatif, sehingga RUU Perkawinan dapat dikodifikasikan. Adapun prosedur pengambilan keputusan politik di tingkat legislatif dan eksekutif dalam hal legislasi hukum Islam hendaknva mengacu kepada politik hukum yang dianut oleh badan kekuasaan negara.</a:t>
            </a:r>
          </a:p>
          <a:p>
            <a:pPr marL="0" indent="0" algn="just">
              <a:buFont typeface="Arial" charset="0"/>
              <a:buNone/>
            </a:pPr>
            <a:r>
              <a:rPr lang="id-ID" sz="2200" b="1" dirty="0" smtClean="0"/>
              <a:t>“Suatu undang-undang dapat ditetapkan sebagai peraturan tertulis yang dikodifikasikan apabila telah melalui proses politik pada badan kekuasaan negara yaitu legislatif dan eksekutif, serta memenuhi persyaratan dan rancangan perundang-undangan yang layak</a:t>
            </a:r>
            <a:r>
              <a:rPr lang="id-ID" sz="2200" dirty="0" smtClean="0"/>
              <a:t>.”</a:t>
            </a:r>
          </a:p>
          <a:p>
            <a:pPr marL="0" indent="0">
              <a:lnSpc>
                <a:spcPct val="80000"/>
              </a:lnSpc>
            </a:pPr>
            <a:endParaRPr lang="id-ID" sz="2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id-ID" dirty="0" smtClean="0"/>
              <a:t>Konsep-konsep tentang </a:t>
            </a:r>
            <a:r>
              <a:rPr lang="id-ID" dirty="0" smtClean="0"/>
              <a:t>Hukum Islam</a:t>
            </a:r>
          </a:p>
        </p:txBody>
      </p:sp>
      <p:sp>
        <p:nvSpPr>
          <p:cNvPr id="5123" name="Content Placeholder 2"/>
          <p:cNvSpPr>
            <a:spLocks noGrp="1"/>
          </p:cNvSpPr>
          <p:nvPr>
            <p:ph idx="1"/>
          </p:nvPr>
        </p:nvSpPr>
        <p:spPr/>
        <p:txBody>
          <a:bodyPr/>
          <a:lstStyle/>
          <a:p>
            <a:r>
              <a:rPr lang="id-ID" dirty="0" smtClean="0"/>
              <a:t>Konsep Hukum Islam</a:t>
            </a:r>
          </a:p>
          <a:p>
            <a:r>
              <a:rPr lang="id-ID" dirty="0" smtClean="0"/>
              <a:t>Konsep Syariah</a:t>
            </a:r>
          </a:p>
          <a:p>
            <a:r>
              <a:rPr lang="id-ID" dirty="0" smtClean="0"/>
              <a:t>Konsep </a:t>
            </a:r>
            <a:r>
              <a:rPr lang="id-ID" dirty="0" smtClean="0"/>
              <a:t>Fiqih</a:t>
            </a:r>
          </a:p>
          <a:p>
            <a:r>
              <a:rPr lang="id-ID" dirty="0" smtClean="0"/>
              <a:t>Konsep Qanun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Konsep Hukum Islam</a:t>
            </a:r>
            <a:endParaRPr lang="id-ID" dirty="0"/>
          </a:p>
        </p:txBody>
      </p:sp>
      <p:sp>
        <p:nvSpPr>
          <p:cNvPr id="3" name="Content Placeholder 2"/>
          <p:cNvSpPr>
            <a:spLocks noGrp="1"/>
          </p:cNvSpPr>
          <p:nvPr>
            <p:ph idx="1"/>
          </p:nvPr>
        </p:nvSpPr>
        <p:spPr>
          <a:xfrm>
            <a:off x="457200" y="1268760"/>
            <a:ext cx="8229600" cy="4857403"/>
          </a:xfrm>
        </p:spPr>
        <p:txBody>
          <a:bodyPr/>
          <a:lstStyle/>
          <a:p>
            <a:pPr>
              <a:buNone/>
            </a:pPr>
            <a:r>
              <a:rPr lang="id-ID" dirty="0" smtClean="0"/>
              <a:t> </a:t>
            </a:r>
            <a:r>
              <a:rPr lang="id-ID" dirty="0" smtClean="0"/>
              <a:t>	Hukum islam sebagai tatanan dalam hukum modern dan salah satu sistem hukum yang berlaku di dunia ini, substansinya mencakup seluruh aspek kehidupan umat manusia. Yakni:</a:t>
            </a:r>
          </a:p>
          <a:p>
            <a:pPr algn="just"/>
            <a:r>
              <a:rPr lang="id-ID" dirty="0" smtClean="0"/>
              <a:t>Aspek Ibadah</a:t>
            </a:r>
          </a:p>
          <a:p>
            <a:pPr algn="just"/>
            <a:r>
              <a:rPr lang="id-ID" dirty="0" smtClean="0"/>
              <a:t>Aspek Keluarga</a:t>
            </a:r>
          </a:p>
          <a:p>
            <a:pPr algn="just"/>
            <a:r>
              <a:rPr lang="id-ID" dirty="0" smtClean="0"/>
              <a:t>Aspek Muamallah</a:t>
            </a:r>
          </a:p>
          <a:p>
            <a:pPr algn="just"/>
            <a:r>
              <a:rPr lang="id-ID" dirty="0" smtClean="0"/>
              <a:t>Aspek Ekonomi</a:t>
            </a:r>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id-ID" smtClean="0"/>
              <a:t>Konsep Syariah</a:t>
            </a:r>
          </a:p>
        </p:txBody>
      </p:sp>
      <p:sp>
        <p:nvSpPr>
          <p:cNvPr id="6147" name="Content Placeholder 2"/>
          <p:cNvSpPr>
            <a:spLocks noGrp="1"/>
          </p:cNvSpPr>
          <p:nvPr>
            <p:ph idx="1"/>
          </p:nvPr>
        </p:nvSpPr>
        <p:spPr/>
        <p:txBody>
          <a:bodyPr/>
          <a:lstStyle/>
          <a:p>
            <a:pPr marL="0" indent="0" algn="ctr">
              <a:lnSpc>
                <a:spcPct val="150000"/>
              </a:lnSpc>
              <a:buFont typeface="Arial" charset="0"/>
              <a:buNone/>
            </a:pPr>
            <a:r>
              <a:rPr lang="id-ID" smtClean="0"/>
              <a:t>Konsep syariah dalam konteks kajian hukum islam lebih menggambarkan kumpulan norma-norma yang merupakan hasil dari proses tasyri.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id-ID" smtClean="0"/>
              <a:t>Konsep Fiqih</a:t>
            </a:r>
          </a:p>
        </p:txBody>
      </p:sp>
      <p:sp>
        <p:nvSpPr>
          <p:cNvPr id="7171" name="Content Placeholder 2"/>
          <p:cNvSpPr>
            <a:spLocks noGrp="1"/>
          </p:cNvSpPr>
          <p:nvPr>
            <p:ph idx="1"/>
          </p:nvPr>
        </p:nvSpPr>
        <p:spPr/>
        <p:txBody>
          <a:bodyPr/>
          <a:lstStyle/>
          <a:p>
            <a:pPr algn="ctr">
              <a:buNone/>
            </a:pPr>
            <a:r>
              <a:rPr lang="id-ID" dirty="0" smtClean="0"/>
              <a:t>	Konsep Fiqih tidak sekedar ilmu tentang syariah yang diperoleh dari proses istidlah, tetapi hukum-hukum itu sering di sebut fiqih</a:t>
            </a:r>
            <a:endParaRPr lang="id-ID"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Konsep Qonun</a:t>
            </a:r>
            <a:endParaRPr lang="id-ID" dirty="0"/>
          </a:p>
        </p:txBody>
      </p:sp>
      <p:sp>
        <p:nvSpPr>
          <p:cNvPr id="3" name="Content Placeholder 2"/>
          <p:cNvSpPr>
            <a:spLocks noGrp="1"/>
          </p:cNvSpPr>
          <p:nvPr>
            <p:ph idx="1"/>
          </p:nvPr>
        </p:nvSpPr>
        <p:spPr/>
        <p:txBody>
          <a:bodyPr/>
          <a:lstStyle/>
          <a:p>
            <a:pPr algn="ctr">
              <a:buNone/>
            </a:pPr>
            <a:r>
              <a:rPr lang="id-ID" dirty="0" smtClean="0"/>
              <a:t> 	Konsep Qonun adalah (Ra’yu) Produk manusia yang dibuatnya berdasarkan ikut campurnya kekuasaan negara, dalam menyelesaikan masalah tertentu.</a:t>
            </a:r>
          </a:p>
          <a:p>
            <a:pPr algn="ctr">
              <a:buNone/>
            </a:pPr>
            <a:r>
              <a:rPr lang="id-ID" dirty="0" smtClean="0"/>
              <a:t>Contoh konkret nya di Indonesia adalah Undang-undang No. 1 Tahun 1974 (Perkawinan)</a:t>
            </a:r>
          </a:p>
          <a:p>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Hukum Islam </a:t>
            </a:r>
            <a:br>
              <a:rPr lang="id-ID" dirty="0" smtClean="0"/>
            </a:br>
            <a:endParaRPr lang="id-ID" dirty="0"/>
          </a:p>
        </p:txBody>
      </p:sp>
      <p:sp>
        <p:nvSpPr>
          <p:cNvPr id="3" name="Content Placeholder 2"/>
          <p:cNvSpPr>
            <a:spLocks noGrp="1"/>
          </p:cNvSpPr>
          <p:nvPr>
            <p:ph idx="1"/>
          </p:nvPr>
        </p:nvSpPr>
        <p:spPr/>
        <p:txBody>
          <a:bodyPr/>
          <a:lstStyle/>
          <a:p>
            <a:pPr algn="just">
              <a:buNone/>
            </a:pPr>
            <a:r>
              <a:rPr lang="id-ID" sz="2800" dirty="0" smtClean="0"/>
              <a:t>	Tujuan </a:t>
            </a:r>
            <a:r>
              <a:rPr lang="id-ID" sz="2800" dirty="0" smtClean="0"/>
              <a:t>hukum islam sejalan dengan tujuan hidup manusia serta potensi yang ada dalam diri manusia dan potensi yang datang dari luar dirinya. Berdasarkan tujuan inilah tujuan hukum islam yang utama adalah jalb al-masalih wa daf’ al-madar(mengambil segala yang bermasalahat serta menolak segala yang merusak) dalam rangka menuju keridaan Allah sesuai dengan prinsip tauhid.</a:t>
            </a:r>
          </a:p>
          <a:p>
            <a:endParaRPr lang="id-ID"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668</Words>
  <Application>Microsoft Office PowerPoint</Application>
  <PresentationFormat>On-screen Show (4:3)</PresentationFormat>
  <Paragraphs>80</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Arial</vt:lpstr>
      <vt:lpstr>Office Theme</vt:lpstr>
      <vt:lpstr>Legislasi dan Kodifikasi Hukum Islam di Indonesia</vt:lpstr>
      <vt:lpstr>Hukum Islam di Indonesia</vt:lpstr>
      <vt:lpstr>Slide 3</vt:lpstr>
      <vt:lpstr>Konsep-konsep tentang Hukum Islam</vt:lpstr>
      <vt:lpstr>Konsep Hukum Islam</vt:lpstr>
      <vt:lpstr>Konsep Syariah</vt:lpstr>
      <vt:lpstr>Konsep Fiqih</vt:lpstr>
      <vt:lpstr>Konsep Qonun</vt:lpstr>
      <vt:lpstr>Tujuan Hukum Islam  </vt:lpstr>
      <vt:lpstr>Slide 10</vt:lpstr>
      <vt:lpstr>Tujuan Primer (al-daruriyyat) </vt:lpstr>
      <vt:lpstr>Tujuan Sekunder (al-hajiyyat) </vt:lpstr>
      <vt:lpstr>Tujuan Tertier (al-tahsiniyyat) </vt:lpstr>
      <vt:lpstr>Legislasi Hukum Islam di Indonesia</vt:lpstr>
      <vt:lpstr>Proses Legislasi</vt:lpstr>
      <vt:lpstr>Slide 16</vt:lpstr>
      <vt:lpstr>Ketentuan Hukum islam yang perlu dilegislasikan :</vt:lpstr>
      <vt:lpstr>Slide 18</vt:lpstr>
      <vt:lpstr>Pembaharuan UUD Hukum Islam di Indonesia</vt:lpstr>
      <vt:lpstr>Slide 20</vt:lpstr>
    </vt:vector>
  </TitlesOfParts>
  <Company>Noorg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Legislasi dan Kodifikasi Hukum Islam di Indonesia</dc:title>
  <dc:creator>Hafa</dc:creator>
  <cp:lastModifiedBy>User</cp:lastModifiedBy>
  <cp:revision>26</cp:revision>
  <dcterms:created xsi:type="dcterms:W3CDTF">2012-05-02T02:47:28Z</dcterms:created>
  <dcterms:modified xsi:type="dcterms:W3CDTF">2012-05-02T05:58:55Z</dcterms:modified>
</cp:coreProperties>
</file>