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8"/>
  </p:notesMasterIdLst>
  <p:handoutMasterIdLst>
    <p:handoutMasterId r:id="rId1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52" r:id="rId99"/>
    <p:sldId id="353" r:id="rId100"/>
    <p:sldId id="354" r:id="rId101"/>
    <p:sldId id="355" r:id="rId102"/>
    <p:sldId id="356" r:id="rId103"/>
    <p:sldId id="357" r:id="rId104"/>
    <p:sldId id="358" r:id="rId105"/>
    <p:sldId id="359" r:id="rId106"/>
    <p:sldId id="360" r:id="rId107"/>
    <p:sldId id="361" r:id="rId108"/>
    <p:sldId id="362" r:id="rId109"/>
    <p:sldId id="363" r:id="rId110"/>
    <p:sldId id="364" r:id="rId111"/>
    <p:sldId id="365" r:id="rId112"/>
    <p:sldId id="366" r:id="rId113"/>
    <p:sldId id="367" r:id="rId114"/>
    <p:sldId id="368" r:id="rId115"/>
    <p:sldId id="369" r:id="rId116"/>
    <p:sldId id="370" r:id="rId117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ableStyles" Target="tableStyle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viewProps" Target="view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117A5B-5537-C0D4-36F8-A7EE8E092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E1B21-EB55-E0C5-8BBE-D3514353037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1520C-E02A-AC5A-67FE-0510EA1A4B2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609D9-D63A-037A-BE41-8F59D861D62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5D92247F-B89F-4A54-BB68-C0EE2BFF04DC}" type="slidenum">
              <a:t>‹#›</a:t>
            </a:fld>
            <a:endParaRPr lang="pt-BR" sz="14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9823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551917-9C54-3BEA-3CBD-2DB22C416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A92D7-5152-7C8D-024B-6AC8EDCF7FC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595A64-0A98-CD8B-E05A-92981152084C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FA13-CA97-A9B4-E679-1FE61B33C9B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499-1AF3-94BE-3676-FF31AB8D2EE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F57CB-8DC4-B593-F79B-9310190BCF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8A6850D6-417E-484A-BACC-C4AA8E7A330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94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CD226-AA4E-4242-0ACF-AC678DFEB3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FB30C4-C186-42E7-86C1-CACE345CDF9B}" type="slidenum">
              <a:t>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F60AFD-722A-99A9-23ED-BA0AA623D9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0CE4F-B8BB-21D3-F4C7-5A53434055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7B1A9-FC94-8EC8-BDC6-74D49CBAA7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0CCA05A-5B98-497C-99EB-B3619D7DCF3F}" type="slidenum">
              <a:t>10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978218-0B64-A192-9DC7-FBCB51D3BB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6999F1-07CB-B1CC-2861-E7AA092940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5CE93-8067-CB71-45F1-0ED3E90176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F4FD5A-2E69-4C1D-B093-D27C100037D4}" type="slidenum">
              <a:t>100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D593A5-2B81-1C07-D2DE-52671FC35B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79A08-40F9-A5C2-2EB3-32B1CFD2BE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450F-5FD4-ADF3-D278-22AB03D7A5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2A5DEB-5A54-4B09-A6DF-A10707023A83}" type="slidenum">
              <a:t>101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D28A30-684A-CD2C-965D-3B37500B47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B39B5-773E-E9D1-7AFF-A50F574A96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2444C-8595-7891-9730-50C539FD18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3AED8C-17E6-4225-924F-3478C80184EB}" type="slidenum">
              <a:t>102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890CB-38F3-3174-7D2C-F8AFE1BD19E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2F544-0218-5CD5-32C8-22F5344730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037A4-2900-52BE-8876-4FE197C253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F0F20B-E564-43E0-8AFB-6BBBB352ED41}" type="slidenum">
              <a:t>103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8C674-FB13-D74D-8683-D536456200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B5FF5-89AC-24BB-A186-65C7AD8F5C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D07E-B7BC-4F35-81DC-0D4130F9CB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4A4A092-3768-41EB-826A-FF4E8967425F}" type="slidenum">
              <a:t>104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87CA3-89A0-2378-EA3C-D8B0F12B6B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9816F-1226-AC95-BFE5-AB2C6AE733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FAAE-7241-2824-3A08-34D9B7841B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AC9EE4-257E-4230-BC22-D93CDAEB4D54}" type="slidenum">
              <a:t>105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C0040-094B-144F-7CC5-BFCA2F7DB4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EAEF0-E238-B682-5340-1062C0D04D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1A1C7-2735-BC88-C3BB-DAFA12F411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9B4BBA-F806-43C9-80BA-4E1C8F0BCBBD}" type="slidenum">
              <a:t>106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5C8C1-240B-28BB-EBE8-CC32C9BB89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74BD2-0F11-AE3D-4D3D-8A73939DDB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E05FD-7BDA-8065-D4C9-2B093B2FE5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E50E8A4-67DE-4E44-9F6D-77297D625394}" type="slidenum">
              <a:t>107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7EBAE6-6EF5-C034-048C-23D0812603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5EC54-92AB-0D0A-B16A-11D9941445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FE63B-4B45-0DCB-D4D8-D52FAFEB1F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AFDE9E-6CEE-41FA-A363-2E2EFA4A5DAE}" type="slidenum">
              <a:t>108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537C7F-24C9-B43F-C7B0-816CFC5182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2105EA-5A0D-B4EA-7D9C-00F6937D63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E165F-6432-1E25-2DE0-87BE4F6509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5543E6-4D8D-4FC6-9495-8E57264E4B05}" type="slidenum">
              <a:t>109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9FC75-2905-DD3F-C676-BE5C10F2A1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1CA47-A2B1-62DC-8D72-D8621C28A6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450E-9E06-819E-1A70-B7BC126F16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4E853B-78E0-4425-B9E1-3AA4A227A2E6}" type="slidenum">
              <a:t>11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92CDA5-E90C-08E0-3774-68F602E337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824A77-4DC6-3B6E-4C56-CAFA8119A0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9886-4B17-6259-F31A-3B043A9D48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A982B99-CD29-486F-B3FD-44CA3A1A4F03}" type="slidenum">
              <a:t>110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08CA6B-CDEB-EADC-8955-D324F30CC8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395D5-1F88-02BB-EC76-DFC79EAC8E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674DC-9AE9-EBD5-6714-B9F2970F8E8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6F559B-770A-4EE4-8EF0-2DFAC338BA3F}" type="slidenum">
              <a:t>111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79424-DA42-C9DD-703F-F209642D17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89A6D-A12B-5E2A-2089-0CF7AE5D3A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9D456-0F31-08B9-F751-44E14DF754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71A508-CF0E-46C5-9865-E461D5CD2FF7}" type="slidenum">
              <a:t>112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5408B-711B-E252-ABE7-8AE0D120EC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F02CE-E0E8-95AA-6DEE-5FCD9C6C00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1EDDE-4B1D-337A-BB2D-D4BFCC36E8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12690B-8F4F-4BAF-B856-933F3B1401DC}" type="slidenum">
              <a:t>113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F86B1-F043-C3F9-2E7B-5A750D0C26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B82026-2B26-BDB6-D35E-08B0BFDDA9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44A7A-D49A-67E5-6641-D5A73C7E65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D2AA3C-FB3D-41E2-B310-8755BD954820}" type="slidenum">
              <a:t>114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7E9FC-45A1-BAB4-6B37-921AD83C1D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47FF8-6F41-168D-F293-764862036F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CABF-79A3-2835-FD87-B7ECAFB96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29087B-845E-4D91-9A23-790D4273D329}" type="slidenum">
              <a:t>115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096DE-8E2F-B05F-BF90-A7CAF5EA88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D8A2A2-804D-F68E-E595-76F99D82C1F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B1D8-C4F8-2C22-E63C-6F7007EAC5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F336E0-1937-4D76-9BB6-03AAA57D29D6}" type="slidenum">
              <a:t>12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E6AA5-C89D-7389-90C3-986EA3F8C0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1C9A39-33B3-9E83-F475-A9685B4593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5FEC-7C5F-CF3A-79C7-9E861CAF58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1E6659-CACA-44C0-A6F9-913CB8BF747B}" type="slidenum">
              <a:t>13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CD411-9220-6A2C-E4F4-C7812B39332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E71EEB-3213-F91D-9BEB-5902ADF13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6B86D-7231-0346-7EEA-2C47701215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D52D21F-8B8F-418E-8C34-39B7D33C5268}" type="slidenum">
              <a:t>14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425DD2-73B6-B3A9-279F-F6BA8A75F1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49157-04C9-F2E2-66FD-F5D9B36477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75B30-4DE0-C57B-7F89-A1E059AF58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675093-9686-4009-8788-AF406F0C975A}" type="slidenum">
              <a:t>15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F1682-0708-0E52-0E7E-63AC16999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39BB6-99E9-531D-5763-34D3A08F1D6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CA4FD-835D-0BD7-AC4D-7ACAF4BBAD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3FF5EC0-EBDD-4FD3-AB4C-06CC45EA1BA6}" type="slidenum">
              <a:t>16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92B520-E4D7-E689-5BE5-202C6E9AB1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2067A-DFF0-B01F-D54B-A7140C532C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422C4-FCFA-7ACC-C409-5ED51841DE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11544B3-6AA2-4F43-A466-B566CE7166C4}" type="slidenum">
              <a:t>17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26858-9AF1-45DD-6DD1-D0104910D7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1BBA5-D5CB-9C03-95E0-4EDC8E2492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794CF-DAEE-27B9-5EAA-B4EBD0F676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EE6E8C-0F5A-4936-88DF-31EC2F5ED14F}" type="slidenum">
              <a:t>18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9D96EF-E3CB-618B-85B0-A17DC7E2162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19DFE-88AB-6F07-3DAA-3EBE5DB5A3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FAAF1-90E1-D329-C450-9E4639140C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9EB05C-8C98-48D2-8C3B-FC7A5C9E37B9}" type="slidenum">
              <a:t>19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C592A-CCB0-2ECE-9740-6E5B6ECAEE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97A4A-2EF4-A056-50D9-E30CAABAE74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A4320-2C31-067E-944B-F7CCECA26C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0B7786-9C6D-4E67-8D25-E1CC3A91293B}" type="slidenum">
              <a:t>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7E7BB-379E-7ADC-083E-B62D946A4C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15D02-1242-AA9F-23D6-45EE11FAA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9D929-8E57-30D9-E1BA-83CDC006C7F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FE15661-6B60-47F1-B86E-25EF9635277E}" type="slidenum">
              <a:t>20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5494A4-0E34-0829-AB5E-EE04B9C4E0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EEB3C8-C076-BD52-7816-792887EF1B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B2D86-AD7A-5687-1489-005F777FF9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AFCFCC2-873D-4CFF-BA77-5B1FCCC3DAA4}" type="slidenum">
              <a:t>21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8CE86-73F0-7AD3-E442-3D94006D01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0F7AAF-37CD-F033-D5DB-C7E64B88FF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1D3D-8E2B-CB2A-5ECE-DA91BEFCF8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505644-0403-424B-A853-5E93F55F778E}" type="slidenum">
              <a:t>22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D08E1-C3B4-82CC-5BDA-BB7082FF7C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68D8C-0B06-FA0F-05C2-9F237A16354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BAEAB-922F-81D3-6F88-E910BB32F5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CDCB61-9D9B-4E13-9C4A-E5F10BD170EB}" type="slidenum">
              <a:t>23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31139-D83E-3CAB-7C1F-AD6559D781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8F149E-73D1-1E5E-A1F3-7E85F23E24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15724-78AC-F4EC-F967-B1394EF04F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2B5666D-DA7F-447C-80AF-CEE5969D1D87}" type="slidenum">
              <a:t>24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5180F-ECF9-5300-CF0F-4F7248BE77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7C44F-111D-9720-948C-18D74C1737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C780F-8932-8047-3467-18D0D44F7E7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5B5220-F600-42FC-A120-5E87D5FC1977}" type="slidenum">
              <a:t>25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85003-9432-1E26-A658-407CCF9EC2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55BBA-3928-B252-9B20-21257E49A3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4592D-258E-4CF4-14C9-366E2583208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65345E-D447-4023-9ABA-22D9FBE57452}" type="slidenum">
              <a:t>26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6C0BB-B329-06C9-07D2-BD3657C220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DC419-309F-3BFB-A7AA-882981C3E56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AD003-EFC0-49D2-FF23-D2282782E0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97222B-0589-4B7F-8C99-FD321CECEAA0}" type="slidenum">
              <a:t>27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36FBD5-F810-DF23-963A-AC552553CE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A240A-207A-83E6-4B02-F5DF489D53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B57A8-E9D9-9923-4A64-C7F1B10321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417E266-394C-4957-9925-F4A6211A2655}" type="slidenum">
              <a:t>28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45D99-3A82-50E1-2497-429E676B70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93D8D2-3D6B-BF0B-2BE4-1A521C95CD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ED615-6C38-9022-F6A9-481488AEC4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CACD20-61F0-4D0C-AA55-9E8A5D496C03}" type="slidenum">
              <a:t>29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ADB77-9BC1-6868-35E8-F85A58C041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28A7A-2825-233F-62F4-D40ABD172E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890D2-74ED-7A26-D799-4CEB40DA99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897228-856E-47A9-B822-7017FE5E0F97}" type="slidenum">
              <a:t>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0C175-FA49-1262-F958-E478E0CD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296CD-9FA5-FE2A-4C09-8DFDA51AB90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2AD3C-1CA1-9F35-93EB-BA86CDC9B5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0ADCD6F-0BC3-45B7-A497-65D54B1D6157}" type="slidenum">
              <a:t>30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5087B-8026-A13E-F562-DCCA57457F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E8B207-E4C4-ADDC-DE8B-5893903CA4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7E2D-9A6E-327E-CAF5-402063083B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2D2877-A45E-4862-BF66-D04922EB5D79}" type="slidenum">
              <a:t>31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A6F9C-B104-BB3A-0D90-156441EA03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24AFB-AC40-BE11-A4EB-43569D7A76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2D851-F7CD-2774-6BBA-9050DCC438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A6764D2-020E-4B4D-A4C3-F95184548DCB}" type="slidenum">
              <a:t>32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8A5EC-A51B-CE80-A393-5D493C048A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03B00-72C6-59C2-5C23-8B851FE9D2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E05E7-4F7E-3B95-FBB0-72859EEB20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303A78-20D4-4A22-97BB-2BAE36807FF8}" type="slidenum">
              <a:t>33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29AFC-E3B7-E637-391B-E19466D965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F82A1-BBA4-ACC3-A4CA-FBA161ADD4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0A27-4757-FB33-1792-B3A11A904D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AD1AF12-B141-4A59-B564-599C1EB9F172}" type="slidenum">
              <a:t>34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0F7E8-315E-0884-35C8-BE3C58D9B40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2E18C-1C35-4B31-EDD8-455F76DA8C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6E92-D162-D2CC-2F0B-7C81EF45F0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6C0E8D1-0906-4CD7-87DF-6CFBE3DDEC7F}" type="slidenum">
              <a:t>35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7DE90-E99A-DBB1-CC8C-EA5F2EFBF4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1502C-92B6-B0E6-A7C6-97A1314C58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3EA50-3F47-E4D1-7850-FA8DD91195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3ADC14-82B1-4B49-8BD9-932863609C7D}" type="slidenum">
              <a:t>36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02218-C961-0A30-95EB-FBEA2A6B10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911E4-5631-6FF5-E8AB-40E59640A7B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9C36F-6DDD-CB48-100D-6E0D005705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B3C7E91-7E74-4E6F-8679-96640083ED2D}" type="slidenum">
              <a:t>37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AFC1E-EEA1-D3B5-D82B-14884825FB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423AE-83B1-6356-89E4-2FB4C2CD0E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55037-5478-BDAA-9507-76A3371C88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FB2295-7864-4AD3-97D2-0CDCB21F9F03}" type="slidenum">
              <a:t>38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2E14C-C404-B82F-FB88-A0E431E81B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A4FAB-BAF2-F56A-CF52-B382C0A0A1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F511-8490-F1AF-607B-0D918A4F597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3A2697-4E47-4008-AEFF-CC0CFB7150CA}" type="slidenum">
              <a:t>39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BF60B-8B09-927E-BB6E-806087E2695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D72D4-6D9F-11D8-D58D-97F5F8E1F2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1815A-EC17-DF95-B021-CA15472720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153F5A8-123E-4128-B7AB-7584D725C1A4}" type="slidenum">
              <a:t>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55440-D144-AACE-A9A3-4F46232157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923C3-47CC-90E1-2697-3EFECB6265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77D10-0EA9-684D-D03A-0B414BA8AA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8CE2EF-D514-4177-8A27-8AFB21B68F02}" type="slidenum">
              <a:t>40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A1C6A-A3E0-6D51-EF6D-3ACDCB1B7D0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A9910F-3C2E-771A-220C-EA62BAAF3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015AE-0520-6C7D-E1B5-A49259F41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AEE225-738E-4002-A983-D82AE67EC14B}" type="slidenum">
              <a:t>41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4D39E0-A78F-DD3D-B69D-0552924A12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651B4-6EFD-DADC-7D99-18F841890DD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93ADA-E0F6-97CD-62A9-2543940EFC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E0F95EE-6BD3-4563-AC82-16EDCC57F7E7}" type="slidenum">
              <a:t>42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9E7C2-F4E7-1526-CC77-8FE07DA56CA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7CE83-3469-EB2F-DE1D-C73C536163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36D6A-62C0-0FC7-2970-D104151040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DF9FFE2-8014-4EAE-859E-91707FF21C54}" type="slidenum">
              <a:t>43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E94397-1696-3008-C09D-EF859ACBFE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CDFE2-01FF-9F53-F801-5AED0540A9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C4C7-FEAC-CF03-121B-D26BFF575D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EFE6F15-06E1-4A5D-8775-56D863A2770D}" type="slidenum">
              <a:t>44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92A25-0FAD-B6DA-FF05-40382EDB8AB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9B265-221B-C050-8C1C-8B3487F77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2C59D-FFA7-A3E6-2B71-46EA451400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1D4E79-7B25-4135-84D1-A406C346B2ED}" type="slidenum">
              <a:t>45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69DFE-28C0-D1C9-AA99-4C947DE01C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21FF15-4325-3FE9-EF7D-A15194C87A3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E39C0-EE22-0C0A-234C-F3C226DA99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BF024DA-E926-4E01-B199-9E0E594574CA}" type="slidenum">
              <a:t>46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F42CE9-A363-88AA-AC41-366BD8A692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A1F9A-71E0-BF2E-0459-D0D9C58328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94144-71AC-D5C8-DB6E-DFA7DB55B0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9EA6B12-421A-491D-A958-90F35EDD8A36}" type="slidenum">
              <a:t>47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09D36-D37C-FF98-9965-59BDA2247E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963722-65DA-9CD7-F64B-CE57196321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F2665-DBE6-6299-9A4A-A281E06D3AC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DDAC95D-C9A4-4765-B4B8-98B0AFB60C3D}" type="slidenum">
              <a:t>48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0D81F-D785-AA6B-3F3B-F83C402B4A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8C4FBC-FEDA-3576-F800-6856DD95D5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EB29A-1F3C-AFA6-7EE5-1630E4EA37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737746-A159-45F4-A7CC-BBC1E6F44EB7}" type="slidenum">
              <a:t>49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36D81-1845-73E3-0270-F98B122E2F3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9AABC-5D7B-A686-5CF9-68E1C7A36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6759B-51F1-9ED2-DFC3-825B81C017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E08DDB4-C427-4053-BAEF-54E233338334}" type="slidenum">
              <a:t>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3C6FF-2ECE-17C9-7DB0-834B2E29EE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F62F7-C0CB-4765-361E-1A4DA705E5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C7E3-B6D6-F215-D1DB-3124981EA9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9349ACE-35C2-4293-805F-6829D7465B1D}" type="slidenum">
              <a:t>50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ED6A5-37AA-96ED-4037-084D49D9A7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82646-DBEE-52D2-9730-F03D6DB263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2A785-A746-4BE1-78C3-36A824C3C9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EA37323-426B-489A-966E-C6B4A5D98B95}" type="slidenum">
              <a:t>51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C158A-0205-AFE6-F677-805543A146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2BDB0-D608-DC3C-806D-28B729B9FB4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21CE0-BC09-0194-C68C-39F82847A0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82713E7-B611-4C0D-B62E-50641E9F4971}" type="slidenum">
              <a:t>52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4EBF5-91E1-A12C-CBB9-96EB2174A89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16981-8889-A252-052A-01DC79E599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4D165-3EE5-1A5B-DF8E-4DBD92206F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3ABD1F-B257-46DE-B016-592EEB41757B}" type="slidenum">
              <a:t>53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F016F-4161-FC1D-9996-39223AAFF88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64D45-0B10-1D12-49B1-0AFBABCBC4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251640-998C-0E66-3923-02A1D8BBF4D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81C021-D9D2-4A6D-B7E0-C0B7D0D7C241}" type="slidenum">
              <a:t>54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D4D5E-2CC2-7A5B-DCF8-9AB475274A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01108F-3DCB-8A3D-B82D-2146686267C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D0637-5163-9632-3405-2703379E19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9C1D77-B43D-4771-94D8-58B86C285FC9}" type="slidenum">
              <a:t>55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9B1F2-4448-6932-81C0-CFBC83FBAB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B2FDA5-2A9B-91EB-E179-87ABA883EF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E7C07-24FA-9409-E989-6D57F8218FB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85482F5-6771-43CE-ADD0-F417CE1626C2}" type="slidenum">
              <a:t>56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0C1D1-D826-9984-4F1A-E19743677D5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9C328-B33E-0A57-B244-715494E523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C354F-E4FA-94F2-33AB-01DB963FBF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D2E6E1A-E22F-46A7-8632-88E73A7F4C04}" type="slidenum">
              <a:t>57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5BB33-491D-A868-B4BC-B06EC87CB5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EB8908-0B5C-1055-9FB0-27E0B1C86D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4719F-BF1C-AA34-041C-AA97EE23E7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DCBCFEA-BF05-4A21-952F-513AF046766E}" type="slidenum">
              <a:t>58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5C5CD-19D5-C80E-6C8E-3FC84D8197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20A12-81C8-6072-167C-02C5A527FB3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C0B79-D573-BB47-AC1E-5D0E0A8CF3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CDB263-1689-4D8B-8637-917D8C5D4367}" type="slidenum">
              <a:t>59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C407A-00FC-3743-CB48-823BAFB014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C7DB4-5B15-E51F-7806-358E569B1D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47044-E43B-6706-83ED-D10A2C925E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190DEC-7F5E-4E8A-A3D9-39EB893D2AFE}" type="slidenum">
              <a:t>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665D68-EDDE-ECDB-D110-8EE815F390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68F85-5D80-66AC-1557-4BC92F73B3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E7EDD-A9ED-ADD3-57A8-D06C25FB0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1ACD069-0AF8-4237-9614-F8343119B7C6}" type="slidenum">
              <a:t>60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7585B-567E-2FAB-D0BA-9A28E2C1FE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A95F7-571F-A9F4-DD22-9FF92B0338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548C7-7E9D-8E12-BD27-43C3A184DC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AB93885-BE4A-4B6F-A437-6129FE806A0A}" type="slidenum">
              <a:t>61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4AEDB-903B-37D0-6080-AF7277033F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F548E-5BCF-6BD3-60AE-99D16675CD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1F986-3989-DC65-1878-D7A7C8CED3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BA7920E-0346-44EF-9665-DB6E5D5EB1BD}" type="slidenum">
              <a:t>62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42585-00D5-CC11-9AD1-B5B2F6A96C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DD913-79F3-E7F3-1B3A-9D538AA9BBA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B6725-2CA6-1854-1A23-89CB338DBE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542EEA5-2C48-460F-BA0E-075BE07E4634}" type="slidenum">
              <a:t>63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FC49C-1FCE-7FF4-310F-9A9F076F5D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9B5CCC-11BE-120D-A425-48B1F7C254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D69D7-8298-5FA1-A2F0-56D6169EA50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1DE3C6E-9F0B-45DF-9D35-AE03BB19DEF4}" type="slidenum">
              <a:t>64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E0FB1-4B30-9BF2-7FD8-7311096349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AE125-21DD-C723-5F27-F78727BCD9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A8117-F387-4412-A203-DA54DA9D819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971C6E-153C-4456-BCAA-A03119F22831}" type="slidenum">
              <a:t>65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A86FB-9F6C-1CA2-AEE7-FFC59C6EB1F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F8248-8E3D-C11A-CE11-691163D1626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D6B77-9216-5951-1B6B-A18E12ECE9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D794EDA-F0EA-4AA5-B92C-D2EAF451E7F4}" type="slidenum">
              <a:t>66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68971-820A-77CA-0D39-5205D58E9B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BF78F-A412-F49B-2D04-F5FD7E05CE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C42-1019-AC42-2FB0-AD216C0DBF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3BA045D-9652-4CE8-9999-FF544CE7066E}" type="slidenum">
              <a:t>67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80783-291F-D963-5E5E-4E3BD0F530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D735EE-7956-6F4F-BAAF-A8EA3DF22F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BE478-5873-5DBD-B7A7-57C38E1496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7F8C39-423C-4AFE-87FB-734C2E52C083}" type="slidenum">
              <a:t>68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B8449-522C-2812-A250-4E4D3ADBB7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570A6-A892-FCF0-0C8D-782B7B9136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70994-F6F1-6366-99C1-5C02F1FCE3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60D4922-892D-4CAA-818D-FAD26BEC66ED}" type="slidenum">
              <a:t>69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435CF-1A32-54E1-DC33-7F4CA8C9C2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2013B-6FE1-87D2-7C15-58585BCB7D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89973-2D75-3066-3107-30FCD6CF43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67F0C1B-760E-424E-908C-5253BF014550}" type="slidenum">
              <a:t>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43B1C-CCA8-1E8F-C3E8-B2E928EC8A0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34884-DBBD-50E0-A74F-10F9D0DF0D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82DA0-0563-B5E6-7EAC-57E61C6067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42A6C5E-A50D-40DE-80B8-8D7AD03E7085}" type="slidenum">
              <a:t>70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94F56-7609-BEB9-E330-C350C489F8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D39B0-E86D-FA61-3696-F5586426C9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D3280-9A24-1D4F-0455-F2506AB66C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6D91684-B5EF-41C0-802A-DCAFE4E14A95}" type="slidenum">
              <a:t>71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8F50D2-B942-2F39-B081-DC1372486A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83DAA-DB88-4AB9-1444-7DDF6F74E8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CE7C1-394E-61E4-1791-8CB1BA8855D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3030F4-4687-4FD4-A911-ED5E511BC286}" type="slidenum">
              <a:t>72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F5BF9-1C52-9D1F-1A82-F9F6241E975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6048F3-C9C7-519B-4182-7A95187537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85FE3-A461-2A5F-A0E1-DD53D23023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9CDC481-55FF-4D13-B947-139685F52FA3}" type="slidenum">
              <a:t>73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32B44-D16C-2AF0-E0CB-F7459C0D1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B371E-5D06-70F5-F846-D232A5C8D9F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7498B-5C48-B7A5-9635-A4DE82D936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A94D06F-ABC1-4B24-B260-96EB9096BE1D}" type="slidenum">
              <a:t>74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4F9BC1-71EF-47B9-3132-FB8AAF7950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6D9DBB-449F-EC23-1C47-4B8F5AC496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F678-BB90-0FA0-A37D-34C0469447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52AB8BA-8E74-4B7E-A86D-D5B03687AA10}" type="slidenum">
              <a:t>75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E96C9-8787-2F4B-E303-30F0AE9CA9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4A8AC-8739-45A1-FC5E-017BDD20D9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92AA-0597-ECB2-3214-D1E07C48C0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87A27F8-1333-441C-A490-82A4A92B99AB}" type="slidenum">
              <a:t>76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584777-E486-01EF-AB11-98AAF1FF02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05C146-15A1-FE6D-C4F7-33EC49974B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C6903-BAB2-CD7C-0656-71009BC191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5B8862D-C73B-41B3-801D-0738BDF791C5}" type="slidenum">
              <a:t>77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93391-212E-4FB8-DC59-70E3B5A7A68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B2A9B-DE0A-6A80-4E15-FEC44DDE91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15A5C-41A4-517A-6322-D566AA70E7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DEB7A9-09BD-42CD-9B68-820DC6A85FBF}" type="slidenum">
              <a:t>78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18BAD5-BC26-B852-F7FB-B73C71389F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32D27-48F4-0970-6AE2-9232F5235B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93090-C520-54A7-C9A1-5D645EB5133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31A6882-36F5-4FCC-A06B-816B835A214E}" type="slidenum">
              <a:t>79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E92BAE-8D4D-A7B9-4FF3-BEA97539FB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C661C8-EFC7-D643-12E7-020EAA7584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F7981-59E7-E02E-4D4B-F632ECD4EA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A26B1D4-6693-409A-8937-43CCB79CB811}" type="slidenum">
              <a:t>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BFA2A-AB99-A590-7438-3656F2E0B7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FA99A-9CEB-6321-E9A0-F4E9E4DF1A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EEFE2-78D5-E774-C920-2F9859CC8F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3706D5-BC71-4979-9060-4EACC73EE161}" type="slidenum">
              <a:t>80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F009F-841F-43AE-A908-2490BC23F4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25D63-4149-C6DE-51FA-A4DE7352FA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218C8-B404-419E-5AF7-019BE767ED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9ED0E44-1B29-446A-A4AD-C4DC9A7EEFA0}" type="slidenum">
              <a:t>81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37CF9-C9E4-871A-BDD8-959DA5D25D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3C920-6475-44E5-98E4-7B9A4276D3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69503-3E56-C6B9-1F4E-9B24E1160BD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A3FDDB5-6A1A-4369-A488-DC5A10D61E42}" type="slidenum">
              <a:t>82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CB7E2-FDE5-434D-AC7D-A90C837C01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198A9-74C6-1FCE-D8EF-732F4F614D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809EB-E4F8-8AB7-13E0-93002FE2189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AE95E1-E06E-4661-8FF8-E3A532AD9D0F}" type="slidenum">
              <a:t>83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B2ABDC-BE4F-4AE8-E840-BAFE7561977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4F5DA-7CC1-707F-861C-61A0422073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6876-E4F1-76BF-5ADD-20B2D39F71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65613-95D0-4A44-8321-7EF018F3769C}" type="slidenum">
              <a:t>84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F35AD-9D89-BF93-4436-013448BDF1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64350-AAE1-3EF2-F0C4-E0E8EE11A3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6F276-1627-7639-5535-021BFAE823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102123-C1AF-4056-80F8-0F7C19BCD742}" type="slidenum">
              <a:t>85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565E38-3A4D-5D4E-1492-77C64DC1E6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AFA2A-2BE8-7009-A1A4-3BB586F1BA0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A5DAF-1888-FE66-8D85-61F8C90DD6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DE05973-D77F-4AD0-98D9-534E75CA691F}" type="slidenum">
              <a:t>86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2A982-734D-2160-89C9-285C3EF83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A32056-1C7A-EE7F-28AF-C32BB9B266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E658A-F3FC-8FDA-2B18-F24A24ABBF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9594C6C-B4BF-486A-AAAF-8C03CE56109A}" type="slidenum">
              <a:t>87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CEFEC3-CB11-281A-8444-0A0A5191246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74F95-8E4B-246A-DF95-05D8D9D295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1AD5-D8E8-207F-6FCB-A11378E0D12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2CF1528-2126-47D7-8828-B3366DBF3043}" type="slidenum">
              <a:t>88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77D68-A06D-FBFF-F25A-F9817C06D9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2789B2-1220-7143-A93B-EAF305C5D34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98309-E6DC-8ECE-F555-E8D84E8F51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03330F5-C4AE-43F1-8B6F-B34D63E1A0BC}" type="slidenum">
              <a:t>89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73B30-8B7E-1E87-1E2D-DB95E1D7E1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6AC23D-29B5-7CC0-E512-5C69DAEF40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3B933-D0B9-B725-D0A4-F520E0BFD5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9BD0A21-0E5E-4900-8508-419B8898CAB7}" type="slidenum">
              <a:t>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30ADD6-3F23-91A9-B116-F1CAD845B9B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10E4A-7684-C232-1AE4-13A7107213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107600"/>
          </a:xfrm>
        </p:spPr>
        <p:txBody>
          <a:bodyPr>
            <a:spAutoFit/>
          </a:bodyPr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D0A98-57F2-DAE4-3AEC-2BAFD68678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4518BEE-BA06-4F3B-9B4D-B33A58288F89}" type="slidenum">
              <a:t>90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93164-A335-3F06-5AF1-262F9EED43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898C86-4218-EECF-5E1F-E930D07AB3F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D047F-F959-81D6-3144-1C4F8AC0E02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7ED2D9-5D4A-46A4-BACC-985BF3524262}" type="slidenum">
              <a:t>91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1C1B5-66F6-ADB8-A658-B09618D2D59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9116D-04D1-A11C-DC4D-257D543A18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6516F-26E4-BAA3-7FA2-49CC99974AA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5AE6530-B2DC-4F46-BC93-DDDB7FD3826D}" type="slidenum">
              <a:t>92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9683D-EFF8-DFB4-F1DF-CB7677E96A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306E6-54A1-E691-672B-2EF9D2560F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21345-5506-F2DC-73D0-46C4BE1C45A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E047904-31BF-446C-A23D-C83668792E92}" type="slidenum">
              <a:t>93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49542-999B-6503-F616-F76187962B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9CFB9-C6C6-E7F0-355C-2B2E5DA1D9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BDB89-B598-B206-2803-EDE63D634E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999A61-08CE-4479-AE8F-4E8CE2256007}" type="slidenum">
              <a:t>94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D253E-AD80-139E-3119-30A8153C92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5B4C1F-F2A9-C4B1-E3CD-CAF5590BEA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6BF6C-A13D-8E28-CEF2-F3F3BBDBEB3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F36B3D0-084C-4BF8-B01C-102831A80C61}" type="slidenum">
              <a:t>95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CFAA67-D4AE-6F1D-7095-D70E90069B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A071A-925D-B6D0-4F68-A14AC74FC3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495F3-677F-88DA-E04E-16016A27DF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222F697-ABAF-439F-A986-78F1C734851A}" type="slidenum">
              <a:t>96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8E249D-1CDF-4BD0-AE1D-7666AD7C88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979A0-64A5-4334-BEC5-1311F73581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A74E8-2D0D-C8A3-8205-D80EF7C6D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9AF9EDB-72AC-4085-8530-E34AC9D3A1F5}" type="slidenum">
              <a:t>97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BC351D-C6C3-3A37-1517-35006C2215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35E858-A011-9280-4391-3791DA6092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B4995-9A68-2B3F-5B35-89C14CB96F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C18441-2200-4C1A-8021-04EACE7823C6}" type="slidenum">
              <a:t>98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3799B-E537-7757-8FFE-55214A22B9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07839-310F-8781-9C8C-3E8A062A1A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06721-EACE-8D6A-21A5-01D09016AF1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A827861-7D28-422B-A73F-18C61166E68C}" type="slidenum">
              <a:t>99</a:t>
            </a:fld>
            <a:endParaRPr lang="pt-BR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C5983-0D5C-B528-6AAF-8CDF7BDA14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12920" y="1027079"/>
            <a:ext cx="4933800" cy="370044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234B4-0265-376A-5305-483C8A8E5C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169640" y="5086800"/>
            <a:ext cx="5226120" cy="4017240"/>
          </a:xfrm>
        </p:spPr>
        <p:txBody>
          <a:bodyPr/>
          <a:lstStyle/>
          <a:p>
            <a:endParaRPr lang="pt-BR" sz="2400">
              <a:solidFill>
                <a:srgbClr val="000000"/>
              </a:solidFill>
              <a:latin typeface="Times New Roman" pitchFamily="1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4947-1489-A603-C497-68A2E8CB9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75819-199E-DB33-7B84-DE036DF9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5CFDD-E17D-B199-C80C-54E32C46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C2C1B-33B8-C613-1247-031A3AA64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0490-C9F4-B6DA-E94A-A3DEB2F9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62DD33-4430-4799-9EA8-34A3A88D2505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82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2C76-CB3E-EE20-4346-74CF1AC5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B0425E-C2C1-03EB-5ED7-8CCC472A8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1076C-ED6C-1B61-0A70-E5270137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A5A5-6C56-BB4C-9BD9-2BE737CF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0F9E5-2C0D-4D98-E65A-03537B2C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D088F0-6418-4BDA-BC7A-F53177E75AB3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592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1C01A-9BD0-803B-D5C2-2327184C4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E707-9524-A441-EC5B-E55192146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E4475-BD92-DBCF-2D3F-7583F5DA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4E42-8644-F7D5-F873-301CE151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7D1A3-6AF5-6070-4EB1-0081E6F9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FE5C03-6E83-4D11-95E4-C92B9B3E6729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78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0810-07F5-F2AB-C7CB-E8A9503A3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E6CD-9193-5DA8-1BFE-2220FE88B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53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AE19-679A-2BF8-4C98-06D937C9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6CE4-1CE1-9F23-AAB6-8BF2FC4D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5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E992-63A6-3C51-211E-A1FBFF0B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4E1BB-38C6-0C05-D72E-E5285388E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772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40F1-3900-F777-453E-17B15C2A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DADD-1470-5F2C-0C56-F71C4AC05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7512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D6500-8941-8F10-400B-C69D7C75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1275" y="2101850"/>
            <a:ext cx="4227513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376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E448B-878F-2DFE-0E9C-BB41DD17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F8F32-F132-F89C-A7C9-8FF4956BD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236F-720C-F97F-467C-BF230A4E4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DA2E7-394F-6185-2DAD-11F730CBB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500BF-4E0D-DFB7-98AE-297926CA1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501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F776-1E81-2A69-82B9-8D3C008B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098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373541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879B-CD88-C9D7-B940-9197C8B7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0E33-9C33-46CB-6B87-4E8CF3C9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ABA9-37EA-0C24-F44A-6A02D345B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5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4199A-C944-16D1-2C76-E6D0C9DC0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4E5DD-4386-D13B-1203-5E1CA5A2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3A5D-69B4-A34D-E8F4-E51FA8D2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54FD6-480A-5E82-BD4E-000607832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8A3CE-BA40-E9BF-E54B-C5F04867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C7A48D9-F174-44D7-8921-35B4FDD4C67F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071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B934-E23A-77E7-5F80-E096A65C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D060C6-469B-7B0A-B8F0-654A656F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1C92D-0307-9CCD-07C4-FB7D27D6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1063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D5F-20A6-F9A4-70E0-A0544A595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CEA59-C247-20D0-F98D-74EBB3EF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622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ECF46-6722-AF8C-90E8-046CB1B0F7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197725" y="555625"/>
            <a:ext cx="2151063" cy="65357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B2208-1891-741F-4FE7-5B8E577CE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41363" y="555625"/>
            <a:ext cx="6303962" cy="65357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7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29B4-60A3-C071-46DC-0CEF1FBC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4CD5C-6847-9494-9317-BAD9CE14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1BE7F-7981-1C49-92B4-C7397C98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C28FC-B035-A19A-BEB7-1AE00A9C3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6B234-6691-2B74-C9AB-BA4EF1A4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DD2F7B-EB31-41EF-BA8F-8C7F20C5513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2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6B8-4286-9C07-55F6-D99DB568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86452-B073-6115-409E-DB960780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3629D-B302-0596-CDFE-89B15B0C8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5968-245C-4AA7-E85E-F892D1C0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8AF9-411D-9D41-07EE-0D7F3E27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A1504-80A7-9D06-2A14-2F6A5A72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C66794-20CF-420A-BB53-4CDDAF2D3D7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91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B3D8-E78D-CC57-543F-DB33D478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2B313-846C-CCEB-8470-04F0C13F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8C81-8372-7AAB-F08F-D71514333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A99FA4-2499-F214-3082-9CFAAEFA8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916FF-69EC-23E9-0582-7C53B1E79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4B6C8-62C1-43CF-5850-6DA979D9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C666C-874F-65DF-7AB1-1293DC100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664343-A77E-0BB5-19FF-3405567B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566473E-2757-4654-8FEF-8BB4E4996B61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2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96D7-021E-82DF-26FC-5B90365F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3D60F-F363-9C00-5781-BEF75031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1DDD5-6DD8-FC4F-E91B-5E089C75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3566D-F62E-C376-97EC-26AD77F8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062BA8-385E-4F9F-8504-F2846CB4C46E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81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760204-45B9-BB69-CAE2-6FC65204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28A11-2127-E44E-B07A-8933B9CA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31D4-5C86-1B83-A136-43336E70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2901C6-1F83-4842-969F-4459B7924630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507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0DE1-A1D3-9731-C9D0-0CC29D35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6DCE2-24AA-7B44-6713-4F89A7D36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021CB-BAAB-5A9A-93DA-77FE061A0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2AC7-97EA-4D6F-864D-FF2998D5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571E4-1830-52CE-8894-3E6D93DB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F780D-FC8E-3701-03F2-C1AE2C26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BF5A68-0294-46C1-8805-68826EAAA164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03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D76A-A7E3-693E-B629-99E8FCB5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8FDBF9-7E4F-1025-387E-124BFF422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E049A-09EF-6216-B537-5522FE1DD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58304-4BEB-F0A6-1457-AB1F63F82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3F416-D773-8BB1-F3F7-32C60692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CF290-0C9C-A4C9-5DF3-A53093AE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E191A9-69C8-4F75-B4F7-A3151FDF025D}" type="slidenum"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12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75FB1-1AEC-9685-0E02-0B0303902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DA21-5E4E-A90A-C336-F9DFA6AB4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A588-7CB5-4B5C-17F8-9DD05C223C9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88B5F-15A9-872C-E021-02AA1FA2FB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55E6B-C6E5-E0DD-D3CE-FC14AFBDC93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F503F36E-A3D0-4679-88B5-91D505627B8C}" type="slidenum"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pt-BR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B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C595E0-D4AF-D3B8-9069-82C02143F45E}"/>
              </a:ext>
            </a:extLst>
          </p:cNvPr>
          <p:cNvSpPr/>
          <p:nvPr/>
        </p:nvSpPr>
        <p:spPr>
          <a:xfrm>
            <a:off x="405360" y="1893960"/>
            <a:ext cx="9674640" cy="5666040"/>
          </a:xfrm>
          <a:prstGeom prst="rect">
            <a:avLst/>
          </a:prstGeom>
          <a:solidFill>
            <a:srgbClr val="DDDDDD"/>
          </a:solidFill>
          <a:ln w="25400">
            <a:solidFill>
              <a:srgbClr val="C0C0C0"/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pt-B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CD128A6F-E16F-8EEF-F12C-34F01623F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879" y="555480"/>
            <a:ext cx="860796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440-A5BF-1E68-2285-9FC6143AB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0879" y="2101680"/>
            <a:ext cx="8607960" cy="4989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474F2-5C35-BA76-950D-444C4E54AA3C}"/>
              </a:ext>
            </a:extLst>
          </p:cNvPr>
          <p:cNvSpPr/>
          <p:nvPr/>
        </p:nvSpPr>
        <p:spPr>
          <a:xfrm>
            <a:off x="0" y="0"/>
            <a:ext cx="181440" cy="91835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pt-B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300AD1-F873-E656-4400-DBC9636B7058}"/>
              </a:ext>
            </a:extLst>
          </p:cNvPr>
          <p:cNvSpPr/>
          <p:nvPr/>
        </p:nvSpPr>
        <p:spPr>
          <a:xfrm>
            <a:off x="0" y="2381399"/>
            <a:ext cx="181440" cy="91835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pt-B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8D2FD-851B-4BCF-9CCF-BF5E990A955D}"/>
              </a:ext>
            </a:extLst>
          </p:cNvPr>
          <p:cNvSpPr/>
          <p:nvPr/>
        </p:nvSpPr>
        <p:spPr>
          <a:xfrm>
            <a:off x="0" y="1168560"/>
            <a:ext cx="181440" cy="918359"/>
          </a:xfrm>
          <a:prstGeom prst="rect">
            <a:avLst/>
          </a:prstGeom>
          <a:solidFill>
            <a:srgbClr val="125C8D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  <p:txBody>
          <a:bodyPr lIns="0" tIns="0" rIns="0" bIns="0" anchor="ctr" anchorCtr="1"/>
          <a:lstStyle/>
          <a:p>
            <a:pPr lvl="0" rtl="0" hangingPunct="0">
              <a:buNone/>
              <a:tabLst/>
            </a:pPr>
            <a:endParaRPr lang="pt-BR" sz="2400">
              <a:latin typeface="Liberation Serif" pitchFamily="18"/>
              <a:ea typeface="DejaVu Sans" pitchFamily="2"/>
              <a:cs typeface="DejaVu Sans" pitchFamily="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>
          <a:ln>
            <a:noFill/>
          </a:ln>
          <a:solidFill>
            <a:srgbClr val="333333"/>
          </a:solidFill>
          <a:latin typeface="Albany" pitchFamily="34"/>
        </a:defRPr>
      </a:lvl1pPr>
    </p:titleStyle>
    <p:bodyStyle>
      <a:lvl1pPr marL="0" marR="0" indent="0" algn="l" rtl="0" hangingPunct="0">
        <a:tabLst/>
        <a:defRPr lang="pt-BR" sz="3200" b="0" i="0" u="none" strike="noStrike">
          <a:ln>
            <a:noFill/>
          </a:ln>
          <a:solidFill>
            <a:srgbClr val="000000"/>
          </a:solidFill>
          <a:latin typeface="Albany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jpg"/><Relationship Id="rId5" Type="http://schemas.openxmlformats.org/officeDocument/2006/relationships/hyperlink" Target="http://damascenodiego.wordpress.com/" TargetMode="External"/><Relationship Id="rId4" Type="http://schemas.openxmlformats.org/officeDocument/2006/relationships/hyperlink" Target="mailto:damasceno.diego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cipy.org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logarithmic.net/pfh/blog/01185880752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wellho.net/mouth/2992_Matplotlib-graphing-in-Python-teaching-examples.html" TargetMode="External"/><Relationship Id="rId5" Type="http://schemas.openxmlformats.org/officeDocument/2006/relationships/hyperlink" Target="http://diveintopython.org/" TargetMode="External"/><Relationship Id="rId4" Type="http://schemas.openxmlformats.org/officeDocument/2006/relationships/hyperlink" Target="http://www.python.org/" TargetMode="Externa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www.bioinformatics.org/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ncbi.nlm.nih.gov/pubmed/19304878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://www.ncbi.nlm.nih.gov/pubmed/18251993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www.ncbi.nlm.nih.gov/pubmed/18251993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png"/><Relationship Id="rId4" Type="http://schemas.openxmlformats.org/officeDocument/2006/relationships/hyperlink" Target="http://www.ncbi.nlm.nih.gov/pubmed/18251993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://pydev.org/" TargetMode="External"/><Relationship Id="rId4" Type="http://schemas.openxmlformats.org/officeDocument/2006/relationships/image" Target="../media/image3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8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biopython.org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497A041-8C40-62B1-F7EE-1F49E8FE4A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C8273F-8099-B516-3E7D-0B5591F98D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275040"/>
            <a:ext cx="8607960" cy="1823399"/>
          </a:xfrm>
        </p:spPr>
        <p:txBody>
          <a:bodyPr>
            <a:spAutoFit/>
          </a:bodyPr>
          <a:lstStyle/>
          <a:p>
            <a:pPr lvl="0"/>
            <a:r>
              <a:rPr lang="pt-BR" sz="3200">
                <a:latin typeface="Liberation Sans" pitchFamily="34"/>
              </a:rPr>
              <a:t>Universidade Federal do Pará</a:t>
            </a:r>
            <a:br>
              <a:rPr lang="pt-BR" sz="3200">
                <a:latin typeface="Liberation Sans" pitchFamily="34"/>
              </a:rPr>
            </a:br>
            <a:r>
              <a:rPr lang="pt-BR" sz="3200">
                <a:latin typeface="Liberation Sans" pitchFamily="34"/>
              </a:rPr>
              <a:t>Instituto de Tecnologia</a:t>
            </a:r>
            <a:br>
              <a:rPr lang="pt-BR" sz="3200">
                <a:latin typeface="Liberation Sans" pitchFamily="34"/>
              </a:rPr>
            </a:br>
            <a:r>
              <a:rPr lang="pt-BR" sz="3200">
                <a:latin typeface="Liberation Sans" pitchFamily="34"/>
              </a:rPr>
              <a:t>Laboratório de Planejamento de Redes de Alto Desempenho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8E9A3-51A7-0631-3AC3-58BB54FF4FBD}"/>
              </a:ext>
            </a:extLst>
          </p:cNvPr>
          <p:cNvSpPr txBox="1"/>
          <p:nvPr/>
        </p:nvSpPr>
        <p:spPr>
          <a:xfrm>
            <a:off x="740879" y="2101680"/>
            <a:ext cx="8607960" cy="4762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marL="0" marR="0" lvl="0" indent="-216000" algn="ctr" rtl="0" hangingPunct="0">
              <a:buNone/>
              <a:tabLst/>
            </a:pPr>
            <a:r>
              <a:rPr lang="pt-BR" sz="3600" b="0" i="0" u="none" strike="noStrike">
                <a:ln>
                  <a:noFill/>
                </a:ln>
                <a:latin typeface="Liberation Sans" pitchFamily="34"/>
                <a:ea typeface="DejaVu Sans" pitchFamily="2"/>
                <a:cs typeface="DejaVu Sans" pitchFamily="2"/>
              </a:rPr>
              <a:t>Introdução a Linguagem Python</a:t>
            </a:r>
          </a:p>
          <a:p>
            <a:pPr marL="0" marR="0" lvl="0" indent="-216000" algn="ctr" rtl="0" hangingPunct="0">
              <a:buNone/>
              <a:tabLst/>
            </a:pPr>
            <a:r>
              <a:rPr lang="pt-BR" sz="2400" b="0" i="0" u="none" strike="noStrike">
                <a:ln>
                  <a:noFill/>
                </a:ln>
                <a:latin typeface="Liberation Sans" pitchFamily="34"/>
                <a:ea typeface="DejaVu Sans" pitchFamily="2"/>
                <a:cs typeface="DejaVu Sans" pitchFamily="2"/>
              </a:rPr>
              <a:t>- Aplicações em Bioinformática -</a:t>
            </a:r>
          </a:p>
          <a:p>
            <a:pPr marL="0" marR="0" lvl="0" indent="-216000" algn="ctr" rtl="0" hangingPunct="0">
              <a:buNone/>
              <a:tabLst/>
            </a:pPr>
            <a:endParaRPr lang="pt-BR" sz="1800" b="0" i="0" u="none" strike="noStrike">
              <a:ln>
                <a:noFill/>
              </a:ln>
              <a:latin typeface="Liberation Sans" pitchFamily="34"/>
              <a:ea typeface="DejaVu Sans" pitchFamily="2"/>
              <a:cs typeface="DejaVu Sans" pitchFamily="2"/>
            </a:endParaRPr>
          </a:p>
          <a:p>
            <a:pPr marL="0" marR="0" lvl="0" indent="-216000" algn="ctr" rtl="0" hangingPunct="0">
              <a:buNone/>
              <a:tabLst/>
            </a:pPr>
            <a:r>
              <a:rPr lang="pt-BR" sz="1800" b="0" i="0" u="none" strike="noStrike">
                <a:ln>
                  <a:noFill/>
                </a:ln>
                <a:latin typeface="Liberation Sans" pitchFamily="34"/>
                <a:ea typeface="DejaVu Sans" pitchFamily="2"/>
                <a:cs typeface="DejaVu Sans" pitchFamily="2"/>
              </a:rPr>
              <a:t>Diego Damasceno</a:t>
            </a:r>
          </a:p>
          <a:p>
            <a:pPr marL="0" marR="0" lvl="0" indent="-216000" algn="ctr" rtl="0" hangingPunct="0">
              <a:buNone/>
              <a:tabLst/>
            </a:pPr>
            <a:r>
              <a:rPr lang="pt-BR" sz="1800" b="0" i="0" u="none" strike="noStrike">
                <a:ln>
                  <a:noFill/>
                </a:ln>
                <a:latin typeface="Liberation Sans" pitchFamily="34"/>
                <a:ea typeface="DejaVu Sans" pitchFamily="2"/>
                <a:cs typeface="DejaVu Sans" pitchFamily="2"/>
                <a:hlinkClick r:id="rId4"/>
              </a:rPr>
              <a:t>damasceno.diego@gmail.com</a:t>
            </a:r>
          </a:p>
          <a:p>
            <a:pPr marL="0" marR="0" lvl="0" indent="-216000" algn="ctr" rtl="0" hangingPunct="0">
              <a:buNone/>
              <a:tabLst/>
            </a:pPr>
            <a:r>
              <a:rPr lang="pt-BR" sz="1800" b="0" i="0" u="none" strike="noStrike">
                <a:ln>
                  <a:noFill/>
                </a:ln>
                <a:latin typeface="Liberation Sans" pitchFamily="34"/>
                <a:ea typeface="DejaVu Sans" pitchFamily="2"/>
                <a:cs typeface="DejaVu Sans" pitchFamily="2"/>
                <a:hlinkClick r:id="rId5"/>
              </a:rPr>
              <a:t>http://damascenodiego.wordpress.com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9EDEE707-CD78-3355-C2D8-790BC8F058F0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8898120" y="6212160"/>
            <a:ext cx="924120" cy="1167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0">
            <a:extLst>
              <a:ext uri="{FF2B5EF4-FFF2-40B4-BE49-F238E27FC236}">
                <a16:creationId xmlns:a16="http://schemas.microsoft.com/office/drawing/2014/main" id="{FD519D0F-569C-7067-B1C3-7386E8170899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20000" y="6231600"/>
            <a:ext cx="1676879" cy="119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4EC5F22-C103-D159-D25A-C1C6E046E0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A137C1-7B78-A1C0-150A-94C54735A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A823-6A8E-285F-8945-18BA3793B9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Estruturas de dados em alto nivel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Dictionary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Set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Lists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Tuples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25AFB-E080-74A1-3CCE-531E9498C53A}"/>
              </a:ext>
            </a:extLst>
          </p:cNvPr>
          <p:cNvSpPr txBox="1"/>
          <p:nvPr/>
        </p:nvSpPr>
        <p:spPr>
          <a:xfrm>
            <a:off x="5832000" y="7321320"/>
            <a:ext cx="453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http://splat.wisetome.com/sites/default/files/node/146/data-structure.png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4E2CDE08-E321-7DC8-1EAD-CF864065089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03999" y="3168000"/>
            <a:ext cx="3093120" cy="295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A5F4933-10DE-F591-B3C3-CC5FEB8EEF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77E330-67A3-497C-D25B-3891CA4640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BLAST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8F11F-C921-2B41-8775-BF2B1729C9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&gt;&gt;&gt; fh = open(’testblast.xml’,’w’)</a:t>
            </a:r>
          </a:p>
          <a:p>
            <a:pPr lvl="0"/>
            <a:r>
              <a:rPr lang="pt-BR" sz="2000"/>
              <a:t>&gt;&gt;&gt; fh.write(rh.read())</a:t>
            </a:r>
          </a:p>
          <a:p>
            <a:pPr lvl="0"/>
            <a:r>
              <a:rPr lang="pt-BR" sz="2000"/>
              <a:t>&gt;&gt;&gt; fh.close()</a:t>
            </a:r>
          </a:p>
          <a:p>
            <a:pPr lvl="0"/>
            <a:r>
              <a:rPr lang="pt-BR" sz="2000"/>
              <a:t>from Bio.Blast import NCBIXML</a:t>
            </a:r>
          </a:p>
          <a:p>
            <a:pPr lvl="0"/>
            <a:r>
              <a:rPr lang="pt-BR" sz="2000"/>
              <a:t>for blast_record in NCBIXML.parse(rh):</a:t>
            </a:r>
          </a:p>
          <a:p>
            <a:pPr lvl="0"/>
            <a:r>
              <a:rPr lang="pt-BR" sz="2000"/>
              <a:t>      # Do something with blast_record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85499B7-773F-4B3B-C21F-7E4F1C274D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D1E9DF-489A-3BDA-5391-79406D8391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BLAST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E9D8-CEA0-8907-757A-CC41F66123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from Bio.Blast import NCBIXML</a:t>
            </a:r>
          </a:p>
          <a:p>
            <a:pPr lvl="0"/>
            <a:r>
              <a:rPr lang="pt-BR" sz="2000"/>
              <a:t>xmlfh = open('/home/sb/bioinfo/other.xml') # BLAST output file.</a:t>
            </a:r>
          </a:p>
          <a:p>
            <a:pPr lvl="0"/>
            <a:r>
              <a:rPr lang="pt-BR" sz="2000"/>
              <a:t>for record in NCBIXML.parse(xmlfh):</a:t>
            </a:r>
          </a:p>
          <a:p>
            <a:pPr lvl="0"/>
            <a:r>
              <a:rPr lang="pt-BR" sz="2000"/>
              <a:t>   for align in record.alignments:</a:t>
            </a:r>
          </a:p>
          <a:p>
            <a:pPr lvl="0"/>
            <a:r>
              <a:rPr lang="pt-BR" sz="2000"/>
              <a:t>      print align.title</a:t>
            </a:r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r>
              <a:rPr lang="pt-BR" sz="2000"/>
              <a:t>gi|110804074|ref|NC_008258.1| Shigella flexneri 5 str. 8401</a:t>
            </a:r>
          </a:p>
          <a:p>
            <a:pPr lvl="0"/>
            <a:r>
              <a:rPr lang="pt-BR" sz="2000"/>
              <a:t>gi|89106884|ref|AC_000091.1| Escherichia coli W3110 DNA</a:t>
            </a:r>
          </a:p>
          <a:p>
            <a:pPr lvl="0"/>
            <a:r>
              <a:rPr lang="pt-BR" sz="2000"/>
              <a:t>gi|117622295|ref|NC_008563.1| Escherichia coli APEC O1</a:t>
            </a:r>
          </a:p>
          <a:p>
            <a:pPr lvl="0"/>
            <a:endParaRPr lang="pt-BR" sz="20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348E3A0-8650-B9A0-C125-91B219499EEE}"/>
              </a:ext>
            </a:extLst>
          </p:cNvPr>
          <p:cNvSpPr/>
          <p:nvPr/>
        </p:nvSpPr>
        <p:spPr>
          <a:xfrm>
            <a:off x="9432000" y="7092000"/>
            <a:ext cx="180000" cy="18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D73BA80-1ECD-7669-E7A3-BFF908917C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CE247D-D408-2D84-87E7-0D895296CD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Entrez - eUtils: Retrieving Bibliography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F50F-F31D-9CBE-86C8-5D9AA8EDB3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375520"/>
          </a:xfrm>
        </p:spPr>
        <p:txBody>
          <a:bodyPr/>
          <a:lstStyle/>
          <a:p>
            <a:pPr lvl="0"/>
            <a:r>
              <a:rPr lang="pt-BR" sz="1800"/>
              <a:t>from Bio import Entrez</a:t>
            </a:r>
          </a:p>
          <a:p>
            <a:pPr lvl="0"/>
            <a:r>
              <a:rPr lang="pt-BR" sz="1800"/>
              <a:t>my_em = ’user@example.com’</a:t>
            </a:r>
          </a:p>
          <a:p>
            <a:pPr lvl="0"/>
            <a:r>
              <a:rPr lang="pt-BR" sz="1800"/>
              <a:t>db = "pubmed"</a:t>
            </a:r>
          </a:p>
          <a:p>
            <a:pPr lvl="0"/>
            <a:r>
              <a:rPr lang="pt-BR" sz="1800"/>
              <a:t># Search de Entrez website using esearch from eUtils</a:t>
            </a:r>
          </a:p>
          <a:p>
            <a:pPr lvl="0"/>
            <a:r>
              <a:rPr lang="pt-BR" sz="1800"/>
              <a:t># esearch returns a handle (called h_search)</a:t>
            </a:r>
          </a:p>
          <a:p>
            <a:pPr lvl="0"/>
            <a:r>
              <a:rPr lang="pt-BR" sz="1800"/>
              <a:t>h_search = Entrez.esearch(db=db, email=my_em,</a:t>
            </a:r>
          </a:p>
          <a:p>
            <a:pPr lvl="0"/>
            <a:r>
              <a:rPr lang="pt-BR" sz="1800"/>
              <a:t>term="python and bioinformatics")</a:t>
            </a:r>
          </a:p>
          <a:p>
            <a:pPr lvl="0"/>
            <a:r>
              <a:rPr lang="pt-BR" sz="1800"/>
              <a:t># Parse the result with Entrez.read()</a:t>
            </a:r>
          </a:p>
          <a:p>
            <a:pPr lvl="0"/>
            <a:r>
              <a:rPr lang="pt-BR" sz="1800"/>
              <a:t>record = Entrez.read(h_search)</a:t>
            </a:r>
          </a:p>
          <a:p>
            <a:pPr lvl="0"/>
            <a:r>
              <a:rPr lang="pt-BR" sz="1800"/>
              <a:t># Get the list of Ids returned by previous search</a:t>
            </a:r>
          </a:p>
          <a:p>
            <a:pPr lvl="0"/>
            <a:r>
              <a:rPr lang="pt-BR" sz="1800"/>
              <a:t>res_ids = record["IdList"]</a:t>
            </a:r>
          </a:p>
          <a:p>
            <a:pPr lvl="0"/>
            <a:r>
              <a:rPr lang="pt-BR" sz="1800"/>
              <a:t># For each id in the list</a:t>
            </a:r>
          </a:p>
          <a:p>
            <a:pPr lvl="0"/>
            <a:r>
              <a:rPr lang="pt-BR" sz="1800"/>
              <a:t>for r_id in res_ids:</a:t>
            </a:r>
          </a:p>
          <a:p>
            <a:pPr lvl="0"/>
            <a:r>
              <a:rPr lang="pt-BR" sz="1800"/>
              <a:t>     # Get summary information for each id</a:t>
            </a:r>
          </a:p>
          <a:p>
            <a:pPr lvl="0"/>
            <a:r>
              <a:rPr lang="pt-BR" sz="1800"/>
              <a:t>     h_summ = Entrez.esummary(db=db, id=r_id, email=my_em)</a:t>
            </a:r>
          </a:p>
          <a:p>
            <a:pPr lvl="0"/>
            <a:r>
              <a:rPr lang="pt-BR" sz="1800"/>
              <a:t>     # Parse the result with Entrez.read()</a:t>
            </a:r>
          </a:p>
          <a:p>
            <a:pPr lvl="0"/>
            <a:r>
              <a:rPr lang="pt-BR" sz="1800"/>
              <a:t>     summ = Entrez.read(h_summ)</a:t>
            </a:r>
          </a:p>
          <a:p>
            <a:pPr lvl="0"/>
            <a:r>
              <a:rPr lang="pt-BR" sz="1800"/>
              <a:t>     print(summ[0][’Title’])</a:t>
            </a:r>
          </a:p>
          <a:p>
            <a:pPr lvl="0"/>
            <a:r>
              <a:rPr lang="pt-BR" sz="1800"/>
              <a:t>     print(summ[0][’DOI’])</a:t>
            </a:r>
          </a:p>
          <a:p>
            <a:pPr lvl="0"/>
            <a:r>
              <a:rPr lang="pt-BR" sz="1800"/>
              <a:t>     print(’==============================================’)</a:t>
            </a:r>
          </a:p>
          <a:p>
            <a:pPr lvl="0"/>
            <a:endParaRPr lang="pt-BR" sz="180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FFD214E-E770-4314-D1E8-9E402F41EC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A6AB85-C121-A563-FD72-A4859F7C8C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Entrez - eUtils: Gene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593C9-6FEF-8410-56C0-BE0358E160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1800"/>
              <a:t>from Bio import Entrez</a:t>
            </a:r>
          </a:p>
          <a:p>
            <a:pPr lvl="0"/>
            <a:r>
              <a:rPr lang="pt-BR" sz="1800"/>
              <a:t>my_em = ’user@example.com’</a:t>
            </a:r>
          </a:p>
          <a:p>
            <a:pPr lvl="0"/>
            <a:r>
              <a:rPr lang="pt-BR" sz="1800"/>
              <a:t>db = "gene"</a:t>
            </a:r>
          </a:p>
          <a:p>
            <a:pPr lvl="0"/>
            <a:r>
              <a:rPr lang="pt-BR" sz="1800"/>
              <a:t>term = ’cobalamin synthase homo sapiens’</a:t>
            </a:r>
          </a:p>
          <a:p>
            <a:pPr lvl="0"/>
            <a:r>
              <a:rPr lang="pt-BR" sz="1800"/>
              <a:t>h_search = Entrez.esearch(db=db, email=my_em, term=term)</a:t>
            </a:r>
          </a:p>
          <a:p>
            <a:pPr lvl="0"/>
            <a:r>
              <a:rPr lang="pt-BR" sz="1800"/>
              <a:t>record = Entrez.read(h_search)</a:t>
            </a:r>
          </a:p>
          <a:p>
            <a:pPr lvl="0"/>
            <a:r>
              <a:rPr lang="pt-BR" sz="1800"/>
              <a:t>res_ids = record["IdList"]</a:t>
            </a:r>
          </a:p>
          <a:p>
            <a:pPr lvl="0"/>
            <a:r>
              <a:rPr lang="pt-BR" sz="1800"/>
              <a:t>for r_id in res_ids:</a:t>
            </a:r>
          </a:p>
          <a:p>
            <a:pPr lvl="0"/>
            <a:r>
              <a:rPr lang="pt-BR" sz="1800"/>
              <a:t>     h_summ = Entrez.esummary(db=db, id=r_id, email=my_em)</a:t>
            </a:r>
          </a:p>
          <a:p>
            <a:pPr lvl="0"/>
            <a:r>
              <a:rPr lang="pt-BR" sz="1800"/>
              <a:t>     summ = Entrez.read(h_summ)</a:t>
            </a:r>
          </a:p>
          <a:p>
            <a:pPr lvl="0"/>
            <a:r>
              <a:rPr lang="pt-BR" sz="1800"/>
              <a:t>     print(r_id)</a:t>
            </a:r>
          </a:p>
          <a:p>
            <a:pPr lvl="0"/>
            <a:r>
              <a:rPr lang="pt-BR" sz="1800"/>
              <a:t>     print(summ[0][’Description’])</a:t>
            </a:r>
          </a:p>
          <a:p>
            <a:pPr lvl="0"/>
            <a:r>
              <a:rPr lang="pt-BR" sz="1800"/>
              <a:t>     print(summ[0][’Summary’])</a:t>
            </a:r>
          </a:p>
          <a:p>
            <a:pPr lvl="0"/>
            <a:r>
              <a:rPr lang="pt-BR" sz="1800"/>
              <a:t>     print(’==============================================’)</a:t>
            </a:r>
          </a:p>
          <a:p>
            <a:pPr lvl="0"/>
            <a:endParaRPr lang="pt-BR" sz="180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A012D4A-D625-BE31-53EB-93BE35FC89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848C501-AF33-AA68-888D-4D583F94EF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84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PDB (Protein Database)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F972B-78E8-24DE-5E24-03A755AA42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1800"/>
              <a:t>import gzip</a:t>
            </a:r>
          </a:p>
          <a:p>
            <a:pPr lvl="0"/>
            <a:r>
              <a:rPr lang="pt-BR" sz="1800"/>
              <a:t>from Bio.PDB.PDBParser import PDBParser</a:t>
            </a:r>
          </a:p>
          <a:p>
            <a:pPr lvl="0"/>
            <a:r>
              <a:rPr lang="pt-BR" sz="1800"/>
              <a:t>def disorder(structure):</a:t>
            </a:r>
          </a:p>
          <a:p>
            <a:pPr lvl="0"/>
            <a:r>
              <a:rPr lang="pt-BR" sz="1800"/>
              <a:t>   for chain in structure[0].get_list():</a:t>
            </a:r>
          </a:p>
          <a:p>
            <a:pPr lvl="0"/>
            <a:r>
              <a:rPr lang="pt-BR" sz="1800"/>
              <a:t>      for residue in chain.get_list():</a:t>
            </a:r>
          </a:p>
          <a:p>
            <a:pPr lvl="0"/>
            <a:r>
              <a:rPr lang="pt-BR" sz="1800"/>
              <a:t>         for atom in residue.get_list():</a:t>
            </a:r>
          </a:p>
          <a:p>
            <a:pPr lvl="0"/>
            <a:r>
              <a:rPr lang="pt-BR" sz="1800"/>
              <a:t>            if atom.is_disordered():</a:t>
            </a:r>
          </a:p>
          <a:p>
            <a:pPr lvl="0"/>
            <a:r>
              <a:rPr lang="pt-BR" sz="1800"/>
              <a:t>               print residue, atom</a:t>
            </a:r>
          </a:p>
          <a:p>
            <a:pPr lvl="0"/>
            <a:r>
              <a:rPr lang="pt-BR" sz="1800"/>
              <a:t>   return None</a:t>
            </a:r>
          </a:p>
          <a:p>
            <a:pPr lvl="0"/>
            <a:endParaRPr lang="pt-BR" sz="1800"/>
          </a:p>
          <a:p>
            <a:pPr lvl="0"/>
            <a:r>
              <a:rPr lang="pt-BR" sz="1800"/>
              <a:t>pdbfn = ’/home/sb/bioinfo/pdb1apk.ent.gz’</a:t>
            </a:r>
          </a:p>
          <a:p>
            <a:pPr lvl="0"/>
            <a:r>
              <a:rPr lang="pt-BR" sz="1800"/>
              <a:t>handle = gzip.GzipFile(pdbfn)</a:t>
            </a:r>
          </a:p>
          <a:p>
            <a:pPr lvl="0"/>
            <a:r>
              <a:rPr lang="pt-BR" sz="1800"/>
              <a:t>parser = PDBParser()</a:t>
            </a:r>
          </a:p>
          <a:p>
            <a:pPr lvl="0"/>
            <a:r>
              <a:rPr lang="pt-BR" sz="1800"/>
              <a:t>structure = parser.get_structure("test", handle)</a:t>
            </a:r>
          </a:p>
          <a:p>
            <a:pPr lvl="0"/>
            <a:r>
              <a:rPr lang="pt-BR" sz="1800"/>
              <a:t>disorder(structure)</a:t>
            </a:r>
          </a:p>
          <a:p>
            <a:pPr lvl="0"/>
            <a:endParaRPr lang="pt-BR" sz="18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16BA75E-3C0A-1C37-9A61-78D0EEA7B7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A4CE39-5583-2F62-5253-128E774A2D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84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PROSITE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B3DC-0CD2-3543-AF8A-EF58AAFCE4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885680"/>
            <a:ext cx="9339119" cy="5643360"/>
          </a:xfrm>
        </p:spPr>
        <p:txBody>
          <a:bodyPr/>
          <a:lstStyle/>
          <a:p>
            <a:pPr lvl="0"/>
            <a:r>
              <a:rPr lang="pt-BR" sz="1600"/>
              <a:t>from Bio import Prosite</a:t>
            </a:r>
          </a:p>
          <a:p>
            <a:pPr lvl="0"/>
            <a:r>
              <a:rPr lang="pt-BR" sz="1600"/>
              <a:t>handle = open("prosite.dat")</a:t>
            </a:r>
          </a:p>
          <a:p>
            <a:pPr lvl="0"/>
            <a:r>
              <a:rPr lang="pt-BR" sz="1600"/>
              <a:t>records = Prosite.parse(handle)</a:t>
            </a:r>
          </a:p>
          <a:p>
            <a:pPr lvl="0"/>
            <a:r>
              <a:rPr lang="pt-BR" sz="1600"/>
              <a:t>for r in records:</a:t>
            </a:r>
          </a:p>
          <a:p>
            <a:pPr lvl="0"/>
            <a:r>
              <a:rPr lang="pt-BR" sz="1600"/>
              <a:t>    print(r.accession)</a:t>
            </a:r>
          </a:p>
          <a:p>
            <a:pPr lvl="0"/>
            <a:r>
              <a:rPr lang="pt-BR" sz="1600"/>
              <a:t>    print(r.name)</a:t>
            </a:r>
          </a:p>
          <a:p>
            <a:pPr lvl="0"/>
            <a:r>
              <a:rPr lang="pt-BR" sz="1600"/>
              <a:t>    print(r.description)</a:t>
            </a:r>
          </a:p>
          <a:p>
            <a:pPr lvl="0"/>
            <a:r>
              <a:rPr lang="pt-BR" sz="1600"/>
              <a:t>    print(r.pattern)</a:t>
            </a:r>
          </a:p>
          <a:p>
            <a:pPr lvl="0"/>
            <a:r>
              <a:rPr lang="pt-BR" sz="1600"/>
              <a:t>    print(r.created)</a:t>
            </a:r>
          </a:p>
          <a:p>
            <a:pPr lvl="0"/>
            <a:r>
              <a:rPr lang="pt-BR" sz="1600"/>
              <a:t>    print(r.pdoc)</a:t>
            </a:r>
          </a:p>
          <a:p>
            <a:pPr lvl="0"/>
            <a:r>
              <a:rPr lang="pt-BR" sz="1600"/>
              <a:t>    print("===================================")</a:t>
            </a:r>
          </a:p>
          <a:p>
            <a:pPr lvl="0"/>
            <a:r>
              <a:rPr lang="pt-BR" sz="1600"/>
              <a:t>PS00001</a:t>
            </a:r>
          </a:p>
          <a:p>
            <a:pPr lvl="0"/>
            <a:r>
              <a:rPr lang="pt-BR" sz="1600"/>
              <a:t>ASN_GLYCOSYLATION</a:t>
            </a:r>
          </a:p>
          <a:p>
            <a:pPr lvl="0"/>
            <a:r>
              <a:rPr lang="pt-BR" sz="1600"/>
              <a:t>N-glycosylation site.</a:t>
            </a:r>
          </a:p>
          <a:p>
            <a:pPr lvl="0"/>
            <a:r>
              <a:rPr lang="pt-BR" sz="1600"/>
              <a:t>N-{P}-[ST]-{P}.</a:t>
            </a:r>
          </a:p>
          <a:p>
            <a:pPr lvl="0"/>
            <a:r>
              <a:rPr lang="pt-BR" sz="1600"/>
              <a:t>APR-1990</a:t>
            </a:r>
          </a:p>
          <a:p>
            <a:pPr lvl="0"/>
            <a:r>
              <a:rPr lang="pt-BR" sz="1600"/>
              <a:t>PDOC00001</a:t>
            </a:r>
          </a:p>
          <a:p>
            <a:pPr lvl="0"/>
            <a:r>
              <a:rPr lang="pt-BR" sz="1600"/>
              <a:t>===================================</a:t>
            </a:r>
          </a:p>
          <a:p>
            <a:pPr lvl="0"/>
            <a:r>
              <a:rPr lang="pt-BR" sz="1600"/>
              <a:t>PS00004</a:t>
            </a:r>
          </a:p>
          <a:p>
            <a:pPr lvl="0"/>
            <a:r>
              <a:rPr lang="pt-BR" sz="1600"/>
              <a:t>CAMP_PHOSPHO_SITE</a:t>
            </a:r>
          </a:p>
          <a:p>
            <a:pPr lvl="0"/>
            <a:r>
              <a:rPr lang="pt-BR" sz="1600"/>
              <a:t>cAMP- and cGMP-dependent protein kinase phosphorylation site.</a:t>
            </a:r>
          </a:p>
          <a:p>
            <a:pPr lvl="0"/>
            <a:r>
              <a:rPr lang="pt-BR" sz="1600"/>
              <a:t>[RK](2)-x-[ST].</a:t>
            </a:r>
          </a:p>
          <a:p>
            <a:pPr lvl="0"/>
            <a:r>
              <a:rPr lang="pt-BR" sz="1600"/>
              <a:t>APR-1990</a:t>
            </a:r>
          </a:p>
          <a:p>
            <a:pPr lvl="0"/>
            <a:r>
              <a:rPr lang="pt-BR" sz="1600"/>
              <a:t>PDOC00004</a:t>
            </a:r>
          </a:p>
          <a:p>
            <a:pPr lvl="0"/>
            <a:r>
              <a:rPr lang="pt-BR" sz="1600"/>
              <a:t>===================================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FD8E5B1-59B8-8A40-857F-26D5DC58B3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016D6A-02A9-0C8A-07BC-D6054468BA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Restriction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C00DA-EA6A-2390-3D30-4E7BC8A6A4C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100120"/>
          </a:xfrm>
        </p:spPr>
        <p:txBody>
          <a:bodyPr/>
          <a:lstStyle/>
          <a:p>
            <a:pPr lvl="0"/>
            <a:r>
              <a:rPr lang="pt-BR" sz="2000"/>
              <a:t>&gt;&gt;&gt; from Bio import Restriction</a:t>
            </a:r>
          </a:p>
          <a:p>
            <a:pPr lvl="0"/>
            <a:r>
              <a:rPr lang="pt-BR" sz="2000"/>
              <a:t>&gt;&gt;&gt; Restriction.EcoRI</a:t>
            </a:r>
          </a:p>
          <a:p>
            <a:pPr lvl="0"/>
            <a:r>
              <a:rPr lang="pt-BR" sz="2000"/>
              <a:t>EcoRI</a:t>
            </a:r>
          </a:p>
          <a:p>
            <a:pPr lvl="0"/>
            <a:r>
              <a:rPr lang="pt-BR" sz="2000"/>
              <a:t>&gt;&gt;&gt; from Bio.Seq import Seq</a:t>
            </a:r>
          </a:p>
          <a:p>
            <a:pPr lvl="0"/>
            <a:r>
              <a:rPr lang="pt-BR" sz="2000"/>
              <a:t>&gt;&gt;&gt; from Bio.Alphabet.IUPAC import IUPACAmbiguousDNA</a:t>
            </a:r>
          </a:p>
          <a:p>
            <a:pPr lvl="0"/>
            <a:r>
              <a:rPr lang="pt-BR" sz="2000"/>
              <a:t>&gt;&gt;&gt; alfa = IUPACAmbiguousDNA()</a:t>
            </a:r>
          </a:p>
          <a:p>
            <a:pPr lvl="0"/>
            <a:r>
              <a:rPr lang="pt-BR" sz="2000"/>
              <a:t>&gt;&gt;&gt; gi1942535 = Seq(’CGCGAATTCGCG’, alfa)</a:t>
            </a:r>
          </a:p>
          <a:p>
            <a:pPr lvl="0"/>
            <a:r>
              <a:rPr lang="pt-BR" sz="2000"/>
              <a:t>&gt;&gt;&gt; Restriction.EcoRI.search(gi1942535)</a:t>
            </a:r>
          </a:p>
          <a:p>
            <a:pPr lvl="0"/>
            <a:r>
              <a:rPr lang="pt-BR" sz="2000"/>
              <a:t>[5]</a:t>
            </a:r>
          </a:p>
          <a:p>
            <a:pPr lvl="0"/>
            <a:r>
              <a:rPr lang="pt-BR" sz="2000"/>
              <a:t>&gt;&gt;&gt; Restriction.EcoRI.catalyse(gi1942535)</a:t>
            </a:r>
          </a:p>
          <a:p>
            <a:pPr lvl="0"/>
            <a:r>
              <a:rPr lang="pt-BR" sz="2000"/>
              <a:t>(Seq(’CGCG’, IUPACAmbiguousDNA()), Seq(’AATTCGCG’, IUPACAmbiguousDNA()))</a:t>
            </a:r>
          </a:p>
          <a:p>
            <a:pPr lvl="0"/>
            <a:r>
              <a:rPr lang="pt-BR" sz="2000"/>
              <a:t>&gt;&gt;&gt; enz1 = Restriction.EcoRI</a:t>
            </a:r>
          </a:p>
          <a:p>
            <a:pPr lvl="0"/>
            <a:r>
              <a:rPr lang="pt-BR" sz="2000"/>
              <a:t>&gt;&gt;&gt; enz2 = Restriction.HindIII</a:t>
            </a:r>
          </a:p>
          <a:p>
            <a:pPr lvl="0"/>
            <a:r>
              <a:rPr lang="pt-BR" sz="2000"/>
              <a:t>&gt;&gt;&gt; batch1 = Restriction.RestrictionBatch([enz1, enz2])</a:t>
            </a:r>
          </a:p>
          <a:p>
            <a:pPr lvl="0"/>
            <a:r>
              <a:rPr lang="pt-BR" sz="2000"/>
              <a:t>&gt;&gt;&gt; batch1.search(gi1942535)</a:t>
            </a:r>
          </a:p>
          <a:p>
            <a:pPr lvl="0"/>
            <a:r>
              <a:rPr lang="pt-BR" sz="2000"/>
              <a:t>{EcoRI: [5], HindIII: []}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537EC28-DF3E-B8D2-2C5E-33AFBFC8D6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59D80B9-77A6-1793-2011-CB76F763E8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Restriction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CDCF9-FDBC-0A93-C2E5-9590AEE0A2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&gt;&gt;&gt; dd = batch1.search(gi1942535)</a:t>
            </a:r>
          </a:p>
          <a:p>
            <a:pPr lvl="0"/>
            <a:r>
              <a:rPr lang="pt-BR" sz="2000"/>
              <a:t>&gt;&gt;&gt; dd.get(Restriction.EcoRI)</a:t>
            </a:r>
          </a:p>
          <a:p>
            <a:pPr lvl="0"/>
            <a:r>
              <a:rPr lang="pt-BR" sz="2000"/>
              <a:t>[5]</a:t>
            </a:r>
          </a:p>
          <a:p>
            <a:pPr lvl="0"/>
            <a:r>
              <a:rPr lang="pt-BR" sz="2000"/>
              <a:t>&gt;&gt;&gt; dd.get(Restriction.HindIII)</a:t>
            </a:r>
          </a:p>
          <a:p>
            <a:pPr lvl="0"/>
            <a:r>
              <a:rPr lang="pt-BR" sz="2000"/>
              <a:t>[]</a:t>
            </a:r>
          </a:p>
          <a:p>
            <a:pPr lvl="0"/>
            <a:r>
              <a:rPr lang="pt-BR" sz="2000"/>
              <a:t>&gt;&gt;&gt; batch1.add(Restriction.EarI)</a:t>
            </a:r>
          </a:p>
          <a:p>
            <a:pPr lvl="0"/>
            <a:r>
              <a:rPr lang="pt-BR" sz="2000"/>
              <a:t>&gt;&gt;&gt; batch1</a:t>
            </a:r>
          </a:p>
          <a:p>
            <a:pPr lvl="0"/>
            <a:r>
              <a:rPr lang="pt-BR" sz="2000"/>
              <a:t>RestrictionBatch([’EarI’, ’EcoRI’, ’HindIII’])</a:t>
            </a:r>
          </a:p>
          <a:p>
            <a:pPr lvl="0"/>
            <a:r>
              <a:rPr lang="pt-BR" sz="2000"/>
              <a:t>&gt;&gt;&gt; batch1.remove(Restriction.EarI)</a:t>
            </a:r>
          </a:p>
          <a:p>
            <a:pPr lvl="0"/>
            <a:r>
              <a:rPr lang="pt-BR" sz="2000"/>
              <a:t>&gt;&gt;&gt; batch1</a:t>
            </a:r>
          </a:p>
          <a:p>
            <a:pPr lvl="0"/>
            <a:r>
              <a:rPr lang="pt-BR" sz="2000"/>
              <a:t>RestrictionBatch([’EcoRI’, ’HindIII’])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8509B96-FB95-9656-340E-85DA3E6A23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4BA522-8D17-BC2A-823D-3311450A26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SeqUtils – DNA Utils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E1E77-3D63-560A-A4C1-B126A4DEBC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CG , GC skew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Percentual de Purinas e Piridiminas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from Bio.SeqUtils import GC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GC(’gacgatcggtattcgtag’)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50.0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2000">
              <a:solidFill>
                <a:srgbClr val="000000"/>
              </a:solidFill>
              <a:latin typeface="Albany" pitchFamily="34"/>
            </a:endParaRP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Melting Temperature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Temperatura de Desnaturação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from Bio.SeqUtils import MeltingTemp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MeltingTemp.Tm_staluc(’tgcagtacgtatcgt’)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42.211472744873447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2000">
              <a:solidFill>
                <a:srgbClr val="000000"/>
              </a:solidFill>
              <a:latin typeface="Albany" pitchFamily="34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C1CE0D4-29FA-28F2-E080-CE0E2C8DE02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17E4BD-5C3D-E23B-B9D4-078D4F8E42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SeqUtils – DNA Utils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4A4DE-1BAE-C935-C333-90D797AA1D7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Checksum Algorithms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Calcula Checksum dos arquivos (Integridade)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from Bio.SeqUtils import CheckSum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myseq = ’acaagatgccattgtcccccggcctcctgctgctgct’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CheckSum.gcg(myseq)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1149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CheckSum.crc32(myseq)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-2106438743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CheckSum.crc64(myseq)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’CRC-A2CFDBE6AB3F7CFF’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&gt;&gt;&gt; CheckSum.seguid(myseq)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’9V7Kf19tfPA5TntEP75YiZEm/9U’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B2A92BA-750E-72F8-C94A-F59C6B3021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6C05B2-52C9-B059-43EC-EAB909D5A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9B6EE-2BA8-67B8-15C6-8D3D54DE01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Multiparadigma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Procedural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Orientado a Objeto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320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66EB8-823A-5047-3E07-BFE85BA6DEFD}"/>
              </a:ext>
            </a:extLst>
          </p:cNvPr>
          <p:cNvSpPr txBox="1"/>
          <p:nvPr/>
        </p:nvSpPr>
        <p:spPr>
          <a:xfrm>
            <a:off x="3960000" y="7321320"/>
            <a:ext cx="615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http://christophergrant.org/2009/12/07/object-oriented-thinking-for-the-procedural-programmer/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D667CB9B-C9DC-1A52-0227-99C46E0B6E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t="21990" r="2746"/>
          <a:stretch>
            <a:fillRect/>
          </a:stretch>
        </p:blipFill>
        <p:spPr>
          <a:xfrm>
            <a:off x="6156000" y="3636000"/>
            <a:ext cx="30600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A627D3E-A8B0-4C6B-13CA-709A933E4A0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B90EAC-0CE1-B019-5B06-8ABCB23339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SeqUtils - Protein Utils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69853-470D-B662-E5A6-46A9E6349D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from Bio.SeqUtils.ProtParam import ProteinAnalysis</a:t>
            </a:r>
          </a:p>
          <a:p>
            <a:pPr lvl="0"/>
            <a:r>
              <a:rPr lang="pt-BR" sz="2000"/>
              <a:t>from Bio.SeqUtils import ProtParamData</a:t>
            </a:r>
          </a:p>
          <a:p>
            <a:pPr lvl="0"/>
            <a:r>
              <a:rPr lang="pt-BR" sz="2000"/>
              <a:t>from Bio import SeqIO</a:t>
            </a:r>
          </a:p>
          <a:p>
            <a:pPr lvl="0"/>
            <a:r>
              <a:rPr lang="pt-BR" sz="2000"/>
              <a:t>fh = open(’/home/sb/bioinfo/pdbaa’)</a:t>
            </a:r>
          </a:p>
          <a:p>
            <a:pPr lvl="0"/>
            <a:r>
              <a:rPr lang="pt-BR" sz="2000"/>
              <a:t>for rec in SeqIO.parse(fh,’fasta’):</a:t>
            </a:r>
          </a:p>
          <a:p>
            <a:pPr lvl="0"/>
            <a:r>
              <a:rPr lang="pt-BR" sz="2000"/>
              <a:t>   myprot = ProteinAnalysis(str(rec.seq))</a:t>
            </a:r>
          </a:p>
          <a:p>
            <a:pPr lvl="0"/>
            <a:r>
              <a:rPr lang="pt-BR" sz="2000"/>
              <a:t>   print(myprot.count_amino_acids())</a:t>
            </a:r>
          </a:p>
          <a:p>
            <a:pPr lvl="0"/>
            <a:r>
              <a:rPr lang="pt-BR" sz="2000"/>
              <a:t>   print(myprot.get_amino_acids_percent())</a:t>
            </a:r>
          </a:p>
          <a:p>
            <a:pPr lvl="0"/>
            <a:r>
              <a:rPr lang="pt-BR" sz="2000"/>
              <a:t>   print(myprot.molecular_weight())</a:t>
            </a:r>
          </a:p>
          <a:p>
            <a:pPr lvl="0"/>
            <a:r>
              <a:rPr lang="pt-BR" sz="2000"/>
              <a:t>   print(myprot.aromaticity())</a:t>
            </a:r>
          </a:p>
          <a:p>
            <a:pPr lvl="0"/>
            <a:r>
              <a:rPr lang="pt-BR" sz="2000"/>
              <a:t>   print(myprot.instability_index())</a:t>
            </a:r>
          </a:p>
          <a:p>
            <a:pPr lvl="0"/>
            <a:r>
              <a:rPr lang="pt-BR" sz="2000"/>
              <a:t>   print(myprot.flexibility())</a:t>
            </a:r>
          </a:p>
          <a:p>
            <a:pPr lvl="0"/>
            <a:r>
              <a:rPr lang="pt-BR" sz="2000"/>
              <a:t>   print(myprot.isoelectric_point())</a:t>
            </a:r>
          </a:p>
          <a:p>
            <a:pPr lvl="0"/>
            <a:r>
              <a:rPr lang="pt-BR" sz="2000"/>
              <a:t>   print(myprot.secondary_structure_fraction())</a:t>
            </a:r>
          </a:p>
          <a:p>
            <a:pPr lvl="0"/>
            <a:r>
              <a:rPr lang="pt-BR" sz="2000"/>
              <a:t>   print(myprot.protein_scale(ProtParamData.kd, 9, .4))</a:t>
            </a:r>
          </a:p>
          <a:p>
            <a:pPr lvl="0"/>
            <a:r>
              <a:rPr lang="pt-BR" sz="2000"/>
              <a:t>fh.close()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1C08CE2-100C-0E26-68F8-9FD0FDFEC7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9518B4-D3EE-1253-1388-FF6D8D845C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Sequencing - Phd Files (Phred)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C8EAB-F9F5-F9BD-5705-F233A009441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import pprint</a:t>
            </a:r>
          </a:p>
          <a:p>
            <a:pPr lvl="0"/>
            <a:r>
              <a:rPr lang="pt-BR" sz="2000"/>
              <a:t>from Bio.Sequencing import Phd</a:t>
            </a:r>
          </a:p>
          <a:p>
            <a:pPr lvl="0"/>
            <a:r>
              <a:rPr lang="pt-BR" sz="2000"/>
              <a:t>fn = ’/home/sb/bt/biopython-1.50/Tests/Phd/phd1’</a:t>
            </a:r>
          </a:p>
          <a:p>
            <a:pPr lvl="0"/>
            <a:r>
              <a:rPr lang="pt-BR" sz="2000"/>
              <a:t>fh = open(fn)</a:t>
            </a:r>
          </a:p>
          <a:p>
            <a:pPr lvl="0"/>
            <a:r>
              <a:rPr lang="pt-BR" sz="2000"/>
              <a:t>rp = Phd.RecordParser()</a:t>
            </a:r>
          </a:p>
          <a:p>
            <a:pPr lvl="0"/>
            <a:r>
              <a:rPr lang="pt-BR" sz="2000"/>
              <a:t># Create an iterator</a:t>
            </a:r>
          </a:p>
          <a:p>
            <a:pPr lvl="0"/>
            <a:r>
              <a:rPr lang="pt-BR" sz="2000"/>
              <a:t>it = Phd.Iterator(fh,rp)</a:t>
            </a:r>
          </a:p>
          <a:p>
            <a:pPr lvl="0"/>
            <a:r>
              <a:rPr lang="pt-BR" sz="2000"/>
              <a:t>for r in it:</a:t>
            </a:r>
          </a:p>
          <a:p>
            <a:pPr lvl="0"/>
            <a:r>
              <a:rPr lang="pt-BR" sz="2000"/>
              <a:t>   # All the comments are in a dictionary</a:t>
            </a:r>
          </a:p>
          <a:p>
            <a:pPr lvl="0"/>
            <a:r>
              <a:rPr lang="pt-BR" sz="2000"/>
              <a:t>   pprint.pprint(r.comments)</a:t>
            </a:r>
          </a:p>
          <a:p>
            <a:pPr lvl="0"/>
            <a:r>
              <a:rPr lang="pt-BR" sz="2000"/>
              <a:t>   # Sequence information</a:t>
            </a:r>
          </a:p>
          <a:p>
            <a:pPr lvl="0"/>
            <a:r>
              <a:rPr lang="pt-BR" sz="2000"/>
              <a:t>   print(’Sequence: %s’ % r.seq)</a:t>
            </a:r>
          </a:p>
          <a:p>
            <a:pPr lvl="0"/>
            <a:r>
              <a:rPr lang="pt-BR" sz="2000"/>
              <a:t>   # Quality information for each base</a:t>
            </a:r>
          </a:p>
          <a:p>
            <a:pPr lvl="0"/>
            <a:r>
              <a:rPr lang="pt-BR" sz="2000"/>
              <a:t>   print(’Quality: %s’ % r.sites)</a:t>
            </a:r>
          </a:p>
          <a:p>
            <a:pPr lvl="0"/>
            <a:r>
              <a:rPr lang="pt-BR" sz="2000"/>
              <a:t>fh.close()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40ADD02-8E01-7B23-A137-77EC59F022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78DFBB-ADFE-3071-157A-E830FEA57D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Sequencing - Ace Files (CAP3,Phrap...)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17C39-69E7-E39F-3F08-5D6900FF25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import pprint</a:t>
            </a:r>
          </a:p>
          <a:p>
            <a:pPr lvl="0"/>
            <a:r>
              <a:rPr lang="pt-BR" sz="2000"/>
              <a:t>from Bio.Sequencing import Phd</a:t>
            </a:r>
          </a:p>
          <a:p>
            <a:pPr lvl="0"/>
            <a:r>
              <a:rPr lang="pt-BR" sz="2000"/>
              <a:t>fn = ’/home/sb/bt/biopython-1.50/Tests/Phd/phd1’</a:t>
            </a:r>
          </a:p>
          <a:p>
            <a:pPr lvl="0"/>
            <a:r>
              <a:rPr lang="pt-BR" sz="2000"/>
              <a:t>fh = open(fn)</a:t>
            </a:r>
          </a:p>
          <a:p>
            <a:pPr lvl="0"/>
            <a:r>
              <a:rPr lang="pt-BR" sz="2000"/>
              <a:t>rp = Phd.RecordParser()</a:t>
            </a:r>
          </a:p>
          <a:p>
            <a:pPr lvl="0"/>
            <a:r>
              <a:rPr lang="pt-BR" sz="2000"/>
              <a:t># Create an iterator</a:t>
            </a:r>
          </a:p>
          <a:p>
            <a:pPr lvl="0"/>
            <a:r>
              <a:rPr lang="pt-BR" sz="2000"/>
              <a:t>it = Phd.Iterator(fh,rp)</a:t>
            </a:r>
          </a:p>
          <a:p>
            <a:pPr lvl="0"/>
            <a:r>
              <a:rPr lang="pt-BR" sz="2000"/>
              <a:t>for r in it:</a:t>
            </a:r>
          </a:p>
          <a:p>
            <a:pPr lvl="0"/>
            <a:r>
              <a:rPr lang="pt-BR" sz="2000"/>
              <a:t>   # All the comments are in a dictionary</a:t>
            </a:r>
          </a:p>
          <a:p>
            <a:pPr lvl="0"/>
            <a:r>
              <a:rPr lang="pt-BR" sz="2000"/>
              <a:t>   pprint.pprint(r.comments)</a:t>
            </a:r>
          </a:p>
          <a:p>
            <a:pPr lvl="0"/>
            <a:r>
              <a:rPr lang="pt-BR" sz="2000"/>
              <a:t>   # Sequence information</a:t>
            </a:r>
          </a:p>
          <a:p>
            <a:pPr lvl="0"/>
            <a:r>
              <a:rPr lang="pt-BR" sz="2000"/>
              <a:t>   print(’Sequence: %s’ % r.seq)</a:t>
            </a:r>
          </a:p>
          <a:p>
            <a:pPr lvl="0"/>
            <a:r>
              <a:rPr lang="pt-BR" sz="2000"/>
              <a:t>   # Quality information for each base</a:t>
            </a:r>
          </a:p>
          <a:p>
            <a:pPr lvl="0"/>
            <a:r>
              <a:rPr lang="pt-BR" sz="2000"/>
              <a:t>   print(’Quality: %s’ % r.sites)</a:t>
            </a:r>
          </a:p>
          <a:p>
            <a:pPr lvl="0"/>
            <a:r>
              <a:rPr lang="pt-BR" sz="2000"/>
              <a:t>fh.close()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EACAAE5-AE55-78FC-2D81-B5FFDC5A59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B11FD2-B4FC-1274-E722-5412002F01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20000" y="54000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SwissProt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F3AAF5-D1A1-EA4F-0E3E-72319A78B4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from Bio import SwissProt</a:t>
            </a:r>
          </a:p>
          <a:p>
            <a:pPr lvl="0"/>
            <a:r>
              <a:rPr lang="pt-BR" sz="2000"/>
              <a:t>fh = open(’spfile.txt’)</a:t>
            </a:r>
          </a:p>
          <a:p>
            <a:pPr lvl="0"/>
            <a:r>
              <a:rPr lang="pt-BR" sz="2000"/>
              <a:t>records = SwissProt.parse(fh)</a:t>
            </a:r>
          </a:p>
          <a:p>
            <a:pPr lvl="0"/>
            <a:r>
              <a:rPr lang="pt-BR" sz="2000"/>
              <a:t>for record in records:</a:t>
            </a:r>
          </a:p>
          <a:p>
            <a:pPr lvl="0"/>
            <a:r>
              <a:rPr lang="pt-BR" sz="2000"/>
              <a:t>   print(’Entry name: %s’ % record.entry_name)</a:t>
            </a:r>
          </a:p>
          <a:p>
            <a:pPr lvl="0"/>
            <a:r>
              <a:rPr lang="pt-BR" sz="2000"/>
              <a:t>   print(’Accession(s): %s’ % ’,’.join(record.accessions))</a:t>
            </a:r>
          </a:p>
          <a:p>
            <a:pPr lvl="0"/>
            <a:r>
              <a:rPr lang="pt-BR" sz="2000"/>
              <a:t>   print(’Keywords: %s’ % ’,’.join(record.keywords))</a:t>
            </a:r>
          </a:p>
          <a:p>
            <a:pPr lvl="0"/>
            <a:r>
              <a:rPr lang="pt-BR" sz="2000"/>
              <a:t>   print(’Sequence: %s’ % record.sequence)</a:t>
            </a:r>
          </a:p>
          <a:p>
            <a:pPr lvl="0"/>
            <a:r>
              <a:rPr lang="pt-BR" sz="2000"/>
              <a:t>fh.close()</a:t>
            </a:r>
          </a:p>
          <a:p>
            <a:pPr lvl="0"/>
            <a:endParaRPr lang="pt-BR" sz="2000"/>
          </a:p>
          <a:p>
            <a:pPr lvl="0"/>
            <a:r>
              <a:rPr lang="pt-BR" sz="2000"/>
              <a:t>from Bio import SwissProt</a:t>
            </a:r>
          </a:p>
          <a:p>
            <a:pPr lvl="0"/>
            <a:r>
              <a:rPr lang="pt-BR" sz="2000"/>
              <a:t>fh = open(’/home/sb/bioinfo/spfile.txt’)</a:t>
            </a:r>
          </a:p>
          <a:p>
            <a:pPr lvl="0"/>
            <a:r>
              <a:rPr lang="pt-BR" sz="2000"/>
              <a:t>record = SwissProt.parse(fh).next()</a:t>
            </a:r>
          </a:p>
          <a:p>
            <a:pPr lvl="0"/>
            <a:r>
              <a:rPr lang="pt-BR" sz="2000"/>
              <a:t>   for att in dir(record):</a:t>
            </a:r>
          </a:p>
          <a:p>
            <a:pPr lvl="0"/>
            <a:r>
              <a:rPr lang="pt-BR" sz="2000"/>
              <a:t>      if not att.startswith(’__’):</a:t>
            </a:r>
          </a:p>
          <a:p>
            <a:pPr lvl="0"/>
            <a:r>
              <a:rPr lang="pt-BR" sz="2000"/>
              <a:t>      print(att,getattr(record,att))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A9D0427-1F53-4E26-11A3-644420B0DA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45CA0B-25C3-365C-9480-8307B97311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Referências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BD222-D897-51B9-83CE-1FE8485D35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>
                <a:hlinkClick r:id="rId4"/>
              </a:rPr>
              <a:t>http://www.python.org/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>
                <a:hlinkClick r:id="rId5"/>
              </a:rPr>
              <a:t>http://diveintopython.org/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>
                <a:hlinkClick r:id="rId6"/>
              </a:rPr>
              <a:t>http://www.wellho.net/mouth/2992_Matplotlib-graphing-in-Python-teaching-examples.html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>
                <a:hlinkClick r:id="rId7"/>
              </a:rPr>
              <a:t>http://logarithmic.net/pfh/blog/01185880752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>
                <a:hlinkClick r:id="rId8"/>
              </a:rPr>
              <a:t>http://www.scipy.org/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1500"/>
              <a:t>Bassi, Sebastian, Python for Bioinformatics. Sep 2009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893DE2E-A973-A471-322E-974DE901AD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401E67-6BF3-80C2-60B2-435A3DA9592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740879" y="555480"/>
            <a:ext cx="8607960" cy="6535800"/>
          </a:xfrm>
        </p:spPr>
        <p:txBody>
          <a:bodyPr anchor="ctr">
            <a:spAutoFit/>
          </a:bodyPr>
          <a:lstStyle/>
          <a:p>
            <a:pPr lvl="0" indent="-216000" algn="ctr"/>
            <a:r>
              <a:rPr lang="pt-BR"/>
              <a:t>Obrigado! \o/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E0A1DCA-6FC2-F03D-5D55-DA41F897A2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81B0D0-0A0A-4824-D93B-3B8D0E9EE4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755EA-0975-67CE-7D28-8EFAAD82D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Extensível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Bindings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Third Party Modules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Bibliotecas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320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39B39-66D7-791D-20D5-3A17ABC3EBDC}"/>
              </a:ext>
            </a:extLst>
          </p:cNvPr>
          <p:cNvSpPr txBox="1"/>
          <p:nvPr/>
        </p:nvSpPr>
        <p:spPr>
          <a:xfrm>
            <a:off x="6336000" y="7321320"/>
            <a:ext cx="3780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http://trendirs.com/home/furniture-designs/extensible-chairs/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F7212C79-FD94-A57E-FC7D-CC965F6E46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00000" y="3060000"/>
            <a:ext cx="4571640" cy="331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3F13408-A9A4-FDF7-77B0-FCD134D31BA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0E32A5-7F18-317E-8D46-DB08131F53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174A-5FD2-7E86-6AA3-F5A3515E44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Open Source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Pode ser usada livremente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Distribuida livremente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D5612-96E7-89BB-87CD-5241976F9AE3}"/>
              </a:ext>
            </a:extLst>
          </p:cNvPr>
          <p:cNvSpPr txBox="1"/>
          <p:nvPr/>
        </p:nvSpPr>
        <p:spPr>
          <a:xfrm>
            <a:off x="3960000" y="7321320"/>
            <a:ext cx="615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http://www.designer-daily.com/wp-content/uploads/2009/03/opensource-logo.jpg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2A6E03C4-8658-37F2-1871-B7B1E4F9E5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14200" y="3404880"/>
            <a:ext cx="4285800" cy="28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5201D7C-54A1-16B4-580A-92CAA462B0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617259-9F86-7FC4-313E-5B4D6E006F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785CB-2DE3-10AA-6823-5B8513E01D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Multiplataforma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Interpretador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Windows, Linux,Mac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320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2F782-6D6C-980F-17A5-2140DB269087}"/>
              </a:ext>
            </a:extLst>
          </p:cNvPr>
          <p:cNvSpPr txBox="1"/>
          <p:nvPr/>
        </p:nvSpPr>
        <p:spPr>
          <a:xfrm>
            <a:off x="3960000" y="7321320"/>
            <a:ext cx="615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http://christophergrant.org/2009/12/07/object-oriented-thinking-for-the-procedural-programmer/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E43DDFE9-A48C-2131-94AF-CC65179B717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660000" y="3420000"/>
            <a:ext cx="2857320" cy="2857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B121352-33C6-DEA2-DFBF-D4CF632C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113418A-0DEC-AF3A-B9B2-0088B611FD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19BF1-3F6B-F8A1-906E-A5768EC2E6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Comunidade Próspera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Comunidade científica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Diversas bibliotecas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Suporte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320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0E879-331C-FF06-C976-639106B58392}"/>
              </a:ext>
            </a:extLst>
          </p:cNvPr>
          <p:cNvSpPr txBox="1"/>
          <p:nvPr/>
        </p:nvSpPr>
        <p:spPr>
          <a:xfrm>
            <a:off x="5040000" y="7321320"/>
            <a:ext cx="507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http://www.rtpi.org.uk/download/118/world-connect-people-community-international.jpg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10D658E5-0392-63AA-114A-1F1CD8CC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280199" y="3170520"/>
            <a:ext cx="3259800" cy="216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9D85CAF-5D5B-F3C6-426E-87694B4D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6BB3E3-E18F-AEAA-E32E-0BBEAB8B7A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D3D3C36-565E-6926-1C8C-733947175E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65655" t="10734" r="12759" b="7786"/>
          <a:stretch>
            <a:fillRect/>
          </a:stretch>
        </p:blipFill>
        <p:spPr>
          <a:xfrm>
            <a:off x="3764880" y="1887840"/>
            <a:ext cx="2175120" cy="51321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C515E-642E-064C-7E75-0B0E8C7A61F5}"/>
              </a:ext>
            </a:extLst>
          </p:cNvPr>
          <p:cNvSpPr txBox="1"/>
          <p:nvPr/>
        </p:nvSpPr>
        <p:spPr>
          <a:xfrm>
            <a:off x="6840000" y="7200000"/>
            <a:ext cx="3237840" cy="3463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Fonte: </a:t>
            </a: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  <a:hlinkClick r:id="rId5"/>
              </a:rPr>
              <a:t>www.bioinformatics.org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AC99440-30E2-01D5-1A20-E17442CA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77CAE6-9744-0E14-4803-49A5109CDD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B120D-7293-B2F9-917E-E742EE1B18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57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Scripting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8D30A898-6104-2A8B-2133-BDFE7338813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5049" t="19762" r="32929" b="12529"/>
          <a:stretch>
            <a:fillRect/>
          </a:stretch>
        </p:blipFill>
        <p:spPr>
          <a:xfrm>
            <a:off x="3373920" y="2478960"/>
            <a:ext cx="3227400" cy="426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E7D02DA-9F7B-7CFE-64A3-39178DE091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650C9C-A9E5-B283-617D-69525335A3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2B38-782B-A001-7C33-C634406751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57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Bioinformática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806C404A-1149-02D5-FE9E-68B7DF47A1B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40863" t="15699" r="23418"/>
          <a:stretch>
            <a:fillRect/>
          </a:stretch>
        </p:blipFill>
        <p:spPr>
          <a:xfrm>
            <a:off x="3331440" y="2520000"/>
            <a:ext cx="2932559" cy="4325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0F0AD72-26F2-3C2E-ED50-28A07BCD747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2D4241-8BDF-2B7A-A644-4331657522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FF61D-DB94-1F43-1294-D90F69B02E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57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Bioinformática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88489A50-33D0-3995-16D3-5A56D048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37290" t="18699" r="19843" b="21288"/>
          <a:stretch>
            <a:fillRect/>
          </a:stretch>
        </p:blipFill>
        <p:spPr>
          <a:xfrm>
            <a:off x="2951999" y="2772000"/>
            <a:ext cx="4320000" cy="37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75C3956-40C7-873F-1AD4-40D5AC3B55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7867995-E573-6B93-19B9-4C431BAD67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Tópicos Abordados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DBC7F-CCB6-FB57-6860-FCB5925FB8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360" y="207720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600"/>
              <a:t>Objetivos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600"/>
              <a:t>Histórico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Caraterísticas Gerais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Aplicações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600"/>
              <a:t>Sintaxe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Tipos de Dados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Estruturas de Dados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Estruturas de Controle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600">
                <a:solidFill>
                  <a:srgbClr val="000000"/>
                </a:solidFill>
                <a:latin typeface="Albany" pitchFamily="34"/>
              </a:rPr>
              <a:t>Expressões Regulares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600"/>
              <a:t>BioPython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600"/>
              <a:t>Referências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5424EDC-279F-3F64-996B-122041D93D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B59F2EE-D1DD-75C0-D375-1E4DD50302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72DBA-C596-1BA1-CDB3-DDF5BE9382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57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Aplicações Web - Django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A16963C8-3C71-ECA6-7B79-A805709FFBD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40000" y="3240000"/>
            <a:ext cx="4140000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CAD8E6B5-211E-D0E2-9DD2-280CC23DA2E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75120" y="3786840"/>
            <a:ext cx="2504880" cy="107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96BDCEF-E51C-376B-A7D6-7DAF56257F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35F7419-1852-4F78-570A-13FDD7BBC3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0A4D3-A0B1-4625-F241-BCE7DF82EE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57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GUI - PyQT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71E696CC-994F-72BA-E0E7-5457378855E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00000" y="2935440"/>
            <a:ext cx="5580000" cy="408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9D7BB88F-C7F6-D8B9-9FB3-C367D6F3001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840000" y="3420000"/>
            <a:ext cx="2426760" cy="253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9D051E5-C3E1-D3FB-9B52-659D844022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849667F-809E-C6F0-2FD1-3AAEFC4C609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A81B3-4576-CEA2-28C1-64FF1A7E2A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192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GUI - PyGTK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9EC9676-0DA8-F7EB-D9F3-DA933FEC6F4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348000" y="3107159"/>
            <a:ext cx="3086280" cy="362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9316CEA-2DFC-129C-F638-7D018719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342D70-9675-EA08-680E-E3C37DBFB7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6709-F773-8039-1DB8-879E584DEE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Jogos - PyGame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833E816D-B1F8-9FF0-9185-D37FCA40B43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196000" y="2793960"/>
            <a:ext cx="5613120" cy="415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6CF4C81-1DE5-D3A3-15D0-0699F3F098B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286C3E-D1CC-E256-E8DF-02650AFD90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Aplicações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44485-A100-04D1-9C5E-CA4DE7FD836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Computação Científica – SciPy, NumPy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A1F01BAC-7B2F-2BF7-0E00-3E700EA9933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 amt="99000"/>
          </a:blip>
          <a:srcRect/>
          <a:stretch>
            <a:fillRect/>
          </a:stretch>
        </p:blipFill>
        <p:spPr>
          <a:xfrm>
            <a:off x="2020679" y="3311999"/>
            <a:ext cx="2695320" cy="25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AC7183D6-8E81-A699-2933-A46CF791B7A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18760" y="2880000"/>
            <a:ext cx="2901240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42247D8C-3534-B439-4E14-D3AC95F850D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300000" y="5167800"/>
            <a:ext cx="2090519" cy="22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1DAEB57-28F7-BAA5-F641-86F23DCC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8AB4C02-6CB5-FA5E-2F2A-4CECB1661B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Relevância para Bioinformática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CA9AD-7F4C-22C6-46FA-A407C313212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Freely</a:t>
            </a:r>
            <a:r>
              <a:rPr lang="pt-BR" sz="2000"/>
              <a:t> available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Open source </a:t>
            </a:r>
            <a:r>
              <a:rPr lang="pt-BR" sz="2000"/>
              <a:t>tools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Available for </a:t>
            </a:r>
            <a:r>
              <a:rPr lang="pt-BR" sz="2000" b="1"/>
              <a:t>all the major operating systems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Very </a:t>
            </a:r>
            <a:r>
              <a:rPr lang="pt-BR" sz="2000" b="1"/>
              <a:t>high-level </a:t>
            </a:r>
            <a:r>
              <a:rPr lang="pt-BR" sz="2000"/>
              <a:t>programming language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Easy to learn </a:t>
            </a:r>
            <a:r>
              <a:rPr lang="pt-BR" sz="2000"/>
              <a:t>syntax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Object Oriented </a:t>
            </a:r>
            <a:r>
              <a:rPr lang="pt-BR" sz="2000"/>
              <a:t>programming capabilities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Wide array of </a:t>
            </a:r>
            <a:r>
              <a:rPr lang="pt-BR" sz="2000" b="1"/>
              <a:t>libraries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Can interface to </a:t>
            </a:r>
            <a:r>
              <a:rPr lang="pt-BR" sz="2000" b="1"/>
              <a:t>optimized code </a:t>
            </a:r>
            <a:r>
              <a:rPr lang="pt-BR" sz="2000"/>
              <a:t>written in C, C++ or even FORTRAN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Numerical Python</a:t>
            </a:r>
            <a:r>
              <a:rPr lang="pt-BR" sz="2000"/>
              <a:t> project numpy (Oliphant, 2006)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Scientific programming (Oliphant, 2007)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Molecular dynamics (Hinsen, 2000).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 b="1"/>
              <a:t>High-quality plotting </a:t>
            </a:r>
            <a:r>
              <a:rPr lang="pt-BR" sz="2000"/>
              <a:t>libraries such as matplotlib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2000">
                <a:solidFill>
                  <a:srgbClr val="000000"/>
                </a:solidFill>
                <a:latin typeface="Albany" pitchFamily="34"/>
              </a:rPr>
              <a:t>(matplotlib.sourceforge.net)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2000">
              <a:solidFill>
                <a:srgbClr val="000000"/>
              </a:solidFill>
              <a:latin typeface="Albany" pitchFamily="34"/>
            </a:endParaRPr>
          </a:p>
          <a:p>
            <a:pPr marL="0" lvl="1" indent="0" algn="r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1000">
              <a:solidFill>
                <a:srgbClr val="000000"/>
              </a:solidFill>
              <a:latin typeface="Albany" pitchFamily="34"/>
            </a:endParaRPr>
          </a:p>
          <a:p>
            <a:pPr marL="0" lvl="1" indent="0" algn="r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1000">
              <a:solidFill>
                <a:srgbClr val="000000"/>
              </a:solidFill>
              <a:latin typeface="Albany" pitchFamily="34"/>
            </a:endParaRPr>
          </a:p>
          <a:p>
            <a:pPr lvl="0" algn="r"/>
            <a:endParaRPr lang="pt-BR" sz="1000"/>
          </a:p>
          <a:p>
            <a:pPr lvl="0" algn="r"/>
            <a:r>
              <a:rPr lang="pt-BR" sz="1000"/>
              <a:t>Cock et al. Biopython: freely available Python tools for computational molecular biology and bioinformatics.</a:t>
            </a:r>
          </a:p>
          <a:p>
            <a:pPr lvl="0" algn="r"/>
            <a:r>
              <a:rPr lang="pt-BR" sz="1000"/>
              <a:t>Bioinformatics (2009) vol. 25 (11) pp. 1422-1423 </a:t>
            </a:r>
            <a:r>
              <a:rPr lang="pt-BR" sz="1000">
                <a:hlinkClick r:id="rId4"/>
              </a:rPr>
              <a:t>http://www.ncbi.nlm.nih.gov/pubmed/19304878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1998238-43C0-12E3-3419-91C86C473D7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16A1ADA-1018-38C0-8D8C-151E062C55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Relevância para Bioinformática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1EBF-5041-2720-4F42-D05B2CE3AA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/>
            <a:endParaRPr lang="pt-BR" sz="1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 algn="r"/>
            <a:r>
              <a:rPr lang="pt-BR" sz="1000"/>
              <a:t>Mathieu Fourment, Michael R Gillings (2008)  A comparison of common programming languages used in bioinformatics.</a:t>
            </a:r>
            <a:r>
              <a:rPr lang="pt-BR" sz="1000">
                <a:hlinkClick r:id="rId4"/>
              </a:rPr>
              <a:t>http://www.ncbi.nlm.nih.gov/pubmed/18251993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1B93D743-4E5F-EC52-52DD-2C72B1A2772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00000" y="2340000"/>
            <a:ext cx="2700000" cy="3234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7ADED823-DBFA-A62C-B1CB-8821F7363F9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730480" y="2293200"/>
            <a:ext cx="2909520" cy="328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2CE45CE-DCAE-F36D-6682-0345728F6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AE877C-0C0B-8B43-AB17-C68376237F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Relevância para Bioinformática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A274B-0720-6FE8-EEB0-D1E37F6898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/>
            <a:endParaRPr lang="pt-BR" sz="1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 algn="r"/>
            <a:r>
              <a:rPr lang="pt-BR" sz="1000"/>
              <a:t>Mathieu Fourment, Michael R Gillings (2008)  A comparison of common programming languages used in bioinformatics.</a:t>
            </a:r>
            <a:r>
              <a:rPr lang="pt-BR" sz="1000">
                <a:hlinkClick r:id="rId4"/>
              </a:rPr>
              <a:t>http://www.ncbi.nlm.nih.gov/pubmed/18251993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737423AD-4F78-9719-8154-5213ECB168F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976000" y="2142000"/>
            <a:ext cx="2906640" cy="329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EE4C1C56-525C-8796-EC1B-7886BC70AC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692000" y="2160000"/>
            <a:ext cx="3060000" cy="32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411B10-E16F-ABD3-ACD4-2EA9BCD0EFB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7F7506C-12EA-EF8D-AE6A-9B9A48B4E0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Relevância para Bioinformática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EBB75-E8E0-364B-87DF-6F00BF346A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/>
            <a:endParaRPr lang="pt-BR" sz="1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/>
            <a:endParaRPr lang="pt-BR" sz="2000"/>
          </a:p>
          <a:p>
            <a:pPr lvl="0" algn="r"/>
            <a:r>
              <a:rPr lang="pt-BR" sz="1000"/>
              <a:t>Mathieu Fourment, Michael R Gillings (2008)  A comparison of common programming languages used in bioinformatics.</a:t>
            </a:r>
            <a:r>
              <a:rPr lang="pt-BR" sz="1000">
                <a:hlinkClick r:id="rId4"/>
              </a:rPr>
              <a:t>http://www.ncbi.nlm.nih.gov/pubmed/18251993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04A519FC-9602-E997-3B80-8E4ED86F234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420000" y="2193480"/>
            <a:ext cx="3057120" cy="3314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96FA352-4337-68AC-0AB2-8A73947037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1C3625E-38D6-EE9E-9E27-53DA8728A2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99760"/>
            <a:ext cx="8607960" cy="1172160"/>
          </a:xfrm>
        </p:spPr>
        <p:txBody>
          <a:bodyPr/>
          <a:lstStyle/>
          <a:p>
            <a:pPr lvl="0"/>
            <a:r>
              <a:rPr lang="pt-BR" sz="5400"/>
              <a:t>Hands On Python 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1AF43A3-A9F4-F5C0-4998-A2312AD005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542040" y="2160000"/>
            <a:ext cx="3297960" cy="474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7D36693-C70A-1545-EFE1-74058C91973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7BF1031-56EB-88A0-89DF-DB273ECA2E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Objetivos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E1632-67FD-9133-30B0-0E232D77CA6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207720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Overview na linguagem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Nivelar membros da equipe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Introduzir um novo ferramental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A0463A0-6769-B58A-BE7A-01C5684028D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F0A2F81-C207-94D1-D880-91BB6FD1EE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Abrir o Ambiente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C534B-A192-1600-1969-6B3874263536}"/>
              </a:ext>
            </a:extLst>
          </p:cNvPr>
          <p:cNvSpPr txBox="1"/>
          <p:nvPr/>
        </p:nvSpPr>
        <p:spPr>
          <a:xfrm>
            <a:off x="2088000" y="2352960"/>
            <a:ext cx="6120000" cy="39168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$ python &lt;Enter&gt;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392A382-E2E3-229B-2F63-2E8D0ECAB7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5B417A3-B9DE-3693-71C5-5BD033FD55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PyDev - Eclipse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E7D14FC-3C92-BD6E-1914-06A8C8E3BD7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931759" y="2556000"/>
            <a:ext cx="6096240" cy="2509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26C8AB-2CAC-0A09-2B45-060E55773761}"/>
              </a:ext>
            </a:extLst>
          </p:cNvPr>
          <p:cNvSpPr txBox="1"/>
          <p:nvPr/>
        </p:nvSpPr>
        <p:spPr>
          <a:xfrm>
            <a:off x="1655999" y="5688000"/>
            <a:ext cx="7020000" cy="6022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6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  <a:hlinkClick r:id="rId5"/>
              </a:rPr>
              <a:t>http://pydev.org/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AF2116-9886-0B05-7E92-93276FADCE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4E1DE7E-36E6-069A-23AF-1E2489D92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PyDev - Eclipse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8C082D5-F50F-9D64-ADD2-0D84224FC2C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84000" y="1655999"/>
            <a:ext cx="684684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403F462-C20C-D955-5F09-A8943B6B170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0AE846A-B8A1-A11E-D160-BFC53B08E6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Duvidas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E2347-C749-816C-AEA1-998C919774B3}"/>
              </a:ext>
            </a:extLst>
          </p:cNvPr>
          <p:cNvSpPr txBox="1"/>
          <p:nvPr/>
        </p:nvSpPr>
        <p:spPr>
          <a:xfrm>
            <a:off x="2088000" y="2352960"/>
            <a:ext cx="6120000" cy="34070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&gt;&gt;&gt;help()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9D128E4-D88D-3FBC-0E57-81F5F4DF9A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3FA3A-C63E-2A53-21AD-3303E934C78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Hello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C59D2-A1D2-5D87-436F-256F40F5CA1B}"/>
              </a:ext>
            </a:extLst>
          </p:cNvPr>
          <p:cNvSpPr txBox="1"/>
          <p:nvPr/>
        </p:nvSpPr>
        <p:spPr>
          <a:xfrm>
            <a:off x="2088000" y="2352960"/>
            <a:ext cx="6120000" cy="4003559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&gt;&gt;&gt;print(“\nHello ACTG!”)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 python 2.x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** python 3.x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EB9A601-15FB-3683-42B8-8D7F5B2C4A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F4FDC6-644F-4D66-9FDF-4C6B347692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Comentários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3AEB9-00A0-A19C-4CFE-07B479AC17B1}"/>
              </a:ext>
            </a:extLst>
          </p:cNvPr>
          <p:cNvSpPr txBox="1"/>
          <p:nvPr/>
        </p:nvSpPr>
        <p:spPr>
          <a:xfrm>
            <a:off x="2124000" y="2383199"/>
            <a:ext cx="6120000" cy="39168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# isto é um comentário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C7160C1-95CC-8E04-3900-E4747975D0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D08EDE9-19A9-8990-F878-826583737CF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hashbang (#!)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2FF31-D087-3D08-9FAC-4BA7CEAA9A3A}"/>
              </a:ext>
            </a:extLst>
          </p:cNvPr>
          <p:cNvSpPr txBox="1"/>
          <p:nvPr/>
        </p:nvSpPr>
        <p:spPr>
          <a:xfrm>
            <a:off x="2124000" y="2383199"/>
            <a:ext cx="6120000" cy="39168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#!/usr/bin/env python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#!/usr/bin/python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1348DF9-08BF-9050-D6CF-324B260C88D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5F5F33-AD4E-DD2D-4090-4DF5AFEA97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D46F7-6773-FFE8-5D93-21F04AC326EC}"/>
              </a:ext>
            </a:extLst>
          </p:cNvPr>
          <p:cNvSpPr txBox="1"/>
          <p:nvPr/>
        </p:nvSpPr>
        <p:spPr>
          <a:xfrm>
            <a:off x="2124000" y="2383199"/>
            <a:ext cx="6120000" cy="3703319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# -*- coding: ENCODING -*-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ascii, latin1, 8859-1, UTF-8 ...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D590F97-55B0-7A6A-8AAB-242A548F1CC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91A449-9FE9-9A87-BE34-CFA8C20B03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Executando um 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D6607-B353-6B05-93D2-709C42B24344}"/>
              </a:ext>
            </a:extLst>
          </p:cNvPr>
          <p:cNvSpPr txBox="1"/>
          <p:nvPr/>
        </p:nvSpPr>
        <p:spPr>
          <a:xfrm>
            <a:off x="2124000" y="2563199"/>
            <a:ext cx="6120000" cy="3066479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chmod +x ./meuPrograma.py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python ./meuPrograma.py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38BB351-529B-A1C8-D439-D3E91B7F6C5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F96D94F-19E4-0BC4-5C41-3070C64CFB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Entrada de Dados Via Teclado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771ED-B0FE-FAA9-84C7-8B196FD6874B}"/>
              </a:ext>
            </a:extLst>
          </p:cNvPr>
          <p:cNvSpPr txBox="1"/>
          <p:nvPr/>
        </p:nvSpPr>
        <p:spPr>
          <a:xfrm>
            <a:off x="1182240" y="2383560"/>
            <a:ext cx="7883999" cy="37735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name = raw_input("Enter your name: ")						(*)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Enter your name: Seba	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’Seba’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name = input("Enter your name: ")							(**)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Enter your name: Seba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name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’Seba’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 python 2.x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** python 3.x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705DAF9-FE16-12D5-49AC-67047A0176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7B6017-9770-D5DE-E2CB-E464D610FD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Histórico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B67E9-F822-9635-8093-497EFDE6F05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207720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Criada em 1989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Guido van Rossum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/>
          </a:p>
          <a:p>
            <a:pPr lvl="0" algn="r">
              <a:buClr>
                <a:srgbClr val="0E594D"/>
              </a:buClr>
              <a:buSzPct val="45000"/>
              <a:buFont typeface="StarSymbol"/>
              <a:buChar char="●"/>
            </a:pPr>
            <a:endParaRPr lang="pt-BR"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2CBF72F-76DE-B2E7-1DBD-A481068E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02346E6-514E-CD9C-2810-EF63FC6400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Tipagem Dinâmica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4D186-BA41-2DE8-4713-B279B211DD04}"/>
              </a:ext>
            </a:extLst>
          </p:cNvPr>
          <p:cNvSpPr txBox="1"/>
          <p:nvPr/>
        </p:nvSpPr>
        <p:spPr>
          <a:xfrm>
            <a:off x="1800000" y="2635560"/>
            <a:ext cx="6480000" cy="3016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&gt;&gt;&gt;X= 50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&gt;&gt;&gt;type(X)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&gt;&gt;&gt;X=“meu nome”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&gt;&gt;&gt;type(X)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&gt;&gt;&gt;X= 1.2345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&gt;&gt;&gt;type(X)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14DA986-46D3-E086-41A6-F9411FB085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AEC7E2C-74C3-3D5A-7D2F-425EA71E82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Operações Básicas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507E9-4E85-7BFA-0459-C7E56818C9B1}"/>
              </a:ext>
            </a:extLst>
          </p:cNvPr>
          <p:cNvSpPr txBox="1"/>
          <p:nvPr/>
        </p:nvSpPr>
        <p:spPr>
          <a:xfrm>
            <a:off x="1800000" y="2635560"/>
            <a:ext cx="6480000" cy="3016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&gt;&gt;&gt;3+4 # Adição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&gt;&gt;&gt;10-9 # Subtração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&gt;&gt;&gt;23*10 # Multiplicação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&gt;&gt;&gt;100/2 # Divisão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&gt;&gt;&gt;3%2 # Resto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5679194-499D-7415-E2D1-F75F143B063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9F6DEE-47F1-F930-BA4E-8896958BD3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Criação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B07E9-360B-E8EC-F131-3F275ACB30AD}"/>
              </a:ext>
            </a:extLst>
          </p:cNvPr>
          <p:cNvSpPr txBox="1"/>
          <p:nvPr/>
        </p:nvSpPr>
        <p:spPr>
          <a:xfrm>
            <a:off x="1475999" y="3157200"/>
            <a:ext cx="7163999" cy="33368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&gt;&gt;&gt;"This is a string in Python"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&gt;&gt;&gt;’This is a string in Python’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&gt;&gt;&gt;’’’This is a string in Python’’’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&gt;&gt;&gt;"""This is a string in Python"""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python 2.x - ASCII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python 3.x - UNICODE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9554DCA-4904-A02C-E3CF-A8D7319296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90D6A8-CAC0-726A-AEC8-7D80D977B8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Atribuição e Alteração da Caixa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BA787-5C7B-506B-D713-BC80238B4F30}"/>
              </a:ext>
            </a:extLst>
          </p:cNvPr>
          <p:cNvSpPr txBox="1"/>
          <p:nvPr/>
        </p:nvSpPr>
        <p:spPr>
          <a:xfrm>
            <a:off x="1475999" y="2365200"/>
            <a:ext cx="7163999" cy="26402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signal_peptide="MASKATLLLAFTLLFATCIA"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signal_peptide.lower()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’maskatlllaftllfatcia’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signal_peptide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’MASKATLLLAFTLLFATCIA’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signal_peptide=signal_peptide.lower()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signal_peptide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’maskatlllaftllfatcia’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A400212-9368-9987-B91B-5382CF71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F907706-9053-B5F1-E87A-9402818205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Substituição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5A355-44BB-6047-137D-7141939E6414}"/>
              </a:ext>
            </a:extLst>
          </p:cNvPr>
          <p:cNvSpPr txBox="1"/>
          <p:nvPr/>
        </p:nvSpPr>
        <p:spPr>
          <a:xfrm>
            <a:off x="1475999" y="2365200"/>
            <a:ext cx="7163999" cy="15069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DNAseq="TTGCTAG"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mRNAseq=DNAseq.replace("T","U")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mRNAseq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’UUGCUAG’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EC2AEB8-F950-CB4C-6A2B-1348FC90BF5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4B2E28A-BF48-D138-ABEA-E9F1BEC192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Contagem e Localização de Caracteres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C306C-E35A-1383-7EDB-91D2E5C1E7F3}"/>
              </a:ext>
            </a:extLst>
          </p:cNvPr>
          <p:cNvSpPr txBox="1"/>
          <p:nvPr/>
        </p:nvSpPr>
        <p:spPr>
          <a:xfrm>
            <a:off x="1475999" y="2365200"/>
            <a:ext cx="7163999" cy="320688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c=DNAseq.count("C")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g=DNAseq.count("G")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float(c+g)/len(DNAseq)*100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48.387096774193552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mRNAseq.find("UAG")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4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mRNAseq.find("xxx")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-1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mRNAseq.index("xxx")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ValueError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7652F72-084B-4DA2-0452-91046E56E3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998084-DC98-B065-DB29-732FC359D9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Divisão de Strings em Pontos Específicos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A78AD-7ADB-5159-5416-4C2BA192888E}"/>
              </a:ext>
            </a:extLst>
          </p:cNvPr>
          <p:cNvSpPr txBox="1"/>
          <p:nvPr/>
        </p:nvSpPr>
        <p:spPr>
          <a:xfrm>
            <a:off x="1475999" y="2376360"/>
            <a:ext cx="7163999" cy="15069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"This string has words separated by spaces".split()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[’This’, ’string’, ’has’, ’words’, ’separated’, ’by’, ’spaces’]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"Alex Doe,5555-2333,nobody@example.com".split(",")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[’Alex Doe’, ’5555-2333’, ’nobody@example.com’]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811AB15-43D2-0B30-FD93-F7F919F201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689B9A-FB94-43BF-3D6E-7F45F290804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Concatenação e Medição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6D602-431C-E774-46BF-0B1598A229CB}"/>
              </a:ext>
            </a:extLst>
          </p:cNvPr>
          <p:cNvSpPr txBox="1"/>
          <p:nvPr/>
        </p:nvSpPr>
        <p:spPr>
          <a:xfrm>
            <a:off x="1475999" y="2376360"/>
            <a:ext cx="7163999" cy="37735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aseq="atggctaggc"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list(aseq)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[’a’, ’t’, ’g’, ’g’, ’c’, ’t’, ’a’, ’g’, ’g’, ’c’]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"".join([’a’, ’t’, ’g’, ’g’, ’c’, ’t’, ’a’, ’g’, ’g’, ’c’])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’atggctaggc’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DNAseq="ATGCTAGACGTCCTCAGATAGCCG"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TATAbox="TATAAA"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TATAbox+DNASeq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’TATAAAATGCTAGACGTCCTCAGATAGCCG’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my_sequence="MRVLLVALALLALAASATS"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len(my_sequence)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19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48FB1CF-802D-DFFE-9DFE-3AA0B12B9D9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FC7CB3-DB65-5780-3AE0-AC430BE636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Substrings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DD205-DDE0-6EFA-8420-10105E34C44B}"/>
              </a:ext>
            </a:extLst>
          </p:cNvPr>
          <p:cNvSpPr txBox="1"/>
          <p:nvPr/>
        </p:nvSpPr>
        <p:spPr>
          <a:xfrm>
            <a:off x="2304000" y="3031200"/>
            <a:ext cx="5903999" cy="34916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nome="ACTCGTCACGTAC"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print(nome[:10])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ACTCGTCACG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print(nome[-3])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print(nome[5:10])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TCACG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F353E45-A98E-C619-8DC8-A9ADCD0C2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E8ACDD1-4CB3-DF52-1382-AC72A94022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Iteração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C2E0C-EB31-67A9-2449-361784405B0F}"/>
              </a:ext>
            </a:extLst>
          </p:cNvPr>
          <p:cNvSpPr txBox="1"/>
          <p:nvPr/>
        </p:nvSpPr>
        <p:spPr>
          <a:xfrm>
            <a:off x="1764000" y="2520000"/>
            <a:ext cx="6372000" cy="33768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nome= "mini curso do LPRAD"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for i in nome: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 print(i)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123F4786-8591-E80C-CC72-E2073DEAE7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686845-605D-2D38-53EE-FE9E95E414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Histórico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2D97E-25E9-43FF-93A5-F4EA46EE1B5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0000" y="2077200"/>
            <a:ext cx="8607960" cy="4762799"/>
          </a:xfrm>
        </p:spPr>
        <p:txBody>
          <a:bodyPr>
            <a:spAutoFit/>
          </a:bodyPr>
          <a:lstStyle/>
          <a:p>
            <a:pPr lvl="0" algn="ctr"/>
            <a:r>
              <a:rPr lang="pt-BR" sz="2200"/>
              <a:t>Há mais de seis anos, em dezembro de 1989, eu estava procurando por um projeto de programação como "hobby" que me mantivesse ocupado durante a semana próxima ao Natal. Meu escritório... estaria fechado, mas eu tinha um computador em casa, e não muito mais do que isso em mãos. Eu decidi escrever um interpretador para a </a:t>
            </a:r>
            <a:r>
              <a:rPr lang="pt-BR" sz="2200" b="1"/>
              <a:t>nova linguagem </a:t>
            </a:r>
            <a:r>
              <a:rPr lang="pt-BR" sz="2200"/>
              <a:t>de </a:t>
            </a:r>
            <a:r>
              <a:rPr lang="pt-BR" sz="2200" b="1"/>
              <a:t>scripting </a:t>
            </a:r>
            <a:r>
              <a:rPr lang="pt-BR" sz="2200"/>
              <a:t>sobre a qual eu vinha pensando ultimamente: uma descendente da ABC que agradaria a </a:t>
            </a:r>
            <a:r>
              <a:rPr lang="pt-BR" sz="2200" b="1"/>
              <a:t>hackers de Unix/C</a:t>
            </a:r>
            <a:r>
              <a:rPr lang="pt-BR" sz="2200"/>
              <a:t>. Eu escolhi </a:t>
            </a:r>
            <a:r>
              <a:rPr lang="pt-BR" sz="2200" b="1"/>
              <a:t>Python </a:t>
            </a:r>
            <a:r>
              <a:rPr lang="pt-BR" sz="2200"/>
              <a:t>como um título provisório para o projeto, sendo que eu estava num humor um pouco irreverente (e sendo também um grande fã do Monty Python's Flying Circus).</a:t>
            </a:r>
          </a:p>
          <a:p>
            <a:pPr lvl="0" algn="ctr"/>
            <a:endParaRPr lang="pt-BR" sz="2400"/>
          </a:p>
          <a:p>
            <a:pPr lvl="0" algn="r"/>
            <a:r>
              <a:rPr lang="pt-BR" sz="1600"/>
              <a:t>— Introdução de Programming Python, por Mark Lutz, O'Reilly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4528DD8-1092-806D-0469-042832C819E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6A0987-D0C2-FFB9-59D3-2A4E6910AD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Strings</a:t>
            </a:r>
            <a:br>
              <a:rPr lang="pt-BR"/>
            </a:br>
            <a:r>
              <a:rPr lang="pt-BR" sz="2000"/>
              <a:t>Existencia de Elemento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05E9A-5D05-3F13-3FEE-6632BC6C939F}"/>
              </a:ext>
            </a:extLst>
          </p:cNvPr>
          <p:cNvSpPr txBox="1"/>
          <p:nvPr/>
        </p:nvSpPr>
        <p:spPr>
          <a:xfrm>
            <a:off x="1620000" y="2946600"/>
            <a:ext cx="6840000" cy="24534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letras=”ACGTGCACGAT”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“u” in letras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“A” in letras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8381B11-3DA9-E242-B7AA-C81EEA4E9C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97E1990-B3FF-9245-2E76-DD91C4DE19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Listas</a:t>
            </a:r>
            <a:br>
              <a:rPr lang="pt-BR"/>
            </a:br>
            <a:r>
              <a:rPr lang="pt-BR" sz="2000"/>
              <a:t>Criação, Inserção, Remoção, Inversão, Ordenação e Intervalos Numéricos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4419A-DA04-4590-E12D-737A9CFAD2A0}"/>
              </a:ext>
            </a:extLst>
          </p:cNvPr>
          <p:cNvSpPr txBox="1"/>
          <p:nvPr/>
        </p:nvSpPr>
        <p:spPr>
          <a:xfrm>
            <a:off x="2052000" y="2059560"/>
            <a:ext cx="5903999" cy="537408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Lista=[]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Lista=list()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Lista=[“yo”]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Lista.append(“hehe”)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Lista.pop()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Lista.reverse()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Lista.sort()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range(100)  # (**)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xrange(10000)  # (*)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Lista1.append(“item”)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Lista2.append(“coisa”)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Lista2.extend(Lista1)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Lista1[1]=“treco”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Lista1.insert(2, “outraCoisa”)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Lista1+=[“maisUmaCoisa”]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Lista1+=“maisUmaCoisa”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del Lista2[1]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Lista2.remove(“coisa”)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Lista2.index(“coisa”)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1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 python 2.x</a:t>
            </a: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1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** python 3.x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A4264BD-5764-D870-CFE5-40A71C78C14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6AD604F-8D09-087F-F5E2-6158DD5A88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Tuplas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F19C6-6D51-25A2-4B85-75628D10A1BE}"/>
              </a:ext>
            </a:extLst>
          </p:cNvPr>
          <p:cNvSpPr txBox="1"/>
          <p:nvPr/>
        </p:nvSpPr>
        <p:spPr>
          <a:xfrm>
            <a:off x="1080000" y="2851560"/>
            <a:ext cx="8280000" cy="26251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point=tuple()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point=(23,56,11)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point[2]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* imutável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F1F5682-189F-DD77-DA2A-C90C907C7C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6F191CE-0763-1544-56FE-74002914DB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Dicionários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F18115-48D3-59DA-6587-50FB82578966}"/>
              </a:ext>
            </a:extLst>
          </p:cNvPr>
          <p:cNvSpPr txBox="1"/>
          <p:nvPr/>
        </p:nvSpPr>
        <p:spPr>
          <a:xfrm>
            <a:off x="900000" y="2059560"/>
            <a:ext cx="8460000" cy="51901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 = {’A’:’Ala’,’C’:’Cys’,’E’:’Glu’}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print("C stands for the amino acid "+IUPAC[’C’])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 stands for the amino acid Cys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IUPAC[’E’]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’Glu’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IUPAC.keys()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['A', 'C', 'E']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IUPAC.values()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['Ala', 'Cys', 'Glu']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IUPAC.items()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[('A', 'Ala'), ('C', 'Cys'), ('E', 'Glu')]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IUPAC.get(’A’,’No translation’)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’Ala’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IUPAC.get(’Z’,’No translation’)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’No translation’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del IUPAC[’A’]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IUPAC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[(’C’, ’Cys’), (’E’, ’Glu’), (’F’, ’Phe’)]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F376C26-B2AD-187C-8008-4388F7250B8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1679037-CB03-7E9C-E683-9BD847C8F3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C97A2-F9A2-1ADB-B8F7-6F921C8C48C7}"/>
              </a:ext>
            </a:extLst>
          </p:cNvPr>
          <p:cNvSpPr txBox="1"/>
          <p:nvPr/>
        </p:nvSpPr>
        <p:spPr>
          <a:xfrm>
            <a:off x="900000" y="2059560"/>
            <a:ext cx="8460000" cy="3376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= set([’CP0140.1’,’EF3613.1’,’EF3616.1’])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= set()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first_set.add(’CP0140.1’)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first_set.add(’EF3613.1’)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first_set.add(’EF3616.1’)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set([’CP0140.1’,’EF3613.1’,’EF3616.1’])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EF6A2CE-8011-F281-6975-00FE933269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9B90496-3571-9A0D-6FAD-4491C8512E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ABD98D-8C6D-8FB8-B199-4FE274355E2A}"/>
              </a:ext>
            </a:extLst>
          </p:cNvPr>
          <p:cNvSpPr txBox="1"/>
          <p:nvPr/>
        </p:nvSpPr>
        <p:spPr>
          <a:xfrm>
            <a:off x="900000" y="2304000"/>
            <a:ext cx="8460000" cy="2376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= set([’CP0140.1’,’EF3613.1’,’EF3616.1’])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other_set = set([’CP0140.2’,’EF3613.1’,’EF3616.2’])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common = first_set.intersection(other_set)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common = first_set &amp; other_set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common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set([’EF3613.1’])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3E3D9556-9EA4-5D50-CB27-995538C877C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42650" t="20419" r="10916" b="51000"/>
          <a:stretch>
            <a:fillRect/>
          </a:stretch>
        </p:blipFill>
        <p:spPr>
          <a:xfrm>
            <a:off x="2664000" y="5004000"/>
            <a:ext cx="4680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0E55B7D-4749-3BAE-9979-AA61F41C138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C81DC46-BA33-CA38-0C64-2EAD4BC5CF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6659B7-3F3F-EE76-72B2-F8AB0F06820D}"/>
              </a:ext>
            </a:extLst>
          </p:cNvPr>
          <p:cNvSpPr txBox="1"/>
          <p:nvPr/>
        </p:nvSpPr>
        <p:spPr>
          <a:xfrm>
            <a:off x="900000" y="2304000"/>
            <a:ext cx="8460000" cy="2376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first_set.union(other_set)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set([’EF3616.2’, ’EF3613.1’, ’EF3616.1’, ’CP0140.1’, ’CP0140.2’])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| other_set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set([’EF3616.2’, ’EF3613.1’, ’EF3616.1’, ’CP0140.1’, ’CP0140.2’])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7D05D2E7-3029-5129-C46E-363370AC696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42650" t="49564" r="10916" b="18992"/>
          <a:stretch>
            <a:fillRect/>
          </a:stretch>
        </p:blipFill>
        <p:spPr>
          <a:xfrm>
            <a:off x="2592000" y="4860000"/>
            <a:ext cx="468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927ED75-73FD-5B01-1F78-02C6F69628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974DB9D-C80A-A3F6-6415-AC96F1273D0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AE571-29E2-4A1C-74DE-FED40EB1241D}"/>
              </a:ext>
            </a:extLst>
          </p:cNvPr>
          <p:cNvSpPr txBox="1"/>
          <p:nvPr/>
        </p:nvSpPr>
        <p:spPr>
          <a:xfrm>
            <a:off x="900000" y="2304000"/>
            <a:ext cx="8460000" cy="2376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first_set.difference(other_set)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set([’CP0140.1’, 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- other_set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set([’CP0140.1’, 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38FBAB8F-E378-C7B5-ECDE-6C4099D3DC8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40863" t="23277" r="10916" b="45288"/>
          <a:stretch>
            <a:fillRect/>
          </a:stretch>
        </p:blipFill>
        <p:spPr>
          <a:xfrm>
            <a:off x="2700000" y="5040000"/>
            <a:ext cx="486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4D372F5-BC8F-B3AB-896D-02FA1896BE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3D574E6-1767-2F1E-BBD2-839B1CF934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Conjuntos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DBA818-7987-153A-2A06-288073708506}"/>
              </a:ext>
            </a:extLst>
          </p:cNvPr>
          <p:cNvSpPr txBox="1"/>
          <p:nvPr/>
        </p:nvSpPr>
        <p:spPr>
          <a:xfrm>
            <a:off x="900000" y="2304000"/>
            <a:ext cx="8460000" cy="2376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first_set.symmetric_difference(other_set)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set([’EF3616.2’, ’CP0140.1’, ’CP0140.2’, ’EF3616.1’])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first_set ^ other_set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set([’EF3616.2’, ’CP0140.1’, ’CP0140.2’, ’EF3616.1’])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89C6C1F-6793-0015-9AF8-DF789363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l="40863" t="54704" r="10916" b="13857"/>
          <a:stretch>
            <a:fillRect/>
          </a:stretch>
        </p:blipFill>
        <p:spPr>
          <a:xfrm>
            <a:off x="2520000" y="5040000"/>
            <a:ext cx="4860000" cy="19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C5864F2-EE8C-5000-AA59-666AF99C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4EE69B-CB98-74D4-B7AF-C27D3293B94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Indentação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65350-1423-2BE9-B49E-5EF4B4F80C15}"/>
              </a:ext>
            </a:extLst>
          </p:cNvPr>
          <p:cNvSpPr txBox="1"/>
          <p:nvPr/>
        </p:nvSpPr>
        <p:spPr>
          <a:xfrm>
            <a:off x="1080000" y="2455200"/>
            <a:ext cx="8280000" cy="34916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#Espaços em branco fazem a indentação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if(x==10):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print(“eh dez”)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print(“naum eh dez”)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F250DA0-B57B-3163-BE3B-DFBD4E73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ABB2AF-13C7-2FA7-5C1A-93921D66481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5F7517-855A-867B-2FD2-49821005B9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Multi-Paradigma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Imperativa,OO e Funcional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Interpretada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Case Sensitive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Tipagem Dinâmica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Propósito Geral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Web,Scripting, GUI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Multiplataforma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Windows, Mac,Linux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A689CC4-4C91-ADAE-C72D-6B9DEEA19E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CBCF3CA-0550-AEFD-2D87-FA37998C8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Estrutura de Decisão -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B72B5-DBDC-6D5C-2D68-E555DB8B8387}"/>
              </a:ext>
            </a:extLst>
          </p:cNvPr>
          <p:cNvSpPr txBox="1"/>
          <p:nvPr/>
        </p:nvSpPr>
        <p:spPr>
          <a:xfrm>
            <a:off x="936000" y="2779560"/>
            <a:ext cx="8280000" cy="28249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if &lt;test&gt;: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TRUE&gt;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FALSE&gt;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CD69B01-0278-F33F-AAF2-8EE3E7B4BA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C52AA6B-3D2B-010E-AA65-78BF49E691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Estrutura de Decisão - switch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DE0C-44BB-817D-D53D-787A7B056A39}"/>
              </a:ext>
            </a:extLst>
          </p:cNvPr>
          <p:cNvSpPr txBox="1"/>
          <p:nvPr/>
        </p:nvSpPr>
        <p:spPr>
          <a:xfrm>
            <a:off x="900000" y="1807560"/>
            <a:ext cx="8280000" cy="52149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4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Não há “switch”!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if &lt;test&gt;: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TRUE&gt;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elif &lt;test&gt;: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FALSE&gt;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elif &lt;test&gt;: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FALSE&gt;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FALSE&gt;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785D496-36F9-DD9D-1191-BA831764538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B3BBFF-FEA1-A0D1-C162-5394C44DC9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Estrutura de Repetição - for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BADFF-C74F-F935-7E8E-18242B3B59F1}"/>
              </a:ext>
            </a:extLst>
          </p:cNvPr>
          <p:cNvSpPr txBox="1"/>
          <p:nvPr/>
        </p:nvSpPr>
        <p:spPr>
          <a:xfrm>
            <a:off x="1080000" y="2383560"/>
            <a:ext cx="8280000" cy="46479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for &lt;indice&gt; in &lt;objeto&gt;: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for&gt;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&lt;test&gt;: break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&lt;test&gt;: continue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caso não ocorra break&gt;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38F5CE1-F51F-3747-5658-08FB42B48F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4BD853-B3F8-5902-EAD9-28E77C2748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Estrutura de Repetição - while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6D770-5666-96E9-0E49-E90B0AD0CCD8}"/>
              </a:ext>
            </a:extLst>
          </p:cNvPr>
          <p:cNvSpPr txBox="1"/>
          <p:nvPr/>
        </p:nvSpPr>
        <p:spPr>
          <a:xfrm>
            <a:off x="972000" y="2311560"/>
            <a:ext cx="8280000" cy="46479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while &lt;test&gt;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do for&gt;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…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&lt;test&gt;: break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&lt;test&gt;: continue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&lt;bloco caso não ocorra break&gt;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1986DCD-30DF-69E3-C7EB-51986FC6272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CC2A053-8A1A-3439-7888-4D293518972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Pass - Não fazer nada!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12B5E-89FB-A06A-00C1-58C1EDD0B68E}"/>
              </a:ext>
            </a:extLst>
          </p:cNvPr>
          <p:cNvSpPr txBox="1"/>
          <p:nvPr/>
        </p:nvSpPr>
        <p:spPr>
          <a:xfrm>
            <a:off x="900000" y="2670840"/>
            <a:ext cx="8280000" cy="23691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if &lt;test&gt;: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pass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&lt;bloco do true&gt;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7F43C61-D844-853B-06F2-14688022CD2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A627861-C193-6BA0-1245-FE1DC9BB94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Leitura/Escrita de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46FC1-3D1D-E960-FEEA-F57684361FD7}"/>
              </a:ext>
            </a:extLst>
          </p:cNvPr>
          <p:cNvSpPr txBox="1"/>
          <p:nvPr/>
        </p:nvSpPr>
        <p:spPr>
          <a:xfrm>
            <a:off x="792000" y="2322360"/>
            <a:ext cx="8460000" cy="3736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fh = open(’/home/sb/seqA.fas’)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name = fh.readline()[1:-1]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sequence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for line in fh: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sequence += line.replace(’\n’,’’)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print ("The name is: %s"%name)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print ("The sequence is: %s"%sequence)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fh.close()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0B51595-4B84-CB7B-F054-0F6831372C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E7ACA3-025B-1128-1009-6CDD8768C3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Leitura/Escrita de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41031-3A46-A00E-10B1-E5437A760331}"/>
              </a:ext>
            </a:extLst>
          </p:cNvPr>
          <p:cNvSpPr txBox="1"/>
          <p:nvPr/>
        </p:nvSpPr>
        <p:spPr>
          <a:xfrm>
            <a:off x="792000" y="2322360"/>
            <a:ext cx="8460000" cy="328068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 = open(’/home/sb/bioinfo/seqA.fas’)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myfile = fh.read() #myfile is a string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name = myfile.split(’\n’)[0][1:]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sequence = ’’.join(myfile.split(’\n’)[1:])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print("The name is: %s"%name)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print("The sequence is: %s"%sequence)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fh.close()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7FF2820B-1B99-6E95-5EB3-05A9FABC1F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936350-B1B7-3E13-D79A-A99AE900A1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Leitura/Escrita de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34EA9-31AE-B7D4-0B3A-C86A7CEC7DB1}"/>
              </a:ext>
            </a:extLst>
          </p:cNvPr>
          <p:cNvSpPr txBox="1"/>
          <p:nvPr/>
        </p:nvSpPr>
        <p:spPr>
          <a:xfrm>
            <a:off x="792000" y="2322360"/>
            <a:ext cx="8460000" cy="50281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 = open(’/home/sb/seqA.fas’)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FirstLine = fh.readline()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name = FirstLine[1:-1]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sequence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while True: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line = fh.readline()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if line=="":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break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sequence += line.replace(’\n’,’’)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print("The name is: %s"%name)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print("The sequence is: %s"%sequence)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fh.close()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76D2F8E-0150-453C-991F-48F3F6276C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ABF13C-69CF-3672-A185-D3513D01A3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Leitura/Escrita de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ECD72-DFA1-106F-D299-90C673000E00}"/>
              </a:ext>
            </a:extLst>
          </p:cNvPr>
          <p:cNvSpPr txBox="1"/>
          <p:nvPr/>
        </p:nvSpPr>
        <p:spPr>
          <a:xfrm>
            <a:off x="792000" y="2322360"/>
            <a:ext cx="8460000" cy="33822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import csv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tlen=0;n=0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lines = csv.reader(open('B1.csv'))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lines.next()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for line in lines: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tlen += int(line[1])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n += 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9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print(tlen/float(n))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DC285-F49E-B234-0679-7FD313D96374}"/>
              </a:ext>
            </a:extLst>
          </p:cNvPr>
          <p:cNvSpPr txBox="1"/>
          <p:nvPr/>
        </p:nvSpPr>
        <p:spPr>
          <a:xfrm>
            <a:off x="5295240" y="6480000"/>
            <a:ext cx="4604759" cy="85824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csv.reader(open("data.csv"), delimiter=’:’)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csv.reader(open("data.csv"), dialect=’excel’)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csv.Sniffer().sniff(open(’data.csv’).read())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BA35779-6231-E1BB-E212-CB1A5B53A9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810FD3-22FD-434C-5ABB-C8D7D5E5DDA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Leitura/Escrita de Arquivos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138A5-2091-67C5-AF3B-A463E3C1C178}"/>
              </a:ext>
            </a:extLst>
          </p:cNvPr>
          <p:cNvSpPr txBox="1"/>
          <p:nvPr/>
        </p:nvSpPr>
        <p:spPr>
          <a:xfrm>
            <a:off x="792000" y="2322360"/>
            <a:ext cx="8460000" cy="50396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 = open(’prot.fas’)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fh.readline()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sequence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for line in fh: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sequence += line[:-1].upper()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fh.close()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charge = -0.002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AACharge={"C":-.045,"D":-.999,"E":-.998,"H":.091,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	"K":1,"R":1,"Y":-.001}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for aa in sequence: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charge += AACharge.get(aa,0)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fhout = open(’out.txt’,’w’)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fhout.write(str(charge))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fhout.close()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3FAA7EA3-CD15-3AC7-5767-E4059993734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5E8EF87-9CD1-826B-2B00-7811D21515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3061A-6D06-AB63-38A7-88AF1FB5BD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Legibilidade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Fácil leitura do código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“Human Readable”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CDB50E1B-512A-C653-1CB0-37B7A5921F6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554080" y="2552040"/>
            <a:ext cx="3333240" cy="31334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42397-4F61-980B-279D-D7179352DBA3}"/>
              </a:ext>
            </a:extLst>
          </p:cNvPr>
          <p:cNvSpPr txBox="1"/>
          <p:nvPr/>
        </p:nvSpPr>
        <p:spPr>
          <a:xfrm>
            <a:off x="4716000" y="7321320"/>
            <a:ext cx="5364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http://masterview.ikonosnewmedia.com/2007/10/26/information_design_how_to_make.htm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F2A-0491-543A-3E05-E8DEC528DA3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Outros Módulos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558E-523D-E5DC-D030-EAB359CCED2F}"/>
              </a:ext>
            </a:extLst>
          </p:cNvPr>
          <p:cNvSpPr txBox="1"/>
          <p:nvPr/>
        </p:nvSpPr>
        <p:spPr>
          <a:xfrm>
            <a:off x="792000" y="1926719"/>
            <a:ext cx="9108000" cy="5473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import 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os.getcwd()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os.chdir(’..’)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os.getcwd()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os.listdir(’/home/sb/bioinfo/seqs’)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os.path.isfile(’/home/sb’)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False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os.path.isdir(’/home/sb’)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True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os.remove(’/home/sb/bioinfo/seqs/ms115.ab1’)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os.rename(’/home/sb/seqs/readme.txt’,’/home/sb/Readme’)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os.mkdir(’/home/sb/processed-seqs’)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os.path.join(os.getcwd(), "images")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os.path.exists(os.path.join(os.getcwd(), "images"))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False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os.path.split(’/home/sb/seqs/ms2333.ab1’)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(’/home/sb/seqs’, ’ms2333.ab1’)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os.path.splitext(’/home/sb/seqs/ms2333.ab1’)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(’/home/sb/seqs/ms2333’, ’.ab1’)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AE33-90D1-D9D9-886B-FF3D248AA4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Outros Módulos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C9201-F0AC-CD80-02D8-E03251DD8522}"/>
              </a:ext>
            </a:extLst>
          </p:cNvPr>
          <p:cNvSpPr txBox="1"/>
          <p:nvPr/>
        </p:nvSpPr>
        <p:spPr>
          <a:xfrm>
            <a:off x="792000" y="1926719"/>
            <a:ext cx="9108000" cy="51901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import 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mypath=’/home/sb/bioinfo/test/’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AACharge = {"C":-.045,"D":-.999,"E":-.998,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"H":.091,"K":1,"R":1,"Y":-.001}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for x in os.listdir(mypath):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if os.path.splitext(x)[1]==’.fas’: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 = open(os.path.join(mypath,x),’U’)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name = fh.readline()[1:-1]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seq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for line in fh: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 seq = seq + line[:-1].upper()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fh.close()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charge = -0.002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for aa in seq: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 charge += AACharge.get(aa,0)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 = open(os.path.join(mypath,’netvalues.txt’),’a’)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fh.write("%s,%s\n"%(name,charge))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fh.close()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B297E5E-2FCB-1715-C9A1-69F59425656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B548F5-041B-0C46-1E6E-AD9E539C60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Funções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94607-CF96-91FA-CB30-46ABAFDDE0D0}"/>
              </a:ext>
            </a:extLst>
          </p:cNvPr>
          <p:cNvSpPr txBox="1"/>
          <p:nvPr/>
        </p:nvSpPr>
        <p:spPr>
          <a:xfrm>
            <a:off x="792000" y="3078360"/>
            <a:ext cx="8460000" cy="1504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def FunctionName(argument1, argument2, ...):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""" Optional Function description (Docstring) """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... FUNCTION CODE ...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return DATA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ED8EEC2-1A96-5BC8-5C9D-C5AFDAEE83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F229B37-8871-6B75-C87E-E3081E030FD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Funções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A42AB-A86C-1055-4F8A-34D7D033E972}"/>
              </a:ext>
            </a:extLst>
          </p:cNvPr>
          <p:cNvSpPr txBox="1"/>
          <p:nvPr/>
        </p:nvSpPr>
        <p:spPr>
          <a:xfrm>
            <a:off x="792000" y="1926360"/>
            <a:ext cx="8460000" cy="5473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def chargeandprop(AAseq):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""" Returns the net charge of a protein sequence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and proportion of charged amino acids	 """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protseq = AAseq.upper()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charge = -0.002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cp = 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AACharge={"C":-.045,"D":-.999,"E":-.998,"H":.091,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		 "K":1,"R":1,"Y":-.001}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for aa in protseq: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charge += AACharge.get(aa,0)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if aa in AACharge: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cp += 1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prop = 100.*cp/len(AAseq)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return (charge,prop)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chargeandprop("QTALLVVLVLLAVALQATEAGPYGA")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(-1.0009999999999999, 8.0)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chargeandprop("EEARGPLRGKGDQKSAVSQKPRSRGILH")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(4.0940000000000003, 39.285714285714285)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54898AB-34F8-751C-4C4D-01DF0220FE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231C31-C111-5E4A-D2DF-4B9612C96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Funções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151EC-5A9D-5E3C-04FB-E8DDE821BB90}"/>
              </a:ext>
            </a:extLst>
          </p:cNvPr>
          <p:cNvSpPr txBox="1"/>
          <p:nvPr/>
        </p:nvSpPr>
        <p:spPr>
          <a:xfrm>
            <a:off x="792000" y="1926360"/>
            <a:ext cx="8460000" cy="320688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def savelist(L,fname="temp.txt"):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""" A list (L) is saved to a file (fname) """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fh = open(fname,"w")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for x in L: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fh.write(str(x)+"\n")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fh.close()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return None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mylist = [’MS233’,’MS772’,’MS120’,’MS93’,’MS912’]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savelist(mylist)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4A786F7-E9D1-8927-A295-A47676B98B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14877A-A73F-18C9-8724-37CB57BA4C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Funções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6CE1B-E024-073C-22B2-CDBD58A775EC}"/>
              </a:ext>
            </a:extLst>
          </p:cNvPr>
          <p:cNvSpPr txBox="1"/>
          <p:nvPr/>
        </p:nvSpPr>
        <p:spPr>
          <a:xfrm>
            <a:off x="792000" y="1926360"/>
            <a:ext cx="8460000" cy="2923559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def commandline(name, **parameters):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line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for parname,parvalue in parameters.iteritems():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 line = line + " -" + parname + " " + parvalue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 return name+line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commandline("formatdb",t="Caseins",i="indata.fas")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’formatdb -i indata.fas -t Caseins’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commandline("formatdb",t="Caseins",i="indata.fas",p="F")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’formatdb -i indata.fas -p F -t Caseins’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926F2BB-85C7-1068-F020-D70878EBC6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AF52066-8AA0-3E8A-2DC9-223F6F6A2AF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Funções</a:t>
            </a:r>
            <a:br>
              <a:rPr lang="pt-BR"/>
            </a:br>
            <a:r>
              <a:rPr lang="pt-BR" sz="2000"/>
              <a:t>Generators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0D90B-1483-FEE7-F55E-5A9BDDD03B72}"/>
              </a:ext>
            </a:extLst>
          </p:cNvPr>
          <p:cNvSpPr txBox="1"/>
          <p:nvPr/>
        </p:nvSpPr>
        <p:spPr>
          <a:xfrm>
            <a:off x="792000" y="1926360"/>
            <a:ext cx="8460000" cy="5473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def isprime(n):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for i in range(2,n-1):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n%i == 0: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return False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return True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def putn(n):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p = [ 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for i in xrange(1,n):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isprime(i):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p.append(i)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return p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def gputn(n):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for i in xrange(1,n):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isprime(i):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   yield i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13BF3D8-FAF3-519A-44A1-02232D8811F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2AA80E8-1D1F-5D78-DCD1-B8D2CA394A3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Módulos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8C330-1FC7-8612-9D4A-4AFCC5BA59DB}"/>
              </a:ext>
            </a:extLst>
          </p:cNvPr>
          <p:cNvSpPr txBox="1"/>
          <p:nvPr/>
        </p:nvSpPr>
        <p:spPr>
          <a:xfrm>
            <a:off x="792000" y="1926360"/>
            <a:ext cx="8460000" cy="519012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import 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os.getcwd()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from os import getcwd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getcwd()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from os import *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getcwd()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import xml.etree.ElementTree as ET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tree = ET.parse("/home/sb/bioinfo/smallUniprot.xml")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import sys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sys.path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[’/home/sb’, ’/usr/local/bin’]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sys.path.append("/home/sb/MyPyModules")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$ sudo easy_install &lt;module_name&gt;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1B11225-FD52-8384-7334-5052DACD921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A5AA3D-81BB-1390-B6A5-3FC60F7F12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Tratamento de Excessão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6A390-0D5D-4D61-56D9-8730C2471051}"/>
              </a:ext>
            </a:extLst>
          </p:cNvPr>
          <p:cNvSpPr txBox="1"/>
          <p:nvPr/>
        </p:nvSpPr>
        <p:spPr>
          <a:xfrm>
            <a:off x="1044000" y="1908000"/>
            <a:ext cx="8460000" cy="538236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import os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while True: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try: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iname = raw_input("Enter input filename: 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oname = raw_input("Enter output filename: 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fh = open(iname)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	line = fh.readline()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fh.close()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value = line.split(’\t’)[0]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fw = open("/home/sb/"+oname,"w")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fw.write(str(int(value)*.2))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fw.close()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except IOError, (errno,errtext):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errno==13: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   print "Can’t write to outfile."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elif errno==2: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   print "File not exist"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except ValueError, strerror: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if "substring not found" in strerror.message: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   print "There is no tab"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elif "invalid literal for int" in strerror.message: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   print "The value can’t be converted to int"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else: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print "Thank you!. Everything went OK."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      break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4269311F-165A-4979-0091-CA2C658C75E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11FC51-483B-88D2-92B9-6C0996BF6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Tratamento de Excessão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CA1D5E-4B8B-1075-7CA2-2D294A02BF0C}"/>
              </a:ext>
            </a:extLst>
          </p:cNvPr>
          <p:cNvSpPr txBox="1"/>
          <p:nvPr/>
        </p:nvSpPr>
        <p:spPr>
          <a:xfrm>
            <a:off x="1044000" y="1908000"/>
            <a:ext cx="8460000" cy="4860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def avg(numbers):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if not numbers: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raise ValueError("Please enter at least one element")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return sum(numbers)/len(numbers)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class NotDNAException(Exception):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""" A user-defined exception."""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__init__(self, dna):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self.dna = dna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__str__(self):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for nt in self.dna: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If nt not in ’atcg’: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	return 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5903FED-29D9-F21D-F466-D1496BBB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A34452A-FEDC-B666-BE06-0EC5D4AF9A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3082C-9C72-16EC-AAB4-65D7F4C229B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Funcionalidades Embutidas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Leitura/Escrita de arquivos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Leitura/Escrita XML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Leitura/Escrita zip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Acesso a URLs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85065-9BFF-F22F-31E9-8DC7BA0E23A4}"/>
              </a:ext>
            </a:extLst>
          </p:cNvPr>
          <p:cNvSpPr txBox="1"/>
          <p:nvPr/>
        </p:nvSpPr>
        <p:spPr>
          <a:xfrm>
            <a:off x="6336000" y="7321320"/>
            <a:ext cx="3780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http://www.thisoldhouse.com/toh/photos/0,,20155914,00.html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75FCCB16-503C-2F28-91D5-1496C1B6BFA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14720" y="2648160"/>
            <a:ext cx="3809520" cy="380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D53EE39-03E1-D97D-E5A5-D769397555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72113C3-DFFA-B778-F9EC-96BB76C642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Orientação a Objetos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1CD3D-051C-AEA6-4BEE-62C9872919C0}"/>
              </a:ext>
            </a:extLst>
          </p:cNvPr>
          <p:cNvSpPr txBox="1"/>
          <p:nvPr/>
        </p:nvSpPr>
        <p:spPr>
          <a:xfrm>
            <a:off x="1188000" y="2592000"/>
            <a:ext cx="7920000" cy="2923559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class Sequence: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TranscriptionTable = {"A":"U","T":"A","C":"G","G":"C"}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__init__(self, seqstring):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self.seqstring=seqstring.upper()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transcription(self):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tt = ""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for x in self.seqstring: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if x in ’ATCG’: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		tt += self.TranscriptionTable[x]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return tt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0B48AD7-8FBA-5975-9E66-1362395CE9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F43441-1E03-8106-E7C7-85E73F5787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Orientação a Objetos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3D647-6F66-5767-97B8-298B62A1F0EE}"/>
              </a:ext>
            </a:extLst>
          </p:cNvPr>
          <p:cNvSpPr txBox="1"/>
          <p:nvPr/>
        </p:nvSpPr>
        <p:spPr>
          <a:xfrm>
            <a:off x="1188000" y="2592000"/>
            <a:ext cx="7920000" cy="244800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DangerousVirus=Sequence(’atggagagccttgttcttggtgtcaa’)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DangerousVirus.seqstring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’ATGGAGAGCCTTGTTCTTGGTGTCAA’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HarmlessVirus=Sequence(’aatgctactactattagtagaattgatgcca’)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HarmlessVirus.seqstring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’AATGCTACTACTATTAGTAGAATTGATGCCA’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DangerousVirus.transcription()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’GCUAAGAGCUCGCGUCCUCAGAGUUUAGGA’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1B41349-1C5C-393B-F405-464346DC1BB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F8674C-AFB5-56C2-0E13-92E849F5044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Orientação a Objetos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629F-9262-D858-E6A6-F00F21DF92C3}"/>
              </a:ext>
            </a:extLst>
          </p:cNvPr>
          <p:cNvSpPr txBox="1"/>
          <p:nvPr/>
        </p:nvSpPr>
        <p:spPr>
          <a:xfrm>
            <a:off x="1188000" y="2592000"/>
            <a:ext cx="7920000" cy="40568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class TestClass: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a(self):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pass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def __b(self):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# mangled to _TestClass__b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pass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MyObject = TestClass()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MyObject.a()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MyObject.__b()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Traceback (most recent call last):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File "&lt;pyshell#14&gt;", line 1, in &lt;module&gt;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MyObject.__b()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AttributeError: TestClass instance has no attribute ’__b’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662750A-591E-A35C-EE2D-557A891675B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78B2E1-6316-A973-9A0C-92F75F2B99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Expressões Regulares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B68F0-44EC-C753-3572-E50A718CEE14}"/>
              </a:ext>
            </a:extLst>
          </p:cNvPr>
          <p:cNvSpPr txBox="1"/>
          <p:nvPr/>
        </p:nvSpPr>
        <p:spPr>
          <a:xfrm>
            <a:off x="792000" y="1926719"/>
            <a:ext cx="8460000" cy="547344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import 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mo = re.search("hello","Hello world, hello Python!")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mo.group()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’hello’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mo.span()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(13, 18)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re.findall("[Hh]ello","Hello world, hello Python,!")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[’Hello’, ’hello’]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rgx = re.compile("[Hh]ello")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rgx.findall("Hello world, hello Python,!")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[’Hello’, ’hello’]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mos = re.finditer("[Hh]ello","Hello world, hello Python,!")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for x in mos: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print x.group()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	print x.span()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mo = re.match("hello", "Hello world, hello Python!")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&gt;&gt;&gt; print mo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None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4F18A81-0FA9-0DD5-C90A-C354FBEBB5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DC905E9-BF3E-13E6-D8A1-460BFB86A8F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Expressões Regulares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DA32A-BA5A-87FF-6DF0-93557FC4E8D0}"/>
              </a:ext>
            </a:extLst>
          </p:cNvPr>
          <p:cNvSpPr txBox="1"/>
          <p:nvPr/>
        </p:nvSpPr>
        <p:spPr>
          <a:xfrm>
            <a:off x="792000" y="1926719"/>
            <a:ext cx="8460000" cy="3838680"/>
          </a:xfrm>
          <a:prstGeom prst="rect">
            <a:avLst/>
          </a:prstGeom>
          <a:solidFill>
            <a:srgbClr val="99CCFF">
              <a:alpha val="30000"/>
            </a:srgbClr>
          </a:solidFill>
          <a:ln w="0">
            <a:solidFill>
              <a:srgbClr val="000000"/>
            </a:solidFill>
            <a:prstDash val="solid"/>
          </a:ln>
        </p:spPr>
        <p:txBody>
          <a:bodyPr vert="horz" lIns="90000" tIns="45000" rIns="90000" bIns="4500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import re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regex = re.compile(’ |\d|\n|\t’)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seq = ’’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for line in open(’pMOSBlue.txt’):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	seq += regex.sub(’’,line)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print seq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20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ATGACCATGA TTACGCCAAG CTCTAATACG ACTCACTATA GGGAAAGCTT GCATGCCTGC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AGGTCGACTC TAGAGGATCT ACTAGTCATA TGGATATCGG TCCCCGGGT ACCGAGCTCG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AATTCACTGG CCGTCGTTTT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500" b="0" i="0" u="none" strike="noStrike" kern="1200">
              <a:ln>
                <a:noFill/>
              </a:ln>
              <a:latin typeface="Liberation Sans" pitchFamily="18"/>
              <a:ea typeface="DejaVu Sans" pitchFamily="2"/>
              <a:cs typeface="Lohit Hindi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ATGACCATGATTACGCCAAGCTCTAATACGACTCACTATAGGGAAAGCTTGCATGCCTGC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AGGTCGACTCTAGAGGATCTACTAGTCATATGGATATCGGATCCCCGGGTACCGAGCTCG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AATTCACTGGCCGTCGTTTT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2273CF6-7A40-1ED4-11A9-4B304E3F384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0E483DF-7ABA-1ECA-0202-BB5CAC2EC77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BC5C3-77F2-FF76-49FB-63F7EC0AF6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5172480"/>
          </a:xfrm>
        </p:spPr>
        <p:txBody>
          <a:bodyPr/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Biopython (Agosto de 1999)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Iniciado por Jeff Chang e Andrew Dalke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Tarefas repetitivas no processo de análise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Inspirado no BioPerl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Open Bioinformatics Foundation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Bio*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Código disponível na internet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  <a:hlinkClick r:id="rId4"/>
              </a:rPr>
              <a:t>http://www.biopython.org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Usuários podem contribuir com o projeto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Sugestões de funcionalidades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Propostas de código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Problemas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333EC94-6AAC-894E-DFC3-B38B8180B0C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7B053-FC77-3BAA-6200-9FD8630FB8C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4200480" cy="4989960"/>
          </a:xfrm>
        </p:spPr>
        <p:txBody>
          <a:bodyPr>
            <a:spAutoFit/>
          </a:bodyPr>
          <a:lstStyle/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Alphabet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Seq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MutableSeq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SeqRecord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Alignment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ClustalW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SeqIO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AlignIO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endParaRPr lang="pt-BR" sz="3200">
              <a:solidFill>
                <a:srgbClr val="000000"/>
              </a:solidFill>
              <a:latin typeface="Albany" pitchFamily="3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905D-E0F3-84EC-7441-421E8C4A2D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1600" y="2101680"/>
            <a:ext cx="4200480" cy="4989960"/>
          </a:xfrm>
        </p:spPr>
        <p:txBody>
          <a:bodyPr>
            <a:spAutoFit/>
          </a:bodyPr>
          <a:lstStyle/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BLAST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Entrez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PDB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PROSITE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Restriction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SeqUtils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Sequencing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SwissProt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249088-BB99-C4F9-1EF6-A8A1798379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1239" y="55584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Componentes (Classes)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4C00536-E462-5671-03F3-D83DA11F1C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94540E4-78BB-B5C4-BD5F-8AE25525EB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Alphabet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0357-9D98-9FD7-0811-C11B504CA5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899600"/>
          </a:xfrm>
        </p:spPr>
        <p:txBody>
          <a:bodyPr/>
          <a:lstStyle/>
          <a:p>
            <a:pPr lvl="0"/>
            <a:r>
              <a:rPr lang="pt-BR" sz="2000"/>
              <a:t>&gt;&gt;&gt; import Bio.Alphabet</a:t>
            </a:r>
          </a:p>
          <a:p>
            <a:pPr lvl="0"/>
            <a:r>
              <a:rPr lang="pt-BR" sz="2000"/>
              <a:t>&gt;&gt;&gt; Bio.Alphabet.ThreeLetterProtein.letters</a:t>
            </a:r>
          </a:p>
          <a:p>
            <a:pPr lvl="0"/>
            <a:r>
              <a:rPr lang="pt-BR" sz="2000"/>
              <a:t>[’Ala’, ’Asx’, ’Cys’, ’Asp’, ’Glu’, ’Phe’, ’Gly’, ’His’, &lt;=</a:t>
            </a:r>
          </a:p>
          <a:p>
            <a:pPr lvl="0"/>
            <a:r>
              <a:rPr lang="pt-BR" sz="2000"/>
              <a:t>’Ile’, ’Lys’, ’Leu’, ’Met’, ’Asn’, ’Pro’, ’Gln’, ’Arg’, &lt;=</a:t>
            </a:r>
          </a:p>
          <a:p>
            <a:pPr lvl="0"/>
            <a:r>
              <a:rPr lang="pt-BR" sz="2000"/>
              <a:t>’Ser’, ’Thr’, ’Sec’, ’Val’, ’Trp’, ’Xaa’, ’Tyr’, ’Glx’]</a:t>
            </a:r>
          </a:p>
          <a:p>
            <a:pPr lvl="0"/>
            <a:r>
              <a:rPr lang="pt-BR" sz="2000"/>
              <a:t>&gt;&gt;&gt; from Bio.Alphabet import IUPAC</a:t>
            </a:r>
          </a:p>
          <a:p>
            <a:pPr lvl="0"/>
            <a:r>
              <a:rPr lang="pt-BR" sz="2000"/>
              <a:t>&gt;&gt;&gt; IUPAC.IUPACProtein.letters</a:t>
            </a:r>
          </a:p>
          <a:p>
            <a:pPr lvl="0"/>
            <a:r>
              <a:rPr lang="pt-BR" sz="2000"/>
              <a:t>’ACDEFGHIKLMNPQRSTVWY’</a:t>
            </a:r>
          </a:p>
          <a:p>
            <a:pPr lvl="0"/>
            <a:r>
              <a:rPr lang="pt-BR" sz="2000"/>
              <a:t>&gt;&gt;&gt; IUPAC.unambiguous_dna.letters</a:t>
            </a:r>
          </a:p>
          <a:p>
            <a:pPr lvl="0"/>
            <a:r>
              <a:rPr lang="pt-BR" sz="2000"/>
              <a:t>’GATC’</a:t>
            </a:r>
          </a:p>
          <a:p>
            <a:pPr lvl="0"/>
            <a:r>
              <a:rPr lang="pt-BR" sz="2000"/>
              <a:t>&gt;&gt;&gt; IUPAC.ambiguous_dna.letters</a:t>
            </a:r>
          </a:p>
          <a:p>
            <a:pPr lvl="0"/>
            <a:r>
              <a:rPr lang="pt-BR" sz="2000"/>
              <a:t>’GATCRYWSMKHBVDN’</a:t>
            </a:r>
          </a:p>
          <a:p>
            <a:pPr lvl="0"/>
            <a:r>
              <a:rPr lang="pt-BR" sz="2000"/>
              <a:t>&gt;&gt;&gt; IUPAC.ExtendedIUPACProtein.letters</a:t>
            </a:r>
          </a:p>
          <a:p>
            <a:pPr lvl="0"/>
            <a:r>
              <a:rPr lang="pt-BR" sz="2000"/>
              <a:t>’ACDEFGHIKLMNPQRSTVWYBXZ’</a:t>
            </a:r>
          </a:p>
          <a:p>
            <a:pPr lvl="0"/>
            <a:r>
              <a:rPr lang="pt-BR" sz="2000"/>
              <a:t>&gt;&gt;&gt; IUPAC.ExtendedIUPACDNA.letters</a:t>
            </a:r>
          </a:p>
          <a:p>
            <a:pPr lvl="0"/>
            <a:r>
              <a:rPr lang="pt-BR" sz="2000"/>
              <a:t>’GATCBDSW’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282ECB3-FE91-52AF-1C9D-F54D1D1B40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ABF394-E73B-9B13-A03D-A8F16B742A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358FA-A8F1-8CDE-FE59-7CDB8B72E31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5383440"/>
          </a:xfrm>
        </p:spPr>
        <p:txBody>
          <a:bodyPr/>
          <a:lstStyle/>
          <a:p>
            <a:pPr lvl="0"/>
            <a:r>
              <a:rPr lang="pt-BR" sz="2000"/>
              <a:t>&gt;&gt;&gt; from Bio.Seq import Seq</a:t>
            </a:r>
          </a:p>
          <a:p>
            <a:pPr lvl="0"/>
            <a:r>
              <a:rPr lang="pt-BR" sz="2000"/>
              <a:t>&gt;&gt;&gt; import Bio.Alphabet</a:t>
            </a:r>
          </a:p>
          <a:p>
            <a:pPr lvl="0"/>
            <a:r>
              <a:rPr lang="pt-BR" sz="2000"/>
              <a:t>&gt;&gt;&gt; seq = Seq(’CCGGGTT’,Bio.Alphabet.IUPAC.unambiguous_dna)</a:t>
            </a:r>
          </a:p>
          <a:p>
            <a:pPr lvl="0"/>
            <a:r>
              <a:rPr lang="pt-BR" sz="2000"/>
              <a:t>&gt;&gt;&gt; seq.transcribe()</a:t>
            </a:r>
          </a:p>
          <a:p>
            <a:pPr lvl="0"/>
            <a:r>
              <a:rPr lang="pt-BR" sz="2000"/>
              <a:t>Seq(’CCGGGUU’, IUPACUnambiguousRNA())</a:t>
            </a:r>
          </a:p>
          <a:p>
            <a:pPr lvl="0"/>
            <a:r>
              <a:rPr lang="pt-BR" sz="2000"/>
              <a:t>&gt;&gt;&gt; seq.translate()</a:t>
            </a:r>
          </a:p>
          <a:p>
            <a:pPr lvl="0"/>
            <a:r>
              <a:rPr lang="pt-BR" sz="2000"/>
              <a:t>Seq(’PG’, IUPACProtein())</a:t>
            </a:r>
          </a:p>
          <a:p>
            <a:pPr lvl="0"/>
            <a:r>
              <a:rPr lang="pt-BR" sz="2000"/>
              <a:t>&gt;&gt;&gt; rna_seq = Seq(’CCGGGUU’,Bio.Alphabet.IUPAC.unambiguous_rna)</a:t>
            </a:r>
          </a:p>
          <a:p>
            <a:pPr lvl="0"/>
            <a:r>
              <a:rPr lang="pt-BR" sz="2000"/>
              <a:t>&gt;&gt;&gt; rna_seq.transcribe()</a:t>
            </a:r>
          </a:p>
          <a:p>
            <a:pPr lvl="0"/>
            <a:r>
              <a:rPr lang="pt-BR" sz="2000">
                <a:solidFill>
                  <a:srgbClr val="FF0000"/>
                </a:solidFill>
              </a:rPr>
              <a:t>Traceback (most recent call last):</a:t>
            </a:r>
          </a:p>
          <a:p>
            <a:pPr lvl="0"/>
            <a:r>
              <a:rPr lang="pt-BR" sz="2000">
                <a:solidFill>
                  <a:srgbClr val="FF0000"/>
                </a:solidFill>
              </a:rPr>
              <a:t>File "&lt;stdin&gt;", line 1, in &lt;module&gt;</a:t>
            </a:r>
          </a:p>
          <a:p>
            <a:pPr lvl="0"/>
            <a:r>
              <a:rPr lang="pt-BR" sz="2000">
                <a:solidFill>
                  <a:srgbClr val="FF0000"/>
                </a:solidFill>
              </a:rPr>
              <a:t>File "/home/sb/Seq.py", line 520, in transcribe</a:t>
            </a:r>
          </a:p>
          <a:p>
            <a:pPr lvl="0"/>
            <a:r>
              <a:rPr lang="pt-BR" sz="2000">
                <a:solidFill>
                  <a:srgbClr val="FF0000"/>
                </a:solidFill>
              </a:rPr>
              <a:t>raise ValueError("RNA cannot be transcribed!")</a:t>
            </a:r>
          </a:p>
          <a:p>
            <a:pPr lvl="0"/>
            <a:r>
              <a:rPr lang="pt-BR" sz="2000">
                <a:solidFill>
                  <a:srgbClr val="FF0000"/>
                </a:solidFill>
              </a:rPr>
              <a:t>ValueError: RNA cannot be transcribed!</a:t>
            </a:r>
          </a:p>
          <a:p>
            <a:pPr lvl="0"/>
            <a:r>
              <a:rPr lang="pt-BR" sz="2000"/>
              <a:t>&gt;&gt;&gt; rna_seq.translate()</a:t>
            </a:r>
          </a:p>
          <a:p>
            <a:pPr lvl="0"/>
            <a:r>
              <a:rPr lang="pt-BR" sz="2000"/>
              <a:t>Seq(’PG’, IUPACProtein())</a:t>
            </a:r>
          </a:p>
          <a:p>
            <a:pPr lvl="0"/>
            <a:r>
              <a:rPr lang="pt-BR" sz="2000"/>
              <a:t>&gt;&gt;&gt; rna_seq.back_transcribe()</a:t>
            </a:r>
          </a:p>
          <a:p>
            <a:pPr lvl="0"/>
            <a:r>
              <a:rPr lang="pt-BR" sz="2000"/>
              <a:t>Seq(’CCGGGTT’, IUPACUnambiguousDNA())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0162BCD-2F20-1CAB-B756-7618AFC99AD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31ED2C-C07D-AD3C-1E56-D0AB86394E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MutableSeq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41E20-0630-F730-2971-280653F5BB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100120"/>
          </a:xfrm>
        </p:spPr>
        <p:txBody>
          <a:bodyPr/>
          <a:lstStyle/>
          <a:p>
            <a:pPr lvl="0"/>
            <a:r>
              <a:rPr lang="pt-BR" sz="2000"/>
              <a:t>&gt;&gt;&gt; seq = Seq(’CCGGGTTAACGTA’,Bio.Alphabet.IUPAC.unambiguous_dna)</a:t>
            </a:r>
          </a:p>
          <a:p>
            <a:pPr lvl="0"/>
            <a:r>
              <a:rPr lang="pt-BR" sz="2000"/>
              <a:t>&gt;&gt;&gt; seq[:5]</a:t>
            </a:r>
          </a:p>
          <a:p>
            <a:pPr lvl="0"/>
            <a:r>
              <a:rPr lang="pt-BR" sz="2000"/>
              <a:t>Seq(’CCGGG’, IUPACUnambiguousDNA())</a:t>
            </a:r>
          </a:p>
          <a:p>
            <a:pPr lvl="0"/>
            <a:r>
              <a:rPr lang="pt-BR" sz="2000"/>
              <a:t>&gt;&gt;&gt; len(seq)</a:t>
            </a:r>
          </a:p>
          <a:p>
            <a:pPr lvl="0"/>
            <a:r>
              <a:rPr lang="pt-BR" sz="2000"/>
              <a:t>13</a:t>
            </a:r>
          </a:p>
          <a:p>
            <a:pPr lvl="0"/>
            <a:r>
              <a:rPr lang="pt-BR" sz="2000"/>
              <a:t>&gt;&gt;&gt; print seq</a:t>
            </a:r>
          </a:p>
          <a:p>
            <a:pPr lvl="0"/>
            <a:r>
              <a:rPr lang="pt-BR" sz="2000"/>
              <a:t>CCGGGTTAACGTA</a:t>
            </a:r>
          </a:p>
          <a:p>
            <a:pPr lvl="0"/>
            <a:r>
              <a:rPr lang="pt-BR" sz="2000"/>
              <a:t>&gt;&gt;&gt; seq[0]=’T’</a:t>
            </a:r>
          </a:p>
          <a:p>
            <a:pPr lvl="0"/>
            <a:r>
              <a:rPr lang="pt-BR" sz="2000"/>
              <a:t>Traceback (most recent call last):</a:t>
            </a:r>
          </a:p>
          <a:p>
            <a:pPr lvl="0"/>
            <a:r>
              <a:rPr lang="pt-BR" sz="2000"/>
              <a:t>File "&lt;stdin&gt;", line 1, in ?</a:t>
            </a:r>
          </a:p>
          <a:p>
            <a:pPr lvl="0"/>
            <a:r>
              <a:rPr lang="pt-BR" sz="2000"/>
              <a:t>AttributeError: ’Seq’ instance has no attribute ’__setitem__’</a:t>
            </a:r>
          </a:p>
          <a:p>
            <a:pPr lvl="0"/>
            <a:r>
              <a:rPr lang="pt-BR" sz="2000"/>
              <a:t>&gt;&gt;&gt; mut_seq = seq.tomutable()</a:t>
            </a:r>
          </a:p>
          <a:p>
            <a:pPr lvl="0"/>
            <a:r>
              <a:rPr lang="pt-BR" sz="2000"/>
              <a:t>&gt;&gt;&gt; mut_seq</a:t>
            </a:r>
          </a:p>
          <a:p>
            <a:pPr lvl="0"/>
            <a:r>
              <a:rPr lang="pt-BR" sz="2000"/>
              <a:t>MutableSeq(’CCGGGTT’, IUPACUnambiguousDNA())</a:t>
            </a:r>
          </a:p>
          <a:p>
            <a:pPr lvl="0"/>
            <a:r>
              <a:rPr lang="pt-BR" sz="2000"/>
              <a:t>&gt;&gt;&gt; mut_seq[0]=’T’</a:t>
            </a:r>
          </a:p>
          <a:p>
            <a:pPr lvl="0"/>
            <a:r>
              <a:rPr lang="pt-BR" sz="2000"/>
              <a:t>&gt;&gt;&gt; mut_seq</a:t>
            </a:r>
          </a:p>
          <a:p>
            <a:pPr lvl="0"/>
            <a:r>
              <a:rPr lang="pt-BR" sz="2000"/>
              <a:t>MutableSeq(’TCGGGTT’, IUPACUnambiguousDNA())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B3E8E9C-051E-79A2-5160-F23A58B1B9D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-14400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502990-92D5-3034-D50C-3CEAE3BDC2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Características Gerais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6A210-2164-9808-4C90-15CAAD1437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8607960" cy="4762799"/>
          </a:xfrm>
        </p:spPr>
        <p:txBody>
          <a:bodyPr>
            <a:spAutoFit/>
          </a:bodyPr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/>
              <a:t>Diversos módulos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Bioinformatica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Gerador de PDF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Acesso a bancos de dados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Animações</a:t>
            </a:r>
          </a:p>
          <a:p>
            <a:pPr marL="0" lvl="1" indent="0" hangingPunct="0">
              <a:buClr>
                <a:srgbClr val="000000"/>
              </a:buClr>
              <a:buSzPct val="75000"/>
              <a:buFont typeface="StarSymbol"/>
              <a:buChar char="–"/>
            </a:pPr>
            <a:r>
              <a:rPr lang="pt-BR" sz="3200">
                <a:solidFill>
                  <a:srgbClr val="000000"/>
                </a:solidFill>
                <a:latin typeface="Albany" pitchFamily="34"/>
              </a:rPr>
              <a:t>Gráficos 2D/3D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24594-B992-3C12-1AAD-1692808E6BE0}"/>
              </a:ext>
            </a:extLst>
          </p:cNvPr>
          <p:cNvSpPr txBox="1"/>
          <p:nvPr/>
        </p:nvSpPr>
        <p:spPr>
          <a:xfrm>
            <a:off x="3384000" y="7321320"/>
            <a:ext cx="7056000" cy="23868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00" b="0" i="0" u="none" strike="noStrike" kern="1200">
                <a:ln>
                  <a:noFill/>
                </a:ln>
                <a:latin typeface="Liberation Sans" pitchFamily="18"/>
                <a:ea typeface="DejaVu Sans" pitchFamily="2"/>
                <a:cs typeface="Lohit Hindi" pitchFamily="2"/>
              </a:rPr>
              <a:t>http://i2.squidoocdn.com/resize/squidoo_images/250/draft_lens3869662module25552252photo_1240440069lego.jpg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6CD39CED-6288-F824-23F2-51535805DD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898960" y="2700000"/>
            <a:ext cx="3641039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8ABF1B5-38B0-2B4E-60F4-BBB317242C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39170D0-E7AA-B0A8-4EE1-6E456A4C03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MutableSeq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2073F-20C1-18AF-AC5B-2508E63AD4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&gt;&gt;&gt; mut_seq.reverse()</a:t>
            </a:r>
          </a:p>
          <a:p>
            <a:pPr lvl="0"/>
            <a:r>
              <a:rPr lang="pt-BR" sz="2000"/>
              <a:t>&gt;&gt;&gt; mut_seq</a:t>
            </a:r>
          </a:p>
          <a:p>
            <a:pPr lvl="0"/>
            <a:r>
              <a:rPr lang="pt-BR" sz="2000"/>
              <a:t>MutableSeq(’TTGGGCT’, IUPACUnambiguousDNA())</a:t>
            </a:r>
          </a:p>
          <a:p>
            <a:pPr lvl="0"/>
            <a:r>
              <a:rPr lang="pt-BR" sz="2000"/>
              <a:t>&gt;&gt;&gt; mut_seq.complement()</a:t>
            </a:r>
          </a:p>
          <a:p>
            <a:pPr lvl="0"/>
            <a:r>
              <a:rPr lang="pt-BR" sz="2000"/>
              <a:t>&gt;&gt;&gt; mut_seq</a:t>
            </a:r>
          </a:p>
          <a:p>
            <a:pPr lvl="0"/>
            <a:r>
              <a:rPr lang="pt-BR" sz="2000"/>
              <a:t>MutableSeq(’AACCCGA’, IUPACUnambiguousDNA())</a:t>
            </a:r>
          </a:p>
          <a:p>
            <a:pPr lvl="0"/>
            <a:r>
              <a:rPr lang="pt-BR" sz="2000"/>
              <a:t>&gt;&gt;&gt; mut_seq.reverse_complement()</a:t>
            </a:r>
          </a:p>
          <a:p>
            <a:pPr lvl="0"/>
            <a:r>
              <a:rPr lang="pt-BR" sz="2000"/>
              <a:t>&gt;&gt;&gt; mut_seq</a:t>
            </a:r>
          </a:p>
          <a:p>
            <a:pPr lvl="0"/>
            <a:r>
              <a:rPr lang="pt-BR" sz="2000"/>
              <a:t>MutableSeq(’TCGGGTT’, IUPACUnambiguousDNA())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B1087CAA-C6F5-42A8-AF60-CB6AF180E67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132527-B5E9-D9CA-6FFA-F9CD375549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SeqRecord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8F92-CB24-BC27-7E7B-67F0CC67EF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&gt;&gt;&gt; from Bio.SeqRecord import SeqRecord</a:t>
            </a:r>
          </a:p>
          <a:p>
            <a:pPr lvl="0"/>
            <a:r>
              <a:rPr lang="pt-BR" sz="2000"/>
              <a:t>&gt;&gt;&gt; from Bio.Seq import Seq</a:t>
            </a:r>
          </a:p>
          <a:p>
            <a:pPr lvl="0"/>
            <a:r>
              <a:rPr lang="pt-BR" sz="2000"/>
              <a:t>&gt;&gt;&gt; from Bio.Alphabet import generic_protein</a:t>
            </a:r>
          </a:p>
          <a:p>
            <a:pPr lvl="0"/>
            <a:r>
              <a:rPr lang="pt-BR" sz="2000"/>
              <a:t>&gt;&gt;&gt; rec = SeqRecord(Seq("mdstnvrsgmksrkkkpkttvidddddcmtcsacqs"\+ "klvkisditkvsldyintmrgntlacaacgsslkllndfas", generic_protein),</a:t>
            </a:r>
          </a:p>
          <a:p>
            <a:pPr lvl="0"/>
            <a:r>
              <a:rPr lang="pt-BR" sz="2000"/>
              <a:t>id="P20994.1", name="P20994", description="Protein A19", dbxrefs=["Pfam:PF05077", "InterPro:IPR007769", "DIP:2186N"])</a:t>
            </a:r>
          </a:p>
          <a:p>
            <a:pPr lvl="0"/>
            <a:r>
              <a:rPr lang="pt-BR" sz="2000"/>
              <a:t>&gt;&gt;&gt; rec.annotations["note"] = "A simple note"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6ABC32D-2221-967D-8926-46E9C5F9135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D8C4F6-C557-4843-3168-CD1DA93172B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Alignment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60E78-4808-A4B7-B8A7-04292219E5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100120"/>
          </a:xfrm>
        </p:spPr>
        <p:txBody>
          <a:bodyPr/>
          <a:lstStyle/>
          <a:p>
            <a:pPr lvl="0"/>
            <a:r>
              <a:rPr lang="pt-BR" sz="2000"/>
              <a:t>&gt;&gt;&gt; # Import all required classes</a:t>
            </a:r>
          </a:p>
          <a:p>
            <a:pPr lvl="0"/>
            <a:r>
              <a:rPr lang="pt-BR" sz="2000"/>
              <a:t>... from Bio import Alphabet</a:t>
            </a:r>
          </a:p>
          <a:p>
            <a:pPr lvl="0"/>
            <a:r>
              <a:rPr lang="pt-BR" sz="2000"/>
              <a:t>&gt;&gt;&gt; from Bio.Alphabet import IUPAC</a:t>
            </a:r>
          </a:p>
          <a:p>
            <a:pPr lvl="0"/>
            <a:r>
              <a:rPr lang="pt-BR" sz="2000"/>
              <a:t>&gt;&gt;&gt; from Bio.Align.Generic import Alignment</a:t>
            </a:r>
          </a:p>
          <a:p>
            <a:pPr lvl="0"/>
            <a:r>
              <a:rPr lang="pt-BR" sz="2000"/>
              <a:t>&gt;&gt;&gt; from Bio.Seq import Seq</a:t>
            </a:r>
          </a:p>
          <a:p>
            <a:pPr lvl="0"/>
            <a:r>
              <a:rPr lang="pt-BR" sz="2000"/>
              <a:t>&gt;&gt;&gt; # Create and name our two sequences</a:t>
            </a:r>
          </a:p>
          <a:p>
            <a:pPr lvl="0"/>
            <a:r>
              <a:rPr lang="pt-BR" sz="2000"/>
              <a:t>... seq1 = 'MHQAIFIYQIGYPLKSGYIQSIRSPEYDNW'</a:t>
            </a:r>
          </a:p>
          <a:p>
            <a:pPr lvl="0"/>
            <a:r>
              <a:rPr lang="pt-BR" sz="2000"/>
              <a:t>&gt;&gt;&gt; seq2 = 'MH--IFIYQIGYALKSGYIQSIRSPEY-NW'</a:t>
            </a:r>
          </a:p>
          <a:p>
            <a:pPr lvl="0"/>
            <a:r>
              <a:rPr lang="pt-BR" sz="2000"/>
              <a:t>&gt;&gt;&gt; # Initialize an alignment object</a:t>
            </a:r>
          </a:p>
          <a:p>
            <a:pPr lvl="0"/>
            <a:r>
              <a:rPr lang="pt-BR" sz="2000"/>
              <a:t>... a = Alignment(Alphabet.Gapped(IUPAC.protein))</a:t>
            </a:r>
          </a:p>
          <a:p>
            <a:pPr lvl="0"/>
            <a:r>
              <a:rPr lang="pt-BR" sz="2000"/>
              <a:t>&gt;&gt;&gt; # Add the sequences to this alignment object</a:t>
            </a:r>
          </a:p>
          <a:p>
            <a:pPr lvl="0"/>
            <a:r>
              <a:rPr lang="pt-BR" sz="2000"/>
              <a:t>... a.add_sequence("asp",seq1)</a:t>
            </a:r>
          </a:p>
          <a:p>
            <a:pPr lvl="0"/>
            <a:r>
              <a:rPr lang="pt-BR" sz="2000"/>
              <a:t>&gt;&gt;&gt; a.add_sequence("unk",seq2)</a:t>
            </a:r>
          </a:p>
          <a:p>
            <a:pPr lvl="0"/>
            <a:r>
              <a:rPr lang="pt-BR" sz="2000"/>
              <a:t>&gt;&gt;&gt; print a</a:t>
            </a:r>
          </a:p>
          <a:p>
            <a:pPr lvl="0"/>
            <a:r>
              <a:rPr lang="pt-BR" sz="2000"/>
              <a:t>Gapped(IUPACProtein(), '-') alignment with 2 rows and 30 columns</a:t>
            </a:r>
          </a:p>
          <a:p>
            <a:pPr lvl="0"/>
            <a:r>
              <a:rPr lang="pt-BR" sz="2000"/>
              <a:t>MHQAIFIYQIGYPLKSGYIQSIRSPEYDNW asp</a:t>
            </a:r>
          </a:p>
          <a:p>
            <a:pPr lvl="0"/>
            <a:r>
              <a:rPr lang="pt-BR" sz="2000"/>
              <a:t>MH--IFIYQIGYALKSGYIQSIRSPEY-NW unk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056A92E-27A2-7A43-0EBB-44B446606AD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8418A98-7EB0-E89C-E9C1-C1C7C1AD20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ClustalW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50931-ECB0-7526-6758-A9D128E35D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383440"/>
          </a:xfrm>
        </p:spPr>
        <p:txBody>
          <a:bodyPr/>
          <a:lstStyle/>
          <a:p>
            <a:pPr lvl="0"/>
            <a:r>
              <a:rPr lang="pt-BR" sz="2000"/>
              <a:t>&gt;&gt;&gt; from Bio.Clustalw import MultipleAlignCL</a:t>
            </a:r>
          </a:p>
          <a:p>
            <a:pPr lvl="0"/>
            <a:r>
              <a:rPr lang="pt-BR" sz="2000"/>
              <a:t>&gt;&gt;&gt; cl = MultipleAlignCL(’inputfile.fasta’)</a:t>
            </a:r>
          </a:p>
          <a:p>
            <a:pPr lvl="0"/>
            <a:r>
              <a:rPr lang="pt-BR" sz="2000"/>
              <a:t>&gt;&gt;&gt; cl.set_output(’cltest.txt’)</a:t>
            </a:r>
          </a:p>
          <a:p>
            <a:pPr lvl="0"/>
            <a:r>
              <a:rPr lang="pt-BR" sz="2000"/>
              <a:t>&gt;&gt;&gt; print("Command line: %s"%cl)</a:t>
            </a:r>
          </a:p>
          <a:p>
            <a:pPr lvl="0"/>
            <a:r>
              <a:rPr lang="pt-BR" sz="2000"/>
              <a:t>Command line: clustalw inputfile.fasta -OUTFILE=cltest.txt</a:t>
            </a:r>
          </a:p>
          <a:p>
            <a:pPr lvl="0"/>
            <a:r>
              <a:rPr lang="pt-BR" sz="2000"/>
              <a:t>&gt;&gt;&gt; clpath=’c:\\windows\\program file\\clustal\\clustalw.exe’</a:t>
            </a:r>
          </a:p>
          <a:p>
            <a:pPr lvl="0"/>
            <a:r>
              <a:rPr lang="pt-BR" sz="2000"/>
              <a:t>&gt;&gt;&gt; cl = MultipleAlignCL(’inputfile.fasta’,command=clpath)</a:t>
            </a:r>
          </a:p>
          <a:p>
            <a:pPr lvl="0"/>
            <a:r>
              <a:rPr lang="pt-BR" sz="2000"/>
              <a:t>&gt;&gt;&gt; from Bio.Clustalw import do_alignment</a:t>
            </a:r>
          </a:p>
          <a:p>
            <a:pPr lvl="0"/>
            <a:r>
              <a:rPr lang="pt-BR" sz="2000"/>
              <a:t>&gt;&gt;&gt; align = do_alignment(cl)</a:t>
            </a:r>
          </a:p>
          <a:p>
            <a:pPr lvl="0"/>
            <a:r>
              <a:rPr lang="pt-BR" sz="2000"/>
              <a:t>##########################################</a:t>
            </a:r>
          </a:p>
          <a:p>
            <a:pPr lvl="0"/>
            <a:r>
              <a:rPr lang="pt-BR" sz="2000"/>
              <a:t>&gt;&gt;&gt; from Bio.Clustalw import MultipleAlignCL</a:t>
            </a:r>
          </a:p>
          <a:p>
            <a:pPr lvl="0"/>
            <a:r>
              <a:rPr lang="pt-BR" sz="2000"/>
              <a:t>&gt;&gt;&gt; cl = MultipleAlignCL(’inputfile.fasta’)</a:t>
            </a:r>
          </a:p>
          <a:p>
            <a:pPr lvl="0"/>
            <a:r>
              <a:rPr lang="pt-BR" sz="2000"/>
              <a:t>&gt;&gt;&gt; cl.gap_open_pen=5</a:t>
            </a:r>
          </a:p>
          <a:p>
            <a:pPr lvl="0"/>
            <a:r>
              <a:rPr lang="pt-BR" sz="2000"/>
              <a:t>&gt;&gt;&gt; cl.gap_ext_pen=3</a:t>
            </a:r>
          </a:p>
          <a:p>
            <a:pPr lvl="0"/>
            <a:r>
              <a:rPr lang="pt-BR" sz="2000"/>
              <a:t>&gt;&gt;&gt; cl.new_tree=’outtree.txt’</a:t>
            </a:r>
          </a:p>
          <a:p>
            <a:pPr lvl="0"/>
            <a:r>
              <a:rPr lang="pt-BR" sz="2000"/>
              <a:t>&gt;&gt;&gt; print(cl)</a:t>
            </a:r>
          </a:p>
          <a:p>
            <a:pPr lvl="0"/>
            <a:r>
              <a:rPr lang="pt-BR" sz="2000"/>
              <a:t>clustalw inputfile.fasta -NEWTREE=outtree.txt -align -GAPOPEN=5&lt;=</a:t>
            </a:r>
          </a:p>
          <a:p>
            <a:pPr lvl="0"/>
            <a:r>
              <a:rPr lang="pt-BR" sz="2000"/>
              <a:t>-GAPEXT=3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4C6EAEE-DCAB-8DBD-2367-601B8DF00E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EF81E0-CFC2-2765-2650-2D83AD0799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C51E0-1C0F-9FF0-9F0A-DE18A787A5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&gt;&gt;&gt; #### LEITURA DE ARQUIVOS</a:t>
            </a:r>
          </a:p>
          <a:p>
            <a:pPr lvl="0"/>
            <a:r>
              <a:rPr lang="pt-BR" sz="2000"/>
              <a:t>&gt;&gt;&gt; from Bio import SeqIO</a:t>
            </a:r>
          </a:p>
          <a:p>
            <a:pPr lvl="0"/>
            <a:r>
              <a:rPr lang="pt-BR" sz="2000"/>
              <a:t>&gt;&gt;&gt; f_in = open(’/home/sb/bioinfo/a19.gbk’)</a:t>
            </a:r>
          </a:p>
          <a:p>
            <a:pPr lvl="0"/>
            <a:r>
              <a:rPr lang="pt-BR" sz="2000"/>
              <a:t>&gt;&gt;&gt; SeqIO.parse(f_in,’genbank’).next()</a:t>
            </a:r>
          </a:p>
          <a:p>
            <a:pPr lvl="0"/>
            <a:r>
              <a:rPr lang="pt-BR" sz="2000"/>
              <a:t>SeqRecord(seq=Seq(’MDSTNVRSGMKSRKKKPKTTVIDDDDDCMTCSACQSKLVKISDIT&lt;=</a:t>
            </a:r>
          </a:p>
          <a:p>
            <a:pPr lvl="0"/>
            <a:r>
              <a:rPr lang="pt-BR" sz="2000"/>
              <a:t>KVSLDYINT...FAS’, IUPACProtein()), id=’P20994.1’, name=’P20994’,&lt;=</a:t>
            </a:r>
          </a:p>
          <a:p>
            <a:pPr lvl="0"/>
            <a:r>
              <a:rPr lang="pt-BR" sz="2000"/>
              <a:t>description=’Protein A19.’, dbxrefs=[])</a:t>
            </a:r>
          </a:p>
          <a:p>
            <a:pPr lvl="0"/>
            <a:r>
              <a:rPr lang="pt-BR" sz="2000"/>
              <a:t>&gt;&gt;&gt; from Bio import SeqIO</a:t>
            </a:r>
          </a:p>
          <a:p>
            <a:pPr lvl="0"/>
            <a:r>
              <a:rPr lang="pt-BR" sz="2000"/>
              <a:t>&gt;&gt;&gt; f_in = open(’/home/sb/bioinfo/a19.gbk’)</a:t>
            </a:r>
          </a:p>
          <a:p>
            <a:pPr lvl="0"/>
            <a:r>
              <a:rPr lang="pt-BR" sz="2000"/>
              <a:t>&gt;&gt;&gt; SeqIO.parse(f_in,’genbank’).next()</a:t>
            </a:r>
          </a:p>
          <a:p>
            <a:pPr lvl="0"/>
            <a:r>
              <a:rPr lang="pt-BR" sz="2000"/>
              <a:t>SeqRecord(seq=Seq(’MDSTNVRSGMKSRKKKPKTTVIDDDDDCMTCSACQSKLVKISDIT&lt;=</a:t>
            </a:r>
          </a:p>
          <a:p>
            <a:pPr lvl="0"/>
            <a:r>
              <a:rPr lang="pt-BR" sz="2000"/>
              <a:t>KVSLDYINT...FAS’, IUPACProtein()), id=’P20994.1’, name=’P20994’,&lt;=</a:t>
            </a:r>
          </a:p>
          <a:p>
            <a:pPr lvl="0"/>
            <a:r>
              <a:rPr lang="pt-BR" sz="2000"/>
              <a:t>description=’Protein A19.’, dbxrefs=[])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15ECDF9-F02A-827B-F9CA-70526737E0C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24080" y="2282040"/>
            <a:ext cx="5597640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D2DE928-70C6-981E-3867-23E0E3F7B7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SeqIO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E4CB3E74-DE4D-0C64-E00C-C4D4757F13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E6599E-5822-9464-D6A5-52CB1ED27D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SeqIO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1A1C2-18CC-7401-290C-E8010B3C89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5383440"/>
          </a:xfrm>
        </p:spPr>
        <p:txBody>
          <a:bodyPr/>
          <a:lstStyle/>
          <a:p>
            <a:pPr lvl="0"/>
            <a:r>
              <a:rPr lang="pt-BR" sz="2000"/>
              <a:t>&gt;&gt;&gt; #### ESCRITA DE ARQUIVOS</a:t>
            </a:r>
          </a:p>
          <a:p>
            <a:pPr lvl="0"/>
            <a:r>
              <a:rPr lang="pt-BR" sz="2000"/>
              <a:t>&gt;&gt;&gt; from Bio import SeqIO</a:t>
            </a:r>
          </a:p>
          <a:p>
            <a:pPr lvl="0"/>
            <a:r>
              <a:rPr lang="pt-BR" sz="2000"/>
              <a:t>&gt;&gt;&gt; from Bio.Seq import Seq</a:t>
            </a:r>
          </a:p>
          <a:p>
            <a:pPr lvl="0"/>
            <a:r>
              <a:rPr lang="pt-BR" sz="2000"/>
              <a:t>&gt;&gt;&gt; from Bio.SeqRecord import SeqRecord</a:t>
            </a:r>
          </a:p>
          <a:p>
            <a:pPr lvl="0"/>
            <a:r>
              <a:rPr lang="pt-BR" sz="2000"/>
              <a:t>&gt;&gt;&gt; fh = open(’NC2033.txt’)</a:t>
            </a:r>
          </a:p>
          <a:p>
            <a:pPr lvl="0"/>
            <a:r>
              <a:rPr lang="pt-BR" sz="2000"/>
              <a:t>&gt;&gt;&gt; f_out = open(’NC2033.fasta’,’w’)</a:t>
            </a:r>
          </a:p>
          <a:p>
            <a:pPr lvl="0"/>
            <a:r>
              <a:rPr lang="pt-BR" sz="2000"/>
              <a:t>&gt;&gt;&gt; rawseq = fh.read().replace(’\n’,’’)</a:t>
            </a:r>
          </a:p>
          <a:p>
            <a:pPr lvl="0"/>
            <a:r>
              <a:rPr lang="pt-BR" sz="2000"/>
              <a:t>&gt;&gt;&gt; #record = [SeqRecord(Seq(rawseq),’NC2033.txt’,’’,’’)]</a:t>
            </a:r>
          </a:p>
          <a:p>
            <a:pPr lvl="0"/>
            <a:r>
              <a:rPr lang="pt-BR" sz="2000"/>
              <a:t>&gt;&gt;&gt; record = (SeqRecord(Seq(rawseq),’NC2033.txt’,’’,’’),)</a:t>
            </a:r>
          </a:p>
          <a:p>
            <a:pPr lvl="0"/>
            <a:r>
              <a:rPr lang="pt-BR" sz="2000"/>
              <a:t>&gt;&gt;&gt; SeqIO.write(record, f_out,’fasta’)</a:t>
            </a:r>
          </a:p>
          <a:p>
            <a:pPr lvl="0"/>
            <a:r>
              <a:rPr lang="pt-BR" sz="2000"/>
              <a:t>&gt;&gt;&gt; f_out.close()</a:t>
            </a:r>
          </a:p>
          <a:p>
            <a:pPr lvl="0"/>
            <a:r>
              <a:rPr lang="pt-BR" sz="2000"/>
              <a:t>&gt;&gt;&gt; fh.close()</a:t>
            </a:r>
          </a:p>
          <a:p>
            <a:pPr lvl="0"/>
            <a:r>
              <a:rPr lang="pt-BR" sz="2000"/>
              <a:t>&gt;&gt;&gt;</a:t>
            </a:r>
          </a:p>
          <a:p>
            <a:pPr lvl="0"/>
            <a:r>
              <a:rPr lang="pt-BR" sz="2000"/>
              <a:t>&gt;&gt;&gt; from Bio import SeqIO</a:t>
            </a:r>
          </a:p>
          <a:p>
            <a:pPr lvl="0"/>
            <a:r>
              <a:rPr lang="pt-BR" sz="2000"/>
              <a:t>&gt;&gt;&gt; fo_handle = open(’myseqs.fasta’,’w’)</a:t>
            </a:r>
          </a:p>
          <a:p>
            <a:pPr lvl="0"/>
            <a:r>
              <a:rPr lang="pt-BR" sz="2000"/>
              <a:t>&gt;&gt;&gt; readseq = SeqIO.parse(open(’myseqs.gbk’), "genbank")</a:t>
            </a:r>
          </a:p>
          <a:p>
            <a:pPr lvl="0"/>
            <a:r>
              <a:rPr lang="pt-BR" sz="2000"/>
              <a:t>&gt;&gt;&gt; SeqIO.write(readseq, fo_handle, "fasta")</a:t>
            </a:r>
          </a:p>
          <a:p>
            <a:pPr lvl="0"/>
            <a:r>
              <a:rPr lang="pt-BR" sz="2000"/>
              <a:t>&gt;&gt;&gt; fo_handle.close()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6E09B04-C665-F166-0539-0E8F8ACBB7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AA49376-7642-C610-CF07-A60F72862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AlignIO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A5CC5-DAAE-7E4B-E02A-889D6CC46F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2000"/>
              <a:t>fi = open(’/home/sb/bioinfo/example.aln’)</a:t>
            </a:r>
          </a:p>
          <a:p>
            <a:pPr lvl="0"/>
            <a:r>
              <a:rPr lang="pt-BR" sz="2000"/>
              <a:t>fo = open(’/home/sb/bioinfo/example.phy’,’w’)</a:t>
            </a:r>
          </a:p>
          <a:p>
            <a:pPr lvl="0"/>
            <a:r>
              <a:rPr lang="pt-BR" sz="2000"/>
              <a:t>align = AlignIO.read(fi,"clustal")</a:t>
            </a:r>
          </a:p>
          <a:p>
            <a:pPr lvl="0"/>
            <a:r>
              <a:rPr lang="pt-BR" sz="2000"/>
              <a:t>AlignIO.write([alig],fo,"phylip")</a:t>
            </a:r>
          </a:p>
          <a:p>
            <a:pPr lvl="0"/>
            <a:r>
              <a:rPr lang="pt-BR" sz="2000"/>
              <a:t>fo.close()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FE41998-C7E5-216F-FD99-2D6E1122F9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43B6626-4396-7E81-5EF3-611A36FBDF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BLAST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CA423-F87F-D4F0-582F-39FCAEDD33A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Basic Local Alignment Search Tool (BLAST)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Programa de busca de similaridades entre sequencias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Busca uma consulta em um banco de dados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r>
              <a:rPr lang="pt-BR" sz="2000"/>
              <a:t>Execução remota (NCBI) e local</a:t>
            </a:r>
          </a:p>
          <a:p>
            <a:pPr lvl="0">
              <a:buClr>
                <a:srgbClr val="0E594D"/>
              </a:buClr>
              <a:buSzPct val="45000"/>
              <a:buFont typeface="StarSymbol"/>
              <a:buChar char="●"/>
            </a:pPr>
            <a:endParaRPr lang="pt-BR" sz="200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8C14AB2-AABF-A348-4027-CC387BA654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48000"/>
          </a:blip>
          <a:srcRect/>
          <a:stretch>
            <a:fillRect/>
          </a:stretch>
        </p:blipFill>
        <p:spPr>
          <a:xfrm>
            <a:off x="0" y="0"/>
            <a:ext cx="10080000" cy="75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783565-7B19-66D8-9B34-50F6EFA3B32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879" y="555480"/>
            <a:ext cx="8607960" cy="1262520"/>
          </a:xfrm>
        </p:spPr>
        <p:txBody>
          <a:bodyPr>
            <a:spAutoFit/>
          </a:bodyPr>
          <a:lstStyle/>
          <a:p>
            <a:pPr lvl="0"/>
            <a:r>
              <a:rPr lang="pt-BR"/>
              <a:t>BioPython</a:t>
            </a:r>
            <a:br>
              <a:rPr lang="pt-BR"/>
            </a:br>
            <a:r>
              <a:rPr lang="pt-BR" sz="2000"/>
              <a:t>BLAST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9D75D-1B39-EEAD-DA72-71FDE21C18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40879" y="2101680"/>
            <a:ext cx="9339119" cy="4899600"/>
          </a:xfrm>
        </p:spPr>
        <p:txBody>
          <a:bodyPr/>
          <a:lstStyle/>
          <a:p>
            <a:pPr lvl="0"/>
            <a:r>
              <a:rPr lang="pt-BR" sz="1300"/>
              <a:t># blastall(blast executable, program name, database, input file, [align_view=7], [parameters])</a:t>
            </a:r>
          </a:p>
          <a:p>
            <a:pPr lvl="0"/>
            <a:endParaRPr lang="pt-BR" sz="2000"/>
          </a:p>
          <a:p>
            <a:pPr lvl="0"/>
            <a:r>
              <a:rPr lang="pt-BR" sz="2000"/>
              <a:t>&gt;&gt;&gt; from Bio.Blast import NCBIStandalone as BLAST</a:t>
            </a:r>
          </a:p>
          <a:p>
            <a:pPr lvl="0"/>
            <a:r>
              <a:rPr lang="pt-BR" sz="2000"/>
              <a:t>&gt;&gt;&gt; b_exe = ’/home/sb/blast-2.2.20/bin/blastall’</a:t>
            </a:r>
          </a:p>
          <a:p>
            <a:pPr lvl="0"/>
            <a:r>
              <a:rPr lang="pt-BR" sz="2000"/>
              <a:t>&gt;&gt;&gt; f_in = ’seq3.txt’</a:t>
            </a:r>
          </a:p>
          <a:p>
            <a:pPr lvl="0"/>
            <a:r>
              <a:rPr lang="pt-BR" sz="2000"/>
              <a:t>&gt;&gt;&gt; b_db = ’/home/sb/blast-2.2.20/data/TAIR8cds’</a:t>
            </a:r>
          </a:p>
          <a:p>
            <a:pPr lvl="0"/>
            <a:r>
              <a:rPr lang="pt-BR" sz="2000"/>
              <a:t>&gt;&gt;&gt; rh, eh = BLAST.blastall(b_exe, "blastn", b_db, f_in)</a:t>
            </a:r>
          </a:p>
          <a:p>
            <a:pPr lvl="0"/>
            <a:r>
              <a:rPr lang="pt-BR" sz="2000"/>
              <a:t>&gt;&gt;&gt;</a:t>
            </a:r>
          </a:p>
          <a:p>
            <a:pPr lvl="0"/>
            <a:r>
              <a:rPr lang="pt-BR" sz="2000"/>
              <a:t>&gt;&gt;&gt; rh.readline()</a:t>
            </a:r>
          </a:p>
          <a:p>
            <a:pPr lvl="0"/>
            <a:r>
              <a:rPr lang="pt-BR" sz="2000"/>
              <a:t>&lt;?xml version="1.0"?&gt;</a:t>
            </a:r>
          </a:p>
          <a:p>
            <a:pPr lvl="0"/>
            <a:r>
              <a:rPr lang="pt-BR" sz="2000"/>
              <a:t>&gt;&gt;&gt; rh.readline()</a:t>
            </a:r>
          </a:p>
          <a:p>
            <a:pPr lvl="0"/>
            <a:r>
              <a:rPr lang="pt-BR" sz="2000"/>
              <a:t>’&lt;!DOCTYPE BlastOutput PUBLIC "-//NCBI//NCBI BlastOutput/EN"&lt;=</a:t>
            </a:r>
          </a:p>
          <a:p>
            <a:pPr lvl="0"/>
            <a:r>
              <a:rPr lang="pt-BR" sz="2000"/>
              <a:t>"http://www.ncbi.nlm.nih.gov/dtd/NCBI_BlastOutput.dtd"&gt;\n’</a:t>
            </a:r>
          </a:p>
          <a:p>
            <a:pPr lvl="0"/>
            <a:endParaRPr lang="pt-BR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drã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-coo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7473</Words>
  <Application>Microsoft Office PowerPoint</Application>
  <PresentationFormat>Widescreen</PresentationFormat>
  <Paragraphs>1296</Paragraphs>
  <Slides>115</Slides>
  <Notes>115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115</vt:i4>
      </vt:variant>
    </vt:vector>
  </HeadingPairs>
  <TitlesOfParts>
    <vt:vector size="124" baseType="lpstr">
      <vt:lpstr>Albany</vt:lpstr>
      <vt:lpstr>Arial</vt:lpstr>
      <vt:lpstr>Calibri</vt:lpstr>
      <vt:lpstr>Liberation Sans</vt:lpstr>
      <vt:lpstr>Liberation Serif</vt:lpstr>
      <vt:lpstr>StarSymbol</vt:lpstr>
      <vt:lpstr>Times New Roman</vt:lpstr>
      <vt:lpstr>Padrão</vt:lpstr>
      <vt:lpstr>lyt-cool</vt:lpstr>
      <vt:lpstr>Universidade Federal do Pará Instituto de Tecnologia Laboratório de Planejamento de Redes de Alto Desempenho</vt:lpstr>
      <vt:lpstr>Tópicos Abordados</vt:lpstr>
      <vt:lpstr>Objetivos</vt:lpstr>
      <vt:lpstr>Histórico</vt:lpstr>
      <vt:lpstr>Histórico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Características Gerais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Aplicações</vt:lpstr>
      <vt:lpstr>Relevância para Bioinformática</vt:lpstr>
      <vt:lpstr>Relevância para Bioinformática</vt:lpstr>
      <vt:lpstr>Relevância para Bioinformática</vt:lpstr>
      <vt:lpstr>Relevância para Bioinformática</vt:lpstr>
      <vt:lpstr>Hands On Python !</vt:lpstr>
      <vt:lpstr>Abrir o Ambiente</vt:lpstr>
      <vt:lpstr>PyDev - Eclipse</vt:lpstr>
      <vt:lpstr>PyDev - Eclipse</vt:lpstr>
      <vt:lpstr>Duvidas ?</vt:lpstr>
      <vt:lpstr>Hello World!</vt:lpstr>
      <vt:lpstr>Comentários</vt:lpstr>
      <vt:lpstr>hashbang (#!)</vt:lpstr>
      <vt:lpstr>Encoding</vt:lpstr>
      <vt:lpstr>Executando um .py</vt:lpstr>
      <vt:lpstr>Entrada de Dados Via Teclado</vt:lpstr>
      <vt:lpstr>Tipagem Dinâmica</vt:lpstr>
      <vt:lpstr>Operações Básicas</vt:lpstr>
      <vt:lpstr>Strings Criação</vt:lpstr>
      <vt:lpstr>Strings Atribuição e Alteração da Caixa</vt:lpstr>
      <vt:lpstr>Strings Substituição</vt:lpstr>
      <vt:lpstr>Strings Contagem e Localização de Caracteres</vt:lpstr>
      <vt:lpstr>Strings Divisão de Strings em Pontos Específicos</vt:lpstr>
      <vt:lpstr>Strings Concatenação e Medição</vt:lpstr>
      <vt:lpstr>Strings Substrings</vt:lpstr>
      <vt:lpstr>Strings Iteração</vt:lpstr>
      <vt:lpstr>Strings Existencia de Elemento</vt:lpstr>
      <vt:lpstr>Listas Criação, Inserção, Remoção, Inversão, Ordenação e Intervalos Numéricos</vt:lpstr>
      <vt:lpstr>Tuplas</vt:lpstr>
      <vt:lpstr>Dicionários</vt:lpstr>
      <vt:lpstr>Conjuntos</vt:lpstr>
      <vt:lpstr>Conjuntos</vt:lpstr>
      <vt:lpstr>Conjuntos</vt:lpstr>
      <vt:lpstr>Conjuntos</vt:lpstr>
      <vt:lpstr>Conjuntos</vt:lpstr>
      <vt:lpstr>Indentação</vt:lpstr>
      <vt:lpstr>Estrutura de Decisão - if</vt:lpstr>
      <vt:lpstr>Estrutura de Decisão - switch</vt:lpstr>
      <vt:lpstr>Estrutura de Repetição - for</vt:lpstr>
      <vt:lpstr>Estrutura de Repetição - while</vt:lpstr>
      <vt:lpstr>Pass - Não fazer nada!</vt:lpstr>
      <vt:lpstr>Leitura/Escrita de Arquivos</vt:lpstr>
      <vt:lpstr>Leitura/Escrita de Arquivos</vt:lpstr>
      <vt:lpstr>Leitura/Escrita de Arquivos</vt:lpstr>
      <vt:lpstr>Leitura/Escrita de Arquivos</vt:lpstr>
      <vt:lpstr>Leitura/Escrita de Arquivos</vt:lpstr>
      <vt:lpstr>Outros Módulos</vt:lpstr>
      <vt:lpstr>Outros Módulos</vt:lpstr>
      <vt:lpstr>Funções</vt:lpstr>
      <vt:lpstr>Funções</vt:lpstr>
      <vt:lpstr>Funções</vt:lpstr>
      <vt:lpstr>Funções</vt:lpstr>
      <vt:lpstr>Funções Generators</vt:lpstr>
      <vt:lpstr>Módulos</vt:lpstr>
      <vt:lpstr>Tratamento de Excessão</vt:lpstr>
      <vt:lpstr>Tratamento de Excessão</vt:lpstr>
      <vt:lpstr>Orientação a Objetos</vt:lpstr>
      <vt:lpstr>Orientação a Objetos</vt:lpstr>
      <vt:lpstr>Orientação a Objetos</vt:lpstr>
      <vt:lpstr>Expressões Regulares</vt:lpstr>
      <vt:lpstr>Expressões Regulares</vt:lpstr>
      <vt:lpstr>BioPython</vt:lpstr>
      <vt:lpstr>BioPython Componentes (Classes)</vt:lpstr>
      <vt:lpstr>BioPython Alphabet</vt:lpstr>
      <vt:lpstr>BioPython Seq</vt:lpstr>
      <vt:lpstr>BioPython MutableSeq</vt:lpstr>
      <vt:lpstr>BioPython MutableSeq</vt:lpstr>
      <vt:lpstr>BioPython SeqRecord</vt:lpstr>
      <vt:lpstr>BioPython Alignment</vt:lpstr>
      <vt:lpstr>BioPython ClustalW</vt:lpstr>
      <vt:lpstr>BioPython SeqIO</vt:lpstr>
      <vt:lpstr>BioPython SeqIO</vt:lpstr>
      <vt:lpstr>BioPython SeqIO</vt:lpstr>
      <vt:lpstr>BioPython AlignIO</vt:lpstr>
      <vt:lpstr>BioPython BLAST</vt:lpstr>
      <vt:lpstr>BioPython BLAST</vt:lpstr>
      <vt:lpstr>BioPython BLAST</vt:lpstr>
      <vt:lpstr>BioPython BLAST</vt:lpstr>
      <vt:lpstr>BioPython Entrez - eUtils: Retrieving Bibliography</vt:lpstr>
      <vt:lpstr>BioPython Entrez - eUtils: Gene Information</vt:lpstr>
      <vt:lpstr>BioPython PDB (Protein Database)</vt:lpstr>
      <vt:lpstr>BioPython PROSITE</vt:lpstr>
      <vt:lpstr>BioPython Restriction</vt:lpstr>
      <vt:lpstr>BioPython Restriction</vt:lpstr>
      <vt:lpstr>BioPython SeqUtils – DNA Utils</vt:lpstr>
      <vt:lpstr>BioPython SeqUtils – DNA Utils</vt:lpstr>
      <vt:lpstr>BioPython SeqUtils - Protein Utils</vt:lpstr>
      <vt:lpstr>BioPython Sequencing - Phd Files (Phred)</vt:lpstr>
      <vt:lpstr>BioPython Sequencing - Ace Files (CAP3,Phrap...)</vt:lpstr>
      <vt:lpstr>BioPython SwissProt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do Pará Instituto de Tecnologia Laboratório de Planejamento de Redes de Alto Desempenho</dc:title>
  <dc:creator>Diego Damasceno</dc:creator>
  <cp:lastModifiedBy>Diego Damasceno</cp:lastModifiedBy>
  <cp:revision>50</cp:revision>
  <cp:lastPrinted>2010-04-15T23:55:16Z</cp:lastPrinted>
  <dcterms:created xsi:type="dcterms:W3CDTF">2010-04-15T20:20:02Z</dcterms:created>
  <dcterms:modified xsi:type="dcterms:W3CDTF">2023-05-07T16:17:11Z</dcterms:modified>
</cp:coreProperties>
</file>