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Primeiramente boa tarde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Meu nome é 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Agradecer à presença da banca, adenilso e demais pessoas…</a:t>
            </a:r>
            <a:endParaRPr/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Nesta apresentação do meu trabalho de mestrado entitulado…</a:t>
            </a:r>
            <a:endParaRPr/>
          </a:p>
        </p:txBody>
      </p:sp>
      <p:sp>
        <p:nvSpPr>
          <p:cNvPr id="87" name="Google Shape;87;p3:notes"/>
          <p:cNvSpPr txBox="1"/>
          <p:nvPr>
            <p:ph idx="12" type="sldNum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Metodos recentes sao capazes de gerar casos de teste mais curtos em menor quantidade tao eficientes quanto os tradicionais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Grouping privileges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 the complexity of security management routines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 1, 2 e 3: usuarios, papeis e permissoes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 4: u1 atribuido ao papel r1 (estado inicial)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 6 e 7 : cardinalidade de usuario estatica (S) e dinamica (D)</a:t>
            </a:r>
            <a:endParaRPr/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Linhas 8 e 9: cardinalidade de papel (estatica e dinamica)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1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especial linha 9:</a:t>
            </a: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limita o total de usuarios q podem ativar r1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Estado 1111: nao e alcancavel (MUTANTE!!)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8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politicas selecionadas</a:t>
            </a:r>
            <a:endParaRPr/>
          </a:p>
          <a:p>
            <a:pPr indent="-171450" lvl="1" marL="6286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politicas adaptadas → state explosion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politicas convertidas → state explosion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Cerca de 1 minuto o tempo de duração</a:t>
            </a:r>
            <a:endParaRPr/>
          </a:p>
          <a:p>
            <a:pPr indent="-15240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Fiz dois experimentos: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Comparação de metodos de teste mef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Tecnicas de priorizacao de teste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Approx 14 times longer (media and mediana)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APFD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Percentage Fault Detected</a:t>
            </a:r>
            <a:endParaRPr/>
          </a:p>
          <a:p>
            <a:pPr indent="-304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Média da Percentagem de Detecção de Defeitos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Percentage Faults Detected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6" name="Google Shape;40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3" name="Google Shape;413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46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:notes"/>
          <p:cNvSpPr txBox="1"/>
          <p:nvPr>
            <p:ph idx="12" type="sldNum"/>
          </p:nvPr>
        </p:nvSpPr>
        <p:spPr>
          <a:xfrm>
            <a:off x="3884612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Metodos recentes sao capazes de gerar casos de teste mais curtos em menor quantidade tao eficientes quanto os tradicionais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lide de título" type="title">
  <p:cSld name="TITLE">
    <p:bg>
      <p:bgPr>
        <a:blipFill rotWithShape="1">
          <a:blip r:embed="rId2">
            <a:alphaModFix/>
          </a:blip>
          <a:stretch>
            <a:fillRect b="-16997" l="0" r="0" t="-16997"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143000" y="2701528"/>
            <a:ext cx="6858000" cy="1241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údo com Legenda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29841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887391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body"/>
          </p:nvPr>
        </p:nvSpPr>
        <p:spPr>
          <a:xfrm>
            <a:off x="629841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2940299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5350050" y="1467543"/>
            <a:ext cx="4358999" cy="19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1349475" y="-447056"/>
            <a:ext cx="4358999" cy="58007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beçalho da Seção" type="secHead">
  <p:cSld name="SECTION_HEADER">
    <p:bg>
      <p:bgPr>
        <a:blipFill rotWithShape="1">
          <a:blip r:embed="rId2">
            <a:alphaModFix/>
          </a:blip>
          <a:stretch>
            <a:fillRect b="-16997" l="0" r="0" t="-16997"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623887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6286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0597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6"/>
          <p:cNvSpPr txBox="1"/>
          <p:nvPr/>
        </p:nvSpPr>
        <p:spPr>
          <a:xfrm>
            <a:off x="8686800" y="4925925"/>
            <a:ext cx="457200" cy="2768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fld id="{00000000-1234-1234-1234-123412341234}" type="slidenum"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m com Legenda" type="picTx">
  <p:cSld name="PICTURE_WITH_CAPTIO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29841" y="342900"/>
            <a:ext cx="2949299" cy="12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42" name="Google Shape;42;p7"/>
          <p:cNvSpPr/>
          <p:nvPr>
            <p:ph idx="2" type="pic"/>
          </p:nvPr>
        </p:nvSpPr>
        <p:spPr>
          <a:xfrm>
            <a:off x="3887391" y="740568"/>
            <a:ext cx="4629299" cy="365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629841" y="1543050"/>
            <a:ext cx="2949299" cy="2858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ção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type="title"/>
          </p:nvPr>
        </p:nvSpPr>
        <p:spPr>
          <a:xfrm>
            <a:off x="629841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49" name="Google Shape;49;p8"/>
          <p:cNvSpPr txBox="1"/>
          <p:nvPr>
            <p:ph idx="1" type="body"/>
          </p:nvPr>
        </p:nvSpPr>
        <p:spPr>
          <a:xfrm>
            <a:off x="629841" y="1260872"/>
            <a:ext cx="3868199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8"/>
          <p:cNvSpPr txBox="1"/>
          <p:nvPr>
            <p:ph idx="2" type="body"/>
          </p:nvPr>
        </p:nvSpPr>
        <p:spPr>
          <a:xfrm>
            <a:off x="629841" y="1878806"/>
            <a:ext cx="3868199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8"/>
          <p:cNvSpPr txBox="1"/>
          <p:nvPr>
            <p:ph idx="3" type="body"/>
          </p:nvPr>
        </p:nvSpPr>
        <p:spPr>
          <a:xfrm>
            <a:off x="4629150" y="1260872"/>
            <a:ext cx="3887399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4" type="body"/>
          </p:nvPr>
        </p:nvSpPr>
        <p:spPr>
          <a:xfrm>
            <a:off x="4629150" y="1878806"/>
            <a:ext cx="3887399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mente título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 branco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 rotWithShape="1">
          <a:blip r:embed="rId1">
            <a:alphaModFix/>
          </a:blip>
          <a:stretch>
            <a:fillRect b="-16997" l="0" r="0" t="-16997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67262"/>
            <a:ext cx="3086099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028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17145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057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2400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amascenodiego@usp.br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8.png"/><Relationship Id="rId6" Type="http://schemas.openxmlformats.org/officeDocument/2006/relationships/image" Target="../media/image2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x.doi.org/10.1016/j.jss.2015.05.015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Relationship Id="rId4" Type="http://schemas.openxmlformats.org/officeDocument/2006/relationships/image" Target="../media/image3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Relationship Id="rId4" Type="http://schemas.openxmlformats.org/officeDocument/2006/relationships/image" Target="../media/image2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github.com/damascenodiego/rbac-bt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2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www.ic.ufal.br/evento/cbsoft2014/anais/sast_v1_p.pdf" TargetMode="External"/><Relationship Id="rId4" Type="http://schemas.openxmlformats.org/officeDocument/2006/relationships/image" Target="../media/image25.png"/><Relationship Id="rId5" Type="http://schemas.openxmlformats.org/officeDocument/2006/relationships/image" Target="../media/image3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amascenodiego@usp.br" TargetMode="External"/><Relationship Id="rId4" Type="http://schemas.openxmlformats.org/officeDocument/2006/relationships/image" Target="../media/image12.jpg"/><Relationship Id="rId5" Type="http://schemas.openxmlformats.org/officeDocument/2006/relationships/image" Target="../media/image8.png"/><Relationship Id="rId6" Type="http://schemas.openxmlformats.org/officeDocument/2006/relationships/image" Target="../media/image2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1143000" y="2575150"/>
            <a:ext cx="6858000" cy="14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Carlos Diego Nascimento Damasceno – </a:t>
            </a:r>
            <a:r>
              <a:rPr b="1" i="0" lang="en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damascenodiego@usp.br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Advisor: Prof. Dr. Adenilso da Silva Simão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Laboratory of Software Engineering – LabES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Institute of Mathematics and Computer Science – ICMC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University of Sao Paulo – USP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Sao Carlos – SP – Brazil</a:t>
            </a:r>
            <a:endParaRPr/>
          </a:p>
        </p:txBody>
      </p:sp>
      <p:pic>
        <p:nvPicPr>
          <p:cNvPr id="90" name="Google Shape;9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8872" y="4410352"/>
            <a:ext cx="1157142" cy="51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3111" y="4410352"/>
            <a:ext cx="923030" cy="51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174" y="4410352"/>
            <a:ext cx="1128280" cy="5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>
            <p:ph type="ctrTitle"/>
          </p:nvPr>
        </p:nvSpPr>
        <p:spPr>
          <a:xfrm>
            <a:off x="688075" y="841775"/>
            <a:ext cx="776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Finite State </a:t>
            </a:r>
            <a:b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Machine-Based Testing Methods on RBAC systems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/>
        </p:nvSpPr>
        <p:spPr>
          <a:xfrm>
            <a:off x="0" y="4653650"/>
            <a:ext cx="8239648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BROY, M.; JONSSON, B.; KATOEN, J.-P.; LEUCKER, M.; PRETSCHNER, A. Model-Based Testing of Reactive Systems: Advanced Lectures (Lecture Notes in Computer Science). Secaucus, NJ, USA: Springer-Verlag New York, Inc., 2005. I</a:t>
            </a:r>
            <a:endParaRPr/>
          </a:p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ENDO, A. T.; SIMAO, A. Evaluating test suite characteristics, cost, and effectiveness of fsmbased testing methods. Information and Software Technology, v. 55, n. 6, p. 1045 – 1062, 2013.</a:t>
            </a:r>
            <a:endParaRPr/>
          </a:p>
        </p:txBody>
      </p:sp>
      <p:sp>
        <p:nvSpPr>
          <p:cNvPr id="179" name="Google Shape;179;p23"/>
          <p:cNvSpPr txBox="1"/>
          <p:nvPr>
            <p:ph idx="1" type="body"/>
          </p:nvPr>
        </p:nvSpPr>
        <p:spPr>
          <a:xfrm>
            <a:off x="346300" y="1268050"/>
            <a:ext cx="8451300" cy="3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FSM-Based Testing Methods 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[7]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methods (W and HSI)</a:t>
            </a:r>
            <a:endParaRPr/>
          </a:p>
          <a:p>
            <a:pPr indent="-3302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and transition cover sets</a:t>
            </a:r>
            <a:endParaRPr/>
          </a:p>
          <a:p>
            <a:pPr indent="-3302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Characterization set (W set) / Harmonized Identifiers (H</a:t>
            </a:r>
            <a:r>
              <a:rPr b="0" baseline="-2500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 methods (SPY method)</a:t>
            </a:r>
            <a:endParaRPr/>
          </a:p>
          <a:p>
            <a:pPr indent="-3302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Sufficient conditions and on-the-fly test sequence generation</a:t>
            </a:r>
            <a:endParaRPr/>
          </a:p>
          <a:p>
            <a:pPr indent="-330200" lvl="3" marL="1485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Reduces test tree branching → On average 40% shorter than HSI</a:t>
            </a:r>
            <a:endParaRPr b="0" baseline="3000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0" i="0" lang="en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Higher fault detection effectiveness (underestimating extra states)</a:t>
            </a:r>
            <a:endParaRPr/>
          </a:p>
          <a:p>
            <a:pPr indent="-3302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Recent test methods rely on </a:t>
            </a:r>
            <a:r>
              <a:rPr b="1" i="1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fewer </a:t>
            </a:r>
            <a:r>
              <a:rPr b="0" i="1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longer</a:t>
            </a:r>
            <a:r>
              <a:rPr b="0" i="1" lang="en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test cases</a:t>
            </a: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(random FSMs)</a:t>
            </a:r>
            <a:r>
              <a:rPr b="0" baseline="3000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r>
              <a:rPr b="0" baseline="3000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 Control Testing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(FSM-Based Testing)</a:t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3"/>
          <p:cNvPicPr preferRelativeResize="0"/>
          <p:nvPr/>
        </p:nvPicPr>
        <p:blipFill rotWithShape="1">
          <a:blip r:embed="rId3">
            <a:alphaModFix/>
          </a:blip>
          <a:srcRect b="0" l="7198" r="3602" t="0"/>
          <a:stretch/>
        </p:blipFill>
        <p:spPr>
          <a:xfrm>
            <a:off x="7069393" y="163263"/>
            <a:ext cx="1925322" cy="132647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" name="Google Shape;183;p23"/>
          <p:cNvGrpSpPr/>
          <p:nvPr/>
        </p:nvGrpSpPr>
        <p:grpSpPr>
          <a:xfrm>
            <a:off x="7049728" y="1547482"/>
            <a:ext cx="1966453" cy="1561032"/>
            <a:chOff x="7049728" y="1547482"/>
            <a:chExt cx="1966453" cy="1561032"/>
          </a:xfrm>
        </p:grpSpPr>
        <p:pic>
          <p:nvPicPr>
            <p:cNvPr id="184" name="Google Shape;184;p23"/>
            <p:cNvPicPr preferRelativeResize="0"/>
            <p:nvPr/>
          </p:nvPicPr>
          <p:blipFill rotWithShape="1">
            <a:blip r:embed="rId4">
              <a:alphaModFix/>
            </a:blip>
            <a:srcRect b="0" l="5363" r="5194" t="0"/>
            <a:stretch/>
          </p:blipFill>
          <p:spPr>
            <a:xfrm>
              <a:off x="7049729" y="1547482"/>
              <a:ext cx="1966206" cy="12980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" name="Google Shape;185;p23"/>
            <p:cNvSpPr txBox="1"/>
            <p:nvPr/>
          </p:nvSpPr>
          <p:spPr>
            <a:xfrm>
              <a:off x="7049728" y="2846904"/>
              <a:ext cx="1966453" cy="2616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Characterization Set</a:t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 Control Testing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(RBAC model)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628650" y="1268043"/>
            <a:ext cx="7886700" cy="3364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RBAC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Users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receive </a:t>
            </a:r>
            <a:r>
              <a:rPr b="1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privileges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through </a:t>
            </a:r>
            <a:r>
              <a:rPr b="1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 assignments</a:t>
            </a:r>
            <a:endParaRPr/>
          </a:p>
        </p:txBody>
      </p:sp>
      <p:pic>
        <p:nvPicPr>
          <p:cNvPr id="192" name="Google Shape;192;p24"/>
          <p:cNvPicPr preferRelativeResize="0"/>
          <p:nvPr/>
        </p:nvPicPr>
        <p:blipFill rotWithShape="1">
          <a:blip r:embed="rId3">
            <a:alphaModFix/>
          </a:blip>
          <a:srcRect b="9110" l="2055" r="3111" t="14702"/>
          <a:stretch/>
        </p:blipFill>
        <p:spPr>
          <a:xfrm>
            <a:off x="143603" y="1599901"/>
            <a:ext cx="8789702" cy="291514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4"/>
          <p:cNvSpPr txBox="1"/>
          <p:nvPr/>
        </p:nvSpPr>
        <p:spPr>
          <a:xfrm>
            <a:off x="0" y="4679288"/>
            <a:ext cx="829056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C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[8] FADHEL, A. B.; BIANCULLI, D.; BRIAND, L. A comprehensive modeling framework for role-based access control policies. J. Syst. Softw., Elsevier Science Inc., New York, NY, USA, v. 107, n. C, p. 110–126, Sep. 2015.</a:t>
            </a:r>
            <a:endParaRPr b="0" i="0" sz="900" u="none" cap="none" strike="noStrike">
              <a:solidFill>
                <a:srgbClr val="000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1459250" y="4460558"/>
            <a:ext cx="6225300" cy="21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ANSI RBAC and Administrative RBAC models</a:t>
            </a:r>
            <a:r>
              <a:rPr b="0" baseline="3000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[8]</a:t>
            </a:r>
            <a:endParaRPr b="0" baseline="3000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5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RBAC constraints</a:t>
            </a:r>
            <a:r>
              <a:rPr b="1" baseline="3000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[8]</a:t>
            </a:r>
            <a:endParaRPr b="1" baseline="3000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Cardinality constraints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Separation of duty (SoD) constraints</a:t>
            </a:r>
            <a:endParaRPr/>
          </a:p>
        </p:txBody>
      </p:sp>
      <p:sp>
        <p:nvSpPr>
          <p:cNvPr id="201" name="Google Shape;201;p25"/>
          <p:cNvSpPr txBox="1"/>
          <p:nvPr/>
        </p:nvSpPr>
        <p:spPr>
          <a:xfrm>
            <a:off x="0" y="4653650"/>
            <a:ext cx="8219552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 FADHEL, A. B.; BIANCULLI, D.; BRIAND, L. A comprehensive modeling framework for role-based access control policies. J. Syst. Softw., Elsevier Science Inc., New York, NY, USA, v. 107, n. C, p. 110–126, Sep. 2015.</a:t>
            </a:r>
            <a:endParaRPr b="0" i="0" sz="1000" u="sng" cap="none" strike="noStrike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3"/>
            </a:endParaRPr>
          </a:p>
        </p:txBody>
      </p:sp>
      <p:sp>
        <p:nvSpPr>
          <p:cNvPr id="202" name="Google Shape;202;p2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 Control Testing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(RBAC constraints)</a:t>
            </a:r>
            <a:endParaRPr/>
          </a:p>
        </p:txBody>
      </p:sp>
      <p:sp>
        <p:nvSpPr>
          <p:cNvPr id="203" name="Google Shape;203;p2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6"/>
          <p:cNvPicPr preferRelativeResize="0"/>
          <p:nvPr/>
        </p:nvPicPr>
        <p:blipFill rotWithShape="1">
          <a:blip r:embed="rId3">
            <a:alphaModFix/>
          </a:blip>
          <a:srcRect b="0" l="1571" r="668" t="0"/>
          <a:stretch/>
        </p:blipFill>
        <p:spPr>
          <a:xfrm>
            <a:off x="4158767" y="1105495"/>
            <a:ext cx="4888875" cy="3502904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209" name="Google Shape;209;p26"/>
          <p:cNvPicPr preferRelativeResize="0"/>
          <p:nvPr/>
        </p:nvPicPr>
        <p:blipFill rotWithShape="1">
          <a:blip r:embed="rId4">
            <a:alphaModFix/>
          </a:blip>
          <a:srcRect b="0" l="2056" r="0" t="12451"/>
          <a:stretch/>
        </p:blipFill>
        <p:spPr>
          <a:xfrm>
            <a:off x="114257" y="1848466"/>
            <a:ext cx="3472872" cy="243288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 Control Testing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(FSM-Based Testing of RBAC systems)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[3]</a:t>
            </a:r>
            <a:endParaRPr b="0" baseline="3000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0" y="4653650"/>
            <a:ext cx="8309987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 MASOOD, A.; BHATTI, R.; GHAFOOR, A.; MATHUR, A. P. Scalable and effective test generation for role-based access control systems. IEEE Transactions on Software Engineering, IEEE Press, Piscataway, NJ, USA, v. 35, n. 5, p. 654–668, Sep. 2009.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2" name="Google Shape;212;p26"/>
          <p:cNvGrpSpPr/>
          <p:nvPr/>
        </p:nvGrpSpPr>
        <p:grpSpPr>
          <a:xfrm>
            <a:off x="122710" y="3817323"/>
            <a:ext cx="6656370" cy="727682"/>
            <a:chOff x="122710" y="3886147"/>
            <a:chExt cx="6656370" cy="727682"/>
          </a:xfrm>
        </p:grpSpPr>
        <p:sp>
          <p:nvSpPr>
            <p:cNvPr id="213" name="Google Shape;213;p26"/>
            <p:cNvSpPr/>
            <p:nvPr/>
          </p:nvSpPr>
          <p:spPr>
            <a:xfrm rot="-2874">
              <a:off x="6261146" y="4095894"/>
              <a:ext cx="517718" cy="517718"/>
            </a:xfrm>
            <a:prstGeom prst="ellipse">
              <a:avLst/>
            </a:prstGeom>
            <a:solidFill>
              <a:srgbClr val="FFFF96"/>
            </a:solidFill>
            <a:ln cap="flat" cmpd="sng" w="28575">
              <a:solidFill>
                <a:srgbClr val="FF0000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1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" sz="12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b="1" i="0" lang="en" sz="12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22710" y="3886147"/>
              <a:ext cx="1571131" cy="305947"/>
            </a:xfrm>
            <a:prstGeom prst="ellipse">
              <a:avLst/>
            </a:prstGeom>
            <a:noFill/>
            <a:ln cap="flat" cmpd="sng" w="28575">
              <a:solidFill>
                <a:srgbClr val="FF0000"/>
              </a:solidFill>
              <a:prstDash val="dash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6"/>
          <p:cNvSpPr/>
          <p:nvPr/>
        </p:nvSpPr>
        <p:spPr>
          <a:xfrm>
            <a:off x="2241114" y="2411296"/>
            <a:ext cx="665588" cy="330606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8382" y="56225"/>
                </a:moveTo>
                <a:lnTo>
                  <a:pt x="-62170" y="132190"/>
                </a:lnTo>
              </a:path>
            </a:pathLst>
          </a:custGeom>
          <a:solidFill>
            <a:srgbClr val="FFFF96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1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</a:t>
            </a:r>
            <a:endParaRPr b="1" i="0" sz="1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7" name="Google Shape;217;p26"/>
          <p:cNvGrpSpPr/>
          <p:nvPr/>
        </p:nvGrpSpPr>
        <p:grpSpPr>
          <a:xfrm>
            <a:off x="2438400" y="3136540"/>
            <a:ext cx="1420401" cy="419826"/>
            <a:chOff x="2438400" y="3205364"/>
            <a:chExt cx="1420401" cy="419826"/>
          </a:xfrm>
        </p:grpSpPr>
        <p:sp>
          <p:nvSpPr>
            <p:cNvPr id="218" name="Google Shape;218;p26"/>
            <p:cNvSpPr/>
            <p:nvPr/>
          </p:nvSpPr>
          <p:spPr>
            <a:xfrm>
              <a:off x="2906702" y="3205364"/>
              <a:ext cx="952099" cy="41982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9622" y="61846"/>
                  </a:moveTo>
                  <a:lnTo>
                    <a:pt x="-59692" y="36636"/>
                  </a:lnTo>
                </a:path>
              </a:pathLst>
            </a:custGeom>
            <a:solidFill>
              <a:srgbClr val="FFFF96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1" i="1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 Cardinality</a:t>
              </a:r>
              <a:endParaRPr b="1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9" name="Google Shape;219;p26"/>
            <p:cNvCxnSpPr/>
            <p:nvPr/>
          </p:nvCxnSpPr>
          <p:spPr>
            <a:xfrm flipH="1">
              <a:off x="2438400" y="3431458"/>
              <a:ext cx="414290" cy="117987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20" name="Google Shape;220;p26"/>
          <p:cNvGrpSpPr/>
          <p:nvPr/>
        </p:nvGrpSpPr>
        <p:grpSpPr>
          <a:xfrm>
            <a:off x="1546818" y="3607410"/>
            <a:ext cx="1473149" cy="419826"/>
            <a:chOff x="1546818" y="3676234"/>
            <a:chExt cx="1473149" cy="419826"/>
          </a:xfrm>
        </p:grpSpPr>
        <p:sp>
          <p:nvSpPr>
            <p:cNvPr id="221" name="Google Shape;221;p26"/>
            <p:cNvSpPr/>
            <p:nvPr/>
          </p:nvSpPr>
          <p:spPr>
            <a:xfrm>
              <a:off x="2067868" y="3676234"/>
              <a:ext cx="952099" cy="419826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0000" y="0"/>
                  </a:lnTo>
                  <a:lnTo>
                    <a:pt x="120000" y="120000"/>
                  </a:lnTo>
                  <a:lnTo>
                    <a:pt x="0" y="120000"/>
                  </a:lnTo>
                  <a:close/>
                </a:path>
                <a:path extrusionOk="0" fill="none" h="120000" w="120000">
                  <a:moveTo>
                    <a:pt x="-8382" y="56225"/>
                  </a:moveTo>
                  <a:lnTo>
                    <a:pt x="-68365" y="42257"/>
                  </a:lnTo>
                </a:path>
              </a:pathLst>
            </a:custGeom>
            <a:solidFill>
              <a:srgbClr val="FFFF96"/>
            </a:solidFill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Font typeface="Calibri"/>
                <a:buNone/>
              </a:pPr>
              <a:r>
                <a:rPr b="1" i="1" lang="en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Role Cardinality</a:t>
              </a:r>
              <a:endParaRPr/>
            </a:p>
          </p:txBody>
        </p:sp>
        <p:cxnSp>
          <p:nvCxnSpPr>
            <p:cNvPr id="222" name="Google Shape;222;p26"/>
            <p:cNvCxnSpPr/>
            <p:nvPr/>
          </p:nvCxnSpPr>
          <p:spPr>
            <a:xfrm flipH="1">
              <a:off x="1546818" y="3921133"/>
              <a:ext cx="414290" cy="117987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id="223" name="Google Shape;22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256" y="1374208"/>
            <a:ext cx="3811843" cy="318941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224" name="Google Shape;224;p26"/>
          <p:cNvSpPr/>
          <p:nvPr/>
        </p:nvSpPr>
        <p:spPr>
          <a:xfrm>
            <a:off x="2782529" y="3063435"/>
            <a:ext cx="1156126" cy="1550841"/>
          </a:xfrm>
          <a:prstGeom prst="roundRect">
            <a:avLst>
              <a:gd fmla="val 16667" name="adj"/>
            </a:avLst>
          </a:prstGeom>
          <a:noFill/>
          <a:ln cap="flat" cmpd="sng" w="571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21741" y="1020456"/>
            <a:ext cx="4174674" cy="366233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Comparing FSM-Based Testing Methods on RBAC</a:t>
            </a:r>
            <a:endParaRPr/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FSM-Based Testing Methods on RBAC</a:t>
            </a:r>
            <a:endParaRPr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257425" y="1369225"/>
            <a:ext cx="8629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recent and traditional FSM-based testing methods on RBAC domain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Recent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(SPY)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Traditional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 and HSI)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methods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characteristics and Effectiveness</a:t>
            </a:r>
            <a:endParaRPr/>
          </a:p>
          <a:p>
            <a:pPr indent="-3429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romanLcPeriod"/>
            </a:pP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resets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avg. test case length 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suite length</a:t>
            </a:r>
            <a:endParaRPr/>
          </a:p>
          <a:p>
            <a:pPr indent="-3429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romanLcPeriod"/>
            </a:pP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fault domain</a:t>
            </a:r>
            <a:endParaRPr/>
          </a:p>
        </p:txBody>
      </p:sp>
      <p:sp>
        <p:nvSpPr>
          <p:cNvPr id="239" name="Google Shape;239;p2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FSM-Based Testing Methods on RBAC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6" name="Google Shape;24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5087" y="1226634"/>
            <a:ext cx="5647728" cy="3666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FSM-Based Testing Methods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(Selection of RBAC policies)</a:t>
            </a:r>
            <a:endParaRPr/>
          </a:p>
        </p:txBody>
      </p:sp>
      <p:pic>
        <p:nvPicPr>
          <p:cNvPr id="252" name="Google Shape;252;p30"/>
          <p:cNvPicPr preferRelativeResize="0"/>
          <p:nvPr/>
        </p:nvPicPr>
        <p:blipFill rotWithShape="1">
          <a:blip r:embed="rId3">
            <a:alphaModFix/>
          </a:blip>
          <a:srcRect b="7192" l="0" r="0" t="15958"/>
          <a:stretch/>
        </p:blipFill>
        <p:spPr>
          <a:xfrm>
            <a:off x="907299" y="1961146"/>
            <a:ext cx="7297202" cy="21171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3" name="Google Shape;253;p30"/>
          <p:cNvGrpSpPr/>
          <p:nvPr/>
        </p:nvGrpSpPr>
        <p:grpSpPr>
          <a:xfrm>
            <a:off x="5466736" y="3038177"/>
            <a:ext cx="1563330" cy="466525"/>
            <a:chOff x="5024725" y="4384592"/>
            <a:chExt cx="923204" cy="225034"/>
          </a:xfrm>
        </p:grpSpPr>
        <p:sp>
          <p:nvSpPr>
            <p:cNvPr id="254" name="Google Shape;254;p30"/>
            <p:cNvSpPr/>
            <p:nvPr/>
          </p:nvSpPr>
          <p:spPr>
            <a:xfrm>
              <a:off x="5024725" y="4504225"/>
              <a:ext cx="312300" cy="105401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5545329" y="4384592"/>
              <a:ext cx="402600" cy="119633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6" name="Google Shape;256;p30"/>
          <p:cNvSpPr/>
          <p:nvPr/>
        </p:nvSpPr>
        <p:spPr>
          <a:xfrm>
            <a:off x="907323" y="2263738"/>
            <a:ext cx="7329374" cy="1240958"/>
          </a:xfrm>
          <a:prstGeom prst="bracketPair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0"/>
          <p:cNvSpPr/>
          <p:nvPr/>
        </p:nvSpPr>
        <p:spPr>
          <a:xfrm>
            <a:off x="907301" y="4190428"/>
            <a:ext cx="7329397" cy="5078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30200" lvl="0" marL="4572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 test scenarios: {W,HSI,SPY} ⨉ {P01,P02,P03,P04,P05}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FSM-Based Testing Methods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 Suite Length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1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317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6" name="Google Shape;2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37438" y="1125449"/>
            <a:ext cx="4117741" cy="3611306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1"/>
          <p:cNvSpPr txBox="1"/>
          <p:nvPr/>
        </p:nvSpPr>
        <p:spPr>
          <a:xfrm>
            <a:off x="628650" y="1369225"/>
            <a:ext cx="4108788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generation duration</a:t>
            </a:r>
            <a:endParaRPr/>
          </a:p>
          <a:p>
            <a:pPr indent="-3302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Total: 63 hours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Min: 5 ms / Max: 24 h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positive correlation </a:t>
            </a:r>
            <a:r>
              <a:rPr b="0" baseline="3000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endParaRPr b="0" baseline="3000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|Users|×|Roles|</a:t>
            </a:r>
            <a:endParaRPr/>
          </a:p>
          <a:p>
            <a:pPr indent="-330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SPY test suite length (average)</a:t>
            </a:r>
            <a:endParaRPr/>
          </a:p>
          <a:p>
            <a:pPr indent="-330200" lvl="2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61%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HSI</a:t>
            </a:r>
            <a:endParaRPr/>
          </a:p>
          <a:p>
            <a:pPr indent="-330200" lvl="2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31%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W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176" y="4733793"/>
            <a:ext cx="8302576" cy="409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ENDO, A. T.; SIMAO, A. Evaluating test suite characteristics, cost, and effectiveness of fsm based testing methods. Information and Software Technology, v. 55, n. 6, p. 1045 – 1062, 2013.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FSM-Based Testing Methods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of Resets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2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317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6" name="Google Shape;2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9150" y="907593"/>
            <a:ext cx="4104253" cy="3596629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2"/>
          <p:cNvSpPr txBox="1"/>
          <p:nvPr/>
        </p:nvSpPr>
        <p:spPr>
          <a:xfrm>
            <a:off x="176" y="4733793"/>
            <a:ext cx="9143824" cy="40975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ENDO, A. T.; SIMAO, A. Evaluating test suite characteristics, cost, and effectiveness of fsmbased testing methods. Information and Software Technology, v. 55, n. 6, p. 1045 – 1062, 2013.</a:t>
            </a:r>
            <a:endParaRPr/>
          </a:p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C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[9] SIMÃO, A.; PETRENKO, A.; YEVTUSHENKO, N. Generating reduced tests for fsms with extra states. In: NUNEZ, M.; BAKER, P.; MERAYO, M. (Ed.). Testing of Software and Communication Systems. Springer Berlin Heidelberg, 2009, (Lecture Notes in Computer Science, v. 5826). p. 129–145. </a:t>
            </a:r>
            <a:endParaRPr b="0" i="0" sz="900" u="none" cap="none" strike="noStrike">
              <a:solidFill>
                <a:srgbClr val="000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628650" y="1369225"/>
            <a:ext cx="4000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Strong positive correlation </a:t>
            </a:r>
            <a:r>
              <a:rPr b="0" baseline="3000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SPY number of resets (average)</a:t>
            </a:r>
            <a:endParaRPr/>
          </a:p>
          <a:p>
            <a:pPr indent="-330200" lvl="2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42.3%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HSI</a:t>
            </a:r>
            <a:endParaRPr/>
          </a:p>
          <a:p>
            <a:pPr indent="-330200" lvl="3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Corroborated SPY’s paper </a:t>
            </a:r>
            <a:r>
              <a:rPr b="0" baseline="3000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21.5%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W</a:t>
            </a:r>
            <a:endParaRPr/>
          </a:p>
          <a:p>
            <a:pPr indent="-228600" lvl="2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Context, Motivation and Objectives</a:t>
            </a:r>
            <a:endParaRPr/>
          </a:p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 Control (RBAC) Testing</a:t>
            </a:r>
            <a:endParaRPr/>
          </a:p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FSM-Based Testing Methods on RBAC</a:t>
            </a:r>
            <a:endParaRPr/>
          </a:p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 Test Prioritization on RBAC</a:t>
            </a:r>
            <a:endParaRPr/>
          </a:p>
          <a:p>
            <a:pPr indent="-2794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Conclusion, Limitations, Results and Future work</a:t>
            </a:r>
            <a:endParaRPr/>
          </a:p>
        </p:txBody>
      </p:sp>
      <p:sp>
        <p:nvSpPr>
          <p:cNvPr id="100" name="Google Shape;100;p1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FSM-Based Testing Methods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1" i="1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Average Test Case Length</a:t>
            </a: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3"/>
          <p:cNvSpPr txBox="1"/>
          <p:nvPr>
            <p:ph idx="2" type="body"/>
          </p:nvPr>
        </p:nvSpPr>
        <p:spPr>
          <a:xfrm>
            <a:off x="4629150" y="1369218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31750" lvl="0" marL="177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3"/>
          <p:cNvPicPr preferRelativeResize="0"/>
          <p:nvPr/>
        </p:nvPicPr>
        <p:blipFill rotWithShape="1">
          <a:blip r:embed="rId3">
            <a:alphaModFix/>
          </a:blip>
          <a:srcRect b="7431" l="0" r="6844" t="7431"/>
          <a:stretch/>
        </p:blipFill>
        <p:spPr>
          <a:xfrm>
            <a:off x="4674268" y="1350417"/>
            <a:ext cx="4294014" cy="328909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3"/>
          <p:cNvSpPr txBox="1"/>
          <p:nvPr/>
        </p:nvSpPr>
        <p:spPr>
          <a:xfrm>
            <a:off x="628650" y="1369225"/>
            <a:ext cx="40005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negative correlation </a:t>
            </a:r>
            <a:r>
              <a:rPr b="0" baseline="3000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endParaRPr b="0" baseline="3000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Average test case length</a:t>
            </a:r>
            <a:endParaRPr/>
          </a:p>
          <a:p>
            <a:pPr indent="-330200" lvl="2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and HSI were similar</a:t>
            </a:r>
            <a:endParaRPr b="0" baseline="3000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SPY ~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78%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longer than {W, HSI}</a:t>
            </a:r>
            <a:endParaRPr/>
          </a:p>
          <a:p>
            <a:pPr indent="-330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Maximum test case length</a:t>
            </a:r>
            <a:endParaRPr/>
          </a:p>
          <a:p>
            <a:pPr indent="-330200" lvl="2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SPY was 14 times longer</a:t>
            </a:r>
            <a:endParaRPr/>
          </a:p>
          <a:p>
            <a:pPr indent="-330200" lvl="1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 case length tends to increase</a:t>
            </a:r>
            <a:endParaRPr/>
          </a:p>
          <a:p>
            <a:pPr indent="-330200" lvl="2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SPY method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176" y="4733793"/>
            <a:ext cx="8351344" cy="4097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ENDO, A. T.; SIMAO, A. Evaluating test suite characteristics, cost, and effectiveness of fsmbased testing methods. Information and Software Technology, v. 55, n. 6, p. 1045 – 1062, 2013.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4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Comparing FSM-Based Testing Methods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(Test analysis)</a:t>
            </a:r>
            <a:endParaRPr/>
          </a:p>
        </p:txBody>
      </p:sp>
      <p:sp>
        <p:nvSpPr>
          <p:cNvPr id="294" name="Google Shape;294;p34"/>
          <p:cNvSpPr txBox="1"/>
          <p:nvPr>
            <p:ph idx="1" type="body"/>
          </p:nvPr>
        </p:nvSpPr>
        <p:spPr>
          <a:xfrm>
            <a:off x="628649" y="1369225"/>
            <a:ext cx="8262687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SPY testing method enabled significant reduction of the overall test costs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Lower: Test Suite Length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of Resets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Greater: Average Test Case Length</a:t>
            </a:r>
            <a:endParaRPr b="0" i="1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100% of effectiveness on all 15 scenarios: 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{W,HSI,SPY} ⨉ {P01,P02,P03,P04,P05}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 and transition coverage 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Order of dominance: SPY &gt; HSI &gt; W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large amount of test cases tends to be generated on RBAC domain</a:t>
            </a:r>
            <a:endParaRPr/>
          </a:p>
          <a:p>
            <a:pPr indent="-3302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|Users|×|Roles|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176" y="4733793"/>
            <a:ext cx="8351344" cy="40970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ENDO, A. T.; SIMAO, A. Evaluating test suite characteristics, cost, and effectiveness of fsmbased testing methods. Information and Software Technology, v. 55, n. 6, p. 1045 – 1062, 2013.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Investigating Test Prioritization on RBAC</a:t>
            </a:r>
            <a:endParaRPr/>
          </a:p>
        </p:txBody>
      </p:sp>
      <p:sp>
        <p:nvSpPr>
          <p:cNvPr id="303" name="Google Shape;303;p3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 Test Prioritization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(Test Prioritization)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[10] 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and resources constraints</a:t>
            </a:r>
            <a:endParaRPr/>
          </a:p>
          <a:p>
            <a:pPr indent="-317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an efficient ordering of the test cases to maximize certain properties</a:t>
            </a:r>
            <a:endParaRPr b="0" baseline="3000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Percentage Fault Detected (APFD)</a:t>
            </a:r>
            <a:endParaRPr/>
          </a:p>
          <a:p>
            <a: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3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6"/>
          <p:cNvSpPr txBox="1"/>
          <p:nvPr/>
        </p:nvSpPr>
        <p:spPr>
          <a:xfrm>
            <a:off x="0" y="4653900"/>
            <a:ext cx="8219768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C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[10] ELBAUM, S.; MALISHEVSKY, A. G.; ROTHERMEL, G. Prioritizing test cases for regression testing. SIGSOFT Softw. Eng. Notes, ACM, New York, NY, USA, v. 25, n. 5, p. 102–112, Aug. 2000.</a:t>
            </a:r>
            <a:endParaRPr b="0" i="0" sz="1000" u="none" cap="none" strike="noStrike">
              <a:solidFill>
                <a:srgbClr val="000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2" name="Google Shape;312;p36"/>
          <p:cNvPicPr preferRelativeResize="0"/>
          <p:nvPr/>
        </p:nvPicPr>
        <p:blipFill rotWithShape="1">
          <a:blip r:embed="rId3">
            <a:alphaModFix/>
          </a:blip>
          <a:srcRect b="2706" l="25707" r="50406" t="29638"/>
          <a:stretch/>
        </p:blipFill>
        <p:spPr>
          <a:xfrm>
            <a:off x="5676285" y="2134470"/>
            <a:ext cx="2534326" cy="252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36"/>
          <p:cNvPicPr preferRelativeResize="0"/>
          <p:nvPr/>
        </p:nvPicPr>
        <p:blipFill rotWithShape="1">
          <a:blip r:embed="rId3">
            <a:alphaModFix/>
          </a:blip>
          <a:srcRect b="3758" l="75293" r="819" t="28586"/>
          <a:stretch/>
        </p:blipFill>
        <p:spPr>
          <a:xfrm>
            <a:off x="5676285" y="2134470"/>
            <a:ext cx="2534326" cy="252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36"/>
          <p:cNvPicPr preferRelativeResize="0"/>
          <p:nvPr/>
        </p:nvPicPr>
        <p:blipFill rotWithShape="1">
          <a:blip r:embed="rId3">
            <a:alphaModFix/>
          </a:blip>
          <a:srcRect b="13747" l="1699" r="75981" t="47041"/>
          <a:stretch/>
        </p:blipFill>
        <p:spPr>
          <a:xfrm>
            <a:off x="1940026" y="2812025"/>
            <a:ext cx="2526842" cy="1564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 Test Prioritization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(Test Similarity)</a:t>
            </a:r>
            <a:endParaRPr/>
          </a:p>
        </p:txBody>
      </p:sp>
      <p:sp>
        <p:nvSpPr>
          <p:cNvPr id="320" name="Google Shape;320;p37"/>
          <p:cNvSpPr txBox="1"/>
          <p:nvPr/>
        </p:nvSpPr>
        <p:spPr>
          <a:xfrm>
            <a:off x="0" y="4199021"/>
            <a:ext cx="8339328" cy="9444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CARTAXO, E. G.; MACHADO, P. D. L.; NETO, F. G. O. On the use of a similarity function for test case selection in the context of model-based testing. Software Testing, Verification and Reliability, John Wiley &amp; Sons, Ltd., v. 21, n. 2, p. 75–100, 2011.</a:t>
            </a:r>
            <a:endParaRPr/>
          </a:p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BERTOLINO, A.; DAOUDAGH, S.; KATEB, D. E.; HENARD, C.; TRAON, Y. L.; LONETTI, F.; MARCHETTI, E.; MOUELHI, T.; PAPADAKIS, M. Similarity testing for access control. Information and Software Technology, v. 58, p. 355 – 372, 2015.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3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7"/>
          <p:cNvSpPr txBox="1"/>
          <p:nvPr>
            <p:ph idx="1" type="body"/>
          </p:nvPr>
        </p:nvSpPr>
        <p:spPr>
          <a:xfrm>
            <a:off x="257425" y="1369225"/>
            <a:ext cx="8629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test cases are redundant 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endParaRPr b="0" baseline="3000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Resembling fault detection capabilities → No additional gain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similarity on XACML and MBT domains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MBT, test similarity can be more effective than random approaches 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</a:t>
            </a:r>
            <a:endParaRPr b="0" baseline="3000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XACML prioritization effectiveness is higher than of random prioritization </a:t>
            </a:r>
            <a:r>
              <a:rPr b="0" baseline="3000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</a:t>
            </a:r>
            <a:endParaRPr b="0" baseline="3000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8"/>
          <p:cNvSpPr txBox="1"/>
          <p:nvPr>
            <p:ph idx="1" type="body"/>
          </p:nvPr>
        </p:nvSpPr>
        <p:spPr>
          <a:xfrm>
            <a:off x="257425" y="1369225"/>
            <a:ext cx="8629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 startAt="2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Investigate and compare test prioritization approaches for RBAC testing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similarity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similarity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1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prioritization</a:t>
            </a:r>
            <a:endParaRPr b="1" i="1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3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3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 Test Prioritization on RBAC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9"/>
          <p:cNvSpPr txBox="1"/>
          <p:nvPr>
            <p:ph idx="1" type="body"/>
          </p:nvPr>
        </p:nvSpPr>
        <p:spPr>
          <a:xfrm>
            <a:off x="456449" y="1369225"/>
            <a:ext cx="4782811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Simple similarity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(d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umber of </a:t>
            </a:r>
            <a:r>
              <a:rPr b="1" i="1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istinct </a:t>
            </a:r>
            <a:r>
              <a:rPr b="1" i="1" lang="en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0" i="1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ransitions</a:t>
            </a:r>
            <a:endParaRPr/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Applicability degree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AppValue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048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Applicability Degree 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(pad</a:t>
            </a:r>
            <a:r>
              <a:rPr b="1" baseline="-2500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P(t)</a:t>
            </a: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048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Assignment Applicability Degree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(asad</a:t>
            </a:r>
            <a:r>
              <a:rPr b="1" baseline="-2500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P(t)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048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Activation Applicability Degree 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(acad</a:t>
            </a:r>
            <a:r>
              <a:rPr b="1" baseline="-2500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P(t)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048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Permission Applicability Degree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(prad</a:t>
            </a:r>
            <a:r>
              <a:rPr b="1" baseline="-2500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P(t)</a:t>
            </a:r>
            <a:r>
              <a:rPr b="1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048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Priority value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(PriorityValue)</a:t>
            </a:r>
            <a:endParaRPr/>
          </a:p>
          <a:p>
            <a:pPr indent="-3048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lphaLcPeriod"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alpha &gt; beta &gt; gamma &gt; delta</a:t>
            </a:r>
            <a:endParaRPr/>
          </a:p>
        </p:txBody>
      </p:sp>
      <p:pic>
        <p:nvPicPr>
          <p:cNvPr id="335" name="Google Shape;335;p39"/>
          <p:cNvPicPr preferRelativeResize="0"/>
          <p:nvPr/>
        </p:nvPicPr>
        <p:blipFill rotWithShape="1">
          <a:blip r:embed="rId3">
            <a:alphaModFix/>
          </a:blip>
          <a:srcRect b="0" l="3487" r="65626" t="0"/>
          <a:stretch/>
        </p:blipFill>
        <p:spPr>
          <a:xfrm>
            <a:off x="5020849" y="1912500"/>
            <a:ext cx="1252395" cy="1563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9"/>
          <p:cNvPicPr preferRelativeResize="0"/>
          <p:nvPr/>
        </p:nvPicPr>
        <p:blipFill rotWithShape="1">
          <a:blip r:embed="rId3">
            <a:alphaModFix/>
          </a:blip>
          <a:srcRect b="65425" l="34375" r="5484" t="0"/>
          <a:stretch/>
        </p:blipFill>
        <p:spPr>
          <a:xfrm>
            <a:off x="6280700" y="1912509"/>
            <a:ext cx="2438535" cy="5406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9"/>
          <p:cNvPicPr preferRelativeResize="0"/>
          <p:nvPr/>
        </p:nvPicPr>
        <p:blipFill rotWithShape="1">
          <a:blip r:embed="rId3">
            <a:alphaModFix/>
          </a:blip>
          <a:srcRect b="0" l="34375" r="5484" t="34576"/>
          <a:stretch/>
        </p:blipFill>
        <p:spPr>
          <a:xfrm>
            <a:off x="6280701" y="2454174"/>
            <a:ext cx="2438535" cy="10230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5787" y="3653123"/>
            <a:ext cx="2941750" cy="966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05800" y="1238914"/>
            <a:ext cx="2931448" cy="499397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 Test Prioritization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(RBAC Similarity)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/>
          <p:nvPr>
            <p:ph idx="1" type="body"/>
          </p:nvPr>
        </p:nvSpPr>
        <p:spPr>
          <a:xfrm>
            <a:off x="628649" y="1369225"/>
            <a:ext cx="4254849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Prioritization methods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similarity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similarity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prioritization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fragmentations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 fragments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analysis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effectiveness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lphaLcPeriod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APFD metric</a:t>
            </a:r>
            <a:endParaRPr/>
          </a:p>
        </p:txBody>
      </p:sp>
      <p:pic>
        <p:nvPicPr>
          <p:cNvPr id="347" name="Google Shape;3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6295" y="981761"/>
            <a:ext cx="4333212" cy="406506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4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 Test Prioritization on RBAC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 Test Prioritization on RBAC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6" name="Google Shape;35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58656" y="1219915"/>
            <a:ext cx="3388562" cy="3816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19869" y="1252402"/>
            <a:ext cx="3220836" cy="381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 thruBlk="1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 Test Prioritization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(Test analysis)</a:t>
            </a:r>
            <a:endParaRPr/>
          </a:p>
        </p:txBody>
      </p:sp>
      <p:grpSp>
        <p:nvGrpSpPr>
          <p:cNvPr id="363" name="Google Shape;363;p42"/>
          <p:cNvGrpSpPr/>
          <p:nvPr/>
        </p:nvGrpSpPr>
        <p:grpSpPr>
          <a:xfrm>
            <a:off x="5344171" y="930364"/>
            <a:ext cx="3628645" cy="4135072"/>
            <a:chOff x="4983225" y="930364"/>
            <a:chExt cx="3628645" cy="4135072"/>
          </a:xfrm>
        </p:grpSpPr>
        <p:pic>
          <p:nvPicPr>
            <p:cNvPr id="364" name="Google Shape;364;p42"/>
            <p:cNvPicPr preferRelativeResize="0"/>
            <p:nvPr/>
          </p:nvPicPr>
          <p:blipFill rotWithShape="1">
            <a:blip r:embed="rId3">
              <a:alphaModFix/>
            </a:blip>
            <a:srcRect b="4140" l="3139" r="3139" t="0"/>
            <a:stretch/>
          </p:blipFill>
          <p:spPr>
            <a:xfrm>
              <a:off x="4983225" y="2726799"/>
              <a:ext cx="3622133" cy="23386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42"/>
            <p:cNvPicPr preferRelativeResize="0"/>
            <p:nvPr/>
          </p:nvPicPr>
          <p:blipFill rotWithShape="1">
            <a:blip r:embed="rId4">
              <a:alphaModFix/>
            </a:blip>
            <a:srcRect b="0" l="2023" r="2024" t="0"/>
            <a:stretch/>
          </p:blipFill>
          <p:spPr>
            <a:xfrm>
              <a:off x="4983225" y="930364"/>
              <a:ext cx="3628645" cy="176224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6" name="Google Shape;366;p42"/>
          <p:cNvSpPr txBox="1"/>
          <p:nvPr>
            <p:ph idx="1" type="body"/>
          </p:nvPr>
        </p:nvSpPr>
        <p:spPr>
          <a:xfrm>
            <a:off x="628649" y="1369218"/>
            <a:ext cx="4351075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presented better APFD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on {P02,P03} + HSI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Good prioritization: W and SPY 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“oscillations”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 to 25% test suite → Max. effectiv.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prioritization methods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1" lang="en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RBAC &gt; Random &gt; Simple</a:t>
            </a:r>
            <a:endParaRPr/>
          </a:p>
        </p:txBody>
      </p:sp>
      <p:grpSp>
        <p:nvGrpSpPr>
          <p:cNvPr id="367" name="Google Shape;367;p42"/>
          <p:cNvGrpSpPr/>
          <p:nvPr/>
        </p:nvGrpSpPr>
        <p:grpSpPr>
          <a:xfrm>
            <a:off x="4972571" y="2126100"/>
            <a:ext cx="368100" cy="1946150"/>
            <a:chOff x="4383025" y="2126100"/>
            <a:chExt cx="368100" cy="1946150"/>
          </a:xfrm>
        </p:grpSpPr>
        <p:sp>
          <p:nvSpPr>
            <p:cNvPr id="368" name="Google Shape;368;p42"/>
            <p:cNvSpPr/>
            <p:nvPr/>
          </p:nvSpPr>
          <p:spPr>
            <a:xfrm>
              <a:off x="4383025" y="3941450"/>
              <a:ext cx="368100" cy="130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>
                <a:alpha val="60784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2"/>
            <p:cNvSpPr/>
            <p:nvPr/>
          </p:nvSpPr>
          <p:spPr>
            <a:xfrm>
              <a:off x="4383025" y="2126100"/>
              <a:ext cx="368100" cy="1308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FF0000">
                <a:alpha val="60784"/>
              </a:srgbClr>
            </a:solidFill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0" name="Google Shape;370;p4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security is a </a:t>
            </a:r>
            <a:r>
              <a:rPr b="0" i="1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major requirement 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industrial-scale IT systems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Confidentiallity information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control systems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Mediates user access to resources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Role-Based Access Control </a:t>
            </a:r>
            <a:r>
              <a:rPr b="1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(RBAC)</a:t>
            </a:r>
            <a:endParaRPr/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Organizational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roles ↔ P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rivileges assignment</a:t>
            </a:r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12079" l="11837" r="11831" t="12087"/>
          <a:stretch/>
        </p:blipFill>
        <p:spPr>
          <a:xfrm>
            <a:off x="7229909" y="2434417"/>
            <a:ext cx="1285431" cy="1277007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Investigating Test Prioritization on RBAC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(Test analysis)</a:t>
            </a:r>
            <a:endParaRPr/>
          </a:p>
        </p:txBody>
      </p:sp>
      <p:sp>
        <p:nvSpPr>
          <p:cNvPr id="376" name="Google Shape;376;p43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prioritization outperformed Simple similarity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tests have resembling effectiveness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fault domain</a:t>
            </a:r>
            <a:endParaRPr/>
          </a:p>
          <a:p>
            <a:pPr indent="-3175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RBAC fault → Many </a:t>
            </a:r>
            <a:r>
              <a:rPr b="0" i="1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FSM(P)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transitions</a:t>
            </a:r>
            <a:endParaRPr/>
          </a:p>
          <a:p>
            <a:pPr indent="-3175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Dissimilarity ⇏ Applicability</a:t>
            </a:r>
            <a:endParaRPr/>
          </a:p>
          <a:p>
            <a:pPr indent="-3175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Applicability degree can improve RBAC prioritization</a:t>
            </a:r>
            <a:endParaRPr/>
          </a:p>
          <a:p>
            <a:pPr indent="-3175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+ Applicability</a:t>
            </a:r>
            <a:endParaRPr/>
          </a:p>
        </p:txBody>
      </p:sp>
      <p:grpSp>
        <p:nvGrpSpPr>
          <p:cNvPr id="377" name="Google Shape;377;p43"/>
          <p:cNvGrpSpPr/>
          <p:nvPr/>
        </p:nvGrpSpPr>
        <p:grpSpPr>
          <a:xfrm>
            <a:off x="6027819" y="911121"/>
            <a:ext cx="3098156" cy="4028054"/>
            <a:chOff x="6027819" y="911121"/>
            <a:chExt cx="3098156" cy="4028054"/>
          </a:xfrm>
        </p:grpSpPr>
        <p:grpSp>
          <p:nvGrpSpPr>
            <p:cNvPr id="378" name="Google Shape;378;p43"/>
            <p:cNvGrpSpPr/>
            <p:nvPr/>
          </p:nvGrpSpPr>
          <p:grpSpPr>
            <a:xfrm>
              <a:off x="6027819" y="911121"/>
              <a:ext cx="3098156" cy="4028054"/>
              <a:chOff x="6160171" y="911121"/>
              <a:chExt cx="3098156" cy="4028054"/>
            </a:xfrm>
          </p:grpSpPr>
          <p:pic>
            <p:nvPicPr>
              <p:cNvPr id="379" name="Google Shape;379;p43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6397745" y="911121"/>
                <a:ext cx="2617164" cy="35020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0" name="Google Shape;380;p43"/>
              <p:cNvSpPr txBox="1"/>
              <p:nvPr/>
            </p:nvSpPr>
            <p:spPr>
              <a:xfrm>
                <a:off x="6160171" y="4420175"/>
                <a:ext cx="3098156" cy="519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Font typeface="Arial"/>
                  <a:buNone/>
                </a:pPr>
                <a:r>
                  <a:rPr b="0" i="1" lang="en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Distinct test cases but with different AppValue (e.g. Sr(r1)=1)</a:t>
                </a:r>
                <a:endParaRPr/>
              </a:p>
            </p:txBody>
          </p:sp>
        </p:grpSp>
        <p:sp>
          <p:nvSpPr>
            <p:cNvPr id="381" name="Google Shape;381;p43"/>
            <p:cNvSpPr/>
            <p:nvPr/>
          </p:nvSpPr>
          <p:spPr>
            <a:xfrm>
              <a:off x="7758697" y="3426274"/>
              <a:ext cx="1129695" cy="231325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4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4"/>
          <p:cNvSpPr txBox="1"/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Conclusion, Limitations, Results and Future work</a:t>
            </a:r>
            <a:endParaRPr/>
          </a:p>
        </p:txBody>
      </p:sp>
      <p:sp>
        <p:nvSpPr>
          <p:cNvPr id="389" name="Google Shape;389;p4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5"/>
          <p:cNvSpPr txBox="1"/>
          <p:nvPr>
            <p:ph idx="1" type="body"/>
          </p:nvPr>
        </p:nvSpPr>
        <p:spPr>
          <a:xfrm>
            <a:off x="427025" y="1369225"/>
            <a:ext cx="8289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comparing FSM-based testing methods on RBAC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Recent FSM testing methods can be mode adequate on RBAC testing</a:t>
            </a:r>
            <a:endParaRPr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resets (test cases)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Shorter test suites</a:t>
            </a:r>
            <a:endParaRPr/>
          </a:p>
          <a:p>
            <a:pPr indent="-3429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Longer test cases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Fault detection does not change (100% effective)</a:t>
            </a:r>
            <a:endParaRPr/>
          </a:p>
          <a:p>
            <a:pPr indent="0" lvl="0" marL="139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45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6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6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investigating test prioritization criteria on RBAC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prioritization outperformed simple similarity</a:t>
            </a:r>
            <a:endParaRPr/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Distribution of RBAC faults along FSM(P)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average, the proposed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similarity</a:t>
            </a:r>
            <a:endParaRPr/>
          </a:p>
          <a:p>
            <a:pPr indent="-342900" lvl="2" marL="13716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Outperformed simple similarity and random prioritization</a:t>
            </a:r>
            <a:endParaRPr/>
          </a:p>
        </p:txBody>
      </p:sp>
      <p:sp>
        <p:nvSpPr>
          <p:cNvPr id="403" name="Google Shape;403;p46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7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test generation methods</a:t>
            </a:r>
            <a:endParaRPr/>
          </a:p>
          <a:p>
            <a:pPr indent="-342900" lvl="1" marL="9144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prioritization effectiveness depends on the test cases</a:t>
            </a:r>
            <a:endParaRPr b="0" i="1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 hierarchies 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RBAC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429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 number of users and roles → </a:t>
            </a:r>
            <a:r>
              <a:rPr b="1" i="0" lang="en" sz="1800" u="sng" cap="none" strike="noStrike">
                <a:solidFill>
                  <a:srgbClr val="FF2525"/>
                </a:solidFill>
                <a:latin typeface="Arial"/>
                <a:ea typeface="Arial"/>
                <a:cs typeface="Arial"/>
                <a:sym typeface="Arial"/>
              </a:rPr>
              <a:t>State explosion</a:t>
            </a:r>
            <a:endParaRPr b="1" i="0" sz="1800" u="sng" cap="none" strike="noStrike">
              <a:solidFill>
                <a:srgbClr val="FF252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8"/>
          <p:cNvSpPr txBox="1"/>
          <p:nvPr>
            <p:ph idx="1" type="body"/>
          </p:nvPr>
        </p:nvSpPr>
        <p:spPr>
          <a:xfrm>
            <a:off x="628650" y="1268043"/>
            <a:ext cx="7886700" cy="3364575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package for further replications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artifacts: 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policies, protocols, test suites...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RBAC-BT tool: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https://github.com/damascenodiego/rbac-bt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417" name="Google Shape;417;p48"/>
          <p:cNvGrpSpPr/>
          <p:nvPr/>
        </p:nvGrpSpPr>
        <p:grpSpPr>
          <a:xfrm>
            <a:off x="810831" y="2738440"/>
            <a:ext cx="7510952" cy="2400581"/>
            <a:chOff x="1621649" y="2738440"/>
            <a:chExt cx="7510952" cy="2400581"/>
          </a:xfrm>
        </p:grpSpPr>
        <p:pic>
          <p:nvPicPr>
            <p:cNvPr id="418" name="Google Shape;418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621649" y="2738440"/>
              <a:ext cx="4808388" cy="24005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9" name="Google Shape;419;p48"/>
            <p:cNvPicPr preferRelativeResize="0"/>
            <p:nvPr/>
          </p:nvPicPr>
          <p:blipFill rotWithShape="1">
            <a:blip r:embed="rId5">
              <a:alphaModFix/>
            </a:blip>
            <a:srcRect b="0" l="0" r="37772" t="0"/>
            <a:stretch/>
          </p:blipFill>
          <p:spPr>
            <a:xfrm>
              <a:off x="6541799" y="2738450"/>
              <a:ext cx="2590802" cy="2397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0" name="Google Shape;420;p4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426" name="Google Shape;426;p49"/>
          <p:cNvSpPr txBox="1"/>
          <p:nvPr>
            <p:ph idx="1" type="body"/>
          </p:nvPr>
        </p:nvSpPr>
        <p:spPr>
          <a:xfrm>
            <a:off x="628648" y="1369225"/>
            <a:ext cx="7886701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1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published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 → Workshop on  Systematic and Automated Software Testing (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SAST 2014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 DAMASCENO, C. D. N.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DELAMARO, M. E.; SIMÃO, A.  S. 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revisão sistemática em teste de segurança baseado em modelos. </a:t>
            </a:r>
            <a:r>
              <a:rPr b="0" baseline="3000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</a:t>
            </a:r>
            <a:endParaRPr b="0" baseline="3000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Congresso Brasileiro de Software: Teoria e Prática (CBSoft) Porto Alegre,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2014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</a:t>
            </a: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http://www.ic.ufal.br/evento/cbsoft2014/anais/sast_v1_p.pdf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7" name="Google Shape;427;p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00672" y="3759695"/>
            <a:ext cx="4333175" cy="70053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428" name="Google Shape;428;p4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p49"/>
          <p:cNvPicPr preferRelativeResize="0"/>
          <p:nvPr/>
        </p:nvPicPr>
        <p:blipFill rotWithShape="1">
          <a:blip r:embed="rId5">
            <a:alphaModFix/>
          </a:blip>
          <a:srcRect b="0" l="0" r="0" t="6162"/>
          <a:stretch/>
        </p:blipFill>
        <p:spPr>
          <a:xfrm>
            <a:off x="7498992" y="2613325"/>
            <a:ext cx="1414725" cy="184037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9"/>
          <p:cNvSpPr txBox="1"/>
          <p:nvPr/>
        </p:nvSpPr>
        <p:spPr>
          <a:xfrm>
            <a:off x="0" y="4199021"/>
            <a:ext cx="8339328" cy="94447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4572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[2] DAMASCENO, C. D. N.; DELAMARO, M. E.; SIMÃO, A. d. S. Uma revisão sistemática em teste de segurança baseado em modelos. In: Anais do Workshop Brasileiro de Testes de Software Automatizados e Sistemático - CBSoft - Congresso Brasileiro de Software: Teoria e Prática. Porto Alegre: SBC, 2014. p. 31–40.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/>
          </a:p>
        </p:txBody>
      </p:sp>
      <p:sp>
        <p:nvSpPr>
          <p:cNvPr id="436" name="Google Shape;436;p50"/>
          <p:cNvSpPr txBox="1"/>
          <p:nvPr>
            <p:ph idx="1" type="body"/>
          </p:nvPr>
        </p:nvSpPr>
        <p:spPr>
          <a:xfrm>
            <a:off x="628650" y="13692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</a:t>
            </a:r>
            <a:r>
              <a:rPr b="1" i="0" lang="en" sz="1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submitted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work → XXX Simpósio Brasileiro de Engenharia de Software 2016 (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SBES 2016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Authors: DAMASCENO, C. D. N.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MASIERO, P. C.; SIMÃO, A. S. 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Title: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test characteristics and effectiveness of FSM-based testing methods on RBAC systems. 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Year: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2016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grpSp>
        <p:nvGrpSpPr>
          <p:cNvPr id="437" name="Google Shape;437;p50"/>
          <p:cNvGrpSpPr/>
          <p:nvPr/>
        </p:nvGrpSpPr>
        <p:grpSpPr>
          <a:xfrm>
            <a:off x="915224" y="3261503"/>
            <a:ext cx="7309199" cy="1370069"/>
            <a:chOff x="1055180" y="3261965"/>
            <a:chExt cx="7309199" cy="1370069"/>
          </a:xfrm>
        </p:grpSpPr>
        <p:pic>
          <p:nvPicPr>
            <p:cNvPr id="438" name="Google Shape;438;p5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55180" y="3267755"/>
              <a:ext cx="4556948" cy="1364279"/>
            </a:xfrm>
            <a:prstGeom prst="rect">
              <a:avLst/>
            </a:prstGeom>
            <a:noFill/>
            <a:ln cap="flat" cmpd="sng" w="19050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</p:pic>
        <p:pic>
          <p:nvPicPr>
            <p:cNvPr id="439" name="Google Shape;439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994240" y="3261965"/>
              <a:ext cx="2370139" cy="13688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0" name="Google Shape;440;p5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1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51"/>
          <p:cNvSpPr txBox="1"/>
          <p:nvPr>
            <p:ph idx="1" type="body"/>
          </p:nvPr>
        </p:nvSpPr>
        <p:spPr>
          <a:xfrm>
            <a:off x="628650" y="1369225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 development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Title: Similarity Testing for Role Based Access Control Systems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Research Topics</a:t>
            </a:r>
            <a:endParaRPr/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prioritization for Role Based Access Control</a:t>
            </a:r>
            <a:endParaRPr/>
          </a:p>
          <a:p>
            <a:pPr indent="-2286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similarity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vs.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similarity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vs. 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prioritization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5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0" i="1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3" name="Google Shape;453;p52"/>
          <p:cNvSpPr txBox="1"/>
          <p:nvPr>
            <p:ph idx="1" type="body"/>
          </p:nvPr>
        </p:nvSpPr>
        <p:spPr>
          <a:xfrm>
            <a:off x="628650" y="13692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 replications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Other policies and/or test generation methods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Extending RBAC-BT with 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Hierarchical RBAC</a:t>
            </a:r>
            <a:endParaRPr/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similarity as test criteria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Deterministic generation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Random generation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Search-Based Software Testing</a:t>
            </a:r>
            <a:endParaRPr/>
          </a:p>
        </p:txBody>
      </p:sp>
      <p:sp>
        <p:nvSpPr>
          <p:cNvPr id="454" name="Google Shape;454;p5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628650" y="1618699"/>
            <a:ext cx="7886700" cy="30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Faults on RBAC systems can threat user's privacy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testing is necessary! </a:t>
            </a:r>
            <a:endParaRPr/>
          </a:p>
          <a:p>
            <a:pPr indent="-3302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Based Security Testing</a:t>
            </a:r>
            <a:endParaRPr b="0" baseline="3000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 based models</a:t>
            </a:r>
            <a: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(e.g.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State Machines - FSM) </a:t>
            </a:r>
            <a:r>
              <a:rPr b="0" baseline="30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[1,2]</a:t>
            </a:r>
            <a:endParaRPr/>
          </a:p>
        </p:txBody>
      </p:sp>
      <p:sp>
        <p:nvSpPr>
          <p:cNvPr id="115" name="Google Shape;115;p17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9794" r="9785" t="0"/>
          <a:stretch/>
        </p:blipFill>
        <p:spPr>
          <a:xfrm>
            <a:off x="6927374" y="431893"/>
            <a:ext cx="1793075" cy="167229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7"/>
          <p:cNvSpPr txBox="1"/>
          <p:nvPr/>
        </p:nvSpPr>
        <p:spPr>
          <a:xfrm>
            <a:off x="0" y="4653649"/>
            <a:ext cx="8400288" cy="5507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[1] FELDERER, M.; ZECH, P.; BREU, R.; BÜCHLER, M.; PRETSCHNER, A. Model-based security testing: a taxonomy and systematic classification. Software Testing, Verification and Reliability, p. n/a–n/a, 2015.</a:t>
            </a:r>
            <a:endParaRPr/>
          </a:p>
          <a:p>
            <a:pPr indent="177800" lvl="1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[2] </a:t>
            </a:r>
            <a:r>
              <a:rPr b="1" i="0" lang="en" sz="9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DAMASCENO, C. D. N.</a:t>
            </a:r>
            <a:r>
              <a:rPr b="0" i="0" lang="en" sz="9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; DELAMARO, M. E.; SIMÃO, A. d. S. Uma revisão sistemática em teste de segurança baseado em modelos. In: Anais do Workshop Brasileiro de Testes de Software Automatizados e Sistemático - CBSoft - Congresso Brasileiro de Software: Teoria e Prática. Porto Alegre: SBC, 2014. p. 31–40.</a:t>
            </a:r>
            <a:endParaRPr b="0" i="0" sz="900" u="none" cap="none" strike="noStrike">
              <a:solidFill>
                <a:srgbClr val="000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b="0" i="1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53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53"/>
          <p:cNvSpPr txBox="1"/>
          <p:nvPr>
            <p:ph idx="1" type="body"/>
          </p:nvPr>
        </p:nvSpPr>
        <p:spPr>
          <a:xfrm>
            <a:off x="0" y="1268043"/>
            <a:ext cx="9144000" cy="3364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203200" lvl="0" marL="1397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[1] FELDERER, M.; ZECH, P.; BREU, R.; BÜCHLER, M.; PRETSCHNER, A. Model-based security testing: a taxonomy and systematic classification. Software Testing, Verification and Reliability, p. n/a–n/a, 2015.</a:t>
            </a:r>
            <a:endParaRPr/>
          </a:p>
          <a:p>
            <a:pPr indent="203200" lvl="0" marL="139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 DAMASCENO, C. D. N.; DELAMARO, M. E.; SIMÃO, A. d. S. Uma revisão sistemática em teste de segurança baseado em modelos. In: Anais do Workshop Brasileiro de Testes de Software Automatizados e Sistemático - CBSoft - Congresso Brasileiro de Software: Teoria e Prática. Porto Alegre: SBC, 2014. p. 31–40.</a:t>
            </a:r>
            <a:endParaRPr/>
          </a:p>
          <a:p>
            <a:pPr indent="203200" lvl="0" marL="139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[3] MASOOD, A.; BHATTI, R.; GHAFOOR, A.; MATHUR, A. P. Scalable and effective test generation for role-based access control systems. IEEE Transactions on Software Engineering, IEEE Press, Piscataway, NJ, USA, v. 35, n. 5, p. 654–668, Sep. 2009.</a:t>
            </a:r>
            <a:endParaRPr/>
          </a:p>
          <a:p>
            <a:pPr indent="203200" lvl="0" marL="139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[4] ENDO, A. T.; SIMAO, A. Evaluating test suite characteristics, cost, and effectiveness of fsm based testing methods. Information and Software Technology, v. 55, n. 6, p. 1045 – 1062, 2013.</a:t>
            </a:r>
            <a:endParaRPr/>
          </a:p>
          <a:p>
            <a:pPr indent="203200" lvl="0" marL="139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[5] CARTAXO, E. G.; MACHADO, P. D. L.; NETO, F. G. O. On the use of a similarity function for test case selection in the context of model-based testing. Software Testing, Verification and Reliability, John Wiley &amp; Sons, Ltd., v. 21, n. 2, p. 75–100, 2011.</a:t>
            </a:r>
            <a:endParaRPr/>
          </a:p>
          <a:p>
            <a:pPr indent="203200" lvl="0" marL="139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[6] BERTOLINO, A.; DAOUDAGH, S.; KATEB, D. E.; HENARD, C.; TRAON, Y. L.; LONETTI, F.; MARCHETTI, E.; MOUELHI, T.; PAPADAKIS, M. Similarity testing for access control. Information and Software Technology, v. 58, p. 355 – 372, 2015.</a:t>
            </a:r>
            <a:endParaRPr/>
          </a:p>
          <a:p>
            <a:pPr indent="203200" lvl="0" marL="139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BROY, M.; JONSSON, B.; KATOEN, J.-P.; LEUCKER, M.; PRETSCHNER, A. Model-Based Testing of Reactive Systems: Advanced Lectures (Lecture Notes in Computer Science). Secaucus, NJ, USA: Springer-Verlag New York, Inc., 2005.</a:t>
            </a:r>
            <a:endParaRPr/>
          </a:p>
          <a:p>
            <a:pPr indent="203200" lvl="0" marL="139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[8] FADHEL, A. B.; BIANCULLI, D.; BRIAND, L. A comprehensive modeling framework for role-based access control policies. J. Syst. Softw., Elsevier Science Inc., New York, NY, USA, v. 107, n. C, p. 110–126, Sep. 2015.</a:t>
            </a:r>
            <a:endParaRPr/>
          </a:p>
          <a:p>
            <a:pPr indent="203200" lvl="0" marL="139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[9] SIMÃO, A.; PETRENKO, A.; YEVTUSHENKO, N. Generating reduced tests for fsms with extra states. In: NUNEZ, M.; BAKER, P.; MERAYO, M. (Ed.). Testing of Software and Communication Systems. Springer Berlin Heidelberg, 2009, (Lecture Notes in Computer Science, v. 5826). p. 129–145. </a:t>
            </a:r>
            <a:endParaRPr/>
          </a:p>
          <a:p>
            <a:pPr indent="203200" lvl="0" marL="139700" marR="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[10] ELBAUM, S.; MALISHEVSKY, A. G.; ROTHERMEL, G. Prioritizing test cases for regression testing. SIGSOFT Softw. Eng. Notes, ACM, New York, NY, USA, v. 25, n. 5, p. 102–112, Aug. 2000.</a:t>
            </a:r>
            <a:endParaRPr/>
          </a:p>
        </p:txBody>
      </p:sp>
    </p:spTree>
  </p:cSld>
  <p:clrMapOvr>
    <a:masterClrMapping/>
  </p:clrMapOvr>
  <p:transition spd="slow">
    <p:fade thruBlk="1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4"/>
          <p:cNvSpPr txBox="1"/>
          <p:nvPr>
            <p:ph idx="1" type="subTitle"/>
          </p:nvPr>
        </p:nvSpPr>
        <p:spPr>
          <a:xfrm>
            <a:off x="1143000" y="2575150"/>
            <a:ext cx="6858000" cy="149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Carlos Diego Nascimento Damasceno – </a:t>
            </a:r>
            <a:r>
              <a:rPr b="1" i="0" lang="en" sz="11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damascenodiego@usp.br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Advisor: Prof. Dr. Adenilso da Silva Simão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Laboratory of Software Engineering – LabES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Institute of Mathematics and Computer Science – ICMC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University of Sao Paulo – USP</a:t>
            </a:r>
            <a:endParaRPr/>
          </a:p>
          <a:p>
            <a:pPr indent="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" sz="1100" u="none" cap="none" strike="noStrike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Sao Carlos – SP – Brazil</a:t>
            </a:r>
            <a:endParaRPr/>
          </a:p>
        </p:txBody>
      </p:sp>
      <p:pic>
        <p:nvPicPr>
          <p:cNvPr id="468" name="Google Shape;468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8872" y="4410352"/>
            <a:ext cx="1157100" cy="512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63111" y="4410352"/>
            <a:ext cx="923031" cy="5129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43174" y="4410352"/>
            <a:ext cx="1128280" cy="512914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54"/>
          <p:cNvSpPr txBox="1"/>
          <p:nvPr>
            <p:ph type="ctrTitle"/>
          </p:nvPr>
        </p:nvSpPr>
        <p:spPr>
          <a:xfrm>
            <a:off x="688075" y="841775"/>
            <a:ext cx="77679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472" name="Google Shape;472;p54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8"/>
          <p:cNvGrpSpPr/>
          <p:nvPr/>
        </p:nvGrpSpPr>
        <p:grpSpPr>
          <a:xfrm rot="1130649">
            <a:off x="3384705" y="1115670"/>
            <a:ext cx="4196734" cy="1930885"/>
            <a:chOff x="3080087" y="830876"/>
            <a:chExt cx="4530387" cy="3718441"/>
          </a:xfrm>
        </p:grpSpPr>
        <p:sp>
          <p:nvSpPr>
            <p:cNvPr id="124" name="Google Shape;124;p18"/>
            <p:cNvSpPr/>
            <p:nvPr/>
          </p:nvSpPr>
          <p:spPr>
            <a:xfrm flipH="1" rot="10800000">
              <a:off x="3080087" y="830876"/>
              <a:ext cx="4530387" cy="3718441"/>
            </a:xfrm>
            <a:prstGeom prst="ellipse">
              <a:avLst/>
            </a:prstGeom>
            <a:solidFill>
              <a:srgbClr val="FF0000">
                <a:alpha val="9803"/>
              </a:srgbClr>
            </a:solidFill>
            <a:ln cap="flat" cmpd="sng" w="9525">
              <a:solidFill>
                <a:srgbClr val="EB792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 rot="458720">
              <a:off x="4668560" y="1148264"/>
              <a:ext cx="2191449" cy="539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Model-Based Testing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18"/>
          <p:cNvGrpSpPr/>
          <p:nvPr/>
        </p:nvGrpSpPr>
        <p:grpSpPr>
          <a:xfrm>
            <a:off x="2021506" y="865632"/>
            <a:ext cx="4013534" cy="3169920"/>
            <a:chOff x="2021506" y="865632"/>
            <a:chExt cx="4013534" cy="3380116"/>
          </a:xfrm>
        </p:grpSpPr>
        <p:sp>
          <p:nvSpPr>
            <p:cNvPr id="127" name="Google Shape;127;p18"/>
            <p:cNvSpPr/>
            <p:nvPr/>
          </p:nvSpPr>
          <p:spPr>
            <a:xfrm>
              <a:off x="2021506" y="865632"/>
              <a:ext cx="4013534" cy="3380116"/>
            </a:xfrm>
            <a:prstGeom prst="ellipse">
              <a:avLst/>
            </a:prstGeom>
            <a:solidFill>
              <a:srgbClr val="FF0000">
                <a:alpha val="9803"/>
              </a:srgbClr>
            </a:solidFill>
            <a:ln cap="flat" cmpd="sng" w="9525">
              <a:solidFill>
                <a:srgbClr val="EB792A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8"/>
            <p:cNvSpPr txBox="1"/>
            <p:nvPr/>
          </p:nvSpPr>
          <p:spPr>
            <a:xfrm rot="-2429279">
              <a:off x="2173711" y="1378954"/>
              <a:ext cx="1676400" cy="593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Test Prioritization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2129299" y="2089590"/>
            <a:ext cx="1796662" cy="1044000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XACML Similarity</a:t>
            </a:r>
            <a:r>
              <a:rPr b="0" baseline="3000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[6]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3686411" y="2842942"/>
            <a:ext cx="1796662" cy="1044000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 Based Test Prioritization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(MBT)</a:t>
            </a:r>
            <a:r>
              <a:rPr b="0" baseline="3000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[5]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5360419" y="2089590"/>
            <a:ext cx="1796662" cy="1044000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Evaluating FSM-Based Testing Methods </a:t>
            </a:r>
            <a:r>
              <a:rPr b="0" baseline="3000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8"/>
          <p:cNvSpPr txBox="1"/>
          <p:nvPr/>
        </p:nvSpPr>
        <p:spPr>
          <a:xfrm>
            <a:off x="-1" y="4653650"/>
            <a:ext cx="8290561" cy="489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[3] MASOOD, A.; BHATTI, R.; GHAFOOR, A.; MATHUR, A. P. Scalable and effective test generation for role-based access control systems. IEEE Transactions on Software Engineering, IEEE Press, Piscataway, NJ, USA, v. 35, n. 5, p. 654–668, Sep. 2009.</a:t>
            </a:r>
            <a:endParaRPr/>
          </a:p>
          <a:p>
            <a:pPr indent="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[4] ENDO, A. T.; SIMAO, A. Evaluating test suite characteristics, cost, and effectiveness of fsmbased testing methods. Information and Software Technology, v. 55, n. 6, p. 1045 – 1062, 2013.</a:t>
            </a:r>
            <a:endParaRPr b="0" i="0" sz="800" u="none" cap="none" strike="noStrike">
              <a:solidFill>
                <a:srgbClr val="00005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[5] CARTAXO, E. G.; MACHADO, P. D. L.; NETO, F. G. O. On the use of a similarity function for test case selection in the context of model-based testing. Software Testing, Verification and Reliability, John Wiley &amp; Sons, Ltd., v. 21, n. 2, p. 75–100, 2011.</a:t>
            </a:r>
            <a:endParaRPr/>
          </a:p>
          <a:p>
            <a:pPr indent="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800" u="none" cap="none" strike="noStrike">
                <a:solidFill>
                  <a:srgbClr val="00005C"/>
                </a:solidFill>
                <a:latin typeface="Arial"/>
                <a:ea typeface="Arial"/>
                <a:cs typeface="Arial"/>
                <a:sym typeface="Arial"/>
              </a:rPr>
              <a:t>[6] BERTOLINO, A.; DAOUDAGH, S.; KATEB, D. E.; HENARD, C.; TRAON, Y. L.; LONETTI, F.; MARCHETTI, E.; MOUELHI, T.; PAPADAKIS, M. Similarity testing for access control. Information and Software Technology, v. 58, p. 355 – 372, 2015.</a:t>
            </a:r>
            <a:endParaRPr b="0" i="0" sz="800" u="none" cap="none" strike="noStrike">
              <a:solidFill>
                <a:srgbClr val="00005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8"/>
          <p:cNvSpPr/>
          <p:nvPr/>
        </p:nvSpPr>
        <p:spPr>
          <a:xfrm>
            <a:off x="3686411" y="1223625"/>
            <a:ext cx="1796662" cy="1044000"/>
          </a:xfrm>
          <a:prstGeom prst="ellipse">
            <a:avLst/>
          </a:prstGeom>
          <a:solidFill>
            <a:schemeClr val="accent3"/>
          </a:solidFill>
          <a:ln cap="flat" cmpd="sng" w="25400">
            <a:solidFill>
              <a:srgbClr val="78787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FSM-Based Testing on RBAC </a:t>
            </a:r>
            <a:r>
              <a:rPr b="0" baseline="3000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[3]</a:t>
            </a:r>
            <a:endParaRPr b="0" baseline="3000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5560189" y="1292791"/>
            <a:ext cx="1506234" cy="720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3632" name="adj4"/>
            </a:avLst>
          </a:prstGeom>
          <a:gradFill>
            <a:gsLst>
              <a:gs pos="0">
                <a:srgbClr val="9BCDFF"/>
              </a:gs>
              <a:gs pos="35000">
                <a:srgbClr val="B8DCFF"/>
              </a:gs>
              <a:gs pos="100000">
                <a:srgbClr val="E2F0FF"/>
              </a:gs>
            </a:gsLst>
            <a:lin ang="16200000" scaled="0"/>
          </a:gradFill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Masood et al. (2009)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581506" y="2251590"/>
            <a:ext cx="1440000" cy="720000"/>
          </a:xfrm>
          <a:prstGeom prst="rightArrowCallout">
            <a:avLst>
              <a:gd fmla="val 25000" name="adj1"/>
              <a:gd fmla="val 25000" name="adj2"/>
              <a:gd fmla="val 25000" name="adj3"/>
              <a:gd fmla="val 81530" name="adj4"/>
            </a:avLst>
          </a:prstGeom>
          <a:gradFill>
            <a:gsLst>
              <a:gs pos="0">
                <a:srgbClr val="9BCDFF"/>
              </a:gs>
              <a:gs pos="35000">
                <a:srgbClr val="B8DCFF"/>
              </a:gs>
              <a:gs pos="100000">
                <a:srgbClr val="E2F0FF"/>
              </a:gs>
            </a:gsLst>
            <a:lin ang="16200000" scaled="0"/>
          </a:gradFill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Bertolino et al. (2015)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7421719" y="2251590"/>
            <a:ext cx="1506234" cy="720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3632" name="adj4"/>
            </a:avLst>
          </a:prstGeom>
          <a:gradFill>
            <a:gsLst>
              <a:gs pos="0">
                <a:srgbClr val="9BCDFF"/>
              </a:gs>
              <a:gs pos="35000">
                <a:srgbClr val="B8DCFF"/>
              </a:gs>
              <a:gs pos="100000">
                <a:srgbClr val="E2F0FF"/>
              </a:gs>
            </a:gsLst>
            <a:lin ang="16200000" scaled="0"/>
          </a:gradFill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Endo &amp; Simão (2013)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566211" y="3059620"/>
            <a:ext cx="1506234" cy="720000"/>
          </a:xfrm>
          <a:prstGeom prst="leftArrowCallout">
            <a:avLst>
              <a:gd fmla="val 25000" name="adj1"/>
              <a:gd fmla="val 25000" name="adj2"/>
              <a:gd fmla="val 25000" name="adj3"/>
              <a:gd fmla="val 83632" name="adj4"/>
            </a:avLst>
          </a:prstGeom>
          <a:gradFill>
            <a:gsLst>
              <a:gs pos="0">
                <a:srgbClr val="9BCDFF"/>
              </a:gs>
              <a:gs pos="35000">
                <a:srgbClr val="B8DCFF"/>
              </a:gs>
              <a:gs pos="100000">
                <a:srgbClr val="E2F0FF"/>
              </a:gs>
            </a:gsLst>
            <a:lin ang="16200000" scaled="0"/>
          </a:gradFill>
          <a:ln cap="flat" cmpd="sng" w="9525">
            <a:solidFill>
              <a:srgbClr val="5597D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1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Cartaxo et al. (2011)</a:t>
            </a:r>
            <a:endParaRPr b="0" i="1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8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Objectives</a:t>
            </a:r>
            <a:endParaRPr b="0" i="0" sz="3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9"/>
          <p:cNvSpPr txBox="1"/>
          <p:nvPr>
            <p:ph idx="1" type="body"/>
          </p:nvPr>
        </p:nvSpPr>
        <p:spPr>
          <a:xfrm>
            <a:off x="257425" y="1369225"/>
            <a:ext cx="8629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recent and traditional FSM-based testing methods on RBAC domain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characteristics and Effectiveness</a:t>
            </a:r>
            <a:endParaRPr/>
          </a:p>
          <a:p>
            <a:pPr indent="-3429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</a:pPr>
            <a:r>
              <a:rPr b="1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resets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avg. test case length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suite length</a:t>
            </a:r>
            <a:endParaRPr/>
          </a:p>
          <a:p>
            <a:pPr indent="-342900" lvl="2" marL="13716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romanLcPeriod"/>
            </a:pPr>
            <a:r>
              <a:rPr b="1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RBAC fault domain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875071" y="3795641"/>
            <a:ext cx="739390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1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Resemblance between FSMs expressing RBAC policies and random FSM models is unclear</a:t>
            </a:r>
            <a:r>
              <a:rPr b="1" baseline="30000" i="1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[1]</a:t>
            </a:r>
            <a:endParaRPr b="1" baseline="30000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9"/>
          <p:cNvSpPr txBox="1"/>
          <p:nvPr/>
        </p:nvSpPr>
        <p:spPr>
          <a:xfrm>
            <a:off x="-1" y="4667675"/>
            <a:ext cx="8268980" cy="48985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[4] ENDO, A. T.; SIMAO, A. Evaluating test suite characteristics, cost, and effectiveness of fsmbased testing methods. Information and Software Technology, v. 55, n. 6, p. 1045 – 1062, 2013.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Objectives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257425" y="1369225"/>
            <a:ext cx="8629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 startAt="2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Investigate and compare test prioritization approaches for RBAC testing</a:t>
            </a:r>
            <a:endParaRPr/>
          </a:p>
          <a:p>
            <a:pPr indent="-342900" lvl="1" marL="9144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Similarity-based test prioritization for RBAC domain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 similarity</a:t>
            </a:r>
            <a:r>
              <a:rPr b="0" baseline="30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[5]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25730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lphaL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XACML similarity</a:t>
            </a:r>
            <a:r>
              <a:rPr b="0" baseline="30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[6]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0"/>
          <p:cNvSpPr/>
          <p:nvPr/>
        </p:nvSpPr>
        <p:spPr>
          <a:xfrm>
            <a:off x="0" y="3625737"/>
            <a:ext cx="9144050" cy="456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143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i="1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Effectiveness of test criteria → Ability to represent specific-domain faults</a:t>
            </a:r>
            <a:r>
              <a:rPr b="1" baseline="30000" i="1" lang="en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[1]</a:t>
            </a:r>
            <a:endParaRPr b="1" i="1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0" y="4653649"/>
            <a:ext cx="8290560" cy="55073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1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[1] FELDERER, M.; ZECH, P.; BREU, R.; BÜCHLER, M.; PRETSCHNER, A. Model-based security testing: a taxonomy and systematic classification. Software Testing, Verification and Reliability, p. n/a–n/a, 2015.</a:t>
            </a:r>
            <a:endParaRPr/>
          </a:p>
          <a:p>
            <a:pPr indent="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[5] CARTAXO, E. G.; MACHADO, P. D. L.; NETO, F. G. O. On the use of a similarity function for test case selection in the context of model-based testing. Software Testing, Verification and Reliability, John Wiley &amp; Sons, Ltd., v. 21, n. 2, p. 75–100, 2011.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1778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[6] BERTOLINO, A.; DAOUDAGH, S.; KATEB, D. E.; HENARD, C.; TRAON, Y. L.; LONETTI, F.; MARCHETTI, E.; MOUELHI, T.; PAPADAKIS, M. Similarity testing for access control. Information and Software Technology, v. 58, p. 355 – 372, 2015.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623887" y="1282303"/>
            <a:ext cx="7886700" cy="2139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Role-Based Access Control Testing</a:t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/>
        </p:nvSpPr>
        <p:spPr>
          <a:xfrm>
            <a:off x="0" y="4653650"/>
            <a:ext cx="8363712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0" i="0" lang="en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[7] BROY, M.; JONSSON, B.; KATOEN, J.-P.; LEUCKER, M.; PRETSCHNER, A. Model-Based Testing of Reactive Systems: Advanced Lectures (Lecture Notes in Computer Science). Secaucus, NJ, USA: Springer-Verlag New York, Inc., 2005. I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2"/>
          <p:cNvSpPr txBox="1"/>
          <p:nvPr>
            <p:ph idx="1" type="body"/>
          </p:nvPr>
        </p:nvSpPr>
        <p:spPr>
          <a:xfrm>
            <a:off x="346300" y="1268050"/>
            <a:ext cx="8451300" cy="33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Finite state machines (FSM) are widely used for modeling </a:t>
            </a:r>
            <a:r>
              <a:rPr b="1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reactive systems</a:t>
            </a:r>
            <a:r>
              <a:rPr b="0" baseline="3000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[7]</a:t>
            </a:r>
            <a:endParaRPr b="0" baseline="3000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FSM-Based Testing  → 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Check that an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FSM behavior</a:t>
            </a: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conforms to given specifications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Mealy Machine is a 5-tuple M = &lt;I , O , S , 𝛿, 𝜆&gt;</a:t>
            </a:r>
            <a:endParaRPr/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 Analysis</a:t>
            </a:r>
            <a:endParaRPr/>
          </a:p>
          <a:p>
            <a:pPr indent="-3302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faults in SUTs</a:t>
            </a:r>
            <a:endParaRPr/>
          </a:p>
          <a:p>
            <a:pPr indent="-3302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Mutation operators</a:t>
            </a:r>
            <a:endParaRPr/>
          </a:p>
          <a:p>
            <a:pPr indent="-3302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 typical faults</a:t>
            </a:r>
            <a:endParaRPr/>
          </a:p>
          <a:p>
            <a:pPr indent="-228600" lvl="2" marL="1143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22"/>
          <p:cNvPicPr preferRelativeResize="0"/>
          <p:nvPr/>
        </p:nvPicPr>
        <p:blipFill rotWithShape="1">
          <a:blip r:embed="rId3">
            <a:alphaModFix/>
          </a:blip>
          <a:srcRect b="0" l="7198" r="3602" t="0"/>
          <a:stretch/>
        </p:blipFill>
        <p:spPr>
          <a:xfrm>
            <a:off x="5888772" y="2775870"/>
            <a:ext cx="2338507" cy="161114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2"/>
          <p:cNvSpPr txBox="1"/>
          <p:nvPr>
            <p:ph type="title"/>
          </p:nvPr>
        </p:nvSpPr>
        <p:spPr>
          <a:xfrm>
            <a:off x="628650" y="273843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Role-Based Access Control Testing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(FSM-Based Testing)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6457950" y="4767262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