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037" autoAdjust="0"/>
  </p:normalViewPr>
  <p:slideViewPr>
    <p:cSldViewPr snapToGrid="0" snapToObjects="1">
      <p:cViewPr varScale="1">
        <p:scale>
          <a:sx n="134" d="100"/>
          <a:sy n="134" d="100"/>
        </p:scale>
        <p:origin x="25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E9DF6B-7853-4E2B-8A7B-47A327F0CA72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0301C187-6E86-4C3B-84DA-AFBE357E2A8A}">
      <dgm:prSet/>
      <dgm:spPr/>
      <dgm:t>
        <a:bodyPr/>
        <a:lstStyle/>
        <a:p>
          <a:pPr>
            <a:defRPr b="1"/>
          </a:pPr>
          <a:r>
            <a:rPr lang="en-US"/>
            <a:t>Phishing attacks are becoming more sophisticated and frequent.</a:t>
          </a:r>
        </a:p>
      </dgm:t>
    </dgm:pt>
    <dgm:pt modelId="{90E033DA-6310-4F8A-985C-78A054D9FB32}" type="parTrans" cxnId="{61832D7E-E2E1-43C6-BB90-41EED5BD5048}">
      <dgm:prSet/>
      <dgm:spPr/>
      <dgm:t>
        <a:bodyPr/>
        <a:lstStyle/>
        <a:p>
          <a:endParaRPr lang="en-US"/>
        </a:p>
      </dgm:t>
    </dgm:pt>
    <dgm:pt modelId="{788A5B35-D191-4D57-8A7B-09623AB64D78}" type="sibTrans" cxnId="{61832D7E-E2E1-43C6-BB90-41EED5BD5048}">
      <dgm:prSet/>
      <dgm:spPr/>
      <dgm:t>
        <a:bodyPr/>
        <a:lstStyle/>
        <a:p>
          <a:endParaRPr lang="en-US"/>
        </a:p>
      </dgm:t>
    </dgm:pt>
    <dgm:pt modelId="{62AF096D-1FB9-423F-8BE8-4D5FDDAAA3E1}">
      <dgm:prSet/>
      <dgm:spPr/>
      <dgm:t>
        <a:bodyPr/>
        <a:lstStyle/>
        <a:p>
          <a:pPr>
            <a:defRPr b="1"/>
          </a:pPr>
          <a:r>
            <a:rPr lang="en-US"/>
            <a:t>Key Challenge: </a:t>
          </a:r>
        </a:p>
      </dgm:t>
    </dgm:pt>
    <dgm:pt modelId="{E00CD224-D523-410E-BD6C-6340C51695AD}" type="parTrans" cxnId="{1DE7CEE6-2F71-4238-AFCD-F4DC3513628C}">
      <dgm:prSet/>
      <dgm:spPr/>
      <dgm:t>
        <a:bodyPr/>
        <a:lstStyle/>
        <a:p>
          <a:endParaRPr lang="en-US"/>
        </a:p>
      </dgm:t>
    </dgm:pt>
    <dgm:pt modelId="{A196B8EE-A10F-4249-90F8-D5EBC32CB5C6}" type="sibTrans" cxnId="{1DE7CEE6-2F71-4238-AFCD-F4DC3513628C}">
      <dgm:prSet/>
      <dgm:spPr/>
      <dgm:t>
        <a:bodyPr/>
        <a:lstStyle/>
        <a:p>
          <a:endParaRPr lang="en-US"/>
        </a:p>
      </dgm:t>
    </dgm:pt>
    <dgm:pt modelId="{654452FB-6F30-420A-854B-1238FC4E4A63}">
      <dgm:prSet/>
      <dgm:spPr/>
      <dgm:t>
        <a:bodyPr/>
        <a:lstStyle/>
        <a:p>
          <a:r>
            <a:rPr lang="en-US"/>
            <a:t>Detection systems must have high accuracy with low false positives.</a:t>
          </a:r>
        </a:p>
      </dgm:t>
    </dgm:pt>
    <dgm:pt modelId="{D1DBC374-AF5C-40CF-A982-EDFA5161E286}" type="parTrans" cxnId="{9DDDBF74-9526-44A9-AA5F-4B4254178BFC}">
      <dgm:prSet/>
      <dgm:spPr/>
      <dgm:t>
        <a:bodyPr/>
        <a:lstStyle/>
        <a:p>
          <a:endParaRPr lang="en-US"/>
        </a:p>
      </dgm:t>
    </dgm:pt>
    <dgm:pt modelId="{B1157A17-4EB9-40FD-945E-3D36824C8C8E}" type="sibTrans" cxnId="{9DDDBF74-9526-44A9-AA5F-4B4254178BFC}">
      <dgm:prSet/>
      <dgm:spPr/>
      <dgm:t>
        <a:bodyPr/>
        <a:lstStyle/>
        <a:p>
          <a:endParaRPr lang="en-US"/>
        </a:p>
      </dgm:t>
    </dgm:pt>
    <dgm:pt modelId="{58E48750-BDA0-4E4C-9BE7-CE8E436EAB0A}">
      <dgm:prSet/>
      <dgm:spPr/>
      <dgm:t>
        <a:bodyPr/>
        <a:lstStyle/>
        <a:p>
          <a:r>
            <a:rPr lang="en-US"/>
            <a:t>Real-time detection is essential for preventing phishing attacks.</a:t>
          </a:r>
        </a:p>
      </dgm:t>
    </dgm:pt>
    <dgm:pt modelId="{B7B4C82E-A99B-4236-B13F-2F7E72F4A6C2}" type="parTrans" cxnId="{F72E98C7-DE6E-459A-92E7-4121C659B422}">
      <dgm:prSet/>
      <dgm:spPr/>
      <dgm:t>
        <a:bodyPr/>
        <a:lstStyle/>
        <a:p>
          <a:endParaRPr lang="en-US"/>
        </a:p>
      </dgm:t>
    </dgm:pt>
    <dgm:pt modelId="{0342B9BA-F30F-44A8-96A3-63BF34282308}" type="sibTrans" cxnId="{F72E98C7-DE6E-459A-92E7-4121C659B422}">
      <dgm:prSet/>
      <dgm:spPr/>
      <dgm:t>
        <a:bodyPr/>
        <a:lstStyle/>
        <a:p>
          <a:endParaRPr lang="en-US"/>
        </a:p>
      </dgm:t>
    </dgm:pt>
    <dgm:pt modelId="{420F6CD8-DC82-4F43-8483-C88678F49047}" type="pres">
      <dgm:prSet presAssocID="{5CE9DF6B-7853-4E2B-8A7B-47A327F0CA72}" presName="root" presStyleCnt="0">
        <dgm:presLayoutVars>
          <dgm:dir/>
          <dgm:resizeHandles val="exact"/>
        </dgm:presLayoutVars>
      </dgm:prSet>
      <dgm:spPr/>
    </dgm:pt>
    <dgm:pt modelId="{A590C1DB-EA8E-4E26-B870-AFB8AE5DCBBA}" type="pres">
      <dgm:prSet presAssocID="{0301C187-6E86-4C3B-84DA-AFBE357E2A8A}" presName="compNode" presStyleCnt="0"/>
      <dgm:spPr/>
    </dgm:pt>
    <dgm:pt modelId="{DDBD6A80-E890-4B18-A6B4-C2370F06AF2E}" type="pres">
      <dgm:prSet presAssocID="{0301C187-6E86-4C3B-84DA-AFBE357E2A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BB88E26-B078-4A9A-B10B-9EB4BE4630FA}" type="pres">
      <dgm:prSet presAssocID="{0301C187-6E86-4C3B-84DA-AFBE357E2A8A}" presName="iconSpace" presStyleCnt="0"/>
      <dgm:spPr/>
    </dgm:pt>
    <dgm:pt modelId="{F89635E7-74A2-48E7-B356-39608E6502AA}" type="pres">
      <dgm:prSet presAssocID="{0301C187-6E86-4C3B-84DA-AFBE357E2A8A}" presName="parTx" presStyleLbl="revTx" presStyleIdx="0" presStyleCnt="4">
        <dgm:presLayoutVars>
          <dgm:chMax val="0"/>
          <dgm:chPref val="0"/>
        </dgm:presLayoutVars>
      </dgm:prSet>
      <dgm:spPr/>
    </dgm:pt>
    <dgm:pt modelId="{C82A87CA-A412-44E0-8483-53BB14468B1D}" type="pres">
      <dgm:prSet presAssocID="{0301C187-6E86-4C3B-84DA-AFBE357E2A8A}" presName="txSpace" presStyleCnt="0"/>
      <dgm:spPr/>
    </dgm:pt>
    <dgm:pt modelId="{F978BF37-7275-4608-9B9C-F4407A32B7A3}" type="pres">
      <dgm:prSet presAssocID="{0301C187-6E86-4C3B-84DA-AFBE357E2A8A}" presName="desTx" presStyleLbl="revTx" presStyleIdx="1" presStyleCnt="4">
        <dgm:presLayoutVars/>
      </dgm:prSet>
      <dgm:spPr/>
    </dgm:pt>
    <dgm:pt modelId="{686015F5-1D9D-4F3D-BF17-7C1680CE5CEF}" type="pres">
      <dgm:prSet presAssocID="{788A5B35-D191-4D57-8A7B-09623AB64D78}" presName="sibTrans" presStyleCnt="0"/>
      <dgm:spPr/>
    </dgm:pt>
    <dgm:pt modelId="{43DC458C-9AD9-4ABE-A5F1-A3004109444F}" type="pres">
      <dgm:prSet presAssocID="{62AF096D-1FB9-423F-8BE8-4D5FDDAAA3E1}" presName="compNode" presStyleCnt="0"/>
      <dgm:spPr/>
    </dgm:pt>
    <dgm:pt modelId="{6CAC2B1F-7D98-4257-AB13-90BF6A4F0619}" type="pres">
      <dgm:prSet presAssocID="{62AF096D-1FB9-423F-8BE8-4D5FDDAAA3E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4BA7192-F953-44DF-B9AE-207CF99286C3}" type="pres">
      <dgm:prSet presAssocID="{62AF096D-1FB9-423F-8BE8-4D5FDDAAA3E1}" presName="iconSpace" presStyleCnt="0"/>
      <dgm:spPr/>
    </dgm:pt>
    <dgm:pt modelId="{50B42144-07DA-4269-8363-5D85CE196B34}" type="pres">
      <dgm:prSet presAssocID="{62AF096D-1FB9-423F-8BE8-4D5FDDAAA3E1}" presName="parTx" presStyleLbl="revTx" presStyleIdx="2" presStyleCnt="4">
        <dgm:presLayoutVars>
          <dgm:chMax val="0"/>
          <dgm:chPref val="0"/>
        </dgm:presLayoutVars>
      </dgm:prSet>
      <dgm:spPr/>
    </dgm:pt>
    <dgm:pt modelId="{B5B0860F-62C9-4375-9A70-5C3F6B15BE84}" type="pres">
      <dgm:prSet presAssocID="{62AF096D-1FB9-423F-8BE8-4D5FDDAAA3E1}" presName="txSpace" presStyleCnt="0"/>
      <dgm:spPr/>
    </dgm:pt>
    <dgm:pt modelId="{6742345C-B1D4-4ED8-8268-87BA792EC661}" type="pres">
      <dgm:prSet presAssocID="{62AF096D-1FB9-423F-8BE8-4D5FDDAAA3E1}" presName="desTx" presStyleLbl="revTx" presStyleIdx="3" presStyleCnt="4">
        <dgm:presLayoutVars/>
      </dgm:prSet>
      <dgm:spPr/>
    </dgm:pt>
  </dgm:ptLst>
  <dgm:cxnLst>
    <dgm:cxn modelId="{F25E1163-09C1-455A-98F3-57C42E6D5CFD}" type="presOf" srcId="{62AF096D-1FB9-423F-8BE8-4D5FDDAAA3E1}" destId="{50B42144-07DA-4269-8363-5D85CE196B34}" srcOrd="0" destOrd="0" presId="urn:microsoft.com/office/officeart/2018/2/layout/IconLabelDescriptionList"/>
    <dgm:cxn modelId="{9DDDBF74-9526-44A9-AA5F-4B4254178BFC}" srcId="{62AF096D-1FB9-423F-8BE8-4D5FDDAAA3E1}" destId="{654452FB-6F30-420A-854B-1238FC4E4A63}" srcOrd="0" destOrd="0" parTransId="{D1DBC374-AF5C-40CF-A982-EDFA5161E286}" sibTransId="{B1157A17-4EB9-40FD-945E-3D36824C8C8E}"/>
    <dgm:cxn modelId="{61832D7E-E2E1-43C6-BB90-41EED5BD5048}" srcId="{5CE9DF6B-7853-4E2B-8A7B-47A327F0CA72}" destId="{0301C187-6E86-4C3B-84DA-AFBE357E2A8A}" srcOrd="0" destOrd="0" parTransId="{90E033DA-6310-4F8A-985C-78A054D9FB32}" sibTransId="{788A5B35-D191-4D57-8A7B-09623AB64D78}"/>
    <dgm:cxn modelId="{E13094BF-9B9E-428D-ADA6-C27B9D9E4D0B}" type="presOf" srcId="{0301C187-6E86-4C3B-84DA-AFBE357E2A8A}" destId="{F89635E7-74A2-48E7-B356-39608E6502AA}" srcOrd="0" destOrd="0" presId="urn:microsoft.com/office/officeart/2018/2/layout/IconLabelDescriptionList"/>
    <dgm:cxn modelId="{DDC4B7C0-D42E-484C-B86E-121C4A3DCC8A}" type="presOf" srcId="{5CE9DF6B-7853-4E2B-8A7B-47A327F0CA72}" destId="{420F6CD8-DC82-4F43-8483-C88678F49047}" srcOrd="0" destOrd="0" presId="urn:microsoft.com/office/officeart/2018/2/layout/IconLabelDescriptionList"/>
    <dgm:cxn modelId="{F72E98C7-DE6E-459A-92E7-4121C659B422}" srcId="{62AF096D-1FB9-423F-8BE8-4D5FDDAAA3E1}" destId="{58E48750-BDA0-4E4C-9BE7-CE8E436EAB0A}" srcOrd="1" destOrd="0" parTransId="{B7B4C82E-A99B-4236-B13F-2F7E72F4A6C2}" sibTransId="{0342B9BA-F30F-44A8-96A3-63BF34282308}"/>
    <dgm:cxn modelId="{71E0CDD2-E7D8-4897-B764-5D40F418AC3F}" type="presOf" srcId="{58E48750-BDA0-4E4C-9BE7-CE8E436EAB0A}" destId="{6742345C-B1D4-4ED8-8268-87BA792EC661}" srcOrd="0" destOrd="1" presId="urn:microsoft.com/office/officeart/2018/2/layout/IconLabelDescriptionList"/>
    <dgm:cxn modelId="{1DE7CEE6-2F71-4238-AFCD-F4DC3513628C}" srcId="{5CE9DF6B-7853-4E2B-8A7B-47A327F0CA72}" destId="{62AF096D-1FB9-423F-8BE8-4D5FDDAAA3E1}" srcOrd="1" destOrd="0" parTransId="{E00CD224-D523-410E-BD6C-6340C51695AD}" sibTransId="{A196B8EE-A10F-4249-90F8-D5EBC32CB5C6}"/>
    <dgm:cxn modelId="{31F24DFA-CF48-41A0-8E79-3F553ECFF421}" type="presOf" srcId="{654452FB-6F30-420A-854B-1238FC4E4A63}" destId="{6742345C-B1D4-4ED8-8268-87BA792EC661}" srcOrd="0" destOrd="0" presId="urn:microsoft.com/office/officeart/2018/2/layout/IconLabelDescriptionList"/>
    <dgm:cxn modelId="{A95324DB-3D0E-4A6D-A34C-9678FEA9B745}" type="presParOf" srcId="{420F6CD8-DC82-4F43-8483-C88678F49047}" destId="{A590C1DB-EA8E-4E26-B870-AFB8AE5DCBBA}" srcOrd="0" destOrd="0" presId="urn:microsoft.com/office/officeart/2018/2/layout/IconLabelDescriptionList"/>
    <dgm:cxn modelId="{F96EB33E-A1F4-48BA-82EF-61F579FD7D81}" type="presParOf" srcId="{A590C1DB-EA8E-4E26-B870-AFB8AE5DCBBA}" destId="{DDBD6A80-E890-4B18-A6B4-C2370F06AF2E}" srcOrd="0" destOrd="0" presId="urn:microsoft.com/office/officeart/2018/2/layout/IconLabelDescriptionList"/>
    <dgm:cxn modelId="{44423A16-B7F3-4AE9-B565-629C8ED0C292}" type="presParOf" srcId="{A590C1DB-EA8E-4E26-B870-AFB8AE5DCBBA}" destId="{0BB88E26-B078-4A9A-B10B-9EB4BE4630FA}" srcOrd="1" destOrd="0" presId="urn:microsoft.com/office/officeart/2018/2/layout/IconLabelDescriptionList"/>
    <dgm:cxn modelId="{811DDCA8-3B34-4962-A3F5-C9D08A225F86}" type="presParOf" srcId="{A590C1DB-EA8E-4E26-B870-AFB8AE5DCBBA}" destId="{F89635E7-74A2-48E7-B356-39608E6502AA}" srcOrd="2" destOrd="0" presId="urn:microsoft.com/office/officeart/2018/2/layout/IconLabelDescriptionList"/>
    <dgm:cxn modelId="{2D89D032-FA70-474A-A95E-1CE7267AA374}" type="presParOf" srcId="{A590C1DB-EA8E-4E26-B870-AFB8AE5DCBBA}" destId="{C82A87CA-A412-44E0-8483-53BB14468B1D}" srcOrd="3" destOrd="0" presId="urn:microsoft.com/office/officeart/2018/2/layout/IconLabelDescriptionList"/>
    <dgm:cxn modelId="{98B55600-78B3-44DD-92B5-624F5F06F504}" type="presParOf" srcId="{A590C1DB-EA8E-4E26-B870-AFB8AE5DCBBA}" destId="{F978BF37-7275-4608-9B9C-F4407A32B7A3}" srcOrd="4" destOrd="0" presId="urn:microsoft.com/office/officeart/2018/2/layout/IconLabelDescriptionList"/>
    <dgm:cxn modelId="{FD50300A-B284-4849-BD08-D23A8952242D}" type="presParOf" srcId="{420F6CD8-DC82-4F43-8483-C88678F49047}" destId="{686015F5-1D9D-4F3D-BF17-7C1680CE5CEF}" srcOrd="1" destOrd="0" presId="urn:microsoft.com/office/officeart/2018/2/layout/IconLabelDescriptionList"/>
    <dgm:cxn modelId="{DFDEAD4A-5E1B-4463-B442-B3061D25D408}" type="presParOf" srcId="{420F6CD8-DC82-4F43-8483-C88678F49047}" destId="{43DC458C-9AD9-4ABE-A5F1-A3004109444F}" srcOrd="2" destOrd="0" presId="urn:microsoft.com/office/officeart/2018/2/layout/IconLabelDescriptionList"/>
    <dgm:cxn modelId="{0045AA81-4E7D-4260-8CD6-A20A0B7FF15E}" type="presParOf" srcId="{43DC458C-9AD9-4ABE-A5F1-A3004109444F}" destId="{6CAC2B1F-7D98-4257-AB13-90BF6A4F0619}" srcOrd="0" destOrd="0" presId="urn:microsoft.com/office/officeart/2018/2/layout/IconLabelDescriptionList"/>
    <dgm:cxn modelId="{D79D0B32-CDFE-4713-BA0D-D7BCAB593CF8}" type="presParOf" srcId="{43DC458C-9AD9-4ABE-A5F1-A3004109444F}" destId="{94BA7192-F953-44DF-B9AE-207CF99286C3}" srcOrd="1" destOrd="0" presId="urn:microsoft.com/office/officeart/2018/2/layout/IconLabelDescriptionList"/>
    <dgm:cxn modelId="{6A7487FC-3688-4806-AEED-615F4125932C}" type="presParOf" srcId="{43DC458C-9AD9-4ABE-A5F1-A3004109444F}" destId="{50B42144-07DA-4269-8363-5D85CE196B34}" srcOrd="2" destOrd="0" presId="urn:microsoft.com/office/officeart/2018/2/layout/IconLabelDescriptionList"/>
    <dgm:cxn modelId="{A695E9DB-ED33-4F95-BC50-06738876E6A4}" type="presParOf" srcId="{43DC458C-9AD9-4ABE-A5F1-A3004109444F}" destId="{B5B0860F-62C9-4375-9A70-5C3F6B15BE84}" srcOrd="3" destOrd="0" presId="urn:microsoft.com/office/officeart/2018/2/layout/IconLabelDescriptionList"/>
    <dgm:cxn modelId="{3D6AB750-E251-4EB6-8408-834490FC0568}" type="presParOf" srcId="{43DC458C-9AD9-4ABE-A5F1-A3004109444F}" destId="{6742345C-B1D4-4ED8-8268-87BA792EC66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18E152-D9B3-4E6A-BA02-9DA24F1815E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79239D8-88A5-4C0E-BEDA-536BB32D5FCB}">
      <dgm:prSet/>
      <dgm:spPr/>
      <dgm:t>
        <a:bodyPr/>
        <a:lstStyle/>
        <a:p>
          <a:pPr>
            <a:defRPr b="1"/>
          </a:pPr>
          <a:r>
            <a:rPr lang="en-US" dirty="0"/>
            <a:t>Overview: </a:t>
          </a:r>
        </a:p>
        <a:p>
          <a:pPr>
            <a:defRPr b="1"/>
          </a:pPr>
          <a:r>
            <a:rPr lang="en-US" b="0" dirty="0"/>
            <a:t>DNN, </a:t>
          </a:r>
          <a:r>
            <a:rPr lang="en-US" b="0" dirty="0" err="1"/>
            <a:t>PhishKiller</a:t>
          </a:r>
          <a:r>
            <a:rPr lang="en-US" b="0" dirty="0"/>
            <a:t>, RNN-GRU models.</a:t>
          </a:r>
        </a:p>
      </dgm:t>
    </dgm:pt>
    <dgm:pt modelId="{53AAAD99-9DE0-4F43-917B-5377A3897CC5}" type="parTrans" cxnId="{0A182CA4-9623-4CC9-BA39-1975FB90AC3F}">
      <dgm:prSet/>
      <dgm:spPr/>
      <dgm:t>
        <a:bodyPr/>
        <a:lstStyle/>
        <a:p>
          <a:endParaRPr lang="en-US"/>
        </a:p>
      </dgm:t>
    </dgm:pt>
    <dgm:pt modelId="{1E68BD83-8C90-49F4-A828-7F95D5E79E71}" type="sibTrans" cxnId="{0A182CA4-9623-4CC9-BA39-1975FB90AC3F}">
      <dgm:prSet/>
      <dgm:spPr/>
      <dgm:t>
        <a:bodyPr/>
        <a:lstStyle/>
        <a:p>
          <a:endParaRPr lang="en-US"/>
        </a:p>
      </dgm:t>
    </dgm:pt>
    <dgm:pt modelId="{0449C7AD-274F-4E71-A24C-2F08589C9901}">
      <dgm:prSet/>
      <dgm:spPr/>
      <dgm:t>
        <a:bodyPr/>
        <a:lstStyle/>
        <a:p>
          <a:pPr>
            <a:defRPr b="1"/>
          </a:pPr>
          <a:r>
            <a:rPr lang="en-US" dirty="0"/>
            <a:t>Challenges: </a:t>
          </a:r>
        </a:p>
        <a:p>
          <a:pPr>
            <a:defRPr b="1"/>
          </a:pPr>
          <a:r>
            <a:rPr lang="en-US" b="0" dirty="0"/>
            <a:t>High computational demand, real-time constraints, lack of adaptive learning.</a:t>
          </a:r>
        </a:p>
      </dgm:t>
    </dgm:pt>
    <dgm:pt modelId="{450E807D-0787-41FD-9A5E-70FC5665B0A9}" type="parTrans" cxnId="{DECFD7C3-121F-4EE0-AFE9-9FB82AD31BA8}">
      <dgm:prSet/>
      <dgm:spPr/>
      <dgm:t>
        <a:bodyPr/>
        <a:lstStyle/>
        <a:p>
          <a:endParaRPr lang="en-US"/>
        </a:p>
      </dgm:t>
    </dgm:pt>
    <dgm:pt modelId="{6BB8AD3A-A806-4E0E-B626-24B3BC14B4FD}" type="sibTrans" cxnId="{DECFD7C3-121F-4EE0-AFE9-9FB82AD31BA8}">
      <dgm:prSet/>
      <dgm:spPr/>
      <dgm:t>
        <a:bodyPr/>
        <a:lstStyle/>
        <a:p>
          <a:endParaRPr lang="en-US"/>
        </a:p>
      </dgm:t>
    </dgm:pt>
    <dgm:pt modelId="{356ABA77-8AA4-4AE4-825D-8D1EE1946C36}" type="pres">
      <dgm:prSet presAssocID="{8818E152-D9B3-4E6A-BA02-9DA24F1815E9}" presName="outerComposite" presStyleCnt="0">
        <dgm:presLayoutVars>
          <dgm:chMax val="5"/>
          <dgm:dir/>
          <dgm:resizeHandles val="exact"/>
        </dgm:presLayoutVars>
      </dgm:prSet>
      <dgm:spPr/>
    </dgm:pt>
    <dgm:pt modelId="{424A4D0A-62AA-4D84-AA80-A48CB7931EAE}" type="pres">
      <dgm:prSet presAssocID="{8818E152-D9B3-4E6A-BA02-9DA24F1815E9}" presName="dummyMaxCanvas" presStyleCnt="0">
        <dgm:presLayoutVars/>
      </dgm:prSet>
      <dgm:spPr/>
    </dgm:pt>
    <dgm:pt modelId="{C5638392-FCC8-401E-BBEA-49788B90144F}" type="pres">
      <dgm:prSet presAssocID="{8818E152-D9B3-4E6A-BA02-9DA24F1815E9}" presName="TwoNodes_1" presStyleLbl="node1" presStyleIdx="0" presStyleCnt="2">
        <dgm:presLayoutVars>
          <dgm:bulletEnabled val="1"/>
        </dgm:presLayoutVars>
      </dgm:prSet>
      <dgm:spPr/>
    </dgm:pt>
    <dgm:pt modelId="{108052FA-651F-4D25-A8A6-04273BA22F79}" type="pres">
      <dgm:prSet presAssocID="{8818E152-D9B3-4E6A-BA02-9DA24F1815E9}" presName="TwoNodes_2" presStyleLbl="node1" presStyleIdx="1" presStyleCnt="2">
        <dgm:presLayoutVars>
          <dgm:bulletEnabled val="1"/>
        </dgm:presLayoutVars>
      </dgm:prSet>
      <dgm:spPr/>
    </dgm:pt>
    <dgm:pt modelId="{8559EC95-B79F-437D-8FD7-67C4A3D65200}" type="pres">
      <dgm:prSet presAssocID="{8818E152-D9B3-4E6A-BA02-9DA24F1815E9}" presName="TwoConn_1-2" presStyleLbl="fgAccFollowNode1" presStyleIdx="0" presStyleCnt="1">
        <dgm:presLayoutVars>
          <dgm:bulletEnabled val="1"/>
        </dgm:presLayoutVars>
      </dgm:prSet>
      <dgm:spPr/>
    </dgm:pt>
    <dgm:pt modelId="{6499B80C-330C-42B8-AC67-3F2F7CA45281}" type="pres">
      <dgm:prSet presAssocID="{8818E152-D9B3-4E6A-BA02-9DA24F1815E9}" presName="TwoNodes_1_text" presStyleLbl="node1" presStyleIdx="1" presStyleCnt="2">
        <dgm:presLayoutVars>
          <dgm:bulletEnabled val="1"/>
        </dgm:presLayoutVars>
      </dgm:prSet>
      <dgm:spPr/>
    </dgm:pt>
    <dgm:pt modelId="{FF6096DC-2023-4B57-A573-0B53E472C45F}" type="pres">
      <dgm:prSet presAssocID="{8818E152-D9B3-4E6A-BA02-9DA24F1815E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3525821D-7E6B-4BBC-BDA6-F37204553814}" type="presOf" srcId="{C79239D8-88A5-4C0E-BEDA-536BB32D5FCB}" destId="{C5638392-FCC8-401E-BBEA-49788B90144F}" srcOrd="0" destOrd="0" presId="urn:microsoft.com/office/officeart/2005/8/layout/vProcess5"/>
    <dgm:cxn modelId="{A1169928-A46D-4970-9845-1DA6C16D9A4A}" type="presOf" srcId="{C79239D8-88A5-4C0E-BEDA-536BB32D5FCB}" destId="{6499B80C-330C-42B8-AC67-3F2F7CA45281}" srcOrd="1" destOrd="0" presId="urn:microsoft.com/office/officeart/2005/8/layout/vProcess5"/>
    <dgm:cxn modelId="{6CF7B06E-F802-4243-A591-6EBD454D9507}" type="presOf" srcId="{0449C7AD-274F-4E71-A24C-2F08589C9901}" destId="{FF6096DC-2023-4B57-A573-0B53E472C45F}" srcOrd="1" destOrd="0" presId="urn:microsoft.com/office/officeart/2005/8/layout/vProcess5"/>
    <dgm:cxn modelId="{6C58B17D-3C79-471B-92F8-142CE26A1FFE}" type="presOf" srcId="{8818E152-D9B3-4E6A-BA02-9DA24F1815E9}" destId="{356ABA77-8AA4-4AE4-825D-8D1EE1946C36}" srcOrd="0" destOrd="0" presId="urn:microsoft.com/office/officeart/2005/8/layout/vProcess5"/>
    <dgm:cxn modelId="{5B9D9583-D8FD-4318-B670-3D965FAD9ED2}" type="presOf" srcId="{0449C7AD-274F-4E71-A24C-2F08589C9901}" destId="{108052FA-651F-4D25-A8A6-04273BA22F79}" srcOrd="0" destOrd="0" presId="urn:microsoft.com/office/officeart/2005/8/layout/vProcess5"/>
    <dgm:cxn modelId="{0A182CA4-9623-4CC9-BA39-1975FB90AC3F}" srcId="{8818E152-D9B3-4E6A-BA02-9DA24F1815E9}" destId="{C79239D8-88A5-4C0E-BEDA-536BB32D5FCB}" srcOrd="0" destOrd="0" parTransId="{53AAAD99-9DE0-4F43-917B-5377A3897CC5}" sibTransId="{1E68BD83-8C90-49F4-A828-7F95D5E79E71}"/>
    <dgm:cxn modelId="{DECFD7C3-121F-4EE0-AFE9-9FB82AD31BA8}" srcId="{8818E152-D9B3-4E6A-BA02-9DA24F1815E9}" destId="{0449C7AD-274F-4E71-A24C-2F08589C9901}" srcOrd="1" destOrd="0" parTransId="{450E807D-0787-41FD-9A5E-70FC5665B0A9}" sibTransId="{6BB8AD3A-A806-4E0E-B626-24B3BC14B4FD}"/>
    <dgm:cxn modelId="{08365ECB-C5FB-4ACD-B68B-547643CB2568}" type="presOf" srcId="{1E68BD83-8C90-49F4-A828-7F95D5E79E71}" destId="{8559EC95-B79F-437D-8FD7-67C4A3D65200}" srcOrd="0" destOrd="0" presId="urn:microsoft.com/office/officeart/2005/8/layout/vProcess5"/>
    <dgm:cxn modelId="{78F4524B-2644-4BFA-92B5-7D8537A90C1C}" type="presParOf" srcId="{356ABA77-8AA4-4AE4-825D-8D1EE1946C36}" destId="{424A4D0A-62AA-4D84-AA80-A48CB7931EAE}" srcOrd="0" destOrd="0" presId="urn:microsoft.com/office/officeart/2005/8/layout/vProcess5"/>
    <dgm:cxn modelId="{1CE43C4D-E8AE-4789-958C-1760DCD3EAB2}" type="presParOf" srcId="{356ABA77-8AA4-4AE4-825D-8D1EE1946C36}" destId="{C5638392-FCC8-401E-BBEA-49788B90144F}" srcOrd="1" destOrd="0" presId="urn:microsoft.com/office/officeart/2005/8/layout/vProcess5"/>
    <dgm:cxn modelId="{B74BC4E5-F666-4332-9208-B6EF67182885}" type="presParOf" srcId="{356ABA77-8AA4-4AE4-825D-8D1EE1946C36}" destId="{108052FA-651F-4D25-A8A6-04273BA22F79}" srcOrd="2" destOrd="0" presId="urn:microsoft.com/office/officeart/2005/8/layout/vProcess5"/>
    <dgm:cxn modelId="{8486C85C-7D2A-4BDB-BC40-D454AAF5730C}" type="presParOf" srcId="{356ABA77-8AA4-4AE4-825D-8D1EE1946C36}" destId="{8559EC95-B79F-437D-8FD7-67C4A3D65200}" srcOrd="3" destOrd="0" presId="urn:microsoft.com/office/officeart/2005/8/layout/vProcess5"/>
    <dgm:cxn modelId="{1B042323-F94B-4284-9EAE-5D3BB0C876E9}" type="presParOf" srcId="{356ABA77-8AA4-4AE4-825D-8D1EE1946C36}" destId="{6499B80C-330C-42B8-AC67-3F2F7CA45281}" srcOrd="4" destOrd="0" presId="urn:microsoft.com/office/officeart/2005/8/layout/vProcess5"/>
    <dgm:cxn modelId="{AB56CAEA-9A0A-427B-83E2-2C2E81E80FE7}" type="presParOf" srcId="{356ABA77-8AA4-4AE4-825D-8D1EE1946C36}" destId="{FF6096DC-2023-4B57-A573-0B53E472C45F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F88F2B-F133-4279-AE73-1E128C053FB9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CFC9C9-E345-4A42-837E-B46DE280B040}">
      <dgm:prSet/>
      <dgm:spPr/>
      <dgm:t>
        <a:bodyPr/>
        <a:lstStyle/>
        <a:p>
          <a:r>
            <a:rPr lang="en-US" dirty="0" err="1"/>
            <a:t>DistilBERT</a:t>
          </a:r>
          <a:r>
            <a:rPr lang="en-US" dirty="0"/>
            <a:t>: Compressed version of BERT, 40% smaller and 60% faster.</a:t>
          </a:r>
        </a:p>
      </dgm:t>
    </dgm:pt>
    <dgm:pt modelId="{AAE50E0A-84FC-4342-8956-88850F817FD0}" type="parTrans" cxnId="{7B1F1B9F-DBEE-4F29-843E-F5ECA6ACFA2D}">
      <dgm:prSet/>
      <dgm:spPr/>
      <dgm:t>
        <a:bodyPr/>
        <a:lstStyle/>
        <a:p>
          <a:endParaRPr lang="en-US"/>
        </a:p>
      </dgm:t>
    </dgm:pt>
    <dgm:pt modelId="{3DAD49EC-F6E1-4451-AF47-815E98DEDDE9}" type="sibTrans" cxnId="{7B1F1B9F-DBEE-4F29-843E-F5ECA6ACFA2D}">
      <dgm:prSet/>
      <dgm:spPr/>
      <dgm:t>
        <a:bodyPr/>
        <a:lstStyle/>
        <a:p>
          <a:endParaRPr lang="en-US"/>
        </a:p>
      </dgm:t>
    </dgm:pt>
    <dgm:pt modelId="{2CA91121-42BF-4387-9B7A-248778EFCA20}">
      <dgm:prSet/>
      <dgm:spPr/>
      <dgm:t>
        <a:bodyPr/>
        <a:lstStyle/>
        <a:p>
          <a:r>
            <a:rPr lang="en-US" dirty="0"/>
            <a:t>Customizations: Dynamic threshold adjustment, enhanced classifier head optimized for email content.</a:t>
          </a:r>
        </a:p>
      </dgm:t>
    </dgm:pt>
    <dgm:pt modelId="{1E8AEB9D-EB21-42F5-B927-D4A59974A956}" type="parTrans" cxnId="{63D67552-970E-4478-BF61-22DD0E221144}">
      <dgm:prSet/>
      <dgm:spPr/>
      <dgm:t>
        <a:bodyPr/>
        <a:lstStyle/>
        <a:p>
          <a:endParaRPr lang="en-US"/>
        </a:p>
      </dgm:t>
    </dgm:pt>
    <dgm:pt modelId="{27387464-86D5-4843-BE21-43082CEB688F}" type="sibTrans" cxnId="{63D67552-970E-4478-BF61-22DD0E221144}">
      <dgm:prSet/>
      <dgm:spPr/>
      <dgm:t>
        <a:bodyPr/>
        <a:lstStyle/>
        <a:p>
          <a:endParaRPr lang="en-US"/>
        </a:p>
      </dgm:t>
    </dgm:pt>
    <dgm:pt modelId="{C6F63A93-2B70-4EFF-9F99-8E913B9B3AF1}" type="pres">
      <dgm:prSet presAssocID="{A8F88F2B-F133-4279-AE73-1E128C053FB9}" presName="outerComposite" presStyleCnt="0">
        <dgm:presLayoutVars>
          <dgm:chMax val="5"/>
          <dgm:dir/>
          <dgm:resizeHandles val="exact"/>
        </dgm:presLayoutVars>
      </dgm:prSet>
      <dgm:spPr/>
    </dgm:pt>
    <dgm:pt modelId="{1407B7D2-1799-4550-9D4B-2F38FA1F2B6D}" type="pres">
      <dgm:prSet presAssocID="{A8F88F2B-F133-4279-AE73-1E128C053FB9}" presName="dummyMaxCanvas" presStyleCnt="0">
        <dgm:presLayoutVars/>
      </dgm:prSet>
      <dgm:spPr/>
    </dgm:pt>
    <dgm:pt modelId="{9B36AD4A-C9C2-4B73-BA4E-AB43F892FE6C}" type="pres">
      <dgm:prSet presAssocID="{A8F88F2B-F133-4279-AE73-1E128C053FB9}" presName="TwoNodes_1" presStyleLbl="node1" presStyleIdx="0" presStyleCnt="2">
        <dgm:presLayoutVars>
          <dgm:bulletEnabled val="1"/>
        </dgm:presLayoutVars>
      </dgm:prSet>
      <dgm:spPr/>
    </dgm:pt>
    <dgm:pt modelId="{538259BA-9F3E-4D59-BCFD-899BFD35197A}" type="pres">
      <dgm:prSet presAssocID="{A8F88F2B-F133-4279-AE73-1E128C053FB9}" presName="TwoNodes_2" presStyleLbl="node1" presStyleIdx="1" presStyleCnt="2">
        <dgm:presLayoutVars>
          <dgm:bulletEnabled val="1"/>
        </dgm:presLayoutVars>
      </dgm:prSet>
      <dgm:spPr/>
    </dgm:pt>
    <dgm:pt modelId="{091E1498-C8F9-42EC-8ECF-C68802E3568C}" type="pres">
      <dgm:prSet presAssocID="{A8F88F2B-F133-4279-AE73-1E128C053FB9}" presName="TwoConn_1-2" presStyleLbl="fgAccFollowNode1" presStyleIdx="0" presStyleCnt="1">
        <dgm:presLayoutVars>
          <dgm:bulletEnabled val="1"/>
        </dgm:presLayoutVars>
      </dgm:prSet>
      <dgm:spPr/>
    </dgm:pt>
    <dgm:pt modelId="{8D2489BF-4E14-4D0C-9E9C-72D89E0C9F23}" type="pres">
      <dgm:prSet presAssocID="{A8F88F2B-F133-4279-AE73-1E128C053FB9}" presName="TwoNodes_1_text" presStyleLbl="node1" presStyleIdx="1" presStyleCnt="2">
        <dgm:presLayoutVars>
          <dgm:bulletEnabled val="1"/>
        </dgm:presLayoutVars>
      </dgm:prSet>
      <dgm:spPr/>
    </dgm:pt>
    <dgm:pt modelId="{03A63687-D7E3-4489-84D2-6BAAE6FF3F8E}" type="pres">
      <dgm:prSet presAssocID="{A8F88F2B-F133-4279-AE73-1E128C053FB9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F9B4C75D-97B4-4985-8E63-4BA3C32620FD}" type="presOf" srcId="{2CA91121-42BF-4387-9B7A-248778EFCA20}" destId="{03A63687-D7E3-4489-84D2-6BAAE6FF3F8E}" srcOrd="1" destOrd="0" presId="urn:microsoft.com/office/officeart/2005/8/layout/vProcess5"/>
    <dgm:cxn modelId="{0E79AD6A-AFCD-4E31-842F-22BF7A8EBDD9}" type="presOf" srcId="{2CA91121-42BF-4387-9B7A-248778EFCA20}" destId="{538259BA-9F3E-4D59-BCFD-899BFD35197A}" srcOrd="0" destOrd="0" presId="urn:microsoft.com/office/officeart/2005/8/layout/vProcess5"/>
    <dgm:cxn modelId="{D08C5F6C-A498-46BD-9CBF-5A7D16AFE11A}" type="presOf" srcId="{11CFC9C9-E345-4A42-837E-B46DE280B040}" destId="{8D2489BF-4E14-4D0C-9E9C-72D89E0C9F23}" srcOrd="1" destOrd="0" presId="urn:microsoft.com/office/officeart/2005/8/layout/vProcess5"/>
    <dgm:cxn modelId="{FE42254F-5E26-4A00-8E51-0CB35105E899}" type="presOf" srcId="{A8F88F2B-F133-4279-AE73-1E128C053FB9}" destId="{C6F63A93-2B70-4EFF-9F99-8E913B9B3AF1}" srcOrd="0" destOrd="0" presId="urn:microsoft.com/office/officeart/2005/8/layout/vProcess5"/>
    <dgm:cxn modelId="{63D67552-970E-4478-BF61-22DD0E221144}" srcId="{A8F88F2B-F133-4279-AE73-1E128C053FB9}" destId="{2CA91121-42BF-4387-9B7A-248778EFCA20}" srcOrd="1" destOrd="0" parTransId="{1E8AEB9D-EB21-42F5-B927-D4A59974A956}" sibTransId="{27387464-86D5-4843-BE21-43082CEB688F}"/>
    <dgm:cxn modelId="{E43E8686-20C8-4845-A287-E28D99D8D904}" type="presOf" srcId="{3DAD49EC-F6E1-4451-AF47-815E98DEDDE9}" destId="{091E1498-C8F9-42EC-8ECF-C68802E3568C}" srcOrd="0" destOrd="0" presId="urn:microsoft.com/office/officeart/2005/8/layout/vProcess5"/>
    <dgm:cxn modelId="{7B1F1B9F-DBEE-4F29-843E-F5ECA6ACFA2D}" srcId="{A8F88F2B-F133-4279-AE73-1E128C053FB9}" destId="{11CFC9C9-E345-4A42-837E-B46DE280B040}" srcOrd="0" destOrd="0" parTransId="{AAE50E0A-84FC-4342-8956-88850F817FD0}" sibTransId="{3DAD49EC-F6E1-4451-AF47-815E98DEDDE9}"/>
    <dgm:cxn modelId="{10A869BC-8D1B-4EFF-9718-C441D14A6E89}" type="presOf" srcId="{11CFC9C9-E345-4A42-837E-B46DE280B040}" destId="{9B36AD4A-C9C2-4B73-BA4E-AB43F892FE6C}" srcOrd="0" destOrd="0" presId="urn:microsoft.com/office/officeart/2005/8/layout/vProcess5"/>
    <dgm:cxn modelId="{6360C94E-9FE0-4473-BFF8-28146DB43AED}" type="presParOf" srcId="{C6F63A93-2B70-4EFF-9F99-8E913B9B3AF1}" destId="{1407B7D2-1799-4550-9D4B-2F38FA1F2B6D}" srcOrd="0" destOrd="0" presId="urn:microsoft.com/office/officeart/2005/8/layout/vProcess5"/>
    <dgm:cxn modelId="{AB481AF3-C777-40A8-B4D7-07020BB06EC0}" type="presParOf" srcId="{C6F63A93-2B70-4EFF-9F99-8E913B9B3AF1}" destId="{9B36AD4A-C9C2-4B73-BA4E-AB43F892FE6C}" srcOrd="1" destOrd="0" presId="urn:microsoft.com/office/officeart/2005/8/layout/vProcess5"/>
    <dgm:cxn modelId="{DD7C1701-8ACB-44BE-97BE-B2B72DABB1B2}" type="presParOf" srcId="{C6F63A93-2B70-4EFF-9F99-8E913B9B3AF1}" destId="{538259BA-9F3E-4D59-BCFD-899BFD35197A}" srcOrd="2" destOrd="0" presId="urn:microsoft.com/office/officeart/2005/8/layout/vProcess5"/>
    <dgm:cxn modelId="{14EE2560-66A6-4B3A-B4DF-C02D3BD274EB}" type="presParOf" srcId="{C6F63A93-2B70-4EFF-9F99-8E913B9B3AF1}" destId="{091E1498-C8F9-42EC-8ECF-C68802E3568C}" srcOrd="3" destOrd="0" presId="urn:microsoft.com/office/officeart/2005/8/layout/vProcess5"/>
    <dgm:cxn modelId="{4633106E-A379-4CF6-AA6A-4275F48659FB}" type="presParOf" srcId="{C6F63A93-2B70-4EFF-9F99-8E913B9B3AF1}" destId="{8D2489BF-4E14-4D0C-9E9C-72D89E0C9F23}" srcOrd="4" destOrd="0" presId="urn:microsoft.com/office/officeart/2005/8/layout/vProcess5"/>
    <dgm:cxn modelId="{3D392B00-CD64-463A-9AE7-01230FA14654}" type="presParOf" srcId="{C6F63A93-2B70-4EFF-9F99-8E913B9B3AF1}" destId="{03A63687-D7E3-4489-84D2-6BAAE6FF3F8E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F5BE53-DB9E-4737-83FC-F64E20DAF545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FC791AF-B581-47AC-BFD4-19BE6E9367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Dataset: Phishing email dataset from Kaggle (82,486 emails).</a:t>
          </a:r>
          <a:endParaRPr lang="en-US" dirty="0"/>
        </a:p>
      </dgm:t>
    </dgm:pt>
    <dgm:pt modelId="{86D8EB16-1BCF-444D-B165-B9CE919FCBA0}" type="parTrans" cxnId="{A11FC7DF-A815-40A9-B514-338EF0CD60EB}">
      <dgm:prSet/>
      <dgm:spPr/>
      <dgm:t>
        <a:bodyPr/>
        <a:lstStyle/>
        <a:p>
          <a:endParaRPr lang="en-US"/>
        </a:p>
      </dgm:t>
    </dgm:pt>
    <dgm:pt modelId="{39789442-48F0-47BD-BBEE-E7735E0AB769}" type="sibTrans" cxnId="{A11FC7DF-A815-40A9-B514-338EF0CD60EB}">
      <dgm:prSet/>
      <dgm:spPr/>
      <dgm:t>
        <a:bodyPr/>
        <a:lstStyle/>
        <a:p>
          <a:endParaRPr lang="en-US"/>
        </a:p>
      </dgm:t>
    </dgm:pt>
    <dgm:pt modelId="{BE664D21-A8A1-46CF-9745-F130CABF48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Controlled Testing: Training/validation/testing split (70-15-15).</a:t>
          </a:r>
          <a:endParaRPr lang="en-US" dirty="0"/>
        </a:p>
      </dgm:t>
    </dgm:pt>
    <dgm:pt modelId="{76834790-A8D9-4B19-9C1F-348088202647}" type="parTrans" cxnId="{0DF35A0A-8F53-48A0-B432-64711FF31C76}">
      <dgm:prSet/>
      <dgm:spPr/>
      <dgm:t>
        <a:bodyPr/>
        <a:lstStyle/>
        <a:p>
          <a:endParaRPr lang="en-US"/>
        </a:p>
      </dgm:t>
    </dgm:pt>
    <dgm:pt modelId="{B0BD9571-1575-4F05-B37E-C9D7B6D32353}" type="sibTrans" cxnId="{0DF35A0A-8F53-48A0-B432-64711FF31C76}">
      <dgm:prSet/>
      <dgm:spPr/>
      <dgm:t>
        <a:bodyPr/>
        <a:lstStyle/>
        <a:p>
          <a:endParaRPr lang="en-US"/>
        </a:p>
      </dgm:t>
    </dgm:pt>
    <dgm:pt modelId="{5D7A418E-8C10-4E34-BB27-47E39065AF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Real-world Testing: System integration with Gmail API for live email monitoring.</a:t>
          </a:r>
        </a:p>
      </dgm:t>
    </dgm:pt>
    <dgm:pt modelId="{58A053EC-9B4E-4199-88AA-FCE0A85733D0}" type="parTrans" cxnId="{0A50CB81-C17F-4176-9108-F826A455B9FF}">
      <dgm:prSet/>
      <dgm:spPr/>
      <dgm:t>
        <a:bodyPr/>
        <a:lstStyle/>
        <a:p>
          <a:endParaRPr lang="en-US"/>
        </a:p>
      </dgm:t>
    </dgm:pt>
    <dgm:pt modelId="{DFA64384-9FB8-48A4-8CD3-D02708610BD7}" type="sibTrans" cxnId="{0A50CB81-C17F-4176-9108-F826A455B9FF}">
      <dgm:prSet/>
      <dgm:spPr/>
      <dgm:t>
        <a:bodyPr/>
        <a:lstStyle/>
        <a:p>
          <a:endParaRPr lang="en-US"/>
        </a:p>
      </dgm:t>
    </dgm:pt>
    <dgm:pt modelId="{20F6821E-F33D-483C-9738-9CE21F8483DE}" type="pres">
      <dgm:prSet presAssocID="{72F5BE53-DB9E-4737-83FC-F64E20DAF545}" presName="root" presStyleCnt="0">
        <dgm:presLayoutVars>
          <dgm:dir/>
          <dgm:resizeHandles val="exact"/>
        </dgm:presLayoutVars>
      </dgm:prSet>
      <dgm:spPr/>
    </dgm:pt>
    <dgm:pt modelId="{A8A5CB59-0328-47AD-A525-F75CD37DC7BB}" type="pres">
      <dgm:prSet presAssocID="{4FC791AF-B581-47AC-BFD4-19BE6E936749}" presName="compNode" presStyleCnt="0"/>
      <dgm:spPr/>
    </dgm:pt>
    <dgm:pt modelId="{14E3DA9A-2A00-4050-930D-264E31EE261C}" type="pres">
      <dgm:prSet presAssocID="{4FC791AF-B581-47AC-BFD4-19BE6E9367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B09E769-3128-4147-9CEF-F7AB4058777B}" type="pres">
      <dgm:prSet presAssocID="{4FC791AF-B581-47AC-BFD4-19BE6E936749}" presName="spaceRect" presStyleCnt="0"/>
      <dgm:spPr/>
    </dgm:pt>
    <dgm:pt modelId="{87F25D8C-2B88-461F-850E-0E9C3681814C}" type="pres">
      <dgm:prSet presAssocID="{4FC791AF-B581-47AC-BFD4-19BE6E936749}" presName="textRect" presStyleLbl="revTx" presStyleIdx="0" presStyleCnt="3">
        <dgm:presLayoutVars>
          <dgm:chMax val="1"/>
          <dgm:chPref val="1"/>
        </dgm:presLayoutVars>
      </dgm:prSet>
      <dgm:spPr/>
    </dgm:pt>
    <dgm:pt modelId="{1B77CDE8-9513-406A-9D3A-F4DDE5394753}" type="pres">
      <dgm:prSet presAssocID="{39789442-48F0-47BD-BBEE-E7735E0AB769}" presName="sibTrans" presStyleCnt="0"/>
      <dgm:spPr/>
    </dgm:pt>
    <dgm:pt modelId="{9ED34173-9640-49BE-85FB-1E7E7A0BA0A9}" type="pres">
      <dgm:prSet presAssocID="{BE664D21-A8A1-46CF-9745-F130CABF482F}" presName="compNode" presStyleCnt="0"/>
      <dgm:spPr/>
    </dgm:pt>
    <dgm:pt modelId="{837FFEFA-EBA8-4D04-9136-F491D994D078}" type="pres">
      <dgm:prSet presAssocID="{BE664D21-A8A1-46CF-9745-F130CABF482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D8485FE-6A9C-4861-8FCF-075C1256D3A5}" type="pres">
      <dgm:prSet presAssocID="{BE664D21-A8A1-46CF-9745-F130CABF482F}" presName="spaceRect" presStyleCnt="0"/>
      <dgm:spPr/>
    </dgm:pt>
    <dgm:pt modelId="{461E3E4B-F48B-4A48-9B62-C40321A45F1B}" type="pres">
      <dgm:prSet presAssocID="{BE664D21-A8A1-46CF-9745-F130CABF482F}" presName="textRect" presStyleLbl="revTx" presStyleIdx="1" presStyleCnt="3">
        <dgm:presLayoutVars>
          <dgm:chMax val="1"/>
          <dgm:chPref val="1"/>
        </dgm:presLayoutVars>
      </dgm:prSet>
      <dgm:spPr/>
    </dgm:pt>
    <dgm:pt modelId="{3D8BE493-48B7-4B7A-80E8-DA908B2D0874}" type="pres">
      <dgm:prSet presAssocID="{B0BD9571-1575-4F05-B37E-C9D7B6D32353}" presName="sibTrans" presStyleCnt="0"/>
      <dgm:spPr/>
    </dgm:pt>
    <dgm:pt modelId="{AF767240-4646-4120-9348-243034E90B34}" type="pres">
      <dgm:prSet presAssocID="{5D7A418E-8C10-4E34-BB27-47E39065AF95}" presName="compNode" presStyleCnt="0"/>
      <dgm:spPr/>
    </dgm:pt>
    <dgm:pt modelId="{D4CCBDFE-01F3-4AF4-A4F9-570B82D391B1}" type="pres">
      <dgm:prSet presAssocID="{5D7A418E-8C10-4E34-BB27-47E39065AF9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FB3A22D-61CF-47A9-A6C8-47B106E8E1C2}" type="pres">
      <dgm:prSet presAssocID="{5D7A418E-8C10-4E34-BB27-47E39065AF95}" presName="spaceRect" presStyleCnt="0"/>
      <dgm:spPr/>
    </dgm:pt>
    <dgm:pt modelId="{72D20969-35B9-49FE-A178-963B0206C7F5}" type="pres">
      <dgm:prSet presAssocID="{5D7A418E-8C10-4E34-BB27-47E39065AF9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BB88607-B136-4785-8715-9C29E30F452A}" type="presOf" srcId="{5D7A418E-8C10-4E34-BB27-47E39065AF95}" destId="{72D20969-35B9-49FE-A178-963B0206C7F5}" srcOrd="0" destOrd="0" presId="urn:microsoft.com/office/officeart/2018/2/layout/IconLabelList"/>
    <dgm:cxn modelId="{0DF35A0A-8F53-48A0-B432-64711FF31C76}" srcId="{72F5BE53-DB9E-4737-83FC-F64E20DAF545}" destId="{BE664D21-A8A1-46CF-9745-F130CABF482F}" srcOrd="1" destOrd="0" parTransId="{76834790-A8D9-4B19-9C1F-348088202647}" sibTransId="{B0BD9571-1575-4F05-B37E-C9D7B6D32353}"/>
    <dgm:cxn modelId="{0C81A515-7308-46D6-94D7-4E708ADF7CB5}" type="presOf" srcId="{BE664D21-A8A1-46CF-9745-F130CABF482F}" destId="{461E3E4B-F48B-4A48-9B62-C40321A45F1B}" srcOrd="0" destOrd="0" presId="urn:microsoft.com/office/officeart/2018/2/layout/IconLabelList"/>
    <dgm:cxn modelId="{0A50CB81-C17F-4176-9108-F826A455B9FF}" srcId="{72F5BE53-DB9E-4737-83FC-F64E20DAF545}" destId="{5D7A418E-8C10-4E34-BB27-47E39065AF95}" srcOrd="2" destOrd="0" parTransId="{58A053EC-9B4E-4199-88AA-FCE0A85733D0}" sibTransId="{DFA64384-9FB8-48A4-8CD3-D02708610BD7}"/>
    <dgm:cxn modelId="{A11FC7DF-A815-40A9-B514-338EF0CD60EB}" srcId="{72F5BE53-DB9E-4737-83FC-F64E20DAF545}" destId="{4FC791AF-B581-47AC-BFD4-19BE6E936749}" srcOrd="0" destOrd="0" parTransId="{86D8EB16-1BCF-444D-B165-B9CE919FCBA0}" sibTransId="{39789442-48F0-47BD-BBEE-E7735E0AB769}"/>
    <dgm:cxn modelId="{1AB74EF1-1B99-4712-AF3B-3363AEC63EC1}" type="presOf" srcId="{4FC791AF-B581-47AC-BFD4-19BE6E936749}" destId="{87F25D8C-2B88-461F-850E-0E9C3681814C}" srcOrd="0" destOrd="0" presId="urn:microsoft.com/office/officeart/2018/2/layout/IconLabelList"/>
    <dgm:cxn modelId="{255D22F2-5B7A-48CC-8BC9-D6DFF937CBCA}" type="presOf" srcId="{72F5BE53-DB9E-4737-83FC-F64E20DAF545}" destId="{20F6821E-F33D-483C-9738-9CE21F8483DE}" srcOrd="0" destOrd="0" presId="urn:microsoft.com/office/officeart/2018/2/layout/IconLabelList"/>
    <dgm:cxn modelId="{D3F9784B-B728-4426-B7BD-B4740F3CE280}" type="presParOf" srcId="{20F6821E-F33D-483C-9738-9CE21F8483DE}" destId="{A8A5CB59-0328-47AD-A525-F75CD37DC7BB}" srcOrd="0" destOrd="0" presId="urn:microsoft.com/office/officeart/2018/2/layout/IconLabelList"/>
    <dgm:cxn modelId="{CD2385C6-35B7-403F-833F-6FB28A32E0D6}" type="presParOf" srcId="{A8A5CB59-0328-47AD-A525-F75CD37DC7BB}" destId="{14E3DA9A-2A00-4050-930D-264E31EE261C}" srcOrd="0" destOrd="0" presId="urn:microsoft.com/office/officeart/2018/2/layout/IconLabelList"/>
    <dgm:cxn modelId="{FC508A2E-563B-44B4-9946-08B1FCA0F2E9}" type="presParOf" srcId="{A8A5CB59-0328-47AD-A525-F75CD37DC7BB}" destId="{0B09E769-3128-4147-9CEF-F7AB4058777B}" srcOrd="1" destOrd="0" presId="urn:microsoft.com/office/officeart/2018/2/layout/IconLabelList"/>
    <dgm:cxn modelId="{38743A54-5EEA-4C4C-851D-B869F381311A}" type="presParOf" srcId="{A8A5CB59-0328-47AD-A525-F75CD37DC7BB}" destId="{87F25D8C-2B88-461F-850E-0E9C3681814C}" srcOrd="2" destOrd="0" presId="urn:microsoft.com/office/officeart/2018/2/layout/IconLabelList"/>
    <dgm:cxn modelId="{441B4474-DCCE-4614-AEB7-0AACDD707E23}" type="presParOf" srcId="{20F6821E-F33D-483C-9738-9CE21F8483DE}" destId="{1B77CDE8-9513-406A-9D3A-F4DDE5394753}" srcOrd="1" destOrd="0" presId="urn:microsoft.com/office/officeart/2018/2/layout/IconLabelList"/>
    <dgm:cxn modelId="{E934AABA-50E2-4CF0-A560-0CE76CFF260C}" type="presParOf" srcId="{20F6821E-F33D-483C-9738-9CE21F8483DE}" destId="{9ED34173-9640-49BE-85FB-1E7E7A0BA0A9}" srcOrd="2" destOrd="0" presId="urn:microsoft.com/office/officeart/2018/2/layout/IconLabelList"/>
    <dgm:cxn modelId="{714CAC51-63CE-403A-B127-3420C30F67E2}" type="presParOf" srcId="{9ED34173-9640-49BE-85FB-1E7E7A0BA0A9}" destId="{837FFEFA-EBA8-4D04-9136-F491D994D078}" srcOrd="0" destOrd="0" presId="urn:microsoft.com/office/officeart/2018/2/layout/IconLabelList"/>
    <dgm:cxn modelId="{4F47C1C1-928C-453B-9980-C339304B1EC3}" type="presParOf" srcId="{9ED34173-9640-49BE-85FB-1E7E7A0BA0A9}" destId="{2D8485FE-6A9C-4861-8FCF-075C1256D3A5}" srcOrd="1" destOrd="0" presId="urn:microsoft.com/office/officeart/2018/2/layout/IconLabelList"/>
    <dgm:cxn modelId="{C10152AB-DFDF-4177-9DDB-F4F113894447}" type="presParOf" srcId="{9ED34173-9640-49BE-85FB-1E7E7A0BA0A9}" destId="{461E3E4B-F48B-4A48-9B62-C40321A45F1B}" srcOrd="2" destOrd="0" presId="urn:microsoft.com/office/officeart/2018/2/layout/IconLabelList"/>
    <dgm:cxn modelId="{43E35438-1E39-473F-9B10-D009DF1B2405}" type="presParOf" srcId="{20F6821E-F33D-483C-9738-9CE21F8483DE}" destId="{3D8BE493-48B7-4B7A-80E8-DA908B2D0874}" srcOrd="3" destOrd="0" presId="urn:microsoft.com/office/officeart/2018/2/layout/IconLabelList"/>
    <dgm:cxn modelId="{64DF3BBF-EE34-4486-9185-9735218695C4}" type="presParOf" srcId="{20F6821E-F33D-483C-9738-9CE21F8483DE}" destId="{AF767240-4646-4120-9348-243034E90B34}" srcOrd="4" destOrd="0" presId="urn:microsoft.com/office/officeart/2018/2/layout/IconLabelList"/>
    <dgm:cxn modelId="{28718CA2-F93C-4EDF-82CE-7B7DAFD407C2}" type="presParOf" srcId="{AF767240-4646-4120-9348-243034E90B34}" destId="{D4CCBDFE-01F3-4AF4-A4F9-570B82D391B1}" srcOrd="0" destOrd="0" presId="urn:microsoft.com/office/officeart/2018/2/layout/IconLabelList"/>
    <dgm:cxn modelId="{CD419DBE-C17D-4EC2-B4D7-91B1396ADBCD}" type="presParOf" srcId="{AF767240-4646-4120-9348-243034E90B34}" destId="{8FB3A22D-61CF-47A9-A6C8-47B106E8E1C2}" srcOrd="1" destOrd="0" presId="urn:microsoft.com/office/officeart/2018/2/layout/IconLabelList"/>
    <dgm:cxn modelId="{7439418A-DBFB-47DA-949D-5FB98E17CFFD}" type="presParOf" srcId="{AF767240-4646-4120-9348-243034E90B34}" destId="{72D20969-35B9-49FE-A178-963B0206C7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A8421B-FF20-4D39-8533-CC55B4966AD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3FFDE6-D0BE-4E0C-AA10-334828394D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real-time phishing detection system using custom DistilBERT.</a:t>
          </a:r>
        </a:p>
      </dgm:t>
    </dgm:pt>
    <dgm:pt modelId="{E4A570F8-096F-47B3-9D9E-FA5939FBFEE3}" type="parTrans" cxnId="{368E4BAC-C9D1-43AC-8469-284B8A495C1C}">
      <dgm:prSet/>
      <dgm:spPr/>
      <dgm:t>
        <a:bodyPr/>
        <a:lstStyle/>
        <a:p>
          <a:endParaRPr lang="en-US"/>
        </a:p>
      </dgm:t>
    </dgm:pt>
    <dgm:pt modelId="{57E53667-C03D-40F5-80B8-474265F1E12B}" type="sibTrans" cxnId="{368E4BAC-C9D1-43AC-8469-284B8A495C1C}">
      <dgm:prSet/>
      <dgm:spPr/>
      <dgm:t>
        <a:bodyPr/>
        <a:lstStyle/>
        <a:p>
          <a:endParaRPr lang="en-US"/>
        </a:p>
      </dgm:t>
    </dgm:pt>
    <dgm:pt modelId="{CE1168B5-425C-41D4-B45D-0EAE94CF9A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Achieved high accuracy and low FPR in real-world testing.</a:t>
          </a:r>
        </a:p>
      </dgm:t>
    </dgm:pt>
    <dgm:pt modelId="{FE7BD98D-2243-4297-ACF5-3F99F3DF8833}" type="parTrans" cxnId="{726F4DBA-7FEE-4B55-B2F2-17001B2FB514}">
      <dgm:prSet/>
      <dgm:spPr/>
      <dgm:t>
        <a:bodyPr/>
        <a:lstStyle/>
        <a:p>
          <a:endParaRPr lang="en-US"/>
        </a:p>
      </dgm:t>
    </dgm:pt>
    <dgm:pt modelId="{3FB729ED-4B3C-48A5-BE98-C892A03A193B}" type="sibTrans" cxnId="{726F4DBA-7FEE-4B55-B2F2-17001B2FB514}">
      <dgm:prSet/>
      <dgm:spPr/>
      <dgm:t>
        <a:bodyPr/>
        <a:lstStyle/>
        <a:p>
          <a:endParaRPr lang="en-US"/>
        </a:p>
      </dgm:t>
    </dgm:pt>
    <dgm:pt modelId="{94D60FAE-27D8-4D17-8A66-65339B7078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Future Work: Expand real-world testing </a:t>
          </a:r>
          <a:r>
            <a:rPr lang="en-AU" dirty="0"/>
            <a:t>across diverse email ecosystems</a:t>
          </a:r>
          <a:r>
            <a:rPr lang="en-US" dirty="0"/>
            <a:t>, optimize retraining for large-scale deployments.</a:t>
          </a:r>
        </a:p>
      </dgm:t>
    </dgm:pt>
    <dgm:pt modelId="{16CA7B0D-0089-49BD-A26D-4FEC713FC310}" type="parTrans" cxnId="{BA931360-84CD-446B-BA90-8F606EBF86CE}">
      <dgm:prSet/>
      <dgm:spPr/>
      <dgm:t>
        <a:bodyPr/>
        <a:lstStyle/>
        <a:p>
          <a:endParaRPr lang="en-US"/>
        </a:p>
      </dgm:t>
    </dgm:pt>
    <dgm:pt modelId="{14EF7C86-7E6A-4DBD-8F93-7317EA2CEA2E}" type="sibTrans" cxnId="{BA931360-84CD-446B-BA90-8F606EBF86CE}">
      <dgm:prSet/>
      <dgm:spPr/>
      <dgm:t>
        <a:bodyPr/>
        <a:lstStyle/>
        <a:p>
          <a:endParaRPr lang="en-US"/>
        </a:p>
      </dgm:t>
    </dgm:pt>
    <dgm:pt modelId="{9F21687B-0F82-4CC7-A2BF-869AE2D85115}" type="pres">
      <dgm:prSet presAssocID="{BCA8421B-FF20-4D39-8533-CC55B4966AD0}" presName="root" presStyleCnt="0">
        <dgm:presLayoutVars>
          <dgm:dir/>
          <dgm:resizeHandles val="exact"/>
        </dgm:presLayoutVars>
      </dgm:prSet>
      <dgm:spPr/>
    </dgm:pt>
    <dgm:pt modelId="{4FBE537F-AC45-4696-977B-BEFEE935A38C}" type="pres">
      <dgm:prSet presAssocID="{FA3FFDE6-D0BE-4E0C-AA10-334828394D07}" presName="compNode" presStyleCnt="0"/>
      <dgm:spPr/>
    </dgm:pt>
    <dgm:pt modelId="{7D56F6AF-01C1-44C4-8EB5-24E00507BF14}" type="pres">
      <dgm:prSet presAssocID="{FA3FFDE6-D0BE-4E0C-AA10-334828394D07}" presName="bgRect" presStyleLbl="bgShp" presStyleIdx="0" presStyleCnt="3"/>
      <dgm:spPr/>
    </dgm:pt>
    <dgm:pt modelId="{1E2829D1-909F-4266-8FC3-6695404524A4}" type="pres">
      <dgm:prSet presAssocID="{FA3FFDE6-D0BE-4E0C-AA10-334828394D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93989A3-390B-4028-B257-4876524F42A5}" type="pres">
      <dgm:prSet presAssocID="{FA3FFDE6-D0BE-4E0C-AA10-334828394D07}" presName="spaceRect" presStyleCnt="0"/>
      <dgm:spPr/>
    </dgm:pt>
    <dgm:pt modelId="{AB318720-89FE-46AC-A367-D21F842CE1D9}" type="pres">
      <dgm:prSet presAssocID="{FA3FFDE6-D0BE-4E0C-AA10-334828394D07}" presName="parTx" presStyleLbl="revTx" presStyleIdx="0" presStyleCnt="3">
        <dgm:presLayoutVars>
          <dgm:chMax val="0"/>
          <dgm:chPref val="0"/>
        </dgm:presLayoutVars>
      </dgm:prSet>
      <dgm:spPr/>
    </dgm:pt>
    <dgm:pt modelId="{48EF4741-AB8B-45CD-AB2C-F8875C2980B5}" type="pres">
      <dgm:prSet presAssocID="{57E53667-C03D-40F5-80B8-474265F1E12B}" presName="sibTrans" presStyleCnt="0"/>
      <dgm:spPr/>
    </dgm:pt>
    <dgm:pt modelId="{A0595D68-D0E6-4A39-961F-D9A196DBA072}" type="pres">
      <dgm:prSet presAssocID="{CE1168B5-425C-41D4-B45D-0EAE94CF9A53}" presName="compNode" presStyleCnt="0"/>
      <dgm:spPr/>
    </dgm:pt>
    <dgm:pt modelId="{C4EF712B-2F8E-4962-97EC-65552CDB7CA6}" type="pres">
      <dgm:prSet presAssocID="{CE1168B5-425C-41D4-B45D-0EAE94CF9A53}" presName="bgRect" presStyleLbl="bgShp" presStyleIdx="1" presStyleCnt="3"/>
      <dgm:spPr/>
    </dgm:pt>
    <dgm:pt modelId="{8F71FB43-E82C-4BE6-88E4-58BE3E73118E}" type="pres">
      <dgm:prSet presAssocID="{CE1168B5-425C-41D4-B45D-0EAE94CF9A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7E59782-C9AF-47DA-86F6-96471AF15523}" type="pres">
      <dgm:prSet presAssocID="{CE1168B5-425C-41D4-B45D-0EAE94CF9A53}" presName="spaceRect" presStyleCnt="0"/>
      <dgm:spPr/>
    </dgm:pt>
    <dgm:pt modelId="{50D3660C-8E95-474D-B17B-95435F7207CB}" type="pres">
      <dgm:prSet presAssocID="{CE1168B5-425C-41D4-B45D-0EAE94CF9A53}" presName="parTx" presStyleLbl="revTx" presStyleIdx="1" presStyleCnt="3">
        <dgm:presLayoutVars>
          <dgm:chMax val="0"/>
          <dgm:chPref val="0"/>
        </dgm:presLayoutVars>
      </dgm:prSet>
      <dgm:spPr/>
    </dgm:pt>
    <dgm:pt modelId="{9465986A-6DDA-4E78-A12E-0E526DFF0C8C}" type="pres">
      <dgm:prSet presAssocID="{3FB729ED-4B3C-48A5-BE98-C892A03A193B}" presName="sibTrans" presStyleCnt="0"/>
      <dgm:spPr/>
    </dgm:pt>
    <dgm:pt modelId="{4AE43CB0-3F48-485C-A6C4-8DFF9BF9B24B}" type="pres">
      <dgm:prSet presAssocID="{94D60FAE-27D8-4D17-8A66-65339B707891}" presName="compNode" presStyleCnt="0"/>
      <dgm:spPr/>
    </dgm:pt>
    <dgm:pt modelId="{EE9E7573-883A-43E6-B4BE-76914D92878A}" type="pres">
      <dgm:prSet presAssocID="{94D60FAE-27D8-4D17-8A66-65339B707891}" presName="bgRect" presStyleLbl="bgShp" presStyleIdx="2" presStyleCnt="3"/>
      <dgm:spPr/>
    </dgm:pt>
    <dgm:pt modelId="{C0214081-4CD8-4FF1-8B4D-4BEB1B8E684C}" type="pres">
      <dgm:prSet presAssocID="{94D60FAE-27D8-4D17-8A66-65339B7078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8D32EE8D-1563-4FFB-B07A-7964F0A995CB}" type="pres">
      <dgm:prSet presAssocID="{94D60FAE-27D8-4D17-8A66-65339B707891}" presName="spaceRect" presStyleCnt="0"/>
      <dgm:spPr/>
    </dgm:pt>
    <dgm:pt modelId="{20CA2964-C8D2-431A-A157-9E9332EB191E}" type="pres">
      <dgm:prSet presAssocID="{94D60FAE-27D8-4D17-8A66-65339B7078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CFCF3D-AF3F-4D7C-850A-3C063AA86C10}" type="presOf" srcId="{BCA8421B-FF20-4D39-8533-CC55B4966AD0}" destId="{9F21687B-0F82-4CC7-A2BF-869AE2D85115}" srcOrd="0" destOrd="0" presId="urn:microsoft.com/office/officeart/2018/2/layout/IconVerticalSolidList"/>
    <dgm:cxn modelId="{BA931360-84CD-446B-BA90-8F606EBF86CE}" srcId="{BCA8421B-FF20-4D39-8533-CC55B4966AD0}" destId="{94D60FAE-27D8-4D17-8A66-65339B707891}" srcOrd="2" destOrd="0" parTransId="{16CA7B0D-0089-49BD-A26D-4FEC713FC310}" sibTransId="{14EF7C86-7E6A-4DBD-8F93-7317EA2CEA2E}"/>
    <dgm:cxn modelId="{3FCF6B6B-FAE7-4B6C-B540-BA8EE871B3B5}" type="presOf" srcId="{94D60FAE-27D8-4D17-8A66-65339B707891}" destId="{20CA2964-C8D2-431A-A157-9E9332EB191E}" srcOrd="0" destOrd="0" presId="urn:microsoft.com/office/officeart/2018/2/layout/IconVerticalSolidList"/>
    <dgm:cxn modelId="{368E4BAC-C9D1-43AC-8469-284B8A495C1C}" srcId="{BCA8421B-FF20-4D39-8533-CC55B4966AD0}" destId="{FA3FFDE6-D0BE-4E0C-AA10-334828394D07}" srcOrd="0" destOrd="0" parTransId="{E4A570F8-096F-47B3-9D9E-FA5939FBFEE3}" sibTransId="{57E53667-C03D-40F5-80B8-474265F1E12B}"/>
    <dgm:cxn modelId="{654F97B3-E0EE-4C08-A88B-D175C150B2E2}" type="presOf" srcId="{CE1168B5-425C-41D4-B45D-0EAE94CF9A53}" destId="{50D3660C-8E95-474D-B17B-95435F7207CB}" srcOrd="0" destOrd="0" presId="urn:microsoft.com/office/officeart/2018/2/layout/IconVerticalSolidList"/>
    <dgm:cxn modelId="{726F4DBA-7FEE-4B55-B2F2-17001B2FB514}" srcId="{BCA8421B-FF20-4D39-8533-CC55B4966AD0}" destId="{CE1168B5-425C-41D4-B45D-0EAE94CF9A53}" srcOrd="1" destOrd="0" parTransId="{FE7BD98D-2243-4297-ACF5-3F99F3DF8833}" sibTransId="{3FB729ED-4B3C-48A5-BE98-C892A03A193B}"/>
    <dgm:cxn modelId="{5970C4C1-D7E1-471A-9A61-188148ABD5DB}" type="presOf" srcId="{FA3FFDE6-D0BE-4E0C-AA10-334828394D07}" destId="{AB318720-89FE-46AC-A367-D21F842CE1D9}" srcOrd="0" destOrd="0" presId="urn:microsoft.com/office/officeart/2018/2/layout/IconVerticalSolidList"/>
    <dgm:cxn modelId="{AA1888B3-9373-4398-80DF-B728A71D42BB}" type="presParOf" srcId="{9F21687B-0F82-4CC7-A2BF-869AE2D85115}" destId="{4FBE537F-AC45-4696-977B-BEFEE935A38C}" srcOrd="0" destOrd="0" presId="urn:microsoft.com/office/officeart/2018/2/layout/IconVerticalSolidList"/>
    <dgm:cxn modelId="{E10D3AE5-F199-4FD2-97A3-98138CB4083D}" type="presParOf" srcId="{4FBE537F-AC45-4696-977B-BEFEE935A38C}" destId="{7D56F6AF-01C1-44C4-8EB5-24E00507BF14}" srcOrd="0" destOrd="0" presId="urn:microsoft.com/office/officeart/2018/2/layout/IconVerticalSolidList"/>
    <dgm:cxn modelId="{1E53025E-CBA4-460E-B05C-C58F9F0F4D25}" type="presParOf" srcId="{4FBE537F-AC45-4696-977B-BEFEE935A38C}" destId="{1E2829D1-909F-4266-8FC3-6695404524A4}" srcOrd="1" destOrd="0" presId="urn:microsoft.com/office/officeart/2018/2/layout/IconVerticalSolidList"/>
    <dgm:cxn modelId="{5E87A578-3E3E-4FF1-9D0C-67C7589CB69A}" type="presParOf" srcId="{4FBE537F-AC45-4696-977B-BEFEE935A38C}" destId="{093989A3-390B-4028-B257-4876524F42A5}" srcOrd="2" destOrd="0" presId="urn:microsoft.com/office/officeart/2018/2/layout/IconVerticalSolidList"/>
    <dgm:cxn modelId="{593B0142-4A9C-4AF7-AC1B-4A23AAECBF4D}" type="presParOf" srcId="{4FBE537F-AC45-4696-977B-BEFEE935A38C}" destId="{AB318720-89FE-46AC-A367-D21F842CE1D9}" srcOrd="3" destOrd="0" presId="urn:microsoft.com/office/officeart/2018/2/layout/IconVerticalSolidList"/>
    <dgm:cxn modelId="{1E388382-3272-4CFC-A6CB-7EF337C12D07}" type="presParOf" srcId="{9F21687B-0F82-4CC7-A2BF-869AE2D85115}" destId="{48EF4741-AB8B-45CD-AB2C-F8875C2980B5}" srcOrd="1" destOrd="0" presId="urn:microsoft.com/office/officeart/2018/2/layout/IconVerticalSolidList"/>
    <dgm:cxn modelId="{0DA44316-01B3-4D56-92FD-52EFDD1E8A4E}" type="presParOf" srcId="{9F21687B-0F82-4CC7-A2BF-869AE2D85115}" destId="{A0595D68-D0E6-4A39-961F-D9A196DBA072}" srcOrd="2" destOrd="0" presId="urn:microsoft.com/office/officeart/2018/2/layout/IconVerticalSolidList"/>
    <dgm:cxn modelId="{FB18ABDE-0773-4A56-B1E8-52112F06E5A4}" type="presParOf" srcId="{A0595D68-D0E6-4A39-961F-D9A196DBA072}" destId="{C4EF712B-2F8E-4962-97EC-65552CDB7CA6}" srcOrd="0" destOrd="0" presId="urn:microsoft.com/office/officeart/2018/2/layout/IconVerticalSolidList"/>
    <dgm:cxn modelId="{32BE1B28-F1D4-4A73-A57B-11C2A5D168A4}" type="presParOf" srcId="{A0595D68-D0E6-4A39-961F-D9A196DBA072}" destId="{8F71FB43-E82C-4BE6-88E4-58BE3E73118E}" srcOrd="1" destOrd="0" presId="urn:microsoft.com/office/officeart/2018/2/layout/IconVerticalSolidList"/>
    <dgm:cxn modelId="{FF8FED8E-4DC0-4650-B687-E71028DE970F}" type="presParOf" srcId="{A0595D68-D0E6-4A39-961F-D9A196DBA072}" destId="{37E59782-C9AF-47DA-86F6-96471AF15523}" srcOrd="2" destOrd="0" presId="urn:microsoft.com/office/officeart/2018/2/layout/IconVerticalSolidList"/>
    <dgm:cxn modelId="{B79F5205-4C6C-4F93-B4C2-7A6AB5E981E9}" type="presParOf" srcId="{A0595D68-D0E6-4A39-961F-D9A196DBA072}" destId="{50D3660C-8E95-474D-B17B-95435F7207CB}" srcOrd="3" destOrd="0" presId="urn:microsoft.com/office/officeart/2018/2/layout/IconVerticalSolidList"/>
    <dgm:cxn modelId="{988FE96E-B8AF-432F-B4A4-C50C7956F419}" type="presParOf" srcId="{9F21687B-0F82-4CC7-A2BF-869AE2D85115}" destId="{9465986A-6DDA-4E78-A12E-0E526DFF0C8C}" srcOrd="3" destOrd="0" presId="urn:microsoft.com/office/officeart/2018/2/layout/IconVerticalSolidList"/>
    <dgm:cxn modelId="{CEFC8FC4-6060-4CBC-8C47-BC70759C0789}" type="presParOf" srcId="{9F21687B-0F82-4CC7-A2BF-869AE2D85115}" destId="{4AE43CB0-3F48-485C-A6C4-8DFF9BF9B24B}" srcOrd="4" destOrd="0" presId="urn:microsoft.com/office/officeart/2018/2/layout/IconVerticalSolidList"/>
    <dgm:cxn modelId="{364B2D24-8D6A-426B-9AB8-721117E564CF}" type="presParOf" srcId="{4AE43CB0-3F48-485C-A6C4-8DFF9BF9B24B}" destId="{EE9E7573-883A-43E6-B4BE-76914D92878A}" srcOrd="0" destOrd="0" presId="urn:microsoft.com/office/officeart/2018/2/layout/IconVerticalSolidList"/>
    <dgm:cxn modelId="{B0011D2C-2454-4E83-B55A-105A4139CBF1}" type="presParOf" srcId="{4AE43CB0-3F48-485C-A6C4-8DFF9BF9B24B}" destId="{C0214081-4CD8-4FF1-8B4D-4BEB1B8E684C}" srcOrd="1" destOrd="0" presId="urn:microsoft.com/office/officeart/2018/2/layout/IconVerticalSolidList"/>
    <dgm:cxn modelId="{9314A10A-977E-411E-B835-58BE61A22E12}" type="presParOf" srcId="{4AE43CB0-3F48-485C-A6C4-8DFF9BF9B24B}" destId="{8D32EE8D-1563-4FFB-B07A-7964F0A995CB}" srcOrd="2" destOrd="0" presId="urn:microsoft.com/office/officeart/2018/2/layout/IconVerticalSolidList"/>
    <dgm:cxn modelId="{C5B114E9-AF34-41DA-9199-C81751BD07DF}" type="presParOf" srcId="{4AE43CB0-3F48-485C-A6C4-8DFF9BF9B24B}" destId="{20CA2964-C8D2-431A-A157-9E9332EB19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BD6A80-E890-4B18-A6B4-C2370F06AF2E}">
      <dsp:nvSpPr>
        <dsp:cNvPr id="0" name=""/>
        <dsp:cNvSpPr/>
      </dsp:nvSpPr>
      <dsp:spPr>
        <a:xfrm>
          <a:off x="949" y="346703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635E7-74A2-48E7-B356-39608E6502AA}">
      <dsp:nvSpPr>
        <dsp:cNvPr id="0" name=""/>
        <dsp:cNvSpPr/>
      </dsp:nvSpPr>
      <dsp:spPr>
        <a:xfrm>
          <a:off x="949" y="1794101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Phishing attacks are becoming more sophisticated and frequent.</a:t>
          </a:r>
        </a:p>
      </dsp:txBody>
      <dsp:txXfrm>
        <a:off x="949" y="1794101"/>
        <a:ext cx="3767343" cy="565101"/>
      </dsp:txXfrm>
    </dsp:sp>
    <dsp:sp modelId="{F978BF37-7275-4608-9B9C-F4407A32B7A3}">
      <dsp:nvSpPr>
        <dsp:cNvPr id="0" name=""/>
        <dsp:cNvSpPr/>
      </dsp:nvSpPr>
      <dsp:spPr>
        <a:xfrm>
          <a:off x="949" y="2419123"/>
          <a:ext cx="3767343" cy="92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C2B1F-7D98-4257-AB13-90BF6A4F0619}">
      <dsp:nvSpPr>
        <dsp:cNvPr id="0" name=""/>
        <dsp:cNvSpPr/>
      </dsp:nvSpPr>
      <dsp:spPr>
        <a:xfrm>
          <a:off x="4427578" y="346703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42144-07DA-4269-8363-5D85CE196B34}">
      <dsp:nvSpPr>
        <dsp:cNvPr id="0" name=""/>
        <dsp:cNvSpPr/>
      </dsp:nvSpPr>
      <dsp:spPr>
        <a:xfrm>
          <a:off x="4427578" y="1794101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Key Challenge: </a:t>
          </a:r>
        </a:p>
      </dsp:txBody>
      <dsp:txXfrm>
        <a:off x="4427578" y="1794101"/>
        <a:ext cx="3767343" cy="565101"/>
      </dsp:txXfrm>
    </dsp:sp>
    <dsp:sp modelId="{6742345C-B1D4-4ED8-8268-87BA792EC661}">
      <dsp:nvSpPr>
        <dsp:cNvPr id="0" name=""/>
        <dsp:cNvSpPr/>
      </dsp:nvSpPr>
      <dsp:spPr>
        <a:xfrm>
          <a:off x="4427578" y="2419123"/>
          <a:ext cx="3767343" cy="92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Detection systems must have high accuracy with low false positives.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Real-time detection is essential for preventing phishing attacks.</a:t>
          </a:r>
        </a:p>
      </dsp:txBody>
      <dsp:txXfrm>
        <a:off x="4427578" y="2419123"/>
        <a:ext cx="3767343" cy="92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38392-FCC8-401E-BBEA-49788B90144F}">
      <dsp:nvSpPr>
        <dsp:cNvPr id="0" name=""/>
        <dsp:cNvSpPr/>
      </dsp:nvSpPr>
      <dsp:spPr>
        <a:xfrm>
          <a:off x="0" y="0"/>
          <a:ext cx="6703695" cy="1958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Overview: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kern="1200" dirty="0"/>
            <a:t>DNN, </a:t>
          </a:r>
          <a:r>
            <a:rPr lang="en-US" sz="2600" b="0" kern="1200" dirty="0" err="1"/>
            <a:t>PhishKiller</a:t>
          </a:r>
          <a:r>
            <a:rPr lang="en-US" sz="2600" b="0" kern="1200" dirty="0"/>
            <a:t>, RNN-GRU models.</a:t>
          </a:r>
        </a:p>
      </dsp:txBody>
      <dsp:txXfrm>
        <a:off x="57351" y="57351"/>
        <a:ext cx="4679843" cy="1843400"/>
      </dsp:txXfrm>
    </dsp:sp>
    <dsp:sp modelId="{108052FA-651F-4D25-A8A6-04273BA22F79}">
      <dsp:nvSpPr>
        <dsp:cNvPr id="0" name=""/>
        <dsp:cNvSpPr/>
      </dsp:nvSpPr>
      <dsp:spPr>
        <a:xfrm>
          <a:off x="1183004" y="2393235"/>
          <a:ext cx="6703695" cy="1958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Challenges: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b="0" kern="1200" dirty="0"/>
            <a:t>High computational demand, real-time constraints, lack of adaptive learning.</a:t>
          </a:r>
        </a:p>
      </dsp:txBody>
      <dsp:txXfrm>
        <a:off x="1240355" y="2450586"/>
        <a:ext cx="4133221" cy="1843400"/>
      </dsp:txXfrm>
    </dsp:sp>
    <dsp:sp modelId="{8559EC95-B79F-437D-8FD7-67C4A3D65200}">
      <dsp:nvSpPr>
        <dsp:cNvPr id="0" name=""/>
        <dsp:cNvSpPr/>
      </dsp:nvSpPr>
      <dsp:spPr>
        <a:xfrm>
          <a:off x="5430928" y="1539285"/>
          <a:ext cx="1272766" cy="12727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717300" y="1539285"/>
        <a:ext cx="700022" cy="957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6AD4A-C9C2-4B73-BA4E-AB43F892FE6C}">
      <dsp:nvSpPr>
        <dsp:cNvPr id="0" name=""/>
        <dsp:cNvSpPr/>
      </dsp:nvSpPr>
      <dsp:spPr>
        <a:xfrm>
          <a:off x="0" y="0"/>
          <a:ext cx="6966490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DistilBERT</a:t>
          </a:r>
          <a:r>
            <a:rPr lang="en-US" sz="2400" kern="1200" dirty="0"/>
            <a:t>: Compressed version of BERT, 40% smaller and 60% faster.</a:t>
          </a:r>
        </a:p>
      </dsp:txBody>
      <dsp:txXfrm>
        <a:off x="48627" y="48627"/>
        <a:ext cx="5250509" cy="1562978"/>
      </dsp:txXfrm>
    </dsp:sp>
    <dsp:sp modelId="{538259BA-9F3E-4D59-BCFD-899BFD35197A}">
      <dsp:nvSpPr>
        <dsp:cNvPr id="0" name=""/>
        <dsp:cNvSpPr/>
      </dsp:nvSpPr>
      <dsp:spPr>
        <a:xfrm>
          <a:off x="1229380" y="2029172"/>
          <a:ext cx="6966490" cy="16602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Customizations: Dynamic threshold adjustment, enhanced classifier head optimized for email content.</a:t>
          </a:r>
        </a:p>
      </dsp:txBody>
      <dsp:txXfrm>
        <a:off x="1278007" y="2077799"/>
        <a:ext cx="4560704" cy="1562978"/>
      </dsp:txXfrm>
    </dsp:sp>
    <dsp:sp modelId="{091E1498-C8F9-42EC-8ECF-C68802E3568C}">
      <dsp:nvSpPr>
        <dsp:cNvPr id="0" name=""/>
        <dsp:cNvSpPr/>
      </dsp:nvSpPr>
      <dsp:spPr>
        <a:xfrm>
          <a:off x="5887339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30148" y="1305127"/>
        <a:ext cx="593532" cy="8120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3DA9A-2A00-4050-930D-264E31EE261C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25D8C-2B88-461F-850E-0E9C3681814C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Dataset: Phishing email dataset from Kaggle (82,486 emails).</a:t>
          </a:r>
          <a:endParaRPr lang="en-US" sz="1500" kern="1200" dirty="0"/>
        </a:p>
      </dsp:txBody>
      <dsp:txXfrm>
        <a:off x="90151" y="2602589"/>
        <a:ext cx="2402775" cy="720000"/>
      </dsp:txXfrm>
    </dsp:sp>
    <dsp:sp modelId="{837FFEFA-EBA8-4D04-9136-F491D994D078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1E3E4B-F48B-4A48-9B62-C40321A45F1B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Controlled Testing: Training/validation/testing split (70-15-15).</a:t>
          </a:r>
          <a:endParaRPr lang="en-US" sz="1500" kern="1200" dirty="0"/>
        </a:p>
      </dsp:txBody>
      <dsp:txXfrm>
        <a:off x="2913412" y="2602589"/>
        <a:ext cx="2402775" cy="720000"/>
      </dsp:txXfrm>
    </dsp:sp>
    <dsp:sp modelId="{D4CCBDFE-01F3-4AF4-A4F9-570B82D391B1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20969-35B9-49FE-A178-963B0206C7F5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Real-world Testing: System integration with Gmail API for live email monitoring.</a:t>
          </a:r>
        </a:p>
      </dsp:txBody>
      <dsp:txXfrm>
        <a:off x="5736673" y="2602589"/>
        <a:ext cx="240277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6F6AF-01C1-44C4-8EB5-24E00507BF14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2829D1-909F-4266-8FC3-6695404524A4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318720-89FE-46AC-A367-D21F842CE1D9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real-time phishing detection system using custom DistilBERT.</a:t>
          </a:r>
        </a:p>
      </dsp:txBody>
      <dsp:txXfrm>
        <a:off x="1493203" y="552"/>
        <a:ext cx="6736396" cy="1292816"/>
      </dsp:txXfrm>
    </dsp:sp>
    <dsp:sp modelId="{C4EF712B-2F8E-4962-97EC-65552CDB7CA6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1FB43-E82C-4BE6-88E4-58BE3E73118E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3660C-8E95-474D-B17B-95435F7207CB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Achieved high accuracy and low FPR in real-world testing.</a:t>
          </a:r>
        </a:p>
      </dsp:txBody>
      <dsp:txXfrm>
        <a:off x="1493203" y="1616573"/>
        <a:ext cx="6736396" cy="1292816"/>
      </dsp:txXfrm>
    </dsp:sp>
    <dsp:sp modelId="{EE9E7573-883A-43E6-B4BE-76914D92878A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214081-4CD8-4FF1-8B4D-4BEB1B8E684C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A2964-C8D2-431A-A157-9E9332EB191E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Future Work: Expand real-world testing </a:t>
          </a:r>
          <a:r>
            <a:rPr lang="en-AU" sz="2100" kern="1200" dirty="0"/>
            <a:t>across diverse email ecosystems</a:t>
          </a:r>
          <a:r>
            <a:rPr lang="en-US" sz="2100" kern="1200" dirty="0"/>
            <a:t>, optimize retraining for large-scale deployments.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A0FA40-D9B7-4EFA-8814-9D28F8C2A7CF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49BEB-C24A-4DAC-B4CE-96AC6239C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35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"Good day everyone, and thank you for joining me! My name is [Your Name], and today, we're diving into how we can fight back against one of the most persistent threats in cybersecurity: phishing attacks. Our work focuses on Real-Time Email Phishing Detection Using a Custom </a:t>
            </a:r>
            <a:r>
              <a:rPr lang="en-US" dirty="0" err="1"/>
              <a:t>DistilBERT</a:t>
            </a:r>
            <a:r>
              <a:rPr lang="en-US" dirty="0"/>
              <a:t> Model."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20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"So, how does our system stack up against others?</a:t>
            </a:r>
            <a:r>
              <a:rPr lang="en-US" dirty="0"/>
              <a:t> We compared our model with state-of-the-art solutions like DNN, </a:t>
            </a:r>
            <a:r>
              <a:rPr lang="en-US" dirty="0" err="1"/>
              <a:t>PhishKiller</a:t>
            </a:r>
            <a:r>
              <a:rPr lang="en-US" dirty="0"/>
              <a:t>, and RNN-</a:t>
            </a:r>
            <a:r>
              <a:rPr lang="en-US" dirty="0" err="1"/>
              <a:t>GRU.Our</a:t>
            </a:r>
            <a:r>
              <a:rPr lang="en-US" dirty="0"/>
              <a:t> custom </a:t>
            </a:r>
            <a:r>
              <a:rPr lang="en-US" dirty="0" err="1"/>
              <a:t>DistilBERT</a:t>
            </a:r>
            <a:r>
              <a:rPr lang="en-US" dirty="0"/>
              <a:t> model outperformed them in terms of both accuracy and false positive rate. What’s more, our system’s </a:t>
            </a:r>
            <a:r>
              <a:rPr lang="en-US" b="1" dirty="0"/>
              <a:t>real-time capability</a:t>
            </a:r>
            <a:r>
              <a:rPr lang="en-US" dirty="0"/>
              <a:t> makes it far more practical for deployment in real-world email environments."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18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"What makes this approach stand out?</a:t>
            </a:r>
            <a:r>
              <a:rPr lang="en-US" dirty="0"/>
              <a:t> First, it’s one of the few system using </a:t>
            </a:r>
            <a:r>
              <a:rPr lang="en-US" dirty="0" err="1"/>
              <a:t>DistilBERT</a:t>
            </a:r>
            <a:r>
              <a:rPr lang="en-US" dirty="0"/>
              <a:t> for real-time phishing </a:t>
            </a:r>
            <a:r>
              <a:rPr lang="en-US" dirty="0" err="1"/>
              <a:t>detection.Second</a:t>
            </a:r>
            <a:r>
              <a:rPr lang="en-US" dirty="0"/>
              <a:t>, we introduced dynamic thresholding, which allows the system to adapt to new and evolving phishing techniques. </a:t>
            </a:r>
            <a:r>
              <a:rPr lang="en-US" i="1" dirty="0"/>
              <a:t>And here's the kicker:</a:t>
            </a:r>
            <a:r>
              <a:rPr lang="en-US" dirty="0"/>
              <a:t> the system retrains itself daily, learning from new data and keeping itself up to date."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84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"So, what have we achieved?</a:t>
            </a:r>
            <a:r>
              <a:rPr lang="en-US" dirty="0"/>
              <a:t> We’ve built a system that is fast, accurate, and adaptable. It detects phishing emails in real-time with high accuracy and low false positives—exactly what’s needed in today’s fast-paced cyber environment. Moving forward, we aim to expand real-world testing to even more diverse email ecosystems and further optimize the system’s retraining process. But what we’ve built today is already a significant step forward."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83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"And with that, I’d love to open the floor for any questions.</a:t>
            </a:r>
            <a:r>
              <a:rPr lang="en-US" dirty="0"/>
              <a:t> I’m excited to hear your thoughts, ideas, and feedback on this work!"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"Let me ask you this: Have you ever received an email that looked suspicious? An email that made you second-guess clicking that link?</a:t>
            </a:r>
            <a:r>
              <a:rPr lang="en-US" dirty="0"/>
              <a:t> Phishing emails have become a massive threat in recent years, and in the first quarter of 2020 alone, over 165,000 phishing attacks were </a:t>
            </a:r>
            <a:r>
              <a:rPr lang="en-US" dirty="0" err="1"/>
              <a:t>reported.Our</a:t>
            </a:r>
            <a:r>
              <a:rPr lang="en-US" dirty="0"/>
              <a:t> goal was simple: we wanted to develop a system that could detect phishing emails in real-time—because in this fight, every second counts."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2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"So why is this important? Why should we care about phishing attacks in 2024?</a:t>
            </a:r>
            <a:r>
              <a:rPr lang="en-US" dirty="0"/>
              <a:t> Because phishing attacks are getting more sophisticated and harder to spot. And if they keep slipping through the cracks, the damage they cause can be devastating.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But here's the challenge: we need systems that are both </a:t>
            </a:r>
            <a:r>
              <a:rPr lang="en-US" b="1" dirty="0"/>
              <a:t>accurate</a:t>
            </a:r>
            <a:r>
              <a:rPr lang="en-US" dirty="0"/>
              <a:t> and </a:t>
            </a:r>
            <a:r>
              <a:rPr lang="en-US" b="1" dirty="0"/>
              <a:t>fast</a:t>
            </a:r>
            <a:r>
              <a:rPr lang="en-US" dirty="0"/>
              <a:t>. We can’t afford false positives that waste time, nor can we allow phishing emails to slip by unnoticed. This is where </a:t>
            </a:r>
            <a:r>
              <a:rPr lang="en-US" b="1" dirty="0"/>
              <a:t>real-time detection</a:t>
            </a:r>
            <a:r>
              <a:rPr lang="en-US" dirty="0"/>
              <a:t> becomes essential."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49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"Now, let’s take a step back and look at what’s already out there.</a:t>
            </a:r>
            <a:r>
              <a:rPr lang="en-US" dirty="0"/>
              <a:t> We have models like DNN, </a:t>
            </a:r>
            <a:r>
              <a:rPr lang="en-US" dirty="0" err="1"/>
              <a:t>PhishKiller</a:t>
            </a:r>
            <a:r>
              <a:rPr lang="en-US" dirty="0"/>
              <a:t>, and RNN-GRU that have made strides in phishing </a:t>
            </a:r>
            <a:r>
              <a:rPr lang="en-US" dirty="0" err="1"/>
              <a:t>detection.But</a:t>
            </a:r>
            <a:r>
              <a:rPr lang="en-US" dirty="0"/>
              <a:t> here’s the issue: these models tend to be resource-heavy, slow, or simply not adaptable enough to the ever-evolving phishing landscape. </a:t>
            </a:r>
            <a:r>
              <a:rPr lang="en-US" b="1" dirty="0"/>
              <a:t>Our work fills in those gaps</a:t>
            </a:r>
            <a:r>
              <a:rPr lang="en-US" dirty="0"/>
              <a:t> by using a custom approach to </a:t>
            </a:r>
            <a:r>
              <a:rPr lang="en-US" dirty="0" err="1"/>
              <a:t>DistilBERT</a:t>
            </a:r>
            <a:r>
              <a:rPr lang="en-US" dirty="0"/>
              <a:t>—making detection not only faster but smarter."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41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"Let’s get into the heart of our solution.</a:t>
            </a:r>
            <a:r>
              <a:rPr lang="en-US" dirty="0"/>
              <a:t> We used </a:t>
            </a:r>
            <a:r>
              <a:rPr lang="en-US" b="1" dirty="0" err="1"/>
              <a:t>DistilBERT</a:t>
            </a:r>
            <a:r>
              <a:rPr lang="en-US" dirty="0"/>
              <a:t>, a lighter and faster version of the BERT model, which retains 97% of BERT's capabilities but is 60% </a:t>
            </a:r>
            <a:r>
              <a:rPr lang="en-US" dirty="0" err="1"/>
              <a:t>faster.But</a:t>
            </a:r>
            <a:r>
              <a:rPr lang="en-US" dirty="0"/>
              <a:t> we didn’t stop there. We customized </a:t>
            </a:r>
            <a:r>
              <a:rPr lang="en-US" dirty="0" err="1"/>
              <a:t>DistilBERT</a:t>
            </a:r>
            <a:r>
              <a:rPr lang="en-US" dirty="0"/>
              <a:t> by adding dynamic threshold adjustments and an enhanced classifier head, fine-tuned specifically for email content. </a:t>
            </a:r>
            <a:r>
              <a:rPr lang="en-US" i="1" dirty="0"/>
              <a:t>The result?</a:t>
            </a:r>
            <a:r>
              <a:rPr lang="en-US" dirty="0"/>
              <a:t> Real-time phishing detection at a whole new level."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55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"Let me show you how it works.</a:t>
            </a:r>
            <a:r>
              <a:rPr lang="en-US" dirty="0"/>
              <a:t> Our system integrates seamlessly with Gmail, using its API to scan incoming emails in real-time. It applies our </a:t>
            </a:r>
            <a:r>
              <a:rPr lang="en-US" dirty="0" err="1"/>
              <a:t>DistilBERT</a:t>
            </a:r>
            <a:r>
              <a:rPr lang="en-US" dirty="0"/>
              <a:t> model to each email, and if it detects phishing, it flags the email and moves it out of the </a:t>
            </a:r>
            <a:r>
              <a:rPr lang="en-US" dirty="0" err="1"/>
              <a:t>inbox.This</a:t>
            </a:r>
            <a:r>
              <a:rPr lang="en-US" dirty="0"/>
              <a:t> happens in under 2 seconds! </a:t>
            </a:r>
            <a:r>
              <a:rPr lang="en-US" i="1" dirty="0"/>
              <a:t>Think about that: by the time you’ve even seen the email, the system has already done the work for you.</a:t>
            </a:r>
            <a:r>
              <a:rPr lang="en-US" dirty="0"/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26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"So, how did we build this?</a:t>
            </a:r>
            <a:r>
              <a:rPr lang="en-US" dirty="0"/>
              <a:t> First, we took a comprehensive dataset of emails, cleaned and tokenized it, and used the </a:t>
            </a:r>
            <a:r>
              <a:rPr lang="en-US" dirty="0" err="1"/>
              <a:t>DistilBERT</a:t>
            </a:r>
            <a:r>
              <a:rPr lang="en-US" dirty="0"/>
              <a:t> tokenizer to extract the relevant </a:t>
            </a:r>
            <a:r>
              <a:rPr lang="en-US" dirty="0" err="1"/>
              <a:t>features.What’s</a:t>
            </a:r>
            <a:r>
              <a:rPr lang="en-US" dirty="0"/>
              <a:t> exciting here is that we didn’t have to manually engineer any features—</a:t>
            </a:r>
            <a:r>
              <a:rPr lang="en-US" dirty="0" err="1"/>
              <a:t>DistilBERT</a:t>
            </a:r>
            <a:r>
              <a:rPr lang="en-US" dirty="0"/>
              <a:t> did all the heavy lifting, learning patterns automatically from the data. This means our model is more efficient and adaptable."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27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"Now, you’re probably wondering—how well does this actually work?</a:t>
            </a:r>
            <a:r>
              <a:rPr lang="en-US" dirty="0"/>
              <a:t> We trained our model using a dataset from Kaggle, consisting of over 82,000 phishing and non-phishing emails , which we </a:t>
            </a:r>
            <a:r>
              <a:rPr lang="en-US" dirty="0" err="1"/>
              <a:t>splited</a:t>
            </a:r>
            <a:r>
              <a:rPr lang="en-US" dirty="0"/>
              <a:t> into training, validation, and testing sets. We tested the system both in controlled settings using the testing sets and in real-world conditions with 22 incoming emails, where it was integrated with Gmail. This gave us insights not only into how it performs in a lab but also how it works when facing actual phishing attacks."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23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"Now, let’s talk about the results, because they really speak for themselves.</a:t>
            </a:r>
            <a:r>
              <a:rPr lang="en-US" dirty="0"/>
              <a:t> In our </a:t>
            </a:r>
            <a:r>
              <a:rPr lang="en-US" b="1" dirty="0"/>
              <a:t>controlled tests</a:t>
            </a:r>
            <a:r>
              <a:rPr lang="en-US" dirty="0"/>
              <a:t>, the system achieved an </a:t>
            </a:r>
            <a:r>
              <a:rPr lang="en-US" b="1" dirty="0"/>
              <a:t>impressive 99.29% accuracy</a:t>
            </a:r>
            <a:r>
              <a:rPr lang="en-US" dirty="0"/>
              <a:t> with a false positive rate as low as </a:t>
            </a:r>
            <a:r>
              <a:rPr lang="en-US" b="1" dirty="0"/>
              <a:t>0.69%</a:t>
            </a:r>
            <a:r>
              <a:rPr lang="en-US" dirty="0"/>
              <a:t>. This is incredibly efficient when dealing with a large dataset, but we didn’t stop there.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put the system to the real test: </a:t>
            </a:r>
            <a:r>
              <a:rPr lang="en-US" b="1" dirty="0"/>
              <a:t>real-world conditions</a:t>
            </a:r>
            <a:r>
              <a:rPr lang="en-US" dirty="0"/>
              <a:t>. We connected it to a live Gmail inbox with 22 incoming emails via Gamil API integration—14 legitimate, 7 phishing, and 1 email that was misclassified as phishing.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Even in this real-world setting, the system maintained a strong </a:t>
            </a:r>
            <a:r>
              <a:rPr lang="en-US" b="1" dirty="0"/>
              <a:t>95.45% accuracy</a:t>
            </a:r>
            <a:r>
              <a:rPr lang="en-US" dirty="0"/>
              <a:t>, flagging the phishing emails almost instantly, and here’s the kicker: it had an </a:t>
            </a:r>
            <a:r>
              <a:rPr lang="en-US" b="1" dirty="0"/>
              <a:t>average response time of just 1.88 seconds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Think about that: less than 2 seconds to detect and deal with a phishing email in real-time.</a:t>
            </a:r>
            <a:r>
              <a:rPr lang="en-US" dirty="0"/>
              <a:t> Imagine how much damage that speed can prevent in a real-world scenario where phishing emails are often opened within minutes by unsuspecting users."*</a:t>
            </a:r>
          </a:p>
          <a:p>
            <a:r>
              <a:rPr lang="en-US" i="1" dirty="0"/>
              <a:t>(Pause here to let the significance sink in.)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49BEB-C24A-4DAC-B4CE-96AC6239C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758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Real-Time Email Phishing Detection Using a Custom DistilBERT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/>
              <a:t>Edafe Maxwell Damatie, Amna Eleyan, Tarek Bejaoui</a:t>
            </a:r>
          </a:p>
          <a:p>
            <a:pPr algn="l">
              <a:lnSpc>
                <a:spcPct val="90000"/>
              </a:lnSpc>
            </a:pPr>
            <a:r>
              <a:rPr lang="en-US" sz="2700"/>
              <a:t>Manchester Metropolitan University, University of Carthage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5426"/>
    </mc:Choice>
    <mc:Fallback>
      <p:transition spd="slow" advTm="254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Comparative Analysis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A7AF0CB-9EA5-192F-DF67-2ABA686D8B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81"/>
          <a:stretch/>
        </p:blipFill>
        <p:spPr>
          <a:xfrm>
            <a:off x="292100" y="1162712"/>
            <a:ext cx="7600950" cy="379716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7BB8B2-46D8-F7D3-A550-CFFA6CC31F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45847"/>
              </p:ext>
            </p:extLst>
          </p:nvPr>
        </p:nvGraphicFramePr>
        <p:xfrm>
          <a:off x="6388736" y="2115449"/>
          <a:ext cx="2507614" cy="1453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9269">
                  <a:extLst>
                    <a:ext uri="{9D8B030D-6E8A-4147-A177-3AD203B41FA5}">
                      <a16:colId xmlns:a16="http://schemas.microsoft.com/office/drawing/2014/main" val="2409389351"/>
                    </a:ext>
                  </a:extLst>
                </a:gridCol>
                <a:gridCol w="1258345">
                  <a:extLst>
                    <a:ext uri="{9D8B030D-6E8A-4147-A177-3AD203B41FA5}">
                      <a16:colId xmlns:a16="http://schemas.microsoft.com/office/drawing/2014/main" val="423283753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Model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Real-time Capability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43838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[2] DNN Approach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No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28722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[3] PhishKiller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Yes (81.68ms)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24818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[6] Neural Network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Yes (unspecified)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943694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[7] RNN-GRU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Yes (unspecified)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21081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Custom </a:t>
                      </a:r>
                      <a:r>
                        <a:rPr lang="en-AU" sz="1000" kern="100" dirty="0" err="1">
                          <a:effectLst/>
                        </a:rPr>
                        <a:t>DistilBERT</a:t>
                      </a:r>
                      <a:r>
                        <a:rPr lang="en-AU" sz="1000" kern="100" dirty="0">
                          <a:effectLst/>
                        </a:rPr>
                        <a:t> Model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Yes (1.88s)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806806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1D0D21-AD42-67CD-FA41-F28D691BF7B0}"/>
              </a:ext>
            </a:extLst>
          </p:cNvPr>
          <p:cNvSpPr txBox="1"/>
          <p:nvPr/>
        </p:nvSpPr>
        <p:spPr>
          <a:xfrm>
            <a:off x="6388736" y="3588679"/>
            <a:ext cx="2178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Real-time capability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Novelty and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031" y="806824"/>
            <a:ext cx="2189804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Daily Retraining</a:t>
            </a:r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76FC9FB2-0E09-008C-1EEF-1D746A1BA90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63" t="2699" r="6087" b="2566"/>
          <a:stretch/>
        </p:blipFill>
        <p:spPr bwMode="auto">
          <a:xfrm>
            <a:off x="4260315" y="467208"/>
            <a:ext cx="3652322" cy="5923584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C8C7C9-EB1A-9D03-D486-E6E83E3A6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81828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3B6CB-50DB-72AB-8977-3A448C038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D94E-46B2-9B31-D37C-445AB9EEE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82B82-73FA-7EDA-3AC4-E169C6B3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dirty="0"/>
              <a:t>[1] </a:t>
            </a:r>
            <a:r>
              <a:rPr lang="en-US" sz="1700" dirty="0" err="1">
                <a:effectLst/>
                <a:ea typeface="MS Mincho" panose="02020609040205080304" pitchFamily="49" charset="-128"/>
              </a:rPr>
              <a:t>Alkhalil</a:t>
            </a:r>
            <a:r>
              <a:rPr lang="en-US" sz="1700" dirty="0">
                <a:effectLst/>
                <a:ea typeface="MS Mincho" panose="02020609040205080304" pitchFamily="49" charset="-128"/>
              </a:rPr>
              <a:t>, Z., </a:t>
            </a:r>
            <a:r>
              <a:rPr lang="en-US" sz="1700" dirty="0" err="1">
                <a:effectLst/>
                <a:ea typeface="MS Mincho" panose="02020609040205080304" pitchFamily="49" charset="-128"/>
              </a:rPr>
              <a:t>Hewage</a:t>
            </a:r>
            <a:r>
              <a:rPr lang="en-US" sz="1700" dirty="0">
                <a:effectLst/>
                <a:ea typeface="MS Mincho" panose="02020609040205080304" pitchFamily="49" charset="-128"/>
              </a:rPr>
              <a:t>, C., Nawaf, L., &amp; Khan, I., 2021. Phishing Attacks: A Recent Comprehensive Study and a New Anatomy. , 3. https://doi.org/10.3389/fcomp.2021.563060.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[2] </a:t>
            </a:r>
            <a:r>
              <a:rPr lang="en-US" sz="1700" dirty="0">
                <a:effectLst/>
                <a:ea typeface="MS Mincho" panose="02020609040205080304" pitchFamily="49" charset="-128"/>
              </a:rPr>
              <a:t>Sumathi, K., &amp; Sujatha, V., 2019. Deep Learning Based-Phishing Attack Detection. International Journal of Recent Technology and Engineering. https://doi.org/10.35940/ijrte.c6527.098319.</a:t>
            </a:r>
          </a:p>
          <a:p>
            <a:pPr marL="0" indent="0">
              <a:buNone/>
            </a:pPr>
            <a:r>
              <a:rPr lang="en-US" sz="1700" dirty="0"/>
              <a:t>[3] Martins de Souza, C. H., </a:t>
            </a:r>
            <a:r>
              <a:rPr lang="en-US" sz="1700" dirty="0" err="1"/>
              <a:t>Lemos</a:t>
            </a:r>
            <a:r>
              <a:rPr lang="en-US" sz="1700" dirty="0"/>
              <a:t>, M. O., Dantas Silva, F. S., &amp; Souza Alves, R. L. (2019). On detecting and mitigating phishing attacks through featureless machine learning techniques. Internet Technology Letters, 3(1), e135. https://doi.org/10.1002/itl2.135.</a:t>
            </a:r>
          </a:p>
          <a:p>
            <a:pPr marL="0" indent="0">
              <a:buNone/>
            </a:pPr>
            <a:r>
              <a:rPr lang="en-US" sz="1700" dirty="0"/>
              <a:t>[4] </a:t>
            </a:r>
            <a:r>
              <a:rPr lang="en-US" sz="1700" dirty="0">
                <a:effectLst/>
                <a:ea typeface="MS Mincho" panose="02020609040205080304" pitchFamily="49" charset="-128"/>
              </a:rPr>
              <a:t>Alam, N., 2021. Phishing Email Dataset. </a:t>
            </a:r>
            <a:r>
              <a:rPr lang="en-US" sz="1700" i="1" dirty="0">
                <a:effectLst/>
                <a:ea typeface="MS Mincho" panose="02020609040205080304" pitchFamily="49" charset="-128"/>
              </a:rPr>
              <a:t>Kaggle</a:t>
            </a:r>
            <a:r>
              <a:rPr lang="en-US" sz="1700" dirty="0">
                <a:effectLst/>
                <a:ea typeface="MS Mincho" panose="02020609040205080304" pitchFamily="49" charset="-128"/>
              </a:rPr>
              <a:t>. Available at: https://www.kaggle.com/datasets/naserabdullahalam/phishing-email-dataset [Accessed: 5 August 2024].</a:t>
            </a:r>
          </a:p>
          <a:p>
            <a:pPr marL="0" indent="0">
              <a:buNone/>
            </a:pPr>
            <a:r>
              <a:rPr lang="en-US" sz="1700" dirty="0"/>
              <a:t>[5] Sanh, V., Debut, L., </a:t>
            </a:r>
            <a:r>
              <a:rPr lang="en-US" sz="1700" dirty="0" err="1"/>
              <a:t>Chaumond</a:t>
            </a:r>
            <a:r>
              <a:rPr lang="en-US" sz="1700" dirty="0"/>
              <a:t>, J., &amp; Wolf, T. (2019). </a:t>
            </a:r>
            <a:r>
              <a:rPr lang="en-US" sz="1700" dirty="0" err="1"/>
              <a:t>DistilBERT</a:t>
            </a:r>
            <a:r>
              <a:rPr lang="en-US" sz="1700" dirty="0"/>
              <a:t>, a distilled version of BERT: smaller, faster, cheaper and lighter. </a:t>
            </a:r>
            <a:r>
              <a:rPr lang="en-US" sz="1700" dirty="0" err="1"/>
              <a:t>arXiv</a:t>
            </a:r>
            <a:r>
              <a:rPr lang="en-US" sz="1700" dirty="0"/>
              <a:t> preprint arXiv:1910.01108..</a:t>
            </a:r>
          </a:p>
          <a:p>
            <a:pPr marL="0" indent="0">
              <a:buNone/>
            </a:pPr>
            <a:r>
              <a:rPr lang="en-US" sz="1700" dirty="0"/>
              <a:t>[6] D. </a:t>
            </a:r>
            <a:r>
              <a:rPr lang="en-US" sz="1700" dirty="0" err="1"/>
              <a:t>Oña</a:t>
            </a:r>
            <a:r>
              <a:rPr lang="en-US" sz="1700" dirty="0"/>
              <a:t> et al., "Phishing Attacks: Detecting and Preventing Infected E-mails Using Machine Learning Methods," </a:t>
            </a:r>
            <a:r>
              <a:rPr lang="en-US" sz="1700" dirty="0" err="1"/>
              <a:t>CSNet</a:t>
            </a:r>
            <a:r>
              <a:rPr lang="en-US" sz="1700" dirty="0"/>
              <a:t>, 2019.</a:t>
            </a:r>
          </a:p>
          <a:p>
            <a:pPr marL="0" indent="0">
              <a:buNone/>
            </a:pPr>
            <a:r>
              <a:rPr lang="en-US" sz="1700" dirty="0"/>
              <a:t>[7] Tang, L., &amp; Mahmoud, Q., 2022. A Deep Learning-Based Framework for Phishing Website Detection. IEEE Access, 10, pp. 1509-1521. https://doi.org/10.1109/ACCESS.2021.3137636.</a:t>
            </a:r>
          </a:p>
          <a:p>
            <a:pPr marL="0" indent="0">
              <a:buNone/>
            </a:pPr>
            <a:r>
              <a:rPr lang="en-US" sz="1800" dirty="0">
                <a:effectLst/>
                <a:ea typeface="MS Mincho" panose="02020609040205080304" pitchFamily="49" charset="-128"/>
              </a:rPr>
              <a:t>[8] Google Developers 2024, </a:t>
            </a:r>
            <a:r>
              <a:rPr lang="en-US" sz="1800" i="1" dirty="0">
                <a:effectLst/>
                <a:ea typeface="MS Mincho" panose="02020609040205080304" pitchFamily="49" charset="-128"/>
              </a:rPr>
              <a:t>Gmail API overview</a:t>
            </a:r>
            <a:r>
              <a:rPr lang="en-US" sz="1800" dirty="0">
                <a:effectLst/>
                <a:ea typeface="MS Mincho" panose="02020609040205080304" pitchFamily="49" charset="-128"/>
              </a:rPr>
              <a:t>, Google Developers. Available at: https://developers.google.com/gmail/api/guides [Accessed: 5 August 2024].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508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7324" y="1146412"/>
            <a:ext cx="6760761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Questions &amp; Answers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pic>
        <p:nvPicPr>
          <p:cNvPr id="5" name="Picture 4" descr="A graph of a number of people&#10;&#10;Description automatically generated">
            <a:extLst>
              <a:ext uri="{FF2B5EF4-FFF2-40B4-BE49-F238E27FC236}">
                <a16:creationId xmlns:a16="http://schemas.microsoft.com/office/drawing/2014/main" id="{17BDBC66-C89D-687C-703D-2222E314A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192" y="506347"/>
            <a:ext cx="6233615" cy="300771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Problem</a:t>
            </a:r>
            <a:r>
              <a:rPr lang="en-US" sz="1600" dirty="0"/>
              <a:t>: Email phishing remains a persistent cybersecurity threat.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Statistics</a:t>
            </a:r>
            <a:r>
              <a:rPr lang="en-US" sz="1600" dirty="0"/>
              <a:t>: In Q1 2020, 165,772 phishing attacks were reported [1].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Goal</a:t>
            </a:r>
            <a:r>
              <a:rPr lang="en-US" sz="1600" dirty="0"/>
              <a:t>: Develop a real-time email phishing detection system using a custom </a:t>
            </a:r>
            <a:r>
              <a:rPr lang="en-US" sz="1600" dirty="0" err="1"/>
              <a:t>DistilBERT</a:t>
            </a:r>
            <a:r>
              <a:rPr lang="en-US" sz="1600" dirty="0"/>
              <a:t> model.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Motivation &amp; Importance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F0F1E5D2-F482-5D97-A047-87CA1A9F9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77291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Existing Solutions (Related Work)</a:t>
            </a:r>
          </a:p>
        </p:txBody>
      </p:sp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91134ED5-17C4-B14E-D66A-C19100F07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056549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Proposed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D7A9AE-92CA-2D74-BFEF-77CFA7302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0217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AC1C9-328F-4B22-77D7-20ACF5FCADC6}"/>
              </a:ext>
            </a:extLst>
          </p:cNvPr>
          <p:cNvSpPr txBox="1"/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16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Flow Diagram (Gmail integration for real-time email processing).</a:t>
            </a:r>
          </a:p>
        </p:txBody>
      </p:sp>
      <p:pic>
        <p:nvPicPr>
          <p:cNvPr id="4" name="Picture 3" descr="A diagram of a classifier&#10;&#10;Description automatically generated">
            <a:extLst>
              <a:ext uri="{FF2B5EF4-FFF2-40B4-BE49-F238E27FC236}">
                <a16:creationId xmlns:a16="http://schemas.microsoft.com/office/drawing/2014/main" id="{1D256A6A-E277-C851-6540-DA49859660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68" y="2556957"/>
            <a:ext cx="8495662" cy="32708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A27F1-A889-DA44-6918-AB0B8E05A326}"/>
              </a:ext>
            </a:extLst>
          </p:cNvPr>
          <p:cNvSpPr txBox="1"/>
          <p:nvPr/>
        </p:nvSpPr>
        <p:spPr>
          <a:xfrm>
            <a:off x="495031" y="806824"/>
            <a:ext cx="2189804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17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Preprocessing Pipeline Flowchart.</a:t>
            </a:r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2406AABF-C52A-0F6E-8739-961336B1AB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6107" y="467208"/>
            <a:ext cx="1880739" cy="59235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Experimental Setup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4D481BD-805D-2A44-73C7-FC17AD657F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8405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Results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6586DD-4235-1D65-D625-4E4282675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286170"/>
              </p:ext>
            </p:extLst>
          </p:nvPr>
        </p:nvGraphicFramePr>
        <p:xfrm>
          <a:off x="4330326" y="1292798"/>
          <a:ext cx="3861166" cy="14290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20787">
                  <a:extLst>
                    <a:ext uri="{9D8B030D-6E8A-4147-A177-3AD203B41FA5}">
                      <a16:colId xmlns:a16="http://schemas.microsoft.com/office/drawing/2014/main" val="1634112448"/>
                    </a:ext>
                  </a:extLst>
                </a:gridCol>
                <a:gridCol w="1840379">
                  <a:extLst>
                    <a:ext uri="{9D8B030D-6E8A-4147-A177-3AD203B41FA5}">
                      <a16:colId xmlns:a16="http://schemas.microsoft.com/office/drawing/2014/main" val="1806100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Metric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Value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2190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Accuracy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99.29%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7135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Precision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99.29%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9011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Recall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99.29%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04487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F1-Score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99.29%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026213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AUC-ROC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0.9994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45086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FPR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0.69%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13136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5614FAC-B83B-A34B-F423-30C3EDE96914}"/>
              </a:ext>
            </a:extLst>
          </p:cNvPr>
          <p:cNvSpPr txBox="1"/>
          <p:nvPr/>
        </p:nvSpPr>
        <p:spPr>
          <a:xfrm>
            <a:off x="5146194" y="798982"/>
            <a:ext cx="2496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Controlled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C5764-61D3-F69E-7BD9-43146A8FA011}"/>
              </a:ext>
            </a:extLst>
          </p:cNvPr>
          <p:cNvSpPr txBox="1"/>
          <p:nvPr/>
        </p:nvSpPr>
        <p:spPr>
          <a:xfrm>
            <a:off x="4981099" y="3176472"/>
            <a:ext cx="25596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Real-World Performance</a:t>
            </a:r>
          </a:p>
        </p:txBody>
      </p: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90BDB04C-6EFF-C6DB-D0B1-9F4A0D85C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54792"/>
              </p:ext>
            </p:extLst>
          </p:nvPr>
        </p:nvGraphicFramePr>
        <p:xfrm>
          <a:off x="4330326" y="3610806"/>
          <a:ext cx="3861166" cy="1633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66796">
                  <a:extLst>
                    <a:ext uri="{9D8B030D-6E8A-4147-A177-3AD203B41FA5}">
                      <a16:colId xmlns:a16="http://schemas.microsoft.com/office/drawing/2014/main" val="1675091338"/>
                    </a:ext>
                  </a:extLst>
                </a:gridCol>
                <a:gridCol w="1794370">
                  <a:extLst>
                    <a:ext uri="{9D8B030D-6E8A-4147-A177-3AD203B41FA5}">
                      <a16:colId xmlns:a16="http://schemas.microsoft.com/office/drawing/2014/main" val="2627196417"/>
                    </a:ext>
                  </a:extLst>
                </a:gridCol>
              </a:tblGrid>
              <a:tr h="19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</a:rPr>
                        <a:t>Metric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Value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7668702"/>
                  </a:ext>
                </a:extLst>
              </a:tr>
              <a:tr h="19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Accuracy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95.45%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44711434"/>
                  </a:ext>
                </a:extLst>
              </a:tr>
              <a:tr h="19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Precision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87.50%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4566588"/>
                  </a:ext>
                </a:extLst>
              </a:tr>
              <a:tr h="19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Recall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100%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8627676"/>
                  </a:ext>
                </a:extLst>
              </a:tr>
              <a:tr h="19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F1-Score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93.33%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03463927"/>
                  </a:ext>
                </a:extLst>
              </a:tr>
              <a:tr h="19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FPR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6.67%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3022902"/>
                  </a:ext>
                </a:extLst>
              </a:tr>
              <a:tr h="19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Accuracy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95.45%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2854620"/>
                  </a:ext>
                </a:extLst>
              </a:tr>
              <a:tr h="1944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>
                          <a:effectLst/>
                        </a:rPr>
                        <a:t>Avg. Response Time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AU" sz="1000" kern="100" dirty="0">
                          <a:effectLst/>
                        </a:rPr>
                        <a:t>1.88s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820836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870</TotalTime>
  <Words>1778</Words>
  <Application>Microsoft Office PowerPoint</Application>
  <PresentationFormat>On-screen Show (4:3)</PresentationFormat>
  <Paragraphs>122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MS Mincho</vt:lpstr>
      <vt:lpstr>Aptos</vt:lpstr>
      <vt:lpstr>Arial</vt:lpstr>
      <vt:lpstr>Calibri</vt:lpstr>
      <vt:lpstr>Times New Roman</vt:lpstr>
      <vt:lpstr>Office Theme</vt:lpstr>
      <vt:lpstr>Real-Time Email Phishing Detection Using a Custom DistilBERT Model</vt:lpstr>
      <vt:lpstr>Introduction</vt:lpstr>
      <vt:lpstr>Motivation &amp; Importance</vt:lpstr>
      <vt:lpstr>Existing Solutions (Related Work)</vt:lpstr>
      <vt:lpstr>Proposed Solution</vt:lpstr>
      <vt:lpstr>System Architecture</vt:lpstr>
      <vt:lpstr>Methodology</vt:lpstr>
      <vt:lpstr>Experimental Setup</vt:lpstr>
      <vt:lpstr>Results</vt:lpstr>
      <vt:lpstr>Comparative Analysis</vt:lpstr>
      <vt:lpstr>Novelty and Contributions</vt:lpstr>
      <vt:lpstr>Conclusion</vt:lpstr>
      <vt:lpstr>References 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Edafe Maxwell</dc:creator>
  <cp:keywords/>
  <dc:description>generated using python-pptx</dc:description>
  <cp:lastModifiedBy>Edafe Maxwell Damatie</cp:lastModifiedBy>
  <cp:revision>23</cp:revision>
  <dcterms:created xsi:type="dcterms:W3CDTF">2013-01-27T09:14:16Z</dcterms:created>
  <dcterms:modified xsi:type="dcterms:W3CDTF">2024-10-14T15:51:17Z</dcterms:modified>
  <cp:category/>
</cp:coreProperties>
</file>