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4541"/>
  </p:normalViewPr>
  <p:slideViewPr>
    <p:cSldViewPr snapToGrid="0" snapToObjects="1">
      <p:cViewPr>
        <p:scale>
          <a:sx n="90" d="100"/>
          <a:sy n="90" d="100"/>
        </p:scale>
        <p:origin x="16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5A6B7-51F5-D94A-AB37-7F04F71B333A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0DA-7A75-C74E-BCC5-6CB16ED8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26" y="349228"/>
            <a:ext cx="11877674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FA00"/>
                </a:solidFill>
                <a:effectLst/>
                <a:latin typeface="Al Bayan Plain" charset="-78"/>
                <a:ea typeface="Al Bayan Plain" charset="-78"/>
                <a:cs typeface="Al Bayan Plain" charset="-78"/>
              </a:rPr>
              <a:t>A Software Development of DICOM Image Processing Based on </a:t>
            </a:r>
            <a:br>
              <a:rPr lang="en-US" sz="4800" dirty="0">
                <a:solidFill>
                  <a:srgbClr val="00FA00"/>
                </a:solidFill>
                <a:effectLst/>
                <a:latin typeface="Al Bayan Plain" charset="-78"/>
                <a:ea typeface="Al Bayan Plain" charset="-78"/>
                <a:cs typeface="Al Bayan Plain" charset="-78"/>
              </a:rPr>
            </a:br>
            <a:r>
              <a:rPr lang="en-US" sz="4800" dirty="0">
                <a:solidFill>
                  <a:srgbClr val="00FA00"/>
                </a:solidFill>
                <a:effectLst/>
                <a:latin typeface="Al Bayan Plain" charset="-78"/>
                <a:ea typeface="Al Bayan Plain" charset="-78"/>
                <a:cs typeface="Al Bayan Plain" charset="-78"/>
              </a:rPr>
              <a:t>QT, VTK &amp; ITK</a:t>
            </a:r>
            <a:r>
              <a:rPr lang="en-US" sz="4600" dirty="0">
                <a:solidFill>
                  <a:srgbClr val="00FA00"/>
                </a:solidFill>
                <a:effectLst/>
              </a:rPr>
              <a:t/>
            </a:r>
            <a:br>
              <a:rPr lang="en-US" sz="4600" dirty="0">
                <a:solidFill>
                  <a:srgbClr val="00FA00"/>
                </a:solidFill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573" y="2628901"/>
            <a:ext cx="5415465" cy="2183182"/>
          </a:xfrm>
        </p:spPr>
        <p:txBody>
          <a:bodyPr>
            <a:noAutofit/>
          </a:bodyPr>
          <a:lstStyle/>
          <a:p>
            <a:pPr algn="l"/>
            <a:r>
              <a:rPr lang="en-US" sz="3300" b="1" dirty="0">
                <a:solidFill>
                  <a:srgbClr val="FFFF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MM 802 -  Presentation</a:t>
            </a:r>
          </a:p>
          <a:p>
            <a:pPr algn="l"/>
            <a:r>
              <a:rPr lang="en-US" sz="3300" b="1" dirty="0">
                <a:solidFill>
                  <a:srgbClr val="FFFF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DAMAYANTI GHOSH</a:t>
            </a:r>
          </a:p>
          <a:p>
            <a:pPr algn="l"/>
            <a:r>
              <a:rPr lang="en-US" sz="3300" b="1" dirty="0">
                <a:solidFill>
                  <a:srgbClr val="FFFF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Student - ID : 1505857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6" y="5183558"/>
            <a:ext cx="651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</a:t>
            </a:r>
            <a:r>
              <a:rPr lang="en-US" dirty="0" smtClean="0"/>
              <a:t>UN </a:t>
            </a:r>
            <a:r>
              <a:rPr lang="en-US" dirty="0" err="1"/>
              <a:t>Mengmeng</a:t>
            </a:r>
            <a:r>
              <a:rPr lang="en-US" dirty="0"/>
              <a:t>, WU </a:t>
            </a:r>
            <a:r>
              <a:rPr lang="en-US" dirty="0" err="1"/>
              <a:t>Shuicai</a:t>
            </a:r>
            <a:r>
              <a:rPr lang="en-US" dirty="0"/>
              <a:t>*</a:t>
            </a:r>
          </a:p>
          <a:p>
            <a:pPr algn="just"/>
            <a:r>
              <a:rPr lang="en-US" dirty="0"/>
              <a:t>Collage of Life Science and Bioengineering, Beijing University of Technology, Beijing 100124, China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095375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" t="8461" r="4614" b="5866"/>
          <a:stretch/>
        </p:blipFill>
        <p:spPr>
          <a:xfrm>
            <a:off x="6329362" y="3033712"/>
            <a:ext cx="5643563" cy="2828925"/>
          </a:xfrm>
          <a:prstGeom prst="rect">
            <a:avLst/>
          </a:prstGeom>
        </p:spPr>
      </p:pic>
      <p:sp>
        <p:nvSpPr>
          <p:cNvPr id="13" name="Curved Up Arrow 12"/>
          <p:cNvSpPr/>
          <p:nvPr/>
        </p:nvSpPr>
        <p:spPr>
          <a:xfrm rot="768637">
            <a:off x="2112710" y="4427275"/>
            <a:ext cx="5609373" cy="1171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221869">
            <a:off x="3074193" y="5677971"/>
            <a:ext cx="2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MEDIAN FILTERING</a:t>
            </a:r>
            <a:endParaRPr lang="en-US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6" name="Curved Down Arrow 15"/>
          <p:cNvSpPr/>
          <p:nvPr/>
        </p:nvSpPr>
        <p:spPr>
          <a:xfrm rot="674718">
            <a:off x="2447305" y="1408503"/>
            <a:ext cx="8757046" cy="13442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898387">
            <a:off x="5522149" y="937207"/>
            <a:ext cx="363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MinMaxCurvatureFlowImageFilter</a:t>
            </a:r>
            <a:endParaRPr lang="en-US" sz="20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237" y="171450"/>
            <a:ext cx="482441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IMAGE    SMOOTHING</a:t>
            </a:r>
            <a:endParaRPr lang="en-US" sz="3100" b="1" dirty="0">
              <a:solidFill>
                <a:srgbClr val="C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1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9" y="1152525"/>
            <a:ext cx="3352800" cy="3352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842908">
            <a:off x="4431505" y="3763407"/>
            <a:ext cx="2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IMAGE AFTER EROSION</a:t>
            </a:r>
            <a:endParaRPr lang="en-US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1341231">
            <a:off x="4380121" y="1707176"/>
            <a:ext cx="380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IMAGE AFTER DIALTION</a:t>
            </a:r>
            <a:endParaRPr lang="en-US" sz="20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" t="5439" r="50673" b="9764"/>
          <a:stretch/>
        </p:blipFill>
        <p:spPr>
          <a:xfrm>
            <a:off x="8607755" y="521033"/>
            <a:ext cx="2986087" cy="27723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9" t="4232" r="8956" b="13911"/>
          <a:stretch/>
        </p:blipFill>
        <p:spPr>
          <a:xfrm>
            <a:off x="8607756" y="3380117"/>
            <a:ext cx="2986087" cy="2671763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rot="893149">
            <a:off x="3626397" y="2844487"/>
            <a:ext cx="5078306" cy="111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1404784">
            <a:off x="3664049" y="2048304"/>
            <a:ext cx="5003003" cy="111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6237" y="171450"/>
            <a:ext cx="482441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IMAGE    MORPHOLOGY</a:t>
            </a:r>
            <a:endParaRPr lang="en-US" sz="3100" b="1" dirty="0">
              <a:solidFill>
                <a:srgbClr val="C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7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9" y="1152525"/>
            <a:ext cx="3352800" cy="3352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6836" r="15182" b="12074"/>
          <a:stretch/>
        </p:blipFill>
        <p:spPr>
          <a:xfrm>
            <a:off x="8963270" y="1248668"/>
            <a:ext cx="3023943" cy="3100276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3833161" y="2269331"/>
            <a:ext cx="5078306" cy="111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6237" y="171450"/>
            <a:ext cx="902493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smtClean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EDGE DETECTION USING CANNY KERNEL</a:t>
            </a:r>
            <a:endParaRPr lang="en-US" sz="3100" b="1" dirty="0">
              <a:solidFill>
                <a:srgbClr val="C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6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7975"/>
            <a:ext cx="10220325" cy="963613"/>
          </a:xfrm>
        </p:spPr>
        <p:txBody>
          <a:bodyPr/>
          <a:lstStyle/>
          <a:p>
            <a:r>
              <a:rPr lang="en-US" dirty="0" smtClean="0"/>
              <a:t>DICOM HEADER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536700"/>
            <a:ext cx="6426200" cy="469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8191803" y="3629328"/>
            <a:ext cx="58777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300" b="1" dirty="0">
                <a:solidFill>
                  <a:srgbClr val="00FA00"/>
                </a:solidFill>
              </a:rPr>
              <a:t> </a:t>
            </a:r>
            <a:r>
              <a:rPr lang="en-US" sz="2300" b="1" dirty="0" err="1">
                <a:solidFill>
                  <a:srgbClr val="00FA00"/>
                </a:solidFill>
              </a:rPr>
              <a:t>GDCMImageIO</a:t>
            </a:r>
            <a:r>
              <a:rPr lang="en-US" sz="2300" b="1" dirty="0">
                <a:solidFill>
                  <a:srgbClr val="00FA00"/>
                </a:solidFill>
              </a:rPr>
              <a:t> -&gt;</a:t>
            </a:r>
            <a:r>
              <a:rPr lang="en-US" sz="2300" b="1" dirty="0" err="1">
                <a:solidFill>
                  <a:srgbClr val="00FA00"/>
                </a:solidFill>
              </a:rPr>
              <a:t>GetMetaDataDictionary</a:t>
            </a:r>
            <a:r>
              <a:rPr lang="en-US" sz="2300" b="1" dirty="0">
                <a:solidFill>
                  <a:srgbClr val="00FA00"/>
                </a:solidFill>
              </a:rPr>
              <a:t>();</a:t>
            </a:r>
          </a:p>
        </p:txBody>
      </p:sp>
      <p:sp>
        <p:nvSpPr>
          <p:cNvPr id="6" name="Left Arrow 5"/>
          <p:cNvSpPr/>
          <p:nvPr/>
        </p:nvSpPr>
        <p:spPr>
          <a:xfrm>
            <a:off x="7113399" y="3371850"/>
            <a:ext cx="3606611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5074445" y="-1574006"/>
            <a:ext cx="2381249" cy="108537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adding functions to display </a:t>
            </a:r>
            <a:r>
              <a:rPr lang="en-US" dirty="0">
                <a:solidFill>
                  <a:srgbClr val="FFFF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3D images </a:t>
            </a:r>
            <a:endParaRPr lang="en-US" dirty="0" smtClean="0">
              <a:solidFill>
                <a:srgbClr val="FFFF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>
              <a:solidFill>
                <a:srgbClr val="FFFF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adding image registration </a:t>
            </a:r>
            <a:r>
              <a:rPr lang="en-US" dirty="0">
                <a:solidFill>
                  <a:srgbClr val="FFFF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and image segmentation to the </a:t>
            </a:r>
            <a:r>
              <a:rPr lang="en-US" dirty="0" smtClean="0">
                <a:solidFill>
                  <a:srgbClr val="FFFF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software</a:t>
            </a:r>
            <a:endParaRPr lang="en-US" dirty="0">
              <a:solidFill>
                <a:srgbClr val="FFFF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1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4743451" y="3614738"/>
            <a:ext cx="2528888" cy="247173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63" y="1600200"/>
            <a:ext cx="10372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THANK   YOU</a:t>
            </a:r>
            <a:endParaRPr lang="en-US" sz="9600" dirty="0">
              <a:solidFill>
                <a:srgbClr val="FF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2557463"/>
            <a:ext cx="10382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sz="3300" dirty="0" smtClean="0">
                <a:solidFill>
                  <a:srgbClr val="FFFF00"/>
                </a:solidFill>
              </a:rPr>
              <a:t>display and process images in different DICOM formats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3300" dirty="0" smtClean="0">
                <a:solidFill>
                  <a:srgbClr val="FFFF00"/>
                </a:solidFill>
              </a:rPr>
              <a:t>a practical and cross-platform GUI for users  to process the images in DICOM format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3300" dirty="0" smtClean="0">
                <a:solidFill>
                  <a:srgbClr val="FFFF00"/>
                </a:solidFill>
              </a:rPr>
              <a:t>software can read and display DICOM images with different suffixes to  process medical images with much ease</a:t>
            </a:r>
            <a:endParaRPr lang="en-US" sz="33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SOFTWARES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476771" y="-76597"/>
            <a:ext cx="5514978" cy="6754019"/>
          </a:xfrm>
        </p:spPr>
        <p:txBody>
          <a:bodyPr/>
          <a:lstStyle/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 Windows 7</a:t>
            </a:r>
          </a:p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 Visual Studio 2008</a:t>
            </a:r>
          </a:p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 VTK</a:t>
            </a:r>
          </a:p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 ITK</a:t>
            </a:r>
          </a:p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 QT</a:t>
            </a:r>
          </a:p>
        </p:txBody>
      </p:sp>
    </p:spTree>
    <p:extLst>
      <p:ext uri="{BB962C8B-B14F-4D97-AF65-F5344CB8AC3E}">
        <p14:creationId xmlns:p14="http://schemas.microsoft.com/office/powerpoint/2010/main" val="3512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4" y="342900"/>
            <a:ext cx="11058524" cy="7969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INTEGRATION OF ITK &amp; VTK</a:t>
            </a:r>
            <a:endParaRPr lang="en-US" sz="3600" b="1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8101" y="1328738"/>
            <a:ext cx="4200525" cy="460057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 </a:t>
            </a:r>
            <a:r>
              <a:rPr lang="en-US" sz="2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 using ITK reading </a:t>
            </a:r>
            <a:r>
              <a:rPr lang="en-US" sz="2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type converted to the one supported by VTK with or without Image 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data displayed using </a:t>
            </a:r>
            <a:r>
              <a:rPr lang="en-US" sz="27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vtkImageViewer</a:t>
            </a:r>
            <a:endParaRPr lang="en-US" sz="27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2087681"/>
            <a:ext cx="6946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4" y="342900"/>
            <a:ext cx="11058524" cy="7969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INTEGRATION OF VTK &amp; QT</a:t>
            </a:r>
            <a:endParaRPr lang="en-US" sz="3600" b="1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2085976"/>
            <a:ext cx="10701338" cy="3400424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rgbClr val="FFFF00"/>
                </a:solidFill>
              </a:rPr>
              <a:t>Qt</a:t>
            </a:r>
            <a:r>
              <a:rPr lang="en-US" sz="2800" dirty="0" smtClean="0">
                <a:solidFill>
                  <a:srgbClr val="FFFF00"/>
                </a:solidFill>
              </a:rPr>
              <a:t> widget is connected </a:t>
            </a:r>
            <a:r>
              <a:rPr lang="en-US" sz="2800" dirty="0">
                <a:solidFill>
                  <a:srgbClr val="FFFF00"/>
                </a:solidFill>
              </a:rPr>
              <a:t>to VTK </a:t>
            </a:r>
            <a:r>
              <a:rPr lang="en-US" sz="2800" dirty="0" smtClean="0">
                <a:solidFill>
                  <a:srgbClr val="FFFF00"/>
                </a:solidFill>
              </a:rPr>
              <a:t>by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QVTKWidget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by adding the </a:t>
            </a:r>
            <a:r>
              <a:rPr lang="en-US" sz="2800" dirty="0" smtClean="0">
                <a:solidFill>
                  <a:srgbClr val="FFFF00"/>
                </a:solidFill>
              </a:rPr>
              <a:t>header file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dirty="0" err="1">
                <a:solidFill>
                  <a:srgbClr val="FFFF00"/>
                </a:solidFill>
              </a:rPr>
              <a:t>QVTKWidget.h</a:t>
            </a:r>
            <a:r>
              <a:rPr lang="en-US" sz="2800" dirty="0">
                <a:solidFill>
                  <a:srgbClr val="FFFF00"/>
                </a:solidFill>
              </a:rPr>
              <a:t>”. </a:t>
            </a:r>
            <a:endParaRPr lang="en-US" sz="2800" dirty="0" smtClean="0">
              <a:solidFill>
                <a:srgbClr val="FFFF00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FFFF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00"/>
                </a:solidFill>
              </a:rPr>
              <a:t>This </a:t>
            </a:r>
            <a:r>
              <a:rPr lang="en-US" sz="2800" dirty="0">
                <a:solidFill>
                  <a:srgbClr val="FFFF00"/>
                </a:solidFill>
              </a:rPr>
              <a:t>widget gets </a:t>
            </a:r>
            <a:r>
              <a:rPr lang="en-US" sz="2800" dirty="0" smtClean="0">
                <a:solidFill>
                  <a:srgbClr val="FFFF00"/>
                </a:solidFill>
              </a:rPr>
              <a:t>Render Window </a:t>
            </a:r>
            <a:r>
              <a:rPr lang="en-US" sz="2800" dirty="0">
                <a:solidFill>
                  <a:srgbClr val="FFFF00"/>
                </a:solidFill>
              </a:rPr>
              <a:t>from vtkImageViewer2 using its </a:t>
            </a:r>
            <a:r>
              <a:rPr lang="en-US" sz="2800" dirty="0" smtClean="0">
                <a:solidFill>
                  <a:srgbClr val="FFFF00"/>
                </a:solidFill>
              </a:rPr>
              <a:t>function </a:t>
            </a:r>
            <a:r>
              <a:rPr lang="en-US" sz="2800" dirty="0" err="1" smtClean="0">
                <a:solidFill>
                  <a:srgbClr val="FFFF00"/>
                </a:solidFill>
              </a:rPr>
              <a:t>SetRenderWindow</a:t>
            </a:r>
            <a:r>
              <a:rPr lang="en-US" sz="2800" dirty="0">
                <a:solidFill>
                  <a:srgbClr val="FFFF00"/>
                </a:solidFill>
              </a:rPr>
              <a:t>() and encapsulates the </a:t>
            </a:r>
            <a:r>
              <a:rPr lang="en-US" sz="2800" dirty="0" smtClean="0">
                <a:solidFill>
                  <a:srgbClr val="FFFF00"/>
                </a:solidFill>
              </a:rPr>
              <a:t>VTK window </a:t>
            </a:r>
            <a:r>
              <a:rPr lang="en-US" sz="2800" dirty="0">
                <a:solidFill>
                  <a:srgbClr val="FFFF00"/>
                </a:solidFill>
              </a:rPr>
              <a:t>in the widget supported by Qt</a:t>
            </a:r>
            <a:r>
              <a:rPr lang="en-US" sz="2800" dirty="0" smtClean="0">
                <a:solidFill>
                  <a:srgbClr val="FFFF00"/>
                </a:solidFill>
              </a:rPr>
              <a:t>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4" y="342900"/>
            <a:ext cx="11058524" cy="7969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INTERFACE  DESIGN</a:t>
            </a:r>
            <a:endParaRPr lang="en-US" sz="3600" b="1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7914" y="1300163"/>
            <a:ext cx="5657850" cy="528637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 </a:t>
            </a:r>
            <a:r>
              <a:rPr lang="en-US" sz="3300" dirty="0" err="1"/>
              <a:t>Qt</a:t>
            </a:r>
            <a:r>
              <a:rPr lang="en-US" sz="3300" dirty="0"/>
              <a:t> provides a</a:t>
            </a:r>
          </a:p>
          <a:p>
            <a:r>
              <a:rPr lang="en-US" sz="3300" dirty="0"/>
              <a:t>higher-level interface module called signals/slots</a:t>
            </a:r>
            <a:r>
              <a:rPr lang="en-US" sz="3300" dirty="0" smtClean="0"/>
              <a:t>.</a:t>
            </a:r>
          </a:p>
          <a:p>
            <a:pPr algn="just"/>
            <a:endParaRPr lang="en-US" sz="3300" dirty="0"/>
          </a:p>
          <a:p>
            <a:pPr marL="457200" indent="-457200">
              <a:buFont typeface="Arial" charset="0"/>
              <a:buChar char="•"/>
            </a:pPr>
            <a:r>
              <a:rPr lang="en-US" sz="3300" dirty="0"/>
              <a:t>Signals and slots are used for </a:t>
            </a:r>
            <a:r>
              <a:rPr lang="en-US" sz="3300" dirty="0" smtClean="0"/>
              <a:t>communication between objects</a:t>
            </a:r>
            <a:r>
              <a:rPr lang="en-US" sz="3300" dirty="0"/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4" y="1543050"/>
            <a:ext cx="5087924" cy="47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3938" y="365125"/>
            <a:ext cx="2709862" cy="5811838"/>
          </a:xfrm>
        </p:spPr>
        <p:txBody>
          <a:bodyPr/>
          <a:lstStyle/>
          <a:p>
            <a:pPr algn="ctr"/>
            <a:r>
              <a:rPr lang="en-US" dirty="0" smtClean="0"/>
              <a:t>SOFTWARE INTERFACE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3232" r="5895" b="2316"/>
          <a:stretch/>
        </p:blipFill>
        <p:spPr>
          <a:xfrm>
            <a:off x="685799" y="1357313"/>
            <a:ext cx="7472363" cy="5243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7" y="171450"/>
            <a:ext cx="3289300" cy="2413000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 flipV="1">
            <a:off x="1000125" y="714375"/>
            <a:ext cx="5384802" cy="985838"/>
          </a:xfrm>
          <a:prstGeom prst="curvedConnector3">
            <a:avLst>
              <a:gd name="adj1" fmla="val -5188"/>
            </a:avLst>
          </a:prstGeom>
          <a:ln w="38100" cmpd="sng">
            <a:solidFill>
              <a:srgbClr val="FF0000">
                <a:alpha val="7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4375"/>
            <a:ext cx="10515600" cy="647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544" y="1690688"/>
            <a:ext cx="3293269" cy="28304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5376864"/>
            <a:ext cx="481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itkCannyEdgeDetectionImageFilter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7427" y="1319465"/>
            <a:ext cx="430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itkGrayscaleErodeImageFilter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0834" y="3105903"/>
            <a:ext cx="527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sz="2400" dirty="0" err="1">
                <a:solidFill>
                  <a:srgbClr val="FFFF00"/>
                </a:solidFill>
              </a:rPr>
              <a:t>itkGrayscaleFunctionDilateImageFilter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2200275" y="1508758"/>
            <a:ext cx="3867152" cy="1348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7" idx="1"/>
          </p:cNvCxnSpPr>
          <p:nvPr/>
        </p:nvCxnSpPr>
        <p:spPr>
          <a:xfrm>
            <a:off x="2743200" y="3567568"/>
            <a:ext cx="3352800" cy="20401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9" idx="1"/>
          </p:cNvCxnSpPr>
          <p:nvPr/>
        </p:nvCxnSpPr>
        <p:spPr>
          <a:xfrm>
            <a:off x="2200275" y="3105903"/>
            <a:ext cx="4450559" cy="2308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3" y="207448"/>
            <a:ext cx="7037506" cy="963613"/>
          </a:xfrm>
        </p:spPr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46" y="3930786"/>
            <a:ext cx="2311400" cy="175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07407">
            <a:off x="8251887" y="1327151"/>
            <a:ext cx="3289300" cy="2413000"/>
          </a:xfrm>
          <a:prstGeom prst="rect">
            <a:avLst/>
          </a:prstGeom>
        </p:spPr>
      </p:pic>
      <p:sp>
        <p:nvSpPr>
          <p:cNvPr id="16" name="Curved Up Arrow 15"/>
          <p:cNvSpPr/>
          <p:nvPr/>
        </p:nvSpPr>
        <p:spPr>
          <a:xfrm rot="9092488">
            <a:off x="4647520" y="1233144"/>
            <a:ext cx="5206100" cy="19997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3" y="2145358"/>
            <a:ext cx="4210970" cy="33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238</TotalTime>
  <Words>190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MT Condensed Extra Bold</vt:lpstr>
      <vt:lpstr>Al Bayan Plain</vt:lpstr>
      <vt:lpstr>Arial Rounded MT Bold</vt:lpstr>
      <vt:lpstr>Calibri</vt:lpstr>
      <vt:lpstr>Corbel</vt:lpstr>
      <vt:lpstr>Wingdings</vt:lpstr>
      <vt:lpstr>Arial</vt:lpstr>
      <vt:lpstr>Depth</vt:lpstr>
      <vt:lpstr>A Software Development of DICOM Image Processing Based on  QT, VTK &amp; ITK  </vt:lpstr>
      <vt:lpstr>GOAL</vt:lpstr>
      <vt:lpstr>SOFTWARES</vt:lpstr>
      <vt:lpstr>INTEGRATION OF ITK &amp; VTK</vt:lpstr>
      <vt:lpstr>INTEGRATION OF VTK &amp; QT</vt:lpstr>
      <vt:lpstr>INTERFACE  DESIGN</vt:lpstr>
      <vt:lpstr>SOFTWARE INTERFACE </vt:lpstr>
      <vt:lpstr>IMAGE PROCESSING</vt:lpstr>
      <vt:lpstr>IMAGE PROCESSING</vt:lpstr>
      <vt:lpstr>PowerPoint Presentation</vt:lpstr>
      <vt:lpstr>PowerPoint Presentation</vt:lpstr>
      <vt:lpstr>PowerPoint Presentation</vt:lpstr>
      <vt:lpstr>DICOM HEADER INFORMATION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Software Development of DICOM Image Processing Based on  QT, VTK &amp; ITK  </dc:title>
  <dc:creator>Damayanti Ghosh</dc:creator>
  <cp:lastModifiedBy>Damayanti Ghosh</cp:lastModifiedBy>
  <cp:revision>16</cp:revision>
  <dcterms:created xsi:type="dcterms:W3CDTF">2017-03-29T22:19:54Z</dcterms:created>
  <dcterms:modified xsi:type="dcterms:W3CDTF">2017-03-30T02:19:16Z</dcterms:modified>
</cp:coreProperties>
</file>