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4"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AED"/>
    <a:srgbClr val="B010AC"/>
    <a:srgbClr val="259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93" d="100"/>
          <a:sy n="93" d="100"/>
        </p:scale>
        <p:origin x="72"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368C-43DB-449E-9F1A-66DF055C8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BBB478-F5A8-4214-AE89-FB5224F27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B31D8-B98F-45C3-B3ED-F53B645ED4D5}"/>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5" name="Footer Placeholder 4">
            <a:extLst>
              <a:ext uri="{FF2B5EF4-FFF2-40B4-BE49-F238E27FC236}">
                <a16:creationId xmlns:a16="http://schemas.microsoft.com/office/drawing/2014/main" id="{6C7B4030-6032-4F2A-B7CB-690DE27A7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122BB-17A0-4FAA-9681-9970F74A7290}"/>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52335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450-5CC9-4EA8-A328-F6D2D4B26A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6B60FD-C780-4FB7-A6C0-53EDA9D2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333CC-E03C-4C6C-A7E6-BCCF6E8103DD}"/>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5" name="Footer Placeholder 4">
            <a:extLst>
              <a:ext uri="{FF2B5EF4-FFF2-40B4-BE49-F238E27FC236}">
                <a16:creationId xmlns:a16="http://schemas.microsoft.com/office/drawing/2014/main" id="{B4ACFE9E-6BCC-4C04-94BD-A00E82B45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5F118-5548-4E2A-AA14-F126CBF4B2AD}"/>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255068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BD66D-EA3F-480C-A773-43A058A425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1CD70-53A1-445E-B350-AC94AD2A1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D8FD0-A974-4194-AFCB-E2CF1E6E7D67}"/>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5" name="Footer Placeholder 4">
            <a:extLst>
              <a:ext uri="{FF2B5EF4-FFF2-40B4-BE49-F238E27FC236}">
                <a16:creationId xmlns:a16="http://schemas.microsoft.com/office/drawing/2014/main" id="{9FAC00FB-51D9-4B0B-95C1-E5CBD0FF9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1A22D-97FB-40FE-97CB-3C359107F912}"/>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138449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490-0B3E-4010-B848-1B4451F678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A2D30-75BC-451F-B674-F612B2699E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C8903-3C4F-4B9D-A2BD-C5067A6D06BC}"/>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5" name="Footer Placeholder 4">
            <a:extLst>
              <a:ext uri="{FF2B5EF4-FFF2-40B4-BE49-F238E27FC236}">
                <a16:creationId xmlns:a16="http://schemas.microsoft.com/office/drawing/2014/main" id="{D3D414E3-73F3-47A8-9A88-41029000F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FD1CF-BCEF-45CC-92C7-BA2A19801613}"/>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125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60E-6B60-4B78-AFA7-A2CA2BB49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B9EB9-7D4F-434D-963D-C6FB5FA62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62037-210E-49E2-9774-DB099447524B}"/>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5" name="Footer Placeholder 4">
            <a:extLst>
              <a:ext uri="{FF2B5EF4-FFF2-40B4-BE49-F238E27FC236}">
                <a16:creationId xmlns:a16="http://schemas.microsoft.com/office/drawing/2014/main" id="{774857C7-6765-46D5-A2BD-8651BBB5D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25840-83A2-4992-83B7-1F4E86169C0C}"/>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37352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A8EE-B5B2-4A5E-8162-7DD1C7C38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68C5D1-71B1-4784-9CC0-01862D3B4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7C0E08-552F-4042-B0EF-25DF651A3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906510-F0C4-4D32-9327-0121F1D26F11}"/>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6" name="Footer Placeholder 5">
            <a:extLst>
              <a:ext uri="{FF2B5EF4-FFF2-40B4-BE49-F238E27FC236}">
                <a16:creationId xmlns:a16="http://schemas.microsoft.com/office/drawing/2014/main" id="{0D2E7D61-120F-4D97-8D86-35DF9278D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E1975-C71A-46B1-8FD4-3E59B27E9CAD}"/>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59765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6F6F-9E5F-4C9A-AAB5-F79CEB173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215F9-8A58-453E-AD2A-6F409BF4D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F0EE0-F791-4C3C-ABBD-90C12715B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C7A2A4-7201-49CC-AC1F-4B29A45A9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8EB46-3ADA-4ED4-8CAD-702AB8FD0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80C6F-B71D-495F-9D8D-7B8E45ADF059}"/>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8" name="Footer Placeholder 7">
            <a:extLst>
              <a:ext uri="{FF2B5EF4-FFF2-40B4-BE49-F238E27FC236}">
                <a16:creationId xmlns:a16="http://schemas.microsoft.com/office/drawing/2014/main" id="{AF5C7517-EACC-4A04-BBFC-ED6C5BFD6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F42311-B584-4927-A38F-EF698999F47F}"/>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6886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A90-BC1A-40BE-848F-3596965A00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1BD63-5B5A-4DE1-9848-1AE4B8914C44}"/>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4" name="Footer Placeholder 3">
            <a:extLst>
              <a:ext uri="{FF2B5EF4-FFF2-40B4-BE49-F238E27FC236}">
                <a16:creationId xmlns:a16="http://schemas.microsoft.com/office/drawing/2014/main" id="{767D0BC2-A377-4397-85FA-C93A8D259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9F476-4182-4B6D-A3B5-B70F26505ABD}"/>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415663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9D085-4ADF-4977-970C-47B5D449A31B}"/>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3" name="Footer Placeholder 2">
            <a:extLst>
              <a:ext uri="{FF2B5EF4-FFF2-40B4-BE49-F238E27FC236}">
                <a16:creationId xmlns:a16="http://schemas.microsoft.com/office/drawing/2014/main" id="{BF0D8B11-8204-4EAE-9B56-800EE9E75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037BD-0E03-4FD4-9F25-ABB30C9BC4F2}"/>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92513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646F-F6DE-4D83-9368-9AD9A1DFB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39F57-A1B7-4AF3-B2BB-BB5B23E0B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5700E6-4055-4787-B1FA-01F69936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C1630-ED7E-48E5-B16D-FFDD1C53EA49}"/>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6" name="Footer Placeholder 5">
            <a:extLst>
              <a:ext uri="{FF2B5EF4-FFF2-40B4-BE49-F238E27FC236}">
                <a16:creationId xmlns:a16="http://schemas.microsoft.com/office/drawing/2014/main" id="{BD1F385C-8402-45EE-BEFC-C8C267197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B106B-620D-4CB5-9339-10815BF80DDF}"/>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107174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3B75-D8EB-46A5-B222-91EEC3A46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854BC-8FAD-4D33-94A6-A5BE03A5F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B83597-B08F-41BE-9737-8818CE3EA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AA3CB-802D-406F-8429-F48459E51302}"/>
              </a:ext>
            </a:extLst>
          </p:cNvPr>
          <p:cNvSpPr>
            <a:spLocks noGrp="1"/>
          </p:cNvSpPr>
          <p:nvPr>
            <p:ph type="dt" sz="half" idx="10"/>
          </p:nvPr>
        </p:nvSpPr>
        <p:spPr/>
        <p:txBody>
          <a:bodyPr/>
          <a:lstStyle/>
          <a:p>
            <a:fld id="{640ED9F5-2028-41C9-BC56-AD7CDC69C350}" type="datetimeFigureOut">
              <a:rPr lang="en-US" smtClean="0"/>
              <a:t>3/19/2021</a:t>
            </a:fld>
            <a:endParaRPr lang="en-US"/>
          </a:p>
        </p:txBody>
      </p:sp>
      <p:sp>
        <p:nvSpPr>
          <p:cNvPr id="6" name="Footer Placeholder 5">
            <a:extLst>
              <a:ext uri="{FF2B5EF4-FFF2-40B4-BE49-F238E27FC236}">
                <a16:creationId xmlns:a16="http://schemas.microsoft.com/office/drawing/2014/main" id="{D8150BFA-38F1-40D6-BDE0-8620869DE8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6B97B-7CEB-4054-863F-DA2F68E3A070}"/>
              </a:ext>
            </a:extLst>
          </p:cNvPr>
          <p:cNvSpPr>
            <a:spLocks noGrp="1"/>
          </p:cNvSpPr>
          <p:nvPr>
            <p:ph type="sldNum" sz="quarter" idx="12"/>
          </p:nvPr>
        </p:nvSpPr>
        <p:spPr/>
        <p:txBody>
          <a:bodyPr/>
          <a:lstStyle/>
          <a:p>
            <a:fld id="{B6D72CF0-3A1A-40A8-98FE-E8257C593039}" type="slidenum">
              <a:rPr lang="en-US" smtClean="0"/>
              <a:t>‹#›</a:t>
            </a:fld>
            <a:endParaRPr lang="en-US"/>
          </a:p>
        </p:txBody>
      </p:sp>
    </p:spTree>
    <p:extLst>
      <p:ext uri="{BB962C8B-B14F-4D97-AF65-F5344CB8AC3E}">
        <p14:creationId xmlns:p14="http://schemas.microsoft.com/office/powerpoint/2010/main" val="374278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B065D-96A1-4978-A66A-B19A04C0DD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2495C-5403-45C6-8080-6B36CD201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7B784-79A4-41FE-8CA9-060F0C306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ED9F5-2028-41C9-BC56-AD7CDC69C350}" type="datetimeFigureOut">
              <a:rPr lang="en-US" smtClean="0"/>
              <a:t>3/19/2021</a:t>
            </a:fld>
            <a:endParaRPr lang="en-US"/>
          </a:p>
        </p:txBody>
      </p:sp>
      <p:sp>
        <p:nvSpPr>
          <p:cNvPr id="5" name="Footer Placeholder 4">
            <a:extLst>
              <a:ext uri="{FF2B5EF4-FFF2-40B4-BE49-F238E27FC236}">
                <a16:creationId xmlns:a16="http://schemas.microsoft.com/office/drawing/2014/main" id="{1B0EF94E-ADA3-46C7-B8A9-42A8239B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2F3702-353E-4560-9D47-1E1E6736BE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72CF0-3A1A-40A8-98FE-E8257C593039}" type="slidenum">
              <a:rPr lang="en-US" smtClean="0"/>
              <a:t>‹#›</a:t>
            </a:fld>
            <a:endParaRPr lang="en-US"/>
          </a:p>
        </p:txBody>
      </p:sp>
    </p:spTree>
    <p:extLst>
      <p:ext uri="{BB962C8B-B14F-4D97-AF65-F5344CB8AC3E}">
        <p14:creationId xmlns:p14="http://schemas.microsoft.com/office/powerpoint/2010/main" val="377065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8E48B-7E82-4AFC-BDCE-A070451FBE37}"/>
              </a:ext>
            </a:extLst>
          </p:cNvPr>
          <p:cNvSpPr txBox="1"/>
          <p:nvPr/>
        </p:nvSpPr>
        <p:spPr>
          <a:xfrm>
            <a:off x="525679" y="462337"/>
            <a:ext cx="11505329" cy="1195199"/>
          </a:xfrm>
          <a:prstGeom prst="rect">
            <a:avLst/>
          </a:prstGeom>
          <a:noFill/>
        </p:spPr>
        <p:txBody>
          <a:bodyPr wrap="none" rtlCol="0">
            <a:spAutoFit/>
          </a:bodyPr>
          <a:lstStyle/>
          <a:p>
            <a:pPr algn="ctr">
              <a:lnSpc>
                <a:spcPts val="4320"/>
              </a:lnSpc>
            </a:pPr>
            <a:r>
              <a:rPr lang="en-US" sz="3600" b="1" dirty="0">
                <a:solidFill>
                  <a:srgbClr val="FF0000"/>
                </a:solidFill>
              </a:rPr>
              <a:t>Determination of adequate Ticket Price</a:t>
            </a:r>
          </a:p>
          <a:p>
            <a:pPr algn="ctr">
              <a:lnSpc>
                <a:spcPts val="4320"/>
              </a:lnSpc>
            </a:pPr>
            <a:r>
              <a:rPr lang="en-US" sz="3600" b="1" dirty="0">
                <a:solidFill>
                  <a:srgbClr val="FF0000"/>
                </a:solidFill>
              </a:rPr>
              <a:t>for Big Mountain Resort, Montana Based on Data Analysis </a:t>
            </a:r>
          </a:p>
        </p:txBody>
      </p:sp>
      <p:sp>
        <p:nvSpPr>
          <p:cNvPr id="6" name="TextBox 5">
            <a:extLst>
              <a:ext uri="{FF2B5EF4-FFF2-40B4-BE49-F238E27FC236}">
                <a16:creationId xmlns:a16="http://schemas.microsoft.com/office/drawing/2014/main" id="{47D7B242-A72E-45D5-BD66-5058C7028781}"/>
              </a:ext>
            </a:extLst>
          </p:cNvPr>
          <p:cNvSpPr txBox="1"/>
          <p:nvPr/>
        </p:nvSpPr>
        <p:spPr>
          <a:xfrm>
            <a:off x="509426" y="2558266"/>
            <a:ext cx="11255340" cy="2739211"/>
          </a:xfrm>
          <a:prstGeom prst="rect">
            <a:avLst/>
          </a:prstGeom>
          <a:noFill/>
        </p:spPr>
        <p:txBody>
          <a:bodyPr wrap="square" rtlCol="0">
            <a:spAutoFit/>
          </a:bodyPr>
          <a:lstStyle/>
          <a:p>
            <a:r>
              <a:rPr lang="en-US" sz="3200" b="1" dirty="0">
                <a:solidFill>
                  <a:srgbClr val="7030A0"/>
                </a:solidFill>
              </a:rPr>
              <a:t>Problem Identification: </a:t>
            </a:r>
          </a:p>
          <a:p>
            <a:endParaRPr lang="en-US" sz="1600" b="1" dirty="0">
              <a:solidFill>
                <a:srgbClr val="7030A0"/>
              </a:solidFill>
            </a:endParaRPr>
          </a:p>
          <a:p>
            <a:pPr marL="457200" indent="-457200">
              <a:buFont typeface="Arial" panose="020B0604020202020204" pitchFamily="34" charset="0"/>
              <a:buChar char="•"/>
            </a:pPr>
            <a:r>
              <a:rPr lang="en-US" sz="2800" b="1" dirty="0">
                <a:solidFill>
                  <a:srgbClr val="1B2AED"/>
                </a:solidFill>
              </a:rPr>
              <a:t>Taking into account the advanced facilities in Big Mountain,  the ticket price of Big Mountain is considered to be lower as compared to the other resorts in the market. </a:t>
            </a:r>
          </a:p>
          <a:p>
            <a:pPr marL="457200" indent="-457200">
              <a:buFont typeface="Arial" panose="020B0604020202020204" pitchFamily="34" charset="0"/>
              <a:buChar char="•"/>
            </a:pPr>
            <a:endParaRPr lang="en-US" sz="1200" b="1" dirty="0">
              <a:solidFill>
                <a:srgbClr val="1B2AED"/>
              </a:solidFill>
            </a:endParaRPr>
          </a:p>
          <a:p>
            <a:pPr marL="457200" indent="-457200">
              <a:buFont typeface="Arial" panose="020B0604020202020204" pitchFamily="34" charset="0"/>
              <a:buChar char="•"/>
            </a:pPr>
            <a:r>
              <a:rPr lang="en-US" sz="2800" b="1" dirty="0">
                <a:solidFill>
                  <a:srgbClr val="1B2AED"/>
                </a:solidFill>
              </a:rPr>
              <a:t>The lack of proper capitalization hampering its investment strategy. </a:t>
            </a:r>
          </a:p>
        </p:txBody>
      </p:sp>
    </p:spTree>
    <p:extLst>
      <p:ext uri="{BB962C8B-B14F-4D97-AF65-F5344CB8AC3E}">
        <p14:creationId xmlns:p14="http://schemas.microsoft.com/office/powerpoint/2010/main" val="249733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B31802-1250-4ABE-B4AA-FF2D1E1B1AB1}"/>
              </a:ext>
            </a:extLst>
          </p:cNvPr>
          <p:cNvSpPr txBox="1"/>
          <p:nvPr/>
        </p:nvSpPr>
        <p:spPr>
          <a:xfrm>
            <a:off x="477748" y="183181"/>
            <a:ext cx="8629285" cy="584775"/>
          </a:xfrm>
          <a:prstGeom prst="rect">
            <a:avLst/>
          </a:prstGeom>
          <a:noFill/>
        </p:spPr>
        <p:txBody>
          <a:bodyPr wrap="none" rtlCol="0">
            <a:spAutoFit/>
          </a:bodyPr>
          <a:lstStyle/>
          <a:p>
            <a:r>
              <a:rPr lang="en-US" sz="3200" b="1" dirty="0">
                <a:solidFill>
                  <a:srgbClr val="FF0000"/>
                </a:solidFill>
                <a:latin typeface="Arial" panose="020B0604020202020204" pitchFamily="34" charset="0"/>
                <a:cs typeface="Arial" panose="020B0604020202020204" pitchFamily="34" charset="0"/>
              </a:rPr>
              <a:t>Recommendations based on Data analysis:</a:t>
            </a:r>
          </a:p>
        </p:txBody>
      </p:sp>
      <p:sp>
        <p:nvSpPr>
          <p:cNvPr id="5" name="TextBox 4">
            <a:extLst>
              <a:ext uri="{FF2B5EF4-FFF2-40B4-BE49-F238E27FC236}">
                <a16:creationId xmlns:a16="http://schemas.microsoft.com/office/drawing/2014/main" id="{F3AC1A78-3AD4-4E9C-8D50-05A4275B52A0}"/>
              </a:ext>
            </a:extLst>
          </p:cNvPr>
          <p:cNvSpPr txBox="1"/>
          <p:nvPr/>
        </p:nvSpPr>
        <p:spPr>
          <a:xfrm>
            <a:off x="765424" y="767956"/>
            <a:ext cx="10176553"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The Weekend Adult ticket Price:  </a:t>
            </a:r>
            <a:r>
              <a:rPr lang="en-US" sz="2400" b="1" dirty="0">
                <a:solidFill>
                  <a:srgbClr val="FF0000"/>
                </a:solidFill>
                <a:latin typeface="Arial" panose="020B0604020202020204" pitchFamily="34" charset="0"/>
                <a:cs typeface="Arial" panose="020B0604020202020204" pitchFamily="34" charset="0"/>
              </a:rPr>
              <a:t>$94.51</a:t>
            </a:r>
            <a:r>
              <a:rPr lang="en-US" sz="2400" b="1" dirty="0">
                <a:solidFill>
                  <a:srgbClr val="1B2AED"/>
                </a:solidFill>
                <a:latin typeface="Arial" panose="020B0604020202020204" pitchFamily="34" charset="0"/>
                <a:cs typeface="Arial" panose="020B0604020202020204" pitchFamily="34" charset="0"/>
              </a:rPr>
              <a:t>.</a:t>
            </a:r>
          </a:p>
          <a:p>
            <a:pPr marL="285750" lvl="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There is a further scope of increase in ticket price of  </a:t>
            </a:r>
            <a:r>
              <a:rPr lang="en-US" sz="2400" b="1" dirty="0">
                <a:solidFill>
                  <a:srgbClr val="FF0000"/>
                </a:solidFill>
                <a:latin typeface="Arial" panose="020B0604020202020204" pitchFamily="34" charset="0"/>
                <a:cs typeface="Arial" panose="020B0604020202020204" pitchFamily="34" charset="0"/>
              </a:rPr>
              <a:t>$10.24</a:t>
            </a:r>
            <a:r>
              <a:rPr lang="en-US" sz="2400" b="1" dirty="0">
                <a:solidFill>
                  <a:srgbClr val="1B2AED"/>
                </a:solidFill>
                <a:latin typeface="Arial" panose="020B0604020202020204" pitchFamily="34" charset="0"/>
                <a:cs typeface="Arial" panose="020B0604020202020204" pitchFamily="34" charset="0"/>
              </a:rPr>
              <a:t>.</a:t>
            </a:r>
          </a:p>
          <a:p>
            <a:pPr marL="285750" lvl="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Addition of </a:t>
            </a:r>
            <a:r>
              <a:rPr lang="en-US" sz="2400" b="1" dirty="0">
                <a:solidFill>
                  <a:srgbClr val="FF0000"/>
                </a:solidFill>
                <a:latin typeface="Arial" panose="020B0604020202020204" pitchFamily="34" charset="0"/>
                <a:cs typeface="Arial" panose="020B0604020202020204" pitchFamily="34" charset="0"/>
              </a:rPr>
              <a:t>one more </a:t>
            </a:r>
            <a:r>
              <a:rPr lang="en-US" sz="2400" b="1" dirty="0">
                <a:solidFill>
                  <a:srgbClr val="1B2AED"/>
                </a:solidFill>
                <a:latin typeface="Arial" panose="020B0604020202020204" pitchFamily="34" charset="0"/>
                <a:cs typeface="Arial" panose="020B0604020202020204" pitchFamily="34" charset="0"/>
              </a:rPr>
              <a:t>chair lift to the resort. </a:t>
            </a:r>
          </a:p>
          <a:p>
            <a:pPr marL="285750" lvl="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Up to </a:t>
            </a:r>
            <a:r>
              <a:rPr lang="en-US" sz="2400" b="1" dirty="0">
                <a:solidFill>
                  <a:srgbClr val="FF0000"/>
                </a:solidFill>
                <a:latin typeface="Arial" panose="020B0604020202020204" pitchFamily="34" charset="0"/>
                <a:cs typeface="Arial" panose="020B0604020202020204" pitchFamily="34" charset="0"/>
              </a:rPr>
              <a:t>4 runs </a:t>
            </a:r>
            <a:r>
              <a:rPr lang="en-US" sz="2400" b="1" dirty="0">
                <a:solidFill>
                  <a:srgbClr val="1B2AED"/>
                </a:solidFill>
                <a:latin typeface="Arial" panose="020B0604020202020204" pitchFamily="34" charset="0"/>
                <a:cs typeface="Arial" panose="020B0604020202020204" pitchFamily="34" charset="0"/>
              </a:rPr>
              <a:t>can be closed.</a:t>
            </a:r>
          </a:p>
        </p:txBody>
      </p:sp>
      <p:sp>
        <p:nvSpPr>
          <p:cNvPr id="6" name="TextBox 5">
            <a:extLst>
              <a:ext uri="{FF2B5EF4-FFF2-40B4-BE49-F238E27FC236}">
                <a16:creationId xmlns:a16="http://schemas.microsoft.com/office/drawing/2014/main" id="{E8FDAD5F-C2AC-4D6E-8820-AF549FF74925}"/>
              </a:ext>
            </a:extLst>
          </p:cNvPr>
          <p:cNvSpPr txBox="1"/>
          <p:nvPr/>
        </p:nvSpPr>
        <p:spPr>
          <a:xfrm>
            <a:off x="539393" y="2690336"/>
            <a:ext cx="2603598" cy="584775"/>
          </a:xfrm>
          <a:prstGeom prst="rect">
            <a:avLst/>
          </a:prstGeom>
          <a:noFill/>
        </p:spPr>
        <p:txBody>
          <a:bodyPr wrap="none" rtlCol="0">
            <a:spAutoFit/>
          </a:bodyPr>
          <a:lstStyle/>
          <a:p>
            <a:r>
              <a:rPr lang="en-US" dirty="0"/>
              <a:t> </a:t>
            </a:r>
            <a:r>
              <a:rPr lang="en-US" sz="3200" b="1" dirty="0">
                <a:solidFill>
                  <a:srgbClr val="FF0000"/>
                </a:solidFill>
                <a:latin typeface="Arial" panose="020B0604020202020204" pitchFamily="34" charset="0"/>
                <a:cs typeface="Arial" panose="020B0604020202020204" pitchFamily="34" charset="0"/>
              </a:rPr>
              <a:t>Key</a:t>
            </a: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finding:</a:t>
            </a:r>
          </a:p>
        </p:txBody>
      </p:sp>
      <p:sp>
        <p:nvSpPr>
          <p:cNvPr id="7" name="TextBox 6">
            <a:extLst>
              <a:ext uri="{FF2B5EF4-FFF2-40B4-BE49-F238E27FC236}">
                <a16:creationId xmlns:a16="http://schemas.microsoft.com/office/drawing/2014/main" id="{DFE9272C-A06A-41D7-81A8-91DBC78DF23B}"/>
              </a:ext>
            </a:extLst>
          </p:cNvPr>
          <p:cNvSpPr txBox="1"/>
          <p:nvPr/>
        </p:nvSpPr>
        <p:spPr>
          <a:xfrm>
            <a:off x="477748" y="3256909"/>
            <a:ext cx="11301573"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Some of the features in Big Mountain are more than average as compared to the facilities available in the market. The features are vertical drop, Snow Making area, total number of chairs, number of fast four persons chair, longest run and skiable terrain area. The model took into account all these advanced facilities and calculated the increase in ticket price. </a:t>
            </a:r>
          </a:p>
          <a:p>
            <a:pPr marL="342900" indent="-34290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One additional chair lift to the resort will increase the ticket price </a:t>
            </a:r>
            <a:r>
              <a:rPr lang="en-US" sz="2400" b="1" dirty="0">
                <a:solidFill>
                  <a:srgbClr val="FF0000"/>
                </a:solidFill>
                <a:latin typeface="Arial" panose="020B0604020202020204" pitchFamily="34" charset="0"/>
                <a:cs typeface="Arial" panose="020B0604020202020204" pitchFamily="34" charset="0"/>
              </a:rPr>
              <a:t>$18.0</a:t>
            </a:r>
            <a:r>
              <a:rPr lang="en-US" sz="2400" b="1" dirty="0">
                <a:solidFill>
                  <a:srgbClr val="1B2AED"/>
                </a:solidFill>
                <a:latin typeface="Arial" panose="020B0604020202020204" pitchFamily="34" charset="0"/>
                <a:cs typeface="Arial" panose="020B0604020202020204" pitchFamily="34" charset="0"/>
              </a:rPr>
              <a:t>, also increases revenue of </a:t>
            </a:r>
            <a:r>
              <a:rPr lang="en-US" sz="2400" b="1" dirty="0">
                <a:solidFill>
                  <a:srgbClr val="FF0000"/>
                </a:solidFill>
                <a:latin typeface="Arial" panose="020B0604020202020204" pitchFamily="34" charset="0"/>
                <a:cs typeface="Arial" panose="020B0604020202020204" pitchFamily="34" charset="0"/>
              </a:rPr>
              <a:t>$31653005</a:t>
            </a:r>
            <a:r>
              <a:rPr lang="en-US" sz="2400" b="1" dirty="0">
                <a:solidFill>
                  <a:srgbClr val="1B2AED"/>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Closing up to </a:t>
            </a:r>
            <a:r>
              <a:rPr lang="en-US" sz="2400" b="1" dirty="0">
                <a:solidFill>
                  <a:srgbClr val="FF0000"/>
                </a:solidFill>
                <a:latin typeface="Arial" panose="020B0604020202020204" pitchFamily="34" charset="0"/>
                <a:cs typeface="Arial" panose="020B0604020202020204" pitchFamily="34" charset="0"/>
              </a:rPr>
              <a:t>4 runs </a:t>
            </a:r>
            <a:r>
              <a:rPr lang="en-US" sz="2400" b="1" dirty="0">
                <a:solidFill>
                  <a:srgbClr val="1B2AED"/>
                </a:solidFill>
                <a:latin typeface="Arial" panose="020B0604020202020204" pitchFamily="34" charset="0"/>
                <a:cs typeface="Arial" panose="020B0604020202020204" pitchFamily="34" charset="0"/>
              </a:rPr>
              <a:t>will not have any effect on the ticket price.</a:t>
            </a:r>
          </a:p>
        </p:txBody>
      </p:sp>
    </p:spTree>
    <p:extLst>
      <p:ext uri="{BB962C8B-B14F-4D97-AF65-F5344CB8AC3E}">
        <p14:creationId xmlns:p14="http://schemas.microsoft.com/office/powerpoint/2010/main" val="92150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6F94AE0-50DE-4A4C-A756-43D9DA89D8C8}"/>
              </a:ext>
            </a:extLst>
          </p:cNvPr>
          <p:cNvSpPr txBox="1"/>
          <p:nvPr/>
        </p:nvSpPr>
        <p:spPr>
          <a:xfrm>
            <a:off x="0" y="41097"/>
            <a:ext cx="3921266" cy="1015663"/>
          </a:xfrm>
          <a:prstGeom prst="rect">
            <a:avLst/>
          </a:prstGeom>
          <a:noFill/>
        </p:spPr>
        <p:txBody>
          <a:bodyPr wrap="none" rtlCol="0">
            <a:spAutoFit/>
          </a:bodyPr>
          <a:lstStyle/>
          <a:p>
            <a:r>
              <a:rPr lang="en-US" sz="2800" b="1" dirty="0">
                <a:solidFill>
                  <a:srgbClr val="FF0000"/>
                </a:solidFill>
                <a:latin typeface="Arial" panose="020B0604020202020204" pitchFamily="34" charset="0"/>
                <a:cs typeface="Arial" panose="020B0604020202020204" pitchFamily="34" charset="0"/>
              </a:rPr>
              <a:t>Modeling</a:t>
            </a:r>
            <a:r>
              <a:rPr lang="en-US" sz="3000" b="1" dirty="0">
                <a:solidFill>
                  <a:srgbClr val="FF0000"/>
                </a:solidFill>
                <a:latin typeface="Arial" panose="020B0604020202020204" pitchFamily="34" charset="0"/>
                <a:cs typeface="Arial" panose="020B0604020202020204" pitchFamily="34" charset="0"/>
              </a:rPr>
              <a:t> results and</a:t>
            </a:r>
          </a:p>
          <a:p>
            <a:r>
              <a:rPr lang="en-US" sz="3000" b="1" dirty="0">
                <a:solidFill>
                  <a:srgbClr val="FF0000"/>
                </a:solidFill>
                <a:latin typeface="Arial" panose="020B0604020202020204" pitchFamily="34" charset="0"/>
                <a:cs typeface="Arial" panose="020B0604020202020204" pitchFamily="34" charset="0"/>
              </a:rPr>
              <a:t>analysis:</a:t>
            </a:r>
          </a:p>
        </p:txBody>
      </p:sp>
      <p:sp>
        <p:nvSpPr>
          <p:cNvPr id="17" name="TextBox 16">
            <a:extLst>
              <a:ext uri="{FF2B5EF4-FFF2-40B4-BE49-F238E27FC236}">
                <a16:creationId xmlns:a16="http://schemas.microsoft.com/office/drawing/2014/main" id="{D94551DF-2663-41C7-8281-5FBD6D698D30}"/>
              </a:ext>
            </a:extLst>
          </p:cNvPr>
          <p:cNvSpPr txBox="1"/>
          <p:nvPr/>
        </p:nvSpPr>
        <p:spPr>
          <a:xfrm flipH="1">
            <a:off x="117635" y="3643830"/>
            <a:ext cx="3555373" cy="3323987"/>
          </a:xfrm>
          <a:prstGeom prst="rect">
            <a:avLst/>
          </a:prstGeom>
          <a:noFill/>
        </p:spPr>
        <p:txBody>
          <a:bodyPr wrap="square" rtlCol="0">
            <a:spAutoFit/>
          </a:bodyPr>
          <a:lstStyle/>
          <a:p>
            <a:r>
              <a:rPr lang="en-US" sz="2400" b="1" dirty="0">
                <a:solidFill>
                  <a:srgbClr val="1B2AED"/>
                </a:solidFill>
                <a:latin typeface="Arial" panose="020B0604020202020204" pitchFamily="34" charset="0"/>
                <a:cs typeface="Arial" panose="020B0604020202020204" pitchFamily="34" charset="0"/>
              </a:rPr>
              <a:t>Vertical drop</a:t>
            </a:r>
          </a:p>
          <a:p>
            <a:r>
              <a:rPr lang="en-US" sz="2400" b="1" dirty="0">
                <a:solidFill>
                  <a:srgbClr val="1B2AED"/>
                </a:solidFill>
                <a:latin typeface="Arial" panose="020B0604020202020204" pitchFamily="34" charset="0"/>
                <a:cs typeface="Arial" panose="020B0604020202020204" pitchFamily="34" charset="0"/>
              </a:rPr>
              <a:t>Snow </a:t>
            </a:r>
            <a:r>
              <a:rPr lang="en-US" sz="2400" b="1" dirty="0" err="1">
                <a:solidFill>
                  <a:srgbClr val="1B2AED"/>
                </a:solidFill>
                <a:latin typeface="Arial" panose="020B0604020202020204" pitchFamily="34" charset="0"/>
                <a:cs typeface="Arial" panose="020B0604020202020204" pitchFamily="34" charset="0"/>
              </a:rPr>
              <a:t>Making_ac</a:t>
            </a:r>
            <a:endParaRPr lang="en-US" sz="2400" b="1" dirty="0">
              <a:solidFill>
                <a:srgbClr val="1B2AED"/>
              </a:solidFill>
              <a:latin typeface="Arial" panose="020B0604020202020204" pitchFamily="34" charset="0"/>
              <a:cs typeface="Arial" panose="020B0604020202020204" pitchFamily="34" charset="0"/>
            </a:endParaRPr>
          </a:p>
          <a:p>
            <a:r>
              <a:rPr lang="en-US" sz="2400" b="1" dirty="0" err="1">
                <a:solidFill>
                  <a:srgbClr val="1B2AED"/>
                </a:solidFill>
                <a:latin typeface="Arial" panose="020B0604020202020204" pitchFamily="34" charset="0"/>
                <a:cs typeface="Arial" panose="020B0604020202020204" pitchFamily="34" charset="0"/>
              </a:rPr>
              <a:t>total_chairs</a:t>
            </a:r>
            <a:endParaRPr lang="en-US" sz="2400" b="1" dirty="0">
              <a:solidFill>
                <a:srgbClr val="1B2AED"/>
              </a:solidFill>
              <a:latin typeface="Arial" panose="020B0604020202020204" pitchFamily="34" charset="0"/>
              <a:cs typeface="Arial" panose="020B0604020202020204" pitchFamily="34" charset="0"/>
            </a:endParaRPr>
          </a:p>
          <a:p>
            <a:r>
              <a:rPr lang="en-US" sz="2400" b="1" dirty="0" err="1">
                <a:solidFill>
                  <a:srgbClr val="1B2AED"/>
                </a:solidFill>
                <a:latin typeface="Arial" panose="020B0604020202020204" pitchFamily="34" charset="0"/>
                <a:cs typeface="Arial" panose="020B0604020202020204" pitchFamily="34" charset="0"/>
              </a:rPr>
              <a:t>fastQuads</a:t>
            </a:r>
            <a:endParaRPr lang="en-US" sz="2400" b="1" dirty="0">
              <a:solidFill>
                <a:srgbClr val="1B2AED"/>
              </a:solidFill>
              <a:latin typeface="Arial" panose="020B0604020202020204" pitchFamily="34" charset="0"/>
              <a:cs typeface="Arial" panose="020B0604020202020204" pitchFamily="34" charset="0"/>
            </a:endParaRPr>
          </a:p>
          <a:p>
            <a:r>
              <a:rPr lang="en-US" sz="2400" b="1" dirty="0">
                <a:solidFill>
                  <a:srgbClr val="1B2AED"/>
                </a:solidFill>
                <a:latin typeface="Arial" panose="020B0604020202020204" pitchFamily="34" charset="0"/>
                <a:cs typeface="Arial" panose="020B0604020202020204" pitchFamily="34" charset="0"/>
              </a:rPr>
              <a:t>Runs</a:t>
            </a:r>
          </a:p>
          <a:p>
            <a:r>
              <a:rPr lang="en-US" sz="2400" b="1" dirty="0" err="1">
                <a:solidFill>
                  <a:srgbClr val="1B2AED"/>
                </a:solidFill>
                <a:latin typeface="Arial" panose="020B0604020202020204" pitchFamily="34" charset="0"/>
                <a:cs typeface="Arial" panose="020B0604020202020204" pitchFamily="34" charset="0"/>
              </a:rPr>
              <a:t>LongestRun_mi</a:t>
            </a:r>
            <a:endParaRPr lang="en-US" sz="2400" b="1" dirty="0">
              <a:solidFill>
                <a:srgbClr val="1B2AED"/>
              </a:solidFill>
              <a:latin typeface="Arial" panose="020B0604020202020204" pitchFamily="34" charset="0"/>
              <a:cs typeface="Arial" panose="020B0604020202020204" pitchFamily="34" charset="0"/>
            </a:endParaRPr>
          </a:p>
          <a:p>
            <a:r>
              <a:rPr lang="en-US" sz="2400" b="1" dirty="0">
                <a:solidFill>
                  <a:srgbClr val="1B2AED"/>
                </a:solidFill>
                <a:latin typeface="Arial" panose="020B0604020202020204" pitchFamily="34" charset="0"/>
                <a:cs typeface="Arial" panose="020B0604020202020204" pitchFamily="34" charset="0"/>
              </a:rPr>
              <a:t>trams</a:t>
            </a:r>
          </a:p>
          <a:p>
            <a:r>
              <a:rPr lang="en-US" sz="2400" b="1" dirty="0" err="1">
                <a:solidFill>
                  <a:srgbClr val="1B2AED"/>
                </a:solidFill>
                <a:latin typeface="Arial" panose="020B0604020202020204" pitchFamily="34" charset="0"/>
                <a:cs typeface="Arial" panose="020B0604020202020204" pitchFamily="34" charset="0"/>
              </a:rPr>
              <a:t>SkiableTerrain_ac</a:t>
            </a:r>
            <a:endParaRPr lang="en-US" sz="2400" b="1" dirty="0">
              <a:solidFill>
                <a:srgbClr val="1B2AED"/>
              </a:solidFill>
              <a:latin typeface="Arial" panose="020B0604020202020204" pitchFamily="34" charset="0"/>
              <a:cs typeface="Arial" panose="020B0604020202020204" pitchFamily="34" charset="0"/>
            </a:endParaRPr>
          </a:p>
          <a:p>
            <a:endParaRPr lang="en-US" dirty="0"/>
          </a:p>
        </p:txBody>
      </p:sp>
      <p:sp>
        <p:nvSpPr>
          <p:cNvPr id="19" name="TextBox 18">
            <a:extLst>
              <a:ext uri="{FF2B5EF4-FFF2-40B4-BE49-F238E27FC236}">
                <a16:creationId xmlns:a16="http://schemas.microsoft.com/office/drawing/2014/main" id="{7AEC0BC2-CFC2-4B96-96D0-D63807F55515}"/>
              </a:ext>
            </a:extLst>
          </p:cNvPr>
          <p:cNvSpPr txBox="1"/>
          <p:nvPr/>
        </p:nvSpPr>
        <p:spPr>
          <a:xfrm>
            <a:off x="117671" y="1196133"/>
            <a:ext cx="4658082" cy="2308324"/>
          </a:xfrm>
          <a:prstGeom prst="rect">
            <a:avLst/>
          </a:prstGeom>
          <a:noFill/>
        </p:spPr>
        <p:txBody>
          <a:bodyPr wrap="square" rtlCol="0">
            <a:spAutoFit/>
          </a:bodyPr>
          <a:lstStyle/>
          <a:p>
            <a:pPr algn="just"/>
            <a:r>
              <a:rPr lang="en-US" sz="2400" b="1" dirty="0">
                <a:solidFill>
                  <a:srgbClr val="1B2AED"/>
                </a:solidFill>
                <a:latin typeface="Arial" panose="020B0604020202020204" pitchFamily="34" charset="0"/>
                <a:cs typeface="Arial" panose="020B0604020202020204" pitchFamily="34" charset="0"/>
              </a:rPr>
              <a:t>Before building a model to predict the ticket price, Exploratory Data Analysis was carried out and listed the features which affect the price most. </a:t>
            </a:r>
          </a:p>
        </p:txBody>
      </p:sp>
      <p:grpSp>
        <p:nvGrpSpPr>
          <p:cNvPr id="21" name="Group 20">
            <a:extLst>
              <a:ext uri="{FF2B5EF4-FFF2-40B4-BE49-F238E27FC236}">
                <a16:creationId xmlns:a16="http://schemas.microsoft.com/office/drawing/2014/main" id="{1B61CB75-69BC-45E6-839B-90F518DDF632}"/>
              </a:ext>
            </a:extLst>
          </p:cNvPr>
          <p:cNvGrpSpPr/>
          <p:nvPr/>
        </p:nvGrpSpPr>
        <p:grpSpPr>
          <a:xfrm>
            <a:off x="4944902" y="-25533"/>
            <a:ext cx="7205663" cy="6873259"/>
            <a:chOff x="4944902" y="-25533"/>
            <a:chExt cx="7205663" cy="6873259"/>
          </a:xfrm>
        </p:grpSpPr>
        <p:pic>
          <p:nvPicPr>
            <p:cNvPr id="2050" name="Picture 2">
              <a:extLst>
                <a:ext uri="{FF2B5EF4-FFF2-40B4-BE49-F238E27FC236}">
                  <a16:creationId xmlns:a16="http://schemas.microsoft.com/office/drawing/2014/main" id="{8E5B2454-1F82-48A8-81B6-DD6AB202E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4902" y="-10274"/>
              <a:ext cx="712946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60CC857-421E-46F5-AF28-6D08335E214F}"/>
                </a:ext>
              </a:extLst>
            </p:cNvPr>
            <p:cNvSpPr/>
            <p:nvPr/>
          </p:nvSpPr>
          <p:spPr>
            <a:xfrm>
              <a:off x="6744984" y="30823"/>
              <a:ext cx="1765443" cy="94008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597354-A958-482C-B297-55432BFA4689}"/>
                </a:ext>
              </a:extLst>
            </p:cNvPr>
            <p:cNvPicPr>
              <a:picLocks noChangeAspect="1"/>
            </p:cNvPicPr>
            <p:nvPr/>
          </p:nvPicPr>
          <p:blipFill>
            <a:blip r:embed="rId3"/>
            <a:stretch>
              <a:fillRect/>
            </a:stretch>
          </p:blipFill>
          <p:spPr>
            <a:xfrm>
              <a:off x="6716274" y="2921289"/>
              <a:ext cx="1822862" cy="993734"/>
            </a:xfrm>
            <a:prstGeom prst="rect">
              <a:avLst/>
            </a:prstGeom>
          </p:spPr>
        </p:pic>
        <p:pic>
          <p:nvPicPr>
            <p:cNvPr id="8" name="Picture 7">
              <a:extLst>
                <a:ext uri="{FF2B5EF4-FFF2-40B4-BE49-F238E27FC236}">
                  <a16:creationId xmlns:a16="http://schemas.microsoft.com/office/drawing/2014/main" id="{17DC91E2-86EE-4E49-838A-29047A5422E3}"/>
                </a:ext>
              </a:extLst>
            </p:cNvPr>
            <p:cNvPicPr>
              <a:picLocks noChangeAspect="1"/>
            </p:cNvPicPr>
            <p:nvPr/>
          </p:nvPicPr>
          <p:blipFill>
            <a:blip r:embed="rId3"/>
            <a:stretch>
              <a:fillRect/>
            </a:stretch>
          </p:blipFill>
          <p:spPr>
            <a:xfrm>
              <a:off x="8510427" y="2909591"/>
              <a:ext cx="1822862" cy="993734"/>
            </a:xfrm>
            <a:prstGeom prst="rect">
              <a:avLst/>
            </a:prstGeom>
          </p:spPr>
        </p:pic>
        <p:pic>
          <p:nvPicPr>
            <p:cNvPr id="9" name="Picture 8">
              <a:extLst>
                <a:ext uri="{FF2B5EF4-FFF2-40B4-BE49-F238E27FC236}">
                  <a16:creationId xmlns:a16="http://schemas.microsoft.com/office/drawing/2014/main" id="{3FB843BE-E131-4A23-824A-E2FB2D1661CE}"/>
                </a:ext>
              </a:extLst>
            </p:cNvPr>
            <p:cNvPicPr>
              <a:picLocks noChangeAspect="1"/>
            </p:cNvPicPr>
            <p:nvPr/>
          </p:nvPicPr>
          <p:blipFill>
            <a:blip r:embed="rId3"/>
            <a:stretch>
              <a:fillRect/>
            </a:stretch>
          </p:blipFill>
          <p:spPr>
            <a:xfrm>
              <a:off x="6716274" y="927252"/>
              <a:ext cx="1822862" cy="993734"/>
            </a:xfrm>
            <a:prstGeom prst="rect">
              <a:avLst/>
            </a:prstGeom>
          </p:spPr>
        </p:pic>
        <p:pic>
          <p:nvPicPr>
            <p:cNvPr id="10" name="Picture 9">
              <a:extLst>
                <a:ext uri="{FF2B5EF4-FFF2-40B4-BE49-F238E27FC236}">
                  <a16:creationId xmlns:a16="http://schemas.microsoft.com/office/drawing/2014/main" id="{F267B435-3EDA-4ACB-AA74-EE904460550E}"/>
                </a:ext>
              </a:extLst>
            </p:cNvPr>
            <p:cNvPicPr>
              <a:picLocks noChangeAspect="1"/>
            </p:cNvPicPr>
            <p:nvPr/>
          </p:nvPicPr>
          <p:blipFill>
            <a:blip r:embed="rId3"/>
            <a:stretch>
              <a:fillRect/>
            </a:stretch>
          </p:blipFill>
          <p:spPr>
            <a:xfrm>
              <a:off x="8510427" y="1940107"/>
              <a:ext cx="1822862" cy="993734"/>
            </a:xfrm>
            <a:prstGeom prst="rect">
              <a:avLst/>
            </a:prstGeom>
          </p:spPr>
        </p:pic>
        <p:pic>
          <p:nvPicPr>
            <p:cNvPr id="11" name="Picture 10">
              <a:extLst>
                <a:ext uri="{FF2B5EF4-FFF2-40B4-BE49-F238E27FC236}">
                  <a16:creationId xmlns:a16="http://schemas.microsoft.com/office/drawing/2014/main" id="{F8105C2A-D6AD-4298-A7EE-22C831C729FB}"/>
                </a:ext>
              </a:extLst>
            </p:cNvPr>
            <p:cNvPicPr>
              <a:picLocks noChangeAspect="1"/>
            </p:cNvPicPr>
            <p:nvPr/>
          </p:nvPicPr>
          <p:blipFill>
            <a:blip r:embed="rId3"/>
            <a:stretch>
              <a:fillRect/>
            </a:stretch>
          </p:blipFill>
          <p:spPr>
            <a:xfrm>
              <a:off x="10327703" y="2890185"/>
              <a:ext cx="1822862" cy="993734"/>
            </a:xfrm>
            <a:prstGeom prst="rect">
              <a:avLst/>
            </a:prstGeom>
          </p:spPr>
        </p:pic>
        <p:pic>
          <p:nvPicPr>
            <p:cNvPr id="12" name="Picture 11">
              <a:extLst>
                <a:ext uri="{FF2B5EF4-FFF2-40B4-BE49-F238E27FC236}">
                  <a16:creationId xmlns:a16="http://schemas.microsoft.com/office/drawing/2014/main" id="{BA81CEBC-9D9E-4714-8609-03BC59D3AD14}"/>
                </a:ext>
              </a:extLst>
            </p:cNvPr>
            <p:cNvPicPr>
              <a:picLocks noChangeAspect="1"/>
            </p:cNvPicPr>
            <p:nvPr/>
          </p:nvPicPr>
          <p:blipFill>
            <a:blip r:embed="rId3"/>
            <a:stretch>
              <a:fillRect/>
            </a:stretch>
          </p:blipFill>
          <p:spPr>
            <a:xfrm>
              <a:off x="10327703" y="1940107"/>
              <a:ext cx="1822862" cy="993734"/>
            </a:xfrm>
            <a:prstGeom prst="rect">
              <a:avLst/>
            </a:prstGeom>
          </p:spPr>
        </p:pic>
        <p:pic>
          <p:nvPicPr>
            <p:cNvPr id="20" name="Picture 19">
              <a:extLst>
                <a:ext uri="{FF2B5EF4-FFF2-40B4-BE49-F238E27FC236}">
                  <a16:creationId xmlns:a16="http://schemas.microsoft.com/office/drawing/2014/main" id="{D602D6FD-CC31-4629-AE73-55E6F78C7DF1}"/>
                </a:ext>
              </a:extLst>
            </p:cNvPr>
            <p:cNvPicPr>
              <a:picLocks noChangeAspect="1"/>
            </p:cNvPicPr>
            <p:nvPr/>
          </p:nvPicPr>
          <p:blipFill>
            <a:blip r:embed="rId3"/>
            <a:stretch>
              <a:fillRect/>
            </a:stretch>
          </p:blipFill>
          <p:spPr>
            <a:xfrm>
              <a:off x="10324868" y="-25533"/>
              <a:ext cx="1822862" cy="993734"/>
            </a:xfrm>
            <a:prstGeom prst="rect">
              <a:avLst/>
            </a:prstGeom>
          </p:spPr>
        </p:pic>
      </p:grpSp>
    </p:spTree>
    <p:extLst>
      <p:ext uri="{BB962C8B-B14F-4D97-AF65-F5344CB8AC3E}">
        <p14:creationId xmlns:p14="http://schemas.microsoft.com/office/powerpoint/2010/main" val="300309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74B95-EC9E-4A07-B055-3F7DF389CF44}"/>
              </a:ext>
            </a:extLst>
          </p:cNvPr>
          <p:cNvSpPr txBox="1"/>
          <p:nvPr/>
        </p:nvSpPr>
        <p:spPr>
          <a:xfrm>
            <a:off x="195209" y="785187"/>
            <a:ext cx="11635483"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Based on these features correlation to the ticket price two models were built; a  linear regression model and a Random Forest Regressor model. </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7030A0"/>
                </a:solidFill>
                <a:latin typeface="Arial" panose="020B0604020202020204" pitchFamily="34" charset="0"/>
                <a:cs typeface="Arial" panose="020B0604020202020204" pitchFamily="34" charset="0"/>
              </a:rPr>
              <a:t>Using the Linear Regression model, with </a:t>
            </a:r>
            <a:r>
              <a:rPr lang="en-US" sz="2400" b="1" dirty="0" err="1">
                <a:solidFill>
                  <a:srgbClr val="7030A0"/>
                </a:solidFill>
                <a:latin typeface="Arial" panose="020B0604020202020204" pitchFamily="34" charset="0"/>
                <a:cs typeface="Arial" panose="020B0604020202020204" pitchFamily="34" charset="0"/>
              </a:rPr>
              <a:t>SelectKBest</a:t>
            </a:r>
            <a:r>
              <a:rPr lang="en-US" sz="2400" b="1" dirty="0">
                <a:solidFill>
                  <a:srgbClr val="7030A0"/>
                </a:solidFill>
                <a:latin typeface="Arial" panose="020B0604020202020204" pitchFamily="34" charset="0"/>
                <a:cs typeface="Arial" panose="020B0604020202020204" pitchFamily="34" charset="0"/>
              </a:rPr>
              <a:t>, we found that 15 features can be used to build a model to predict the ticket price.</a:t>
            </a:r>
          </a:p>
          <a:p>
            <a:pPr marL="285750" indent="-28575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chemeClr val="accent6">
                    <a:lumMod val="50000"/>
                  </a:schemeClr>
                </a:solidFill>
                <a:latin typeface="Arial" panose="020B0604020202020204" pitchFamily="34" charset="0"/>
                <a:cs typeface="Arial" panose="020B0604020202020204" pitchFamily="34" charset="0"/>
              </a:rPr>
              <a:t>Next, using Cross validation on the above Linear Regression model, model gave the best performance score with with 7 features. </a:t>
            </a:r>
          </a:p>
          <a:p>
            <a:endParaRPr lang="en-US" sz="2400" b="1" dirty="0">
              <a:solidFill>
                <a:schemeClr val="accent6">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Finally:</a:t>
            </a:r>
          </a:p>
        </p:txBody>
      </p:sp>
      <p:sp>
        <p:nvSpPr>
          <p:cNvPr id="8" name="TextBox 7">
            <a:extLst>
              <a:ext uri="{FF2B5EF4-FFF2-40B4-BE49-F238E27FC236}">
                <a16:creationId xmlns:a16="http://schemas.microsoft.com/office/drawing/2014/main" id="{10D0BA09-363D-412A-822E-C27FE7281FBA}"/>
              </a:ext>
            </a:extLst>
          </p:cNvPr>
          <p:cNvSpPr txBox="1"/>
          <p:nvPr/>
        </p:nvSpPr>
        <p:spPr>
          <a:xfrm>
            <a:off x="231169" y="200412"/>
            <a:ext cx="2879314" cy="523220"/>
          </a:xfrm>
          <a:prstGeom prst="rect">
            <a:avLst/>
          </a:prstGeom>
          <a:noFill/>
        </p:spPr>
        <p:txBody>
          <a:bodyPr wrap="none" rtlCol="0">
            <a:spAutoFit/>
          </a:bodyPr>
          <a:lstStyle/>
          <a:p>
            <a:r>
              <a:rPr lang="en-US" sz="2800" b="1" dirty="0">
                <a:solidFill>
                  <a:srgbClr val="FF0000"/>
                </a:solidFill>
                <a:latin typeface="Arial" panose="020B0604020202020204" pitchFamily="34" charset="0"/>
                <a:cs typeface="Arial" panose="020B0604020202020204" pitchFamily="34" charset="0"/>
              </a:rPr>
              <a:t>Model Building:</a:t>
            </a:r>
          </a:p>
        </p:txBody>
      </p:sp>
      <p:sp>
        <p:nvSpPr>
          <p:cNvPr id="9" name="TextBox 8">
            <a:extLst>
              <a:ext uri="{FF2B5EF4-FFF2-40B4-BE49-F238E27FC236}">
                <a16:creationId xmlns:a16="http://schemas.microsoft.com/office/drawing/2014/main" id="{E3857745-81A3-4A77-BE3A-F9C75C730818}"/>
              </a:ext>
            </a:extLst>
          </p:cNvPr>
          <p:cNvSpPr txBox="1"/>
          <p:nvPr/>
        </p:nvSpPr>
        <p:spPr>
          <a:xfrm>
            <a:off x="6359704" y="4579452"/>
            <a:ext cx="5671334" cy="2215991"/>
          </a:xfrm>
          <a:prstGeom prst="rect">
            <a:avLst/>
          </a:prstGeom>
          <a:noFill/>
        </p:spPr>
        <p:txBody>
          <a:bodyPr wrap="square" rtlCol="0">
            <a:spAutoFit/>
          </a:bodyPr>
          <a:lstStyle/>
          <a:p>
            <a:r>
              <a:rPr lang="en-US" sz="2400" b="1" dirty="0">
                <a:solidFill>
                  <a:srgbClr val="B010AC"/>
                </a:solidFill>
                <a:latin typeface="Arial" panose="020B0604020202020204" pitchFamily="34" charset="0"/>
                <a:cs typeface="Arial" panose="020B0604020202020204" pitchFamily="34" charset="0"/>
              </a:rPr>
              <a:t>Outcomes from Random Forest Regressor model:</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Absolute Error:  </a:t>
            </a:r>
            <a:r>
              <a:rPr lang="en-US" sz="2400" b="1" dirty="0">
                <a:solidFill>
                  <a:srgbClr val="FF0000"/>
                </a:solidFill>
                <a:latin typeface="Arial" panose="020B0604020202020204" pitchFamily="34" charset="0"/>
                <a:cs typeface="Arial" panose="020B0604020202020204" pitchFamily="34" charset="0"/>
              </a:rPr>
              <a:t>9.316</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a:t>
            </a:r>
            <a:r>
              <a:rPr lang="en-US" sz="2400" b="1" dirty="0" err="1">
                <a:solidFill>
                  <a:srgbClr val="1B2AED"/>
                </a:solidFill>
                <a:latin typeface="Arial" panose="020B0604020202020204" pitchFamily="34" charset="0"/>
                <a:cs typeface="Arial" panose="020B0604020202020204" pitchFamily="34" charset="0"/>
              </a:rPr>
              <a:t>Mean</a:t>
            </a:r>
            <a:r>
              <a:rPr lang="en-US" sz="2400" b="1" dirty="0">
                <a:solidFill>
                  <a:srgbClr val="1B2AED"/>
                </a:solidFill>
                <a:latin typeface="Arial" panose="020B0604020202020204" pitchFamily="34" charset="0"/>
                <a:cs typeface="Arial" panose="020B0604020202020204" pitchFamily="34" charset="0"/>
              </a:rPr>
              <a:t> Absolute Error: </a:t>
            </a:r>
            <a:r>
              <a:rPr lang="en-US" altLang="en-US" sz="2400" b="1" dirty="0">
                <a:solidFill>
                  <a:srgbClr val="FF0000"/>
                </a:solidFill>
                <a:latin typeface="Arial" panose="020B0604020202020204" pitchFamily="34" charset="0"/>
                <a:cs typeface="Arial" panose="020B0604020202020204" pitchFamily="34" charset="0"/>
              </a:rPr>
              <a:t>10.035</a:t>
            </a:r>
            <a:endParaRPr lang="en-US" sz="2400" b="1"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Std of Mean Absolute Error: </a:t>
            </a:r>
            <a:r>
              <a:rPr lang="en-US" altLang="en-US" sz="2400" b="1" dirty="0">
                <a:solidFill>
                  <a:srgbClr val="FF0000"/>
                </a:solidFill>
                <a:latin typeface="Arial" panose="020B0604020202020204" pitchFamily="34" charset="0"/>
                <a:cs typeface="Arial" panose="020B0604020202020204" pitchFamily="34" charset="0"/>
              </a:rPr>
              <a:t>0.913</a:t>
            </a:r>
            <a:endParaRPr lang="en-US" sz="2400" b="1" dirty="0">
              <a:solidFill>
                <a:srgbClr val="FF0000"/>
              </a:solidFill>
              <a:latin typeface="Arial" panose="020B0604020202020204" pitchFamily="34" charset="0"/>
              <a:cs typeface="Arial" panose="020B0604020202020204" pitchFamily="34" charset="0"/>
            </a:endParaRPr>
          </a:p>
          <a:p>
            <a:endParaRPr lang="en-US" dirty="0"/>
          </a:p>
        </p:txBody>
      </p:sp>
      <p:sp>
        <p:nvSpPr>
          <p:cNvPr id="11" name="TextBox 10">
            <a:extLst>
              <a:ext uri="{FF2B5EF4-FFF2-40B4-BE49-F238E27FC236}">
                <a16:creationId xmlns:a16="http://schemas.microsoft.com/office/drawing/2014/main" id="{4AAEC619-A242-4CE2-B8E9-C2866452E756}"/>
              </a:ext>
            </a:extLst>
          </p:cNvPr>
          <p:cNvSpPr txBox="1"/>
          <p:nvPr/>
        </p:nvSpPr>
        <p:spPr>
          <a:xfrm>
            <a:off x="231170" y="4657669"/>
            <a:ext cx="6005244" cy="1938992"/>
          </a:xfrm>
          <a:prstGeom prst="rect">
            <a:avLst/>
          </a:prstGeom>
          <a:noFill/>
        </p:spPr>
        <p:txBody>
          <a:bodyPr wrap="square" rtlCol="0">
            <a:spAutoFit/>
          </a:bodyPr>
          <a:lstStyle/>
          <a:p>
            <a:r>
              <a:rPr lang="en-US" sz="2400" b="1" dirty="0">
                <a:solidFill>
                  <a:srgbClr val="B010AC"/>
                </a:solidFill>
                <a:latin typeface="Arial" panose="020B0604020202020204" pitchFamily="34" charset="0"/>
                <a:cs typeface="Arial" panose="020B0604020202020204" pitchFamily="34" charset="0"/>
              </a:rPr>
              <a:t>Outcomes from Linear Regression model:</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Absolute Error: </a:t>
            </a:r>
            <a:r>
              <a:rPr lang="en-US" sz="2400" b="1" dirty="0">
                <a:solidFill>
                  <a:srgbClr val="FF0000"/>
                </a:solidFill>
                <a:latin typeface="Arial" panose="020B0604020202020204" pitchFamily="34" charset="0"/>
                <a:cs typeface="Arial" panose="020B0604020202020204" pitchFamily="34" charset="0"/>
              </a:rPr>
              <a:t>9.999</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Mean of Mean Absolute Error: </a:t>
            </a:r>
            <a:r>
              <a:rPr lang="en-US" sz="2400" b="1" dirty="0">
                <a:solidFill>
                  <a:srgbClr val="FF0000"/>
                </a:solidFill>
                <a:latin typeface="Arial" panose="020B0604020202020204" pitchFamily="34" charset="0"/>
                <a:cs typeface="Arial" panose="020B0604020202020204" pitchFamily="34" charset="0"/>
              </a:rPr>
              <a:t>1</a:t>
            </a:r>
            <a:r>
              <a:rPr lang="en-US" altLang="en-US" sz="2400" b="1" dirty="0">
                <a:solidFill>
                  <a:srgbClr val="FF0000"/>
                </a:solidFill>
                <a:latin typeface="Arial" panose="020B0604020202020204" pitchFamily="34" charset="0"/>
                <a:cs typeface="Arial" panose="020B0604020202020204" pitchFamily="34" charset="0"/>
              </a:rPr>
              <a:t>0.579</a:t>
            </a:r>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Std of Mean Absolute Error: </a:t>
            </a:r>
            <a:r>
              <a:rPr lang="en-US" altLang="en-US" sz="2400" b="1" dirty="0">
                <a:solidFill>
                  <a:srgbClr val="FF0000"/>
                </a:solidFill>
                <a:latin typeface="Arial" panose="020B0604020202020204" pitchFamily="34" charset="0"/>
                <a:cs typeface="Arial" panose="020B0604020202020204" pitchFamily="34" charset="0"/>
              </a:rPr>
              <a:t>0.902</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59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52A598-FAFC-46E5-A943-E8FBE86B0EEE}"/>
              </a:ext>
            </a:extLst>
          </p:cNvPr>
          <p:cNvSpPr txBox="1"/>
          <p:nvPr/>
        </p:nvSpPr>
        <p:spPr>
          <a:xfrm>
            <a:off x="359596" y="164386"/>
            <a:ext cx="11625208" cy="2923877"/>
          </a:xfrm>
          <a:prstGeom prst="rect">
            <a:avLst/>
          </a:prstGeom>
          <a:noFill/>
        </p:spPr>
        <p:txBody>
          <a:bodyPr wrap="square" rtlCol="0">
            <a:spAutoFit/>
          </a:bodyPr>
          <a:lstStyle/>
          <a:p>
            <a:r>
              <a:rPr lang="en-US" sz="3200" b="1" dirty="0">
                <a:solidFill>
                  <a:srgbClr val="FF0000"/>
                </a:solidFill>
                <a:latin typeface="Arial" panose="020B0604020202020204" pitchFamily="34" charset="0"/>
                <a:cs typeface="Arial" panose="020B0604020202020204" pitchFamily="34" charset="0"/>
              </a:rPr>
              <a:t>Modeling ticket price using the Random Forest Regressor model:</a:t>
            </a:r>
            <a:endParaRPr lang="en-US" sz="32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Based on the selected features, the Random Forest Regressor model predicted the Weekend Adult ticket Price:  $94.51, which is more than the current ticket price of $81.00.  </a:t>
            </a:r>
          </a:p>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Also there is room for increasing the ticket price by $10.24, as per the model’s Mean Absolute Error value.</a:t>
            </a:r>
          </a:p>
        </p:txBody>
      </p:sp>
      <p:pic>
        <p:nvPicPr>
          <p:cNvPr id="5" name="Picture 4">
            <a:extLst>
              <a:ext uri="{FF2B5EF4-FFF2-40B4-BE49-F238E27FC236}">
                <a16:creationId xmlns:a16="http://schemas.microsoft.com/office/drawing/2014/main" id="{AD208787-E59D-42F0-816D-AB67C885C8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5425" y="3278335"/>
            <a:ext cx="4520629" cy="3579665"/>
          </a:xfrm>
          <a:prstGeom prst="rect">
            <a:avLst/>
          </a:prstGeom>
          <a:noFill/>
          <a:ln>
            <a:noFill/>
          </a:ln>
        </p:spPr>
      </p:pic>
      <p:pic>
        <p:nvPicPr>
          <p:cNvPr id="6" name="Picture 5">
            <a:extLst>
              <a:ext uri="{FF2B5EF4-FFF2-40B4-BE49-F238E27FC236}">
                <a16:creationId xmlns:a16="http://schemas.microsoft.com/office/drawing/2014/main" id="{63B85766-EC1C-4082-929F-6A45DB07D2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25791" y="3191005"/>
            <a:ext cx="4998379" cy="3666995"/>
          </a:xfrm>
          <a:prstGeom prst="rect">
            <a:avLst/>
          </a:prstGeom>
          <a:noFill/>
          <a:ln>
            <a:noFill/>
          </a:ln>
        </p:spPr>
      </p:pic>
    </p:spTree>
    <p:extLst>
      <p:ext uri="{BB962C8B-B14F-4D97-AF65-F5344CB8AC3E}">
        <p14:creationId xmlns:p14="http://schemas.microsoft.com/office/powerpoint/2010/main" val="324537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3AD4ED-0AEE-4A8A-9CC8-4839D7D7E20C}"/>
              </a:ext>
            </a:extLst>
          </p:cNvPr>
          <p:cNvPicPr>
            <a:picLocks noChangeAspect="1"/>
          </p:cNvPicPr>
          <p:nvPr/>
        </p:nvPicPr>
        <p:blipFill rotWithShape="1">
          <a:blip r:embed="rId2"/>
          <a:srcRect l="33520"/>
          <a:stretch/>
        </p:blipFill>
        <p:spPr>
          <a:xfrm>
            <a:off x="400691" y="3401532"/>
            <a:ext cx="10340851" cy="3507839"/>
          </a:xfrm>
          <a:prstGeom prst="rect">
            <a:avLst/>
          </a:prstGeom>
        </p:spPr>
      </p:pic>
      <p:pic>
        <p:nvPicPr>
          <p:cNvPr id="5" name="Picture 4">
            <a:extLst>
              <a:ext uri="{FF2B5EF4-FFF2-40B4-BE49-F238E27FC236}">
                <a16:creationId xmlns:a16="http://schemas.microsoft.com/office/drawing/2014/main" id="{DB5504B2-14E1-4AFD-84EC-F3CB15D3C4DA}"/>
              </a:ext>
            </a:extLst>
          </p:cNvPr>
          <p:cNvPicPr>
            <a:picLocks noChangeAspect="1"/>
          </p:cNvPicPr>
          <p:nvPr/>
        </p:nvPicPr>
        <p:blipFill>
          <a:blip r:embed="rId3"/>
          <a:stretch>
            <a:fillRect/>
          </a:stretch>
        </p:blipFill>
        <p:spPr>
          <a:xfrm>
            <a:off x="828297" y="9502"/>
            <a:ext cx="4195766" cy="3333304"/>
          </a:xfrm>
          <a:prstGeom prst="rect">
            <a:avLst/>
          </a:prstGeom>
        </p:spPr>
      </p:pic>
      <p:pic>
        <p:nvPicPr>
          <p:cNvPr id="6" name="Picture 5">
            <a:extLst>
              <a:ext uri="{FF2B5EF4-FFF2-40B4-BE49-F238E27FC236}">
                <a16:creationId xmlns:a16="http://schemas.microsoft.com/office/drawing/2014/main" id="{2FDEBD4E-1377-4D69-BC36-3C2B78F6DA06}"/>
              </a:ext>
            </a:extLst>
          </p:cNvPr>
          <p:cNvPicPr>
            <a:picLocks noChangeAspect="1"/>
          </p:cNvPicPr>
          <p:nvPr/>
        </p:nvPicPr>
        <p:blipFill rotWithShape="1">
          <a:blip r:embed="rId4"/>
          <a:srcRect r="67475"/>
          <a:stretch/>
        </p:blipFill>
        <p:spPr>
          <a:xfrm>
            <a:off x="6155964" y="35960"/>
            <a:ext cx="4764170" cy="3280389"/>
          </a:xfrm>
          <a:prstGeom prst="rect">
            <a:avLst/>
          </a:prstGeom>
        </p:spPr>
      </p:pic>
    </p:spTree>
    <p:extLst>
      <p:ext uri="{BB962C8B-B14F-4D97-AF65-F5344CB8AC3E}">
        <p14:creationId xmlns:p14="http://schemas.microsoft.com/office/powerpoint/2010/main" val="206694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A06C15-5FD9-4719-9885-C917500385D9}"/>
              </a:ext>
            </a:extLst>
          </p:cNvPr>
          <p:cNvSpPr txBox="1"/>
          <p:nvPr/>
        </p:nvSpPr>
        <p:spPr>
          <a:xfrm>
            <a:off x="349321" y="287677"/>
            <a:ext cx="11712539" cy="7201972"/>
          </a:xfrm>
          <a:prstGeom prst="rect">
            <a:avLst/>
          </a:prstGeom>
          <a:noFill/>
        </p:spPr>
        <p:txBody>
          <a:bodyPr wrap="square" rtlCol="0">
            <a:spAutoFit/>
          </a:bodyPr>
          <a:lstStyle/>
          <a:p>
            <a:pPr algn="just"/>
            <a:r>
              <a:rPr lang="en-US" sz="2800" b="1" dirty="0">
                <a:solidFill>
                  <a:srgbClr val="C00000"/>
                </a:solidFill>
                <a:latin typeface="Arial" panose="020B0604020202020204" pitchFamily="34" charset="0"/>
                <a:cs typeface="Arial" panose="020B0604020202020204" pitchFamily="34" charset="0"/>
              </a:rPr>
              <a:t>Further analysis was carried out on few of the features to see the effect on the ticket price and revenue: </a:t>
            </a:r>
            <a:endParaRPr lang="en-US" sz="2800" dirty="0">
              <a:latin typeface="Arial" panose="020B0604020202020204" pitchFamily="34" charset="0"/>
              <a:cs typeface="Arial" panose="020B0604020202020204" pitchFamily="34" charset="0"/>
            </a:endParaRPr>
          </a:p>
          <a:p>
            <a:endParaRPr lang="en-US" sz="1400" dirty="0"/>
          </a:p>
          <a:p>
            <a:r>
              <a:rPr lang="en-US" sz="2800" b="1" dirty="0">
                <a:solidFill>
                  <a:srgbClr val="1B2AED"/>
                </a:solidFill>
                <a:latin typeface="Arial" panose="020B0604020202020204" pitchFamily="34" charset="0"/>
                <a:cs typeface="Arial" panose="020B0604020202020204" pitchFamily="34" charset="0"/>
              </a:rPr>
              <a:t>Case-1: Addition of one more chair lift</a:t>
            </a:r>
          </a:p>
          <a:p>
            <a:r>
              <a:rPr lang="en-US" sz="2400" b="1" dirty="0">
                <a:solidFill>
                  <a:srgbClr val="B010AC"/>
                </a:solidFill>
                <a:latin typeface="Arial" panose="020B0604020202020204" pitchFamily="34" charset="0"/>
                <a:cs typeface="Arial" panose="020B0604020202020204" pitchFamily="34" charset="0"/>
              </a:rPr>
              <a:t>This supports the increase in ticket price of  $18.09 and revenue of $31653005, which is expected to cover the operational cost of the resort.</a:t>
            </a:r>
          </a:p>
          <a:p>
            <a:endParaRPr lang="en-US" sz="1400" dirty="0">
              <a:solidFill>
                <a:srgbClr val="B010AC"/>
              </a:solidFill>
            </a:endParaRPr>
          </a:p>
          <a:p>
            <a:r>
              <a:rPr lang="en-US" sz="2800" b="1" dirty="0">
                <a:solidFill>
                  <a:srgbClr val="1B2AED"/>
                </a:solidFill>
                <a:latin typeface="Arial" panose="020B0604020202020204" pitchFamily="34" charset="0"/>
                <a:cs typeface="Arial" panose="020B0604020202020204" pitchFamily="34" charset="0"/>
              </a:rPr>
              <a:t>Case-2: Closing of runs</a:t>
            </a:r>
          </a:p>
          <a:p>
            <a:r>
              <a:rPr lang="en-US" sz="2400" b="1" dirty="0">
                <a:solidFill>
                  <a:srgbClr val="B010AC"/>
                </a:solidFill>
                <a:latin typeface="Arial" panose="020B0604020202020204" pitchFamily="34" charset="0"/>
                <a:cs typeface="Arial" panose="020B0604020202020204" pitchFamily="34" charset="0"/>
              </a:rPr>
              <a:t>Closing of Runs up to 4 neither affects the ticket price nor the revenue of the resort.</a:t>
            </a:r>
          </a:p>
          <a:p>
            <a:endParaRPr lang="en-US" sz="1400" dirty="0"/>
          </a:p>
          <a:p>
            <a:r>
              <a:rPr lang="en-US" sz="2800" b="1" dirty="0">
                <a:solidFill>
                  <a:srgbClr val="1B2AED"/>
                </a:solidFill>
                <a:latin typeface="Arial" panose="020B0604020202020204" pitchFamily="34" charset="0"/>
                <a:cs typeface="Arial" panose="020B0604020202020204" pitchFamily="34" charset="0"/>
              </a:rPr>
              <a:t>Case-3: Increasing the snow making area</a:t>
            </a:r>
          </a:p>
          <a:p>
            <a:r>
              <a:rPr lang="en-US" sz="2400" b="1" dirty="0">
                <a:solidFill>
                  <a:srgbClr val="B010AC"/>
                </a:solidFill>
                <a:latin typeface="Arial" panose="020B0604020202020204" pitchFamily="34" charset="0"/>
                <a:cs typeface="Arial" panose="020B0604020202020204" pitchFamily="34" charset="0"/>
              </a:rPr>
              <a:t>Increasing the snow making area by 2 acres, will neither significantly increase the ticket price as compared to the one additional chair lift case nor the revenue.</a:t>
            </a:r>
          </a:p>
          <a:p>
            <a:endParaRPr lang="en-US" sz="1400" dirty="0"/>
          </a:p>
          <a:p>
            <a:r>
              <a:rPr lang="en-US" sz="2800" b="1" dirty="0">
                <a:solidFill>
                  <a:srgbClr val="1B2AED"/>
                </a:solidFill>
                <a:latin typeface="Arial" panose="020B0604020202020204" pitchFamily="34" charset="0"/>
                <a:cs typeface="Arial" panose="020B0604020202020204" pitchFamily="34" charset="0"/>
              </a:rPr>
              <a:t>Case-4: Increasing the length of the Run and snowmaking area</a:t>
            </a:r>
          </a:p>
          <a:p>
            <a:r>
              <a:rPr lang="en-US" sz="2400" b="1" dirty="0">
                <a:solidFill>
                  <a:srgbClr val="B010AC"/>
                </a:solidFill>
                <a:latin typeface="Arial" panose="020B0604020202020204" pitchFamily="34" charset="0"/>
                <a:cs typeface="Arial" panose="020B0604020202020204" pitchFamily="34" charset="0"/>
              </a:rPr>
              <a:t>This will not significantly affect the ticket price or revenue</a:t>
            </a:r>
            <a:r>
              <a:rPr lang="en-US" sz="2400" b="1" dirty="0">
                <a:solidFill>
                  <a:srgbClr val="1B2AED"/>
                </a:solidFill>
                <a:latin typeface="Arial" panose="020B0604020202020204" pitchFamily="34" charset="0"/>
                <a:cs typeface="Arial" panose="020B0604020202020204" pitchFamily="34" charset="0"/>
              </a:rPr>
              <a:t>.</a:t>
            </a:r>
          </a:p>
          <a:p>
            <a:endParaRPr lang="en-US" dirty="0">
              <a:solidFill>
                <a:srgbClr val="1B2AED"/>
              </a:solidFill>
            </a:endParaRPr>
          </a:p>
          <a:p>
            <a:endParaRPr lang="en-US" dirty="0"/>
          </a:p>
        </p:txBody>
      </p:sp>
    </p:spTree>
    <p:extLst>
      <p:ext uri="{BB962C8B-B14F-4D97-AF65-F5344CB8AC3E}">
        <p14:creationId xmlns:p14="http://schemas.microsoft.com/office/powerpoint/2010/main" val="362750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0FBEF2-0A7B-4EFC-9DC5-477177B13E31}"/>
              </a:ext>
            </a:extLst>
          </p:cNvPr>
          <p:cNvSpPr txBox="1"/>
          <p:nvPr/>
        </p:nvSpPr>
        <p:spPr>
          <a:xfrm>
            <a:off x="282539" y="220894"/>
            <a:ext cx="5969285" cy="861774"/>
          </a:xfrm>
          <a:prstGeom prst="rect">
            <a:avLst/>
          </a:prstGeom>
          <a:noFill/>
        </p:spPr>
        <p:txBody>
          <a:bodyPr wrap="square" rtlCol="0">
            <a:spAutoFit/>
          </a:bodyPr>
          <a:lstStyle/>
          <a:p>
            <a:r>
              <a:rPr lang="en-US" sz="3200" b="1" dirty="0">
                <a:solidFill>
                  <a:srgbClr val="FF0000"/>
                </a:solidFill>
                <a:latin typeface="Arial" panose="020B0604020202020204" pitchFamily="34" charset="0"/>
                <a:cs typeface="Arial" panose="020B0604020202020204" pitchFamily="34" charset="0"/>
              </a:rPr>
              <a:t>Summary and Conclusion:</a:t>
            </a:r>
          </a:p>
          <a:p>
            <a:endParaRPr lang="en-US" dirty="0"/>
          </a:p>
        </p:txBody>
      </p:sp>
      <p:sp>
        <p:nvSpPr>
          <p:cNvPr id="6" name="TextBox 5">
            <a:extLst>
              <a:ext uri="{FF2B5EF4-FFF2-40B4-BE49-F238E27FC236}">
                <a16:creationId xmlns:a16="http://schemas.microsoft.com/office/drawing/2014/main" id="{5D7C5F21-E7CB-45F9-9E6C-56063B54F358}"/>
              </a:ext>
            </a:extLst>
          </p:cNvPr>
          <p:cNvSpPr txBox="1"/>
          <p:nvPr/>
        </p:nvSpPr>
        <p:spPr>
          <a:xfrm>
            <a:off x="987175" y="1082668"/>
            <a:ext cx="10217650" cy="4062651"/>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Taking into consideration some of the advanced facilities (</a:t>
            </a:r>
            <a:r>
              <a:rPr lang="en-US" sz="2400" b="1" dirty="0" err="1">
                <a:solidFill>
                  <a:srgbClr val="1B2AED"/>
                </a:solidFill>
                <a:latin typeface="Arial" panose="020B0604020202020204" pitchFamily="34" charset="0"/>
                <a:cs typeface="Arial" panose="020B0604020202020204" pitchFamily="34" charset="0"/>
              </a:rPr>
              <a:t>i.e</a:t>
            </a:r>
            <a:r>
              <a:rPr lang="en-US" sz="2400" b="1" dirty="0">
                <a:solidFill>
                  <a:srgbClr val="1B2AED"/>
                </a:solidFill>
                <a:latin typeface="Arial" panose="020B0604020202020204" pitchFamily="34" charset="0"/>
                <a:cs typeface="Arial" panose="020B0604020202020204" pitchFamily="34" charset="0"/>
              </a:rPr>
              <a:t> more than the average facilities) in the market, the ticket price can be increased to $94.51  from its current price of $81.00.</a:t>
            </a:r>
          </a:p>
          <a:p>
            <a:pPr marL="285750" indent="-285750" algn="just">
              <a:buFont typeface="Arial" panose="020B0604020202020204" pitchFamily="34" charset="0"/>
              <a:buChar char="•"/>
            </a:pPr>
            <a:r>
              <a:rPr lang="en-US" sz="2400" b="1" dirty="0" err="1">
                <a:solidFill>
                  <a:srgbClr val="1B2AED"/>
                </a:solidFill>
                <a:latin typeface="Arial" panose="020B0604020202020204" pitchFamily="34" charset="0"/>
                <a:cs typeface="Arial" panose="020B0604020202020204" pitchFamily="34" charset="0"/>
              </a:rPr>
              <a:t>Upto</a:t>
            </a:r>
            <a:r>
              <a:rPr lang="en-US" sz="2400" b="1" dirty="0">
                <a:solidFill>
                  <a:srgbClr val="1B2AED"/>
                </a:solidFill>
                <a:latin typeface="Arial" panose="020B0604020202020204" pitchFamily="34" charset="0"/>
                <a:cs typeface="Arial" panose="020B0604020202020204" pitchFamily="34" charset="0"/>
              </a:rPr>
              <a:t> 4 runs can be closed in the resort without any effect on the resort’s operation.</a:t>
            </a:r>
          </a:p>
          <a:p>
            <a:endParaRPr lang="en-US" dirty="0"/>
          </a:p>
          <a:p>
            <a:pPr marL="285750"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Following further studies are considered to be beneficial:</a:t>
            </a:r>
          </a:p>
          <a:p>
            <a:pPr marL="742950" lvl="1"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Effect of the “number of visitors per year” on ticket price. (There is no data available in the data set on the number of visitors per year).</a:t>
            </a:r>
          </a:p>
          <a:p>
            <a:pPr marL="742950" lvl="1" indent="-285750">
              <a:buFont typeface="Arial" panose="020B0604020202020204" pitchFamily="34" charset="0"/>
              <a:buChar char="•"/>
            </a:pPr>
            <a:r>
              <a:rPr lang="en-US" sz="2400" b="1" dirty="0">
                <a:solidFill>
                  <a:srgbClr val="1B2AED"/>
                </a:solidFill>
                <a:latin typeface="Arial" panose="020B0604020202020204" pitchFamily="34" charset="0"/>
                <a:cs typeface="Arial" panose="020B0604020202020204" pitchFamily="34" charset="0"/>
              </a:rPr>
              <a:t>Study the model prediction altering the features value.</a:t>
            </a:r>
          </a:p>
        </p:txBody>
      </p:sp>
    </p:spTree>
    <p:extLst>
      <p:ext uri="{BB962C8B-B14F-4D97-AF65-F5344CB8AC3E}">
        <p14:creationId xmlns:p14="http://schemas.microsoft.com/office/powerpoint/2010/main" val="2078343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2832</TotalTime>
  <Words>706</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Nayak, Sumanta</dc:creator>
  <cp:lastModifiedBy>Nayak, Sumanta</cp:lastModifiedBy>
  <cp:revision>80</cp:revision>
  <dcterms:created xsi:type="dcterms:W3CDTF">2021-03-19T20:47:36Z</dcterms:created>
  <dcterms:modified xsi:type="dcterms:W3CDTF">2021-03-21T20:00:11Z</dcterms:modified>
</cp:coreProperties>
</file>